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2.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3.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4.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4" r:id="rId1"/>
  </p:sldMasterIdLst>
  <p:notesMasterIdLst>
    <p:notesMasterId r:id="rId196"/>
  </p:notesMasterIdLst>
  <p:handoutMasterIdLst>
    <p:handoutMasterId r:id="rId197"/>
  </p:handoutMasterIdLst>
  <p:sldIdLst>
    <p:sldId id="256" r:id="rId2"/>
    <p:sldId id="2204" r:id="rId3"/>
    <p:sldId id="2189" r:id="rId4"/>
    <p:sldId id="2186" r:id="rId5"/>
    <p:sldId id="2188" r:id="rId6"/>
    <p:sldId id="428" r:id="rId7"/>
    <p:sldId id="260" r:id="rId8"/>
    <p:sldId id="261" r:id="rId9"/>
    <p:sldId id="262" r:id="rId10"/>
    <p:sldId id="263" r:id="rId11"/>
    <p:sldId id="2193" r:id="rId12"/>
    <p:sldId id="264" r:id="rId13"/>
    <p:sldId id="265" r:id="rId14"/>
    <p:sldId id="272" r:id="rId15"/>
    <p:sldId id="258" r:id="rId16"/>
    <p:sldId id="267" r:id="rId17"/>
    <p:sldId id="268" r:id="rId18"/>
    <p:sldId id="269" r:id="rId19"/>
    <p:sldId id="270" r:id="rId20"/>
    <p:sldId id="271" r:id="rId21"/>
    <p:sldId id="275" r:id="rId22"/>
    <p:sldId id="273" r:id="rId23"/>
    <p:sldId id="276" r:id="rId24"/>
    <p:sldId id="454" r:id="rId25"/>
    <p:sldId id="277" r:id="rId26"/>
    <p:sldId id="279" r:id="rId27"/>
    <p:sldId id="280" r:id="rId28"/>
    <p:sldId id="282" r:id="rId29"/>
    <p:sldId id="283" r:id="rId30"/>
    <p:sldId id="284" r:id="rId31"/>
    <p:sldId id="285" r:id="rId32"/>
    <p:sldId id="286" r:id="rId33"/>
    <p:sldId id="291" r:id="rId34"/>
    <p:sldId id="292" r:id="rId35"/>
    <p:sldId id="293" r:id="rId36"/>
    <p:sldId id="294" r:id="rId37"/>
    <p:sldId id="295" r:id="rId38"/>
    <p:sldId id="288" r:id="rId39"/>
    <p:sldId id="289" r:id="rId40"/>
    <p:sldId id="290" r:id="rId41"/>
    <p:sldId id="298" r:id="rId42"/>
    <p:sldId id="299" r:id="rId43"/>
    <p:sldId id="300" r:id="rId44"/>
    <p:sldId id="455" r:id="rId45"/>
    <p:sldId id="301" r:id="rId46"/>
    <p:sldId id="303" r:id="rId47"/>
    <p:sldId id="305" r:id="rId48"/>
    <p:sldId id="307" r:id="rId49"/>
    <p:sldId id="309" r:id="rId50"/>
    <p:sldId id="310" r:id="rId51"/>
    <p:sldId id="311" r:id="rId52"/>
    <p:sldId id="312" r:id="rId53"/>
    <p:sldId id="2192" r:id="rId54"/>
    <p:sldId id="313" r:id="rId55"/>
    <p:sldId id="2194" r:id="rId56"/>
    <p:sldId id="317" r:id="rId57"/>
    <p:sldId id="318" r:id="rId58"/>
    <p:sldId id="320" r:id="rId59"/>
    <p:sldId id="321" r:id="rId60"/>
    <p:sldId id="2195" r:id="rId61"/>
    <p:sldId id="2205" r:id="rId62"/>
    <p:sldId id="2206" r:id="rId63"/>
    <p:sldId id="2207" r:id="rId64"/>
    <p:sldId id="2208" r:id="rId65"/>
    <p:sldId id="2209" r:id="rId66"/>
    <p:sldId id="2210" r:id="rId67"/>
    <p:sldId id="2211" r:id="rId68"/>
    <p:sldId id="2212" r:id="rId69"/>
    <p:sldId id="2213" r:id="rId70"/>
    <p:sldId id="2214" r:id="rId71"/>
    <p:sldId id="2215" r:id="rId72"/>
    <p:sldId id="2216" r:id="rId73"/>
    <p:sldId id="2217" r:id="rId74"/>
    <p:sldId id="2218" r:id="rId75"/>
    <p:sldId id="340" r:id="rId76"/>
    <p:sldId id="341" r:id="rId77"/>
    <p:sldId id="342" r:id="rId78"/>
    <p:sldId id="343" r:id="rId79"/>
    <p:sldId id="344" r:id="rId80"/>
    <p:sldId id="2220" r:id="rId81"/>
    <p:sldId id="2219" r:id="rId82"/>
    <p:sldId id="345" r:id="rId83"/>
    <p:sldId id="346" r:id="rId84"/>
    <p:sldId id="347" r:id="rId85"/>
    <p:sldId id="470" r:id="rId86"/>
    <p:sldId id="348" r:id="rId87"/>
    <p:sldId id="349" r:id="rId88"/>
    <p:sldId id="350" r:id="rId89"/>
    <p:sldId id="351" r:id="rId90"/>
    <p:sldId id="2221" r:id="rId91"/>
    <p:sldId id="353" r:id="rId92"/>
    <p:sldId id="354" r:id="rId93"/>
    <p:sldId id="355" r:id="rId94"/>
    <p:sldId id="356" r:id="rId95"/>
    <p:sldId id="2222" r:id="rId96"/>
    <p:sldId id="358" r:id="rId97"/>
    <p:sldId id="359" r:id="rId98"/>
    <p:sldId id="360" r:id="rId99"/>
    <p:sldId id="361" r:id="rId100"/>
    <p:sldId id="362" r:id="rId101"/>
    <p:sldId id="461" r:id="rId102"/>
    <p:sldId id="363" r:id="rId103"/>
    <p:sldId id="364" r:id="rId104"/>
    <p:sldId id="365" r:id="rId105"/>
    <p:sldId id="366" r:id="rId106"/>
    <p:sldId id="368" r:id="rId107"/>
    <p:sldId id="369" r:id="rId108"/>
    <p:sldId id="371" r:id="rId109"/>
    <p:sldId id="372" r:id="rId110"/>
    <p:sldId id="373" r:id="rId111"/>
    <p:sldId id="374" r:id="rId112"/>
    <p:sldId id="460" r:id="rId113"/>
    <p:sldId id="375" r:id="rId114"/>
    <p:sldId id="376" r:id="rId115"/>
    <p:sldId id="378" r:id="rId116"/>
    <p:sldId id="379" r:id="rId117"/>
    <p:sldId id="380" r:id="rId118"/>
    <p:sldId id="381" r:id="rId119"/>
    <p:sldId id="471" r:id="rId120"/>
    <p:sldId id="383" r:id="rId121"/>
    <p:sldId id="392" r:id="rId122"/>
    <p:sldId id="393" r:id="rId123"/>
    <p:sldId id="394" r:id="rId124"/>
    <p:sldId id="384" r:id="rId125"/>
    <p:sldId id="385" r:id="rId126"/>
    <p:sldId id="386" r:id="rId127"/>
    <p:sldId id="387" r:id="rId128"/>
    <p:sldId id="388" r:id="rId129"/>
    <p:sldId id="389" r:id="rId130"/>
    <p:sldId id="390" r:id="rId131"/>
    <p:sldId id="2199" r:id="rId132"/>
    <p:sldId id="2200" r:id="rId133"/>
    <p:sldId id="2201" r:id="rId134"/>
    <p:sldId id="2202" r:id="rId135"/>
    <p:sldId id="2203" r:id="rId136"/>
    <p:sldId id="391" r:id="rId137"/>
    <p:sldId id="395" r:id="rId138"/>
    <p:sldId id="396" r:id="rId139"/>
    <p:sldId id="469" r:id="rId140"/>
    <p:sldId id="397" r:id="rId141"/>
    <p:sldId id="398" r:id="rId142"/>
    <p:sldId id="399" r:id="rId143"/>
    <p:sldId id="400" r:id="rId144"/>
    <p:sldId id="402" r:id="rId145"/>
    <p:sldId id="403" r:id="rId146"/>
    <p:sldId id="404" r:id="rId147"/>
    <p:sldId id="405" r:id="rId148"/>
    <p:sldId id="406" r:id="rId149"/>
    <p:sldId id="407" r:id="rId150"/>
    <p:sldId id="408" r:id="rId151"/>
    <p:sldId id="409" r:id="rId152"/>
    <p:sldId id="410" r:id="rId153"/>
    <p:sldId id="411" r:id="rId154"/>
    <p:sldId id="412" r:id="rId155"/>
    <p:sldId id="414" r:id="rId156"/>
    <p:sldId id="416" r:id="rId157"/>
    <p:sldId id="417" r:id="rId158"/>
    <p:sldId id="419" r:id="rId159"/>
    <p:sldId id="421" r:id="rId160"/>
    <p:sldId id="472" r:id="rId161"/>
    <p:sldId id="422" r:id="rId162"/>
    <p:sldId id="423" r:id="rId163"/>
    <p:sldId id="425" r:id="rId164"/>
    <p:sldId id="456" r:id="rId165"/>
    <p:sldId id="462" r:id="rId166"/>
    <p:sldId id="426" r:id="rId167"/>
    <p:sldId id="449" r:id="rId168"/>
    <p:sldId id="427" r:id="rId169"/>
    <p:sldId id="2196" r:id="rId170"/>
    <p:sldId id="429" r:id="rId171"/>
    <p:sldId id="430" r:id="rId172"/>
    <p:sldId id="431" r:id="rId173"/>
    <p:sldId id="432" r:id="rId174"/>
    <p:sldId id="433" r:id="rId175"/>
    <p:sldId id="434" r:id="rId176"/>
    <p:sldId id="2223" r:id="rId177"/>
    <p:sldId id="436" r:id="rId178"/>
    <p:sldId id="437" r:id="rId179"/>
    <p:sldId id="463" r:id="rId180"/>
    <p:sldId id="465" r:id="rId181"/>
    <p:sldId id="466" r:id="rId182"/>
    <p:sldId id="468" r:id="rId183"/>
    <p:sldId id="438" r:id="rId184"/>
    <p:sldId id="439" r:id="rId185"/>
    <p:sldId id="440" r:id="rId186"/>
    <p:sldId id="441" r:id="rId187"/>
    <p:sldId id="442" r:id="rId188"/>
    <p:sldId id="443" r:id="rId189"/>
    <p:sldId id="435" r:id="rId190"/>
    <p:sldId id="444" r:id="rId191"/>
    <p:sldId id="445" r:id="rId192"/>
    <p:sldId id="446" r:id="rId193"/>
    <p:sldId id="447" r:id="rId194"/>
    <p:sldId id="448" r:id="rId19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7E6BDF5F-DE28-C245-A273-EDC6775ED429}">
          <p14:sldIdLst>
            <p14:sldId id="256"/>
            <p14:sldId id="2204"/>
            <p14:sldId id="2189"/>
            <p14:sldId id="2186"/>
            <p14:sldId id="2188"/>
            <p14:sldId id="428"/>
            <p14:sldId id="260"/>
            <p14:sldId id="261"/>
            <p14:sldId id="262"/>
            <p14:sldId id="263"/>
            <p14:sldId id="2193"/>
            <p14:sldId id="264"/>
            <p14:sldId id="265"/>
            <p14:sldId id="272"/>
            <p14:sldId id="258"/>
            <p14:sldId id="267"/>
            <p14:sldId id="268"/>
            <p14:sldId id="269"/>
            <p14:sldId id="270"/>
            <p14:sldId id="271"/>
            <p14:sldId id="275"/>
            <p14:sldId id="273"/>
            <p14:sldId id="276"/>
            <p14:sldId id="454"/>
            <p14:sldId id="277"/>
            <p14:sldId id="279"/>
            <p14:sldId id="280"/>
            <p14:sldId id="282"/>
            <p14:sldId id="283"/>
            <p14:sldId id="284"/>
            <p14:sldId id="285"/>
            <p14:sldId id="286"/>
            <p14:sldId id="291"/>
            <p14:sldId id="292"/>
            <p14:sldId id="293"/>
            <p14:sldId id="294"/>
            <p14:sldId id="295"/>
            <p14:sldId id="288"/>
            <p14:sldId id="289"/>
            <p14:sldId id="290"/>
            <p14:sldId id="298"/>
            <p14:sldId id="299"/>
            <p14:sldId id="300"/>
            <p14:sldId id="455"/>
            <p14:sldId id="301"/>
            <p14:sldId id="303"/>
            <p14:sldId id="305"/>
            <p14:sldId id="307"/>
            <p14:sldId id="309"/>
            <p14:sldId id="310"/>
            <p14:sldId id="311"/>
            <p14:sldId id="312"/>
            <p14:sldId id="2192"/>
            <p14:sldId id="313"/>
            <p14:sldId id="2194"/>
            <p14:sldId id="317"/>
            <p14:sldId id="318"/>
            <p14:sldId id="320"/>
            <p14:sldId id="321"/>
            <p14:sldId id="2195"/>
          </p14:sldIdLst>
        </p14:section>
        <p14:section name="Textual" id="{0E919BFC-1D6B-1648-A4DC-903AA3012BE9}">
          <p14:sldIdLst>
            <p14:sldId id="2205"/>
            <p14:sldId id="2206"/>
            <p14:sldId id="2207"/>
            <p14:sldId id="2208"/>
            <p14:sldId id="2209"/>
            <p14:sldId id="2210"/>
            <p14:sldId id="2211"/>
            <p14:sldId id="2212"/>
            <p14:sldId id="2213"/>
            <p14:sldId id="2214"/>
            <p14:sldId id="2215"/>
            <p14:sldId id="2216"/>
            <p14:sldId id="2217"/>
            <p14:sldId id="2218"/>
            <p14:sldId id="340"/>
            <p14:sldId id="341"/>
            <p14:sldId id="342"/>
            <p14:sldId id="343"/>
            <p14:sldId id="344"/>
            <p14:sldId id="2220"/>
            <p14:sldId id="2219"/>
            <p14:sldId id="345"/>
            <p14:sldId id="346"/>
            <p14:sldId id="347"/>
            <p14:sldId id="470"/>
            <p14:sldId id="348"/>
            <p14:sldId id="349"/>
            <p14:sldId id="350"/>
            <p14:sldId id="351"/>
            <p14:sldId id="2221"/>
            <p14:sldId id="353"/>
            <p14:sldId id="354"/>
            <p14:sldId id="355"/>
            <p14:sldId id="356"/>
            <p14:sldId id="2222"/>
          </p14:sldIdLst>
        </p14:section>
        <p14:section name="Graph" id="{00A60B0C-992A-C942-A138-02B9C0B1A642}">
          <p14:sldIdLst>
            <p14:sldId id="358"/>
            <p14:sldId id="359"/>
            <p14:sldId id="360"/>
            <p14:sldId id="361"/>
            <p14:sldId id="362"/>
            <p14:sldId id="461"/>
            <p14:sldId id="363"/>
            <p14:sldId id="364"/>
            <p14:sldId id="365"/>
            <p14:sldId id="366"/>
            <p14:sldId id="368"/>
            <p14:sldId id="369"/>
            <p14:sldId id="371"/>
            <p14:sldId id="372"/>
            <p14:sldId id="373"/>
            <p14:sldId id="374"/>
            <p14:sldId id="460"/>
            <p14:sldId id="375"/>
            <p14:sldId id="376"/>
            <p14:sldId id="378"/>
            <p14:sldId id="379"/>
            <p14:sldId id="380"/>
            <p14:sldId id="381"/>
            <p14:sldId id="471"/>
            <p14:sldId id="383"/>
            <p14:sldId id="392"/>
            <p14:sldId id="393"/>
            <p14:sldId id="394"/>
            <p14:sldId id="384"/>
            <p14:sldId id="385"/>
            <p14:sldId id="386"/>
            <p14:sldId id="387"/>
            <p14:sldId id="388"/>
            <p14:sldId id="389"/>
            <p14:sldId id="390"/>
            <p14:sldId id="2199"/>
            <p14:sldId id="2200"/>
            <p14:sldId id="2201"/>
            <p14:sldId id="2202"/>
            <p14:sldId id="2203"/>
            <p14:sldId id="391"/>
            <p14:sldId id="395"/>
          </p14:sldIdLst>
        </p14:section>
        <p14:section name="Machine Learning" id="{0208B0AF-C46C-6846-83D7-A99494FD25C3}">
          <p14:sldIdLst>
            <p14:sldId id="396"/>
            <p14:sldId id="469"/>
            <p14:sldId id="397"/>
            <p14:sldId id="398"/>
            <p14:sldId id="399"/>
            <p14:sldId id="400"/>
            <p14:sldId id="402"/>
            <p14:sldId id="403"/>
            <p14:sldId id="404"/>
            <p14:sldId id="405"/>
            <p14:sldId id="406"/>
            <p14:sldId id="407"/>
            <p14:sldId id="408"/>
            <p14:sldId id="409"/>
            <p14:sldId id="410"/>
            <p14:sldId id="411"/>
            <p14:sldId id="412"/>
            <p14:sldId id="414"/>
            <p14:sldId id="416"/>
            <p14:sldId id="417"/>
            <p14:sldId id="419"/>
            <p14:sldId id="421"/>
            <p14:sldId id="472"/>
            <p14:sldId id="422"/>
            <p14:sldId id="423"/>
            <p14:sldId id="425"/>
            <p14:sldId id="456"/>
            <p14:sldId id="462"/>
            <p14:sldId id="426"/>
          </p14:sldIdLst>
        </p14:section>
        <p14:section name="Conclusions" id="{0FAB094A-9B32-6D4C-93D3-692AD8E382E0}">
          <p14:sldIdLst>
            <p14:sldId id="449"/>
            <p14:sldId id="427"/>
            <p14:sldId id="2196"/>
            <p14:sldId id="429"/>
            <p14:sldId id="430"/>
            <p14:sldId id="431"/>
            <p14:sldId id="432"/>
            <p14:sldId id="433"/>
            <p14:sldId id="434"/>
            <p14:sldId id="2223"/>
            <p14:sldId id="436"/>
            <p14:sldId id="437"/>
            <p14:sldId id="463"/>
            <p14:sldId id="465"/>
            <p14:sldId id="466"/>
            <p14:sldId id="468"/>
            <p14:sldId id="438"/>
            <p14:sldId id="439"/>
            <p14:sldId id="440"/>
            <p14:sldId id="441"/>
            <p14:sldId id="442"/>
            <p14:sldId id="443"/>
            <p14:sldId id="435"/>
            <p14:sldId id="444"/>
            <p14:sldId id="445"/>
            <p14:sldId id="446"/>
            <p14:sldId id="447"/>
            <p14:sldId id="448"/>
          </p14:sldIdLst>
        </p14:section>
      </p14:sectionLst>
    </p:ext>
    <p:ext uri="{EFAFB233-063F-42B5-8137-9DF3F51BA10A}">
      <p15:sldGuideLst xmlns:p15="http://schemas.microsoft.com/office/powerpoint/2012/main">
        <p15:guide id="1" orient="horz" pos="3072" userDrawn="1">
          <p15:clr>
            <a:srgbClr val="A4A3A4"/>
          </p15:clr>
        </p15:guide>
        <p15:guide id="2" orient="horz" pos="743">
          <p15:clr>
            <a:srgbClr val="A4A3A4"/>
          </p15:clr>
        </p15:guide>
        <p15:guide id="3" orient="horz" pos="917" userDrawn="1">
          <p15:clr>
            <a:srgbClr val="A4A3A4"/>
          </p15:clr>
        </p15:guide>
        <p15:guide id="4" orient="horz" pos="395" userDrawn="1">
          <p15:clr>
            <a:srgbClr val="A4A3A4"/>
          </p15:clr>
        </p15:guide>
        <p15:guide id="5" orient="horz" pos="1665" userDrawn="1">
          <p15:clr>
            <a:srgbClr val="A4A3A4"/>
          </p15:clr>
        </p15:guide>
        <p15:guide id="6" orient="horz" pos="2236">
          <p15:clr>
            <a:srgbClr val="A4A3A4"/>
          </p15:clr>
        </p15:guide>
        <p15:guide id="7" orient="horz" pos="146">
          <p15:clr>
            <a:srgbClr val="A4A3A4"/>
          </p15:clr>
        </p15:guide>
        <p15:guide id="8" orient="horz" pos="2443">
          <p15:clr>
            <a:srgbClr val="A4A3A4"/>
          </p15:clr>
        </p15:guide>
        <p15:guide id="9" pos="1769" userDrawn="1">
          <p15:clr>
            <a:srgbClr val="A4A3A4"/>
          </p15:clr>
        </p15:guide>
        <p15:guide id="10" pos="2699" userDrawn="1">
          <p15:clr>
            <a:srgbClr val="A4A3A4"/>
          </p15:clr>
        </p15:guide>
        <p15:guide id="11" pos="204" userDrawn="1">
          <p15:clr>
            <a:srgbClr val="A4A3A4"/>
          </p15:clr>
        </p15:guide>
        <p15:guide id="12" pos="5579" userDrawn="1">
          <p15:clr>
            <a:srgbClr val="A4A3A4"/>
          </p15:clr>
        </p15:guide>
        <p15:guide id="14" pos="2880" userDrawn="1">
          <p15:clr>
            <a:srgbClr val="A4A3A4"/>
          </p15:clr>
        </p15:guide>
        <p15:guide id="15" pos="3606" userDrawn="1">
          <p15:clr>
            <a:srgbClr val="A4A3A4"/>
          </p15:clr>
        </p15:guide>
        <p15:guide id="16" pos="1965">
          <p15:clr>
            <a:srgbClr val="A4A3A4"/>
          </p15:clr>
        </p15:guide>
        <p15:guide id="17" pos="371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kis Simitsis" initials="AS" lastIdx="2" clrIdx="0"/>
  <p:cmAuthor id="1" name="Davide Mottin" initials="DM" lastIdx="2" clrIdx="1"/>
  <p:cmAuthor id="2" name="Davide Mottin" initials="DM [2]" lastIdx="1" clrIdx="2"/>
  <p:cmAuthor id="3" name="Davide Mottin" initials="DM [3]" lastIdx="1" clrIdx="3"/>
  <p:cmAuthor id="4" name="Davide Mottin" initials="DM [4]" lastIdx="1" clrIdx="4"/>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2F16"/>
    <a:srgbClr val="A7BBE7"/>
    <a:srgbClr val="285096"/>
    <a:srgbClr val="5373CA"/>
    <a:srgbClr val="3250A0"/>
    <a:srgbClr val="3264A0"/>
    <a:srgbClr val="999999"/>
    <a:srgbClr val="822980"/>
    <a:srgbClr val="000000"/>
    <a:srgbClr val="B9B8B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82" autoAdjust="0"/>
    <p:restoredTop sz="95084" autoAdjust="0"/>
  </p:normalViewPr>
  <p:slideViewPr>
    <p:cSldViewPr snapToGrid="0">
      <p:cViewPr varScale="1">
        <p:scale>
          <a:sx n="151" d="100"/>
          <a:sy n="151" d="100"/>
        </p:scale>
        <p:origin x="904" y="176"/>
      </p:cViewPr>
      <p:guideLst>
        <p:guide orient="horz" pos="3072"/>
        <p:guide orient="horz" pos="743"/>
        <p:guide orient="horz" pos="917"/>
        <p:guide orient="horz" pos="395"/>
        <p:guide orient="horz" pos="1665"/>
        <p:guide orient="horz" pos="2236"/>
        <p:guide orient="horz" pos="146"/>
        <p:guide orient="horz" pos="2443"/>
        <p:guide pos="1769"/>
        <p:guide pos="2699"/>
        <p:guide pos="204"/>
        <p:guide pos="5579"/>
        <p:guide pos="2880"/>
        <p:guide pos="3606"/>
        <p:guide pos="1965"/>
        <p:guide pos="371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90" d="100"/>
        <a:sy n="190" d="100"/>
      </p:scale>
      <p:origin x="0" y="0"/>
    </p:cViewPr>
  </p:sorterViewPr>
  <p:notesViewPr>
    <p:cSldViewPr snapToGrid="0" snapToObjects="1" showGuides="1">
      <p:cViewPr varScale="1">
        <p:scale>
          <a:sx n="117" d="100"/>
          <a:sy n="117" d="100"/>
        </p:scale>
        <p:origin x="-4024"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notesMaster" Target="notesMasters/notesMaster1.xml"/><Relationship Id="rId200"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handoutMaster" Target="handoutMasters/handoutMaster1.xml"/><Relationship Id="rId201"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commentAuthors" Target="commentAuthors.xml"/><Relationship Id="rId202" Type="http://schemas.openxmlformats.org/officeDocument/2006/relationships/tableStyles" Target="tableStyle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latin typeface="Helvetica Neue"/>
              <a:cs typeface="Helvetica Neue"/>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678B55-319B-2D4F-AE49-6C1B6E1A4DDA}" type="datetimeFigureOut">
              <a:rPr lang="en-US" smtClean="0">
                <a:latin typeface="Helvetica Neue"/>
                <a:cs typeface="Helvetica Neue"/>
              </a:rPr>
              <a:pPr/>
              <a:t>6/3/20</a:t>
            </a:fld>
            <a:endParaRPr lang="en-GB" dirty="0">
              <a:latin typeface="Helvetica Neue"/>
              <a:cs typeface="Helvetica Neue"/>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latin typeface="Helvetica Neue"/>
              <a:cs typeface="Helvetica Neue"/>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1B27340-60F0-7D46-BC5B-91B08A318A82}" type="slidenum">
              <a:rPr lang="en-GB" smtClean="0">
                <a:latin typeface="Helvetica Neue"/>
                <a:cs typeface="Helvetica Neue"/>
              </a:rPr>
              <a:pPr/>
              <a:t>‹#›</a:t>
            </a:fld>
            <a:endParaRPr lang="en-GB" dirty="0">
              <a:latin typeface="Helvetica Neue"/>
              <a:cs typeface="Helvetica Neue"/>
            </a:endParaRPr>
          </a:p>
        </p:txBody>
      </p:sp>
    </p:spTree>
    <p:extLst>
      <p:ext uri="{BB962C8B-B14F-4D97-AF65-F5344CB8AC3E}">
        <p14:creationId xmlns:p14="http://schemas.microsoft.com/office/powerpoint/2010/main" val="493217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Helvetica Neue"/>
                <a:cs typeface="Helvetica Neue"/>
              </a:defRPr>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Helvetica Neue"/>
                <a:cs typeface="Helvetica Neue"/>
              </a:defRPr>
            </a:lvl1pPr>
          </a:lstStyle>
          <a:p>
            <a:fld id="{2D9CAF8C-0805-8440-B43D-DCCAAA4D80CE}" type="datetimeFigureOut">
              <a:rPr lang="en-US" smtClean="0"/>
              <a:pPr/>
              <a:t>6/3/20</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Helvetica Neue"/>
                <a:cs typeface="Helvetica Neue"/>
              </a:defRPr>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Helvetica Neue"/>
                <a:cs typeface="Helvetica Neue"/>
              </a:defRPr>
            </a:lvl1pPr>
          </a:lstStyle>
          <a:p>
            <a:fld id="{22A853E8-D85F-5D49-95D2-E1D96ABFE2B9}" type="slidenum">
              <a:rPr lang="en-GB" smtClean="0"/>
              <a:pPr/>
              <a:t>‹#›</a:t>
            </a:fld>
            <a:endParaRPr lang="en-GB" dirty="0"/>
          </a:p>
        </p:txBody>
      </p:sp>
    </p:spTree>
    <p:extLst>
      <p:ext uri="{BB962C8B-B14F-4D97-AF65-F5344CB8AC3E}">
        <p14:creationId xmlns:p14="http://schemas.microsoft.com/office/powerpoint/2010/main" val="268807980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Helvetica Neue"/>
        <a:ea typeface="+mn-ea"/>
        <a:cs typeface="Helvetica Neue"/>
      </a:defRPr>
    </a:lvl1pPr>
    <a:lvl2pPr marL="457200" algn="l" defTabSz="457200" rtl="0" eaLnBrk="1" latinLnBrk="0" hangingPunct="1">
      <a:defRPr sz="1200" kern="1200">
        <a:solidFill>
          <a:schemeClr val="tx1"/>
        </a:solidFill>
        <a:latin typeface="Helvetica Neue"/>
        <a:ea typeface="+mn-ea"/>
        <a:cs typeface="Helvetica Neue"/>
      </a:defRPr>
    </a:lvl2pPr>
    <a:lvl3pPr marL="914400" algn="l" defTabSz="457200" rtl="0" eaLnBrk="1" latinLnBrk="0" hangingPunct="1">
      <a:defRPr sz="1200" kern="1200">
        <a:solidFill>
          <a:schemeClr val="tx1"/>
        </a:solidFill>
        <a:latin typeface="Helvetica Neue"/>
        <a:ea typeface="+mn-ea"/>
        <a:cs typeface="Helvetica Neue"/>
      </a:defRPr>
    </a:lvl3pPr>
    <a:lvl4pPr marL="1371600" algn="l" defTabSz="457200" rtl="0" eaLnBrk="1" latinLnBrk="0" hangingPunct="1">
      <a:defRPr sz="1200" kern="1200">
        <a:solidFill>
          <a:schemeClr val="tx1"/>
        </a:solidFill>
        <a:latin typeface="Helvetica Neue"/>
        <a:ea typeface="+mn-ea"/>
        <a:cs typeface="Helvetica Neue"/>
      </a:defRPr>
    </a:lvl4pPr>
    <a:lvl5pPr marL="1828800" algn="l" defTabSz="457200" rtl="0" eaLnBrk="1" latinLnBrk="0" hangingPunct="1">
      <a:defRPr sz="1200" kern="1200">
        <a:solidFill>
          <a:schemeClr val="tx1"/>
        </a:solidFill>
        <a:latin typeface="Helvetica Neue"/>
        <a:ea typeface="+mn-ea"/>
        <a:cs typeface="Helvetica Neue"/>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from real life. Intro to data exploration</a:t>
            </a:r>
          </a:p>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a:t>
            </a:fld>
            <a:endParaRPr lang="en-GB" dirty="0"/>
          </a:p>
        </p:txBody>
      </p:sp>
    </p:spTree>
    <p:extLst>
      <p:ext uri="{BB962C8B-B14F-4D97-AF65-F5344CB8AC3E}">
        <p14:creationId xmlns:p14="http://schemas.microsoft.com/office/powerpoint/2010/main" val="239136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16</a:t>
            </a:fld>
            <a:endParaRPr lang="en-GB" dirty="0"/>
          </a:p>
        </p:txBody>
      </p:sp>
    </p:spTree>
    <p:extLst>
      <p:ext uri="{BB962C8B-B14F-4D97-AF65-F5344CB8AC3E}">
        <p14:creationId xmlns:p14="http://schemas.microsoft.com/office/powerpoint/2010/main" val="4122395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21</a:t>
            </a:fld>
            <a:endParaRPr lang="en-GB" dirty="0"/>
          </a:p>
        </p:txBody>
      </p:sp>
    </p:spTree>
    <p:extLst>
      <p:ext uri="{BB962C8B-B14F-4D97-AF65-F5344CB8AC3E}">
        <p14:creationId xmlns:p14="http://schemas.microsoft.com/office/powerpoint/2010/main" val="954685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 10</a:t>
            </a:r>
          </a:p>
          <a:p>
            <a:r>
              <a:rPr lang="en-US" dirty="0"/>
              <a:t>Relational – 20</a:t>
            </a:r>
          </a:p>
          <a:p>
            <a:r>
              <a:rPr lang="en-US" dirty="0"/>
              <a:t>Textual – 55 (include 1 demo)</a:t>
            </a:r>
          </a:p>
          <a:p>
            <a:r>
              <a:rPr lang="en-US" dirty="0"/>
              <a:t>- 5 min questions</a:t>
            </a:r>
          </a:p>
          <a:p>
            <a:pPr marL="171450" indent="-171450">
              <a:buFontTx/>
              <a:buChar char="-"/>
            </a:pPr>
            <a:endParaRPr lang="en-US" dirty="0"/>
          </a:p>
          <a:p>
            <a:r>
              <a:rPr lang="en-US" dirty="0"/>
              <a:t>Graph – 55 (include 1 demo)</a:t>
            </a:r>
          </a:p>
          <a:p>
            <a:r>
              <a:rPr lang="en-US" dirty="0"/>
              <a:t>Machine Learning  - 20</a:t>
            </a:r>
          </a:p>
          <a:p>
            <a:r>
              <a:rPr lang="en-US" dirty="0"/>
              <a:t>Conclusions - 10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- 5 min questions</a:t>
            </a:r>
          </a:p>
          <a:p>
            <a:endParaRPr lang="en-US" dirty="0"/>
          </a:p>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22</a:t>
            </a:fld>
            <a:endParaRPr lang="en-GB" dirty="0"/>
          </a:p>
        </p:txBody>
      </p:sp>
    </p:spTree>
    <p:extLst>
      <p:ext uri="{BB962C8B-B14F-4D97-AF65-F5344CB8AC3E}">
        <p14:creationId xmlns:p14="http://schemas.microsoft.com/office/powerpoint/2010/main" val="837868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25</a:t>
            </a:fld>
            <a:endParaRPr lang="en-GB" dirty="0"/>
          </a:p>
        </p:txBody>
      </p:sp>
    </p:spTree>
    <p:extLst>
      <p:ext uri="{BB962C8B-B14F-4D97-AF65-F5344CB8AC3E}">
        <p14:creationId xmlns:p14="http://schemas.microsoft.com/office/powerpoint/2010/main" val="4143755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Characteristic case</a:t>
            </a:r>
          </a:p>
        </p:txBody>
      </p:sp>
      <p:sp>
        <p:nvSpPr>
          <p:cNvPr id="4" name="Slide Number Placeholder 3"/>
          <p:cNvSpPr>
            <a:spLocks noGrp="1"/>
          </p:cNvSpPr>
          <p:nvPr>
            <p:ph type="sldNum" sz="quarter" idx="5"/>
          </p:nvPr>
        </p:nvSpPr>
        <p:spPr/>
        <p:txBody>
          <a:bodyPr/>
          <a:lstStyle/>
          <a:p>
            <a:fld id="{22A853E8-D85F-5D49-95D2-E1D96ABFE2B9}" type="slidenum">
              <a:rPr lang="en-GB" smtClean="0"/>
              <a:pPr/>
              <a:t>26</a:t>
            </a:fld>
            <a:endParaRPr lang="en-GB" dirty="0"/>
          </a:p>
        </p:txBody>
      </p:sp>
    </p:spTree>
    <p:extLst>
      <p:ext uri="{BB962C8B-B14F-4D97-AF65-F5344CB8AC3E}">
        <p14:creationId xmlns:p14="http://schemas.microsoft.com/office/powerpoint/2010/main" val="2350874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a:t>
            </a:r>
          </a:p>
        </p:txBody>
      </p:sp>
      <p:sp>
        <p:nvSpPr>
          <p:cNvPr id="4" name="Slide Number Placeholder 3"/>
          <p:cNvSpPr>
            <a:spLocks noGrp="1"/>
          </p:cNvSpPr>
          <p:nvPr>
            <p:ph type="sldNum" sz="quarter" idx="5"/>
          </p:nvPr>
        </p:nvSpPr>
        <p:spPr/>
        <p:txBody>
          <a:bodyPr/>
          <a:lstStyle/>
          <a:p>
            <a:fld id="{22A853E8-D85F-5D49-95D2-E1D96ABFE2B9}" type="slidenum">
              <a:rPr lang="en-GB" smtClean="0"/>
              <a:pPr/>
              <a:t>27</a:t>
            </a:fld>
            <a:endParaRPr lang="en-GB" dirty="0"/>
          </a:p>
        </p:txBody>
      </p:sp>
    </p:spTree>
    <p:extLst>
      <p:ext uri="{BB962C8B-B14F-4D97-AF65-F5344CB8AC3E}">
        <p14:creationId xmlns:p14="http://schemas.microsoft.com/office/powerpoint/2010/main" val="1250419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F_i</a:t>
            </a:r>
            <a:r>
              <a:rPr lang="en-US" dirty="0"/>
              <a:t> is the fraction of tuples belonging to class I (</a:t>
            </a:r>
            <a:r>
              <a:rPr lang="en-US" dirty="0" err="1"/>
              <a:t>posdsitive</a:t>
            </a:r>
            <a:r>
              <a:rPr lang="en-US" dirty="0"/>
              <a:t> or negative)</a:t>
            </a:r>
          </a:p>
          <a:p>
            <a:r>
              <a:rPr lang="en-US" dirty="0"/>
              <a:t>The S is an attribute-</a:t>
            </a:r>
            <a:r>
              <a:rPr lang="en-US" dirty="0" err="1"/>
              <a:t>valuespecification</a:t>
            </a:r>
            <a:r>
              <a:rPr lang="en-US" dirty="0"/>
              <a:t> pair. </a:t>
            </a:r>
          </a:p>
          <a:p>
            <a:r>
              <a:rPr lang="en-US" dirty="0"/>
              <a:t>The Gini(S1,S2) gives you the goodness of the split</a:t>
            </a:r>
          </a:p>
          <a:p>
            <a:r>
              <a:rPr lang="en-US" dirty="0"/>
              <a:t>In each iteration, examine non pure attributes (not those with standard value) and </a:t>
            </a:r>
            <a:r>
              <a:rPr lang="en-US" dirty="0" err="1"/>
              <a:t>dicede</a:t>
            </a:r>
            <a:r>
              <a:rPr lang="en-US" dirty="0"/>
              <a:t> which one is best to split (attribute and value)</a:t>
            </a:r>
          </a:p>
        </p:txBody>
      </p:sp>
      <p:sp>
        <p:nvSpPr>
          <p:cNvPr id="4" name="Slide Number Placeholder 3"/>
          <p:cNvSpPr>
            <a:spLocks noGrp="1"/>
          </p:cNvSpPr>
          <p:nvPr>
            <p:ph type="sldNum" sz="quarter" idx="5"/>
          </p:nvPr>
        </p:nvSpPr>
        <p:spPr/>
        <p:txBody>
          <a:bodyPr/>
          <a:lstStyle/>
          <a:p>
            <a:fld id="{22A853E8-D85F-5D49-95D2-E1D96ABFE2B9}" type="slidenum">
              <a:rPr lang="en-GB" smtClean="0"/>
              <a:pPr/>
              <a:t>28</a:t>
            </a:fld>
            <a:endParaRPr lang="en-GB" dirty="0"/>
          </a:p>
        </p:txBody>
      </p:sp>
    </p:spTree>
    <p:extLst>
      <p:ext uri="{BB962C8B-B14F-4D97-AF65-F5344CB8AC3E}">
        <p14:creationId xmlns:p14="http://schemas.microsoft.com/office/powerpoint/2010/main" val="1128219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E2B40-5F6F-4E66-A369-56794D69F301}" type="slidenum">
              <a:rPr lang="en-US" smtClean="0"/>
              <a:t>34</a:t>
            </a:fld>
            <a:endParaRPr lang="en-US"/>
          </a:p>
        </p:txBody>
      </p:sp>
    </p:spTree>
    <p:extLst>
      <p:ext uri="{BB962C8B-B14F-4D97-AF65-F5344CB8AC3E}">
        <p14:creationId xmlns:p14="http://schemas.microsoft.com/office/powerpoint/2010/main" val="2608631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44D97B-23DC-4A3B-BD2C-50513B990EF9}" type="slidenum">
              <a:rPr lang="en-US" smtClean="0"/>
              <a:t>37</a:t>
            </a:fld>
            <a:endParaRPr lang="en-US"/>
          </a:p>
        </p:txBody>
      </p:sp>
    </p:spTree>
    <p:extLst>
      <p:ext uri="{BB962C8B-B14F-4D97-AF65-F5344CB8AC3E}">
        <p14:creationId xmlns:p14="http://schemas.microsoft.com/office/powerpoint/2010/main" val="2882754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853E8-D85F-5D49-95D2-E1D96ABFE2B9}" type="slidenum">
              <a:rPr lang="en-GB" smtClean="0"/>
              <a:pPr/>
              <a:t>39</a:t>
            </a:fld>
            <a:endParaRPr lang="en-GB" dirty="0"/>
          </a:p>
        </p:txBody>
      </p:sp>
    </p:spTree>
    <p:extLst>
      <p:ext uri="{BB962C8B-B14F-4D97-AF65-F5344CB8AC3E}">
        <p14:creationId xmlns:p14="http://schemas.microsoft.com/office/powerpoint/2010/main" val="1901938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2</a:t>
            </a:fld>
            <a:endParaRPr lang="en-GB" dirty="0"/>
          </a:p>
        </p:txBody>
      </p:sp>
    </p:spTree>
    <p:extLst>
      <p:ext uri="{BB962C8B-B14F-4D97-AF65-F5344CB8AC3E}">
        <p14:creationId xmlns:p14="http://schemas.microsoft.com/office/powerpoint/2010/main" val="1939562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A853E8-D85F-5D49-95D2-E1D96ABFE2B9}" type="slidenum">
              <a:rPr lang="en-GB" smtClean="0"/>
              <a:pPr/>
              <a:t>54</a:t>
            </a:fld>
            <a:endParaRPr lang="en-GB" dirty="0"/>
          </a:p>
        </p:txBody>
      </p:sp>
    </p:spTree>
    <p:extLst>
      <p:ext uri="{BB962C8B-B14F-4D97-AF65-F5344CB8AC3E}">
        <p14:creationId xmlns:p14="http://schemas.microsoft.com/office/powerpoint/2010/main" val="3528343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TextEdit="1"/>
          </p:cNvSpPr>
          <p:nvPr>
            <p:ph type="sldImg"/>
          </p:nvPr>
        </p:nvSpPr>
        <p:spPr bwMode="auto">
          <a:noFill/>
          <a:ln>
            <a:solidFill>
              <a:srgbClr val="000000"/>
            </a:solidFill>
            <a:miter lim="800000"/>
            <a:headEnd/>
            <a:tailEnd/>
          </a:ln>
        </p:spPr>
      </p:sp>
      <p:sp>
        <p:nvSpPr>
          <p:cNvPr id="64514"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3325868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A853E8-D85F-5D49-95D2-E1D96ABFE2B9}" type="slidenum">
              <a:rPr lang="en-GB" smtClean="0"/>
              <a:pPr/>
              <a:t>59</a:t>
            </a:fld>
            <a:endParaRPr lang="en-GB" dirty="0"/>
          </a:p>
        </p:txBody>
      </p:sp>
    </p:spTree>
    <p:extLst>
      <p:ext uri="{BB962C8B-B14F-4D97-AF65-F5344CB8AC3E}">
        <p14:creationId xmlns:p14="http://schemas.microsoft.com/office/powerpoint/2010/main" val="3012295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A853E8-D85F-5D49-95D2-E1D96ABFE2B9}" type="slidenum">
              <a:rPr lang="en-GB" smtClean="0"/>
              <a:pPr/>
              <a:t>60</a:t>
            </a:fld>
            <a:endParaRPr lang="en-GB" dirty="0"/>
          </a:p>
        </p:txBody>
      </p:sp>
    </p:spTree>
    <p:extLst>
      <p:ext uri="{BB962C8B-B14F-4D97-AF65-F5344CB8AC3E}">
        <p14:creationId xmlns:p14="http://schemas.microsoft.com/office/powerpoint/2010/main" val="1738191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61</a:t>
            </a:fld>
            <a:endParaRPr lang="en-GB" dirty="0"/>
          </a:p>
        </p:txBody>
      </p:sp>
    </p:spTree>
    <p:extLst>
      <p:ext uri="{BB962C8B-B14F-4D97-AF65-F5344CB8AC3E}">
        <p14:creationId xmlns:p14="http://schemas.microsoft.com/office/powerpoint/2010/main" val="86778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63</a:t>
            </a:fld>
            <a:endParaRPr lang="en-US"/>
          </a:p>
        </p:txBody>
      </p:sp>
    </p:spTree>
    <p:extLst>
      <p:ext uri="{BB962C8B-B14F-4D97-AF65-F5344CB8AC3E}">
        <p14:creationId xmlns:p14="http://schemas.microsoft.com/office/powerpoint/2010/main" val="3092951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64</a:t>
            </a:fld>
            <a:endParaRPr lang="en-US"/>
          </a:p>
        </p:txBody>
      </p:sp>
    </p:spTree>
    <p:extLst>
      <p:ext uri="{BB962C8B-B14F-4D97-AF65-F5344CB8AC3E}">
        <p14:creationId xmlns:p14="http://schemas.microsoft.com/office/powerpoint/2010/main" val="3200352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67</a:t>
            </a:fld>
            <a:endParaRPr lang="en-US"/>
          </a:p>
        </p:txBody>
      </p:sp>
    </p:spTree>
    <p:extLst>
      <p:ext uri="{BB962C8B-B14F-4D97-AF65-F5344CB8AC3E}">
        <p14:creationId xmlns:p14="http://schemas.microsoft.com/office/powerpoint/2010/main" val="37464342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68</a:t>
            </a:fld>
            <a:endParaRPr lang="en-US"/>
          </a:p>
        </p:txBody>
      </p:sp>
    </p:spTree>
    <p:extLst>
      <p:ext uri="{BB962C8B-B14F-4D97-AF65-F5344CB8AC3E}">
        <p14:creationId xmlns:p14="http://schemas.microsoft.com/office/powerpoint/2010/main" val="431968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69</a:t>
            </a:fld>
            <a:endParaRPr lang="en-US"/>
          </a:p>
        </p:txBody>
      </p:sp>
    </p:spTree>
    <p:extLst>
      <p:ext uri="{BB962C8B-B14F-4D97-AF65-F5344CB8AC3E}">
        <p14:creationId xmlns:p14="http://schemas.microsoft.com/office/powerpoint/2010/main" val="571564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R"/>
            </a:pPr>
            <a:r>
              <a:rPr lang="en-US" baseline="0" dirty="0"/>
              <a:t>Good Knowledge of the database</a:t>
            </a:r>
          </a:p>
          <a:p>
            <a:pPr marL="228600" indent="-228600">
              <a:buAutoNum type="alphaLcParenR"/>
            </a:pPr>
            <a:r>
              <a:rPr lang="en-US" baseline="0" dirty="0"/>
              <a:t>Certain that this query is what they want</a:t>
            </a:r>
          </a:p>
          <a:p>
            <a:pPr marL="228600" indent="-228600">
              <a:buAutoNum type="alphaLcParenR"/>
            </a:pPr>
            <a:r>
              <a:rPr lang="en-US" baseline="0" dirty="0"/>
              <a:t>They know how to formulate the query</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Users know what they are looking for and the system tries to produce the right answer</a:t>
            </a:r>
          </a:p>
          <a:p>
            <a:pPr marL="0" indent="0">
              <a:buFontTx/>
              <a:buNone/>
            </a:pPr>
            <a:r>
              <a:rPr lang="en-US" baseline="0" dirty="0"/>
              <a:t>We have the resources to devote to it</a:t>
            </a:r>
          </a:p>
          <a:p>
            <a:pPr marL="0" indent="0">
              <a:buFontTx/>
              <a:buNone/>
            </a:pPr>
            <a:endParaRPr lang="en-US" baseline="0" dirty="0"/>
          </a:p>
          <a:p>
            <a:pPr marL="0" indent="0">
              <a:buFontTx/>
              <a:buNone/>
            </a:pPr>
            <a:r>
              <a:rPr lang="en-US" baseline="0" dirty="0"/>
              <a:t>Assumptions valid for many applications today … but not all</a:t>
            </a:r>
          </a:p>
          <a:p>
            <a:pPr marL="0" indent="0">
              <a:buFontTx/>
              <a:buNone/>
            </a:pPr>
            <a:r>
              <a:rPr lang="en-US" dirty="0"/>
              <a:t>But as the users become less technically expert, the data more and more complex and the search more and more  interdisciplinary, the traditional query model is becoming harder and harder to use.  </a:t>
            </a:r>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fld id="{FA911CA4-2CAE-4AA3-9455-6345782AD4AE}" type="slidenum">
              <a:rPr lang="en-US" smtClean="0"/>
              <a:pPr/>
              <a:t>4</a:t>
            </a:fld>
            <a:endParaRPr lang="en-US"/>
          </a:p>
        </p:txBody>
      </p:sp>
    </p:spTree>
    <p:extLst>
      <p:ext uri="{BB962C8B-B14F-4D97-AF65-F5344CB8AC3E}">
        <p14:creationId xmlns:p14="http://schemas.microsoft.com/office/powerpoint/2010/main" val="2425450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70</a:t>
            </a:fld>
            <a:endParaRPr lang="en-US"/>
          </a:p>
        </p:txBody>
      </p:sp>
    </p:spTree>
    <p:extLst>
      <p:ext uri="{BB962C8B-B14F-4D97-AF65-F5344CB8AC3E}">
        <p14:creationId xmlns:p14="http://schemas.microsoft.com/office/powerpoint/2010/main" val="39453693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71</a:t>
            </a:fld>
            <a:endParaRPr lang="en-US"/>
          </a:p>
        </p:txBody>
      </p:sp>
    </p:spTree>
    <p:extLst>
      <p:ext uri="{BB962C8B-B14F-4D97-AF65-F5344CB8AC3E}">
        <p14:creationId xmlns:p14="http://schemas.microsoft.com/office/powerpoint/2010/main" val="18067820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72</a:t>
            </a:fld>
            <a:endParaRPr lang="en-US"/>
          </a:p>
        </p:txBody>
      </p:sp>
    </p:spTree>
    <p:extLst>
      <p:ext uri="{BB962C8B-B14F-4D97-AF65-F5344CB8AC3E}">
        <p14:creationId xmlns:p14="http://schemas.microsoft.com/office/powerpoint/2010/main" val="3130772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73</a:t>
            </a:fld>
            <a:endParaRPr lang="en-US"/>
          </a:p>
        </p:txBody>
      </p:sp>
    </p:spTree>
    <p:extLst>
      <p:ext uri="{BB962C8B-B14F-4D97-AF65-F5344CB8AC3E}">
        <p14:creationId xmlns:p14="http://schemas.microsoft.com/office/powerpoint/2010/main" val="3203082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74</a:t>
            </a:fld>
            <a:endParaRPr lang="en-US"/>
          </a:p>
        </p:txBody>
      </p:sp>
    </p:spTree>
    <p:extLst>
      <p:ext uri="{BB962C8B-B14F-4D97-AF65-F5344CB8AC3E}">
        <p14:creationId xmlns:p14="http://schemas.microsoft.com/office/powerpoint/2010/main" val="6446271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75</a:t>
            </a:fld>
            <a:endParaRPr lang="en-US"/>
          </a:p>
        </p:txBody>
      </p:sp>
    </p:spTree>
    <p:extLst>
      <p:ext uri="{BB962C8B-B14F-4D97-AF65-F5344CB8AC3E}">
        <p14:creationId xmlns:p14="http://schemas.microsoft.com/office/powerpoint/2010/main" val="5274885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76</a:t>
            </a:fld>
            <a:endParaRPr lang="en-US"/>
          </a:p>
        </p:txBody>
      </p:sp>
    </p:spTree>
    <p:extLst>
      <p:ext uri="{BB962C8B-B14F-4D97-AF65-F5344CB8AC3E}">
        <p14:creationId xmlns:p14="http://schemas.microsoft.com/office/powerpoint/2010/main" val="20678318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8C896355-3DDC-9949-861F-AD0908BFCC23}" type="slidenum">
              <a:rPr lang="en-US" smtClean="0"/>
              <a:t>77</a:t>
            </a:fld>
            <a:endParaRPr lang="en-US"/>
          </a:p>
        </p:txBody>
      </p:sp>
    </p:spTree>
    <p:extLst>
      <p:ext uri="{BB962C8B-B14F-4D97-AF65-F5344CB8AC3E}">
        <p14:creationId xmlns:p14="http://schemas.microsoft.com/office/powerpoint/2010/main" val="3077399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78</a:t>
            </a:fld>
            <a:endParaRPr lang="en-US"/>
          </a:p>
        </p:txBody>
      </p:sp>
    </p:spTree>
    <p:extLst>
      <p:ext uri="{BB962C8B-B14F-4D97-AF65-F5344CB8AC3E}">
        <p14:creationId xmlns:p14="http://schemas.microsoft.com/office/powerpoint/2010/main" val="10839628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79</a:t>
            </a:fld>
            <a:endParaRPr lang="en-US"/>
          </a:p>
        </p:txBody>
      </p:sp>
    </p:spTree>
    <p:extLst>
      <p:ext uri="{BB962C8B-B14F-4D97-AF65-F5344CB8AC3E}">
        <p14:creationId xmlns:p14="http://schemas.microsoft.com/office/powerpoint/2010/main" val="525089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Building more dynamic data driven systems … this model is of the past. The requirements for the systems of the present are much different than those. Looking at an inventory database for a pattern is much different than a transaction</a:t>
            </a:r>
          </a:p>
          <a:p>
            <a:endParaRPr lang="en-US" baseline="0" dirty="0"/>
          </a:p>
        </p:txBody>
      </p:sp>
      <p:sp>
        <p:nvSpPr>
          <p:cNvPr id="4" name="Slide Number Placeholder 3"/>
          <p:cNvSpPr>
            <a:spLocks noGrp="1"/>
          </p:cNvSpPr>
          <p:nvPr>
            <p:ph type="sldNum" sz="quarter" idx="10"/>
          </p:nvPr>
        </p:nvSpPr>
        <p:spPr/>
        <p:txBody>
          <a:bodyPr/>
          <a:lstStyle/>
          <a:p>
            <a:fld id="{FA911CA4-2CAE-4AA3-9455-6345782AD4AE}" type="slidenum">
              <a:rPr lang="en-US" smtClean="0"/>
              <a:pPr/>
              <a:t>5</a:t>
            </a:fld>
            <a:endParaRPr lang="en-US"/>
          </a:p>
        </p:txBody>
      </p:sp>
    </p:spTree>
    <p:extLst>
      <p:ext uri="{BB962C8B-B14F-4D97-AF65-F5344CB8AC3E}">
        <p14:creationId xmlns:p14="http://schemas.microsoft.com/office/powerpoint/2010/main" val="36492590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83</a:t>
            </a:fld>
            <a:endParaRPr lang="en-US"/>
          </a:p>
        </p:txBody>
      </p:sp>
    </p:spTree>
    <p:extLst>
      <p:ext uri="{BB962C8B-B14F-4D97-AF65-F5344CB8AC3E}">
        <p14:creationId xmlns:p14="http://schemas.microsoft.com/office/powerpoint/2010/main" val="3929691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84</a:t>
            </a:fld>
            <a:endParaRPr lang="en-US"/>
          </a:p>
        </p:txBody>
      </p:sp>
    </p:spTree>
    <p:extLst>
      <p:ext uri="{BB962C8B-B14F-4D97-AF65-F5344CB8AC3E}">
        <p14:creationId xmlns:p14="http://schemas.microsoft.com/office/powerpoint/2010/main" val="9818060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86</a:t>
            </a:fld>
            <a:endParaRPr lang="en-US"/>
          </a:p>
        </p:txBody>
      </p:sp>
    </p:spTree>
    <p:extLst>
      <p:ext uri="{BB962C8B-B14F-4D97-AF65-F5344CB8AC3E}">
        <p14:creationId xmlns:p14="http://schemas.microsoft.com/office/powerpoint/2010/main" val="16806129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87</a:t>
            </a:fld>
            <a:endParaRPr lang="en-US"/>
          </a:p>
        </p:txBody>
      </p:sp>
    </p:spTree>
    <p:extLst>
      <p:ext uri="{BB962C8B-B14F-4D97-AF65-F5344CB8AC3E}">
        <p14:creationId xmlns:p14="http://schemas.microsoft.com/office/powerpoint/2010/main" val="9252158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88</a:t>
            </a:fld>
            <a:endParaRPr lang="en-US"/>
          </a:p>
        </p:txBody>
      </p:sp>
    </p:spTree>
    <p:extLst>
      <p:ext uri="{BB962C8B-B14F-4D97-AF65-F5344CB8AC3E}">
        <p14:creationId xmlns:p14="http://schemas.microsoft.com/office/powerpoint/2010/main" val="3158036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89</a:t>
            </a:fld>
            <a:endParaRPr lang="en-US"/>
          </a:p>
        </p:txBody>
      </p:sp>
    </p:spTree>
    <p:extLst>
      <p:ext uri="{BB962C8B-B14F-4D97-AF65-F5344CB8AC3E}">
        <p14:creationId xmlns:p14="http://schemas.microsoft.com/office/powerpoint/2010/main" val="10788312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91</a:t>
            </a:fld>
            <a:endParaRPr lang="en-US"/>
          </a:p>
        </p:txBody>
      </p:sp>
    </p:spTree>
    <p:extLst>
      <p:ext uri="{BB962C8B-B14F-4D97-AF65-F5344CB8AC3E}">
        <p14:creationId xmlns:p14="http://schemas.microsoft.com/office/powerpoint/2010/main" val="19242716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92</a:t>
            </a:fld>
            <a:endParaRPr lang="en-US"/>
          </a:p>
        </p:txBody>
      </p:sp>
    </p:spTree>
    <p:extLst>
      <p:ext uri="{BB962C8B-B14F-4D97-AF65-F5344CB8AC3E}">
        <p14:creationId xmlns:p14="http://schemas.microsoft.com/office/powerpoint/2010/main" val="11776058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93</a:t>
            </a:fld>
            <a:endParaRPr lang="en-US"/>
          </a:p>
        </p:txBody>
      </p:sp>
    </p:spTree>
    <p:extLst>
      <p:ext uri="{BB962C8B-B14F-4D97-AF65-F5344CB8AC3E}">
        <p14:creationId xmlns:p14="http://schemas.microsoft.com/office/powerpoint/2010/main" val="7292948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94</a:t>
            </a:fld>
            <a:endParaRPr lang="en-US"/>
          </a:p>
        </p:txBody>
      </p:sp>
    </p:spTree>
    <p:extLst>
      <p:ext uri="{BB962C8B-B14F-4D97-AF65-F5344CB8AC3E}">
        <p14:creationId xmlns:p14="http://schemas.microsoft.com/office/powerpoint/2010/main" val="624759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know that something is interesting ONLY when you see it</a:t>
            </a:r>
          </a:p>
          <a:p>
            <a:r>
              <a:rPr lang="en-US" dirty="0"/>
              <a:t>This model has been transferred from real life to data </a:t>
            </a:r>
          </a:p>
          <a:p>
            <a:r>
              <a:rPr lang="en-US" dirty="0"/>
              <a:t>And is the same as in Internet search we do today</a:t>
            </a:r>
          </a:p>
        </p:txBody>
      </p:sp>
      <p:sp>
        <p:nvSpPr>
          <p:cNvPr id="4" name="Slide Number Placeholder 3"/>
          <p:cNvSpPr>
            <a:spLocks noGrp="1"/>
          </p:cNvSpPr>
          <p:nvPr>
            <p:ph type="sldNum" sz="quarter" idx="5"/>
          </p:nvPr>
        </p:nvSpPr>
        <p:spPr/>
        <p:txBody>
          <a:bodyPr/>
          <a:lstStyle/>
          <a:p>
            <a:fld id="{22A853E8-D85F-5D49-95D2-E1D96ABFE2B9}" type="slidenum">
              <a:rPr lang="en-GB" smtClean="0"/>
              <a:pPr/>
              <a:t>7</a:t>
            </a:fld>
            <a:endParaRPr lang="en-GB" dirty="0"/>
          </a:p>
        </p:txBody>
      </p:sp>
    </p:spTree>
    <p:extLst>
      <p:ext uri="{BB962C8B-B14F-4D97-AF65-F5344CB8AC3E}">
        <p14:creationId xmlns:p14="http://schemas.microsoft.com/office/powerpoint/2010/main" val="14044411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100</a:t>
            </a:fld>
            <a:endParaRPr lang="en-GB" dirty="0"/>
          </a:p>
        </p:txBody>
      </p:sp>
    </p:spTree>
    <p:extLst>
      <p:ext uri="{BB962C8B-B14F-4D97-AF65-F5344CB8AC3E}">
        <p14:creationId xmlns:p14="http://schemas.microsoft.com/office/powerpoint/2010/main" val="12062708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edge encodes how much the shortest path from r is getting “worse”</a:t>
            </a:r>
          </a:p>
        </p:txBody>
      </p:sp>
      <p:sp>
        <p:nvSpPr>
          <p:cNvPr id="4" name="Slide Number Placeholder 3"/>
          <p:cNvSpPr>
            <a:spLocks noGrp="1"/>
          </p:cNvSpPr>
          <p:nvPr>
            <p:ph type="sldNum" sz="quarter" idx="5"/>
          </p:nvPr>
        </p:nvSpPr>
        <p:spPr/>
        <p:txBody>
          <a:bodyPr/>
          <a:lstStyle/>
          <a:p>
            <a:fld id="{8C896355-3DDC-9949-861F-AD0908BFCC23}" type="slidenum">
              <a:rPr lang="en-US" smtClean="0"/>
              <a:t>105</a:t>
            </a:fld>
            <a:endParaRPr lang="en-US"/>
          </a:p>
        </p:txBody>
      </p:sp>
    </p:spTree>
    <p:extLst>
      <p:ext uri="{BB962C8B-B14F-4D97-AF65-F5344CB8AC3E}">
        <p14:creationId xmlns:p14="http://schemas.microsoft.com/office/powerpoint/2010/main" val="7157869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111</a:t>
            </a:fld>
            <a:endParaRPr lang="en-GB" dirty="0"/>
          </a:p>
        </p:txBody>
      </p:sp>
    </p:spTree>
    <p:extLst>
      <p:ext uri="{BB962C8B-B14F-4D97-AF65-F5344CB8AC3E}">
        <p14:creationId xmlns:p14="http://schemas.microsoft.com/office/powerpoint/2010/main" val="21396684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the pattern matched by this query</a:t>
            </a:r>
          </a:p>
        </p:txBody>
      </p:sp>
      <p:sp>
        <p:nvSpPr>
          <p:cNvPr id="4" name="Slide Number Placeholder 3"/>
          <p:cNvSpPr>
            <a:spLocks noGrp="1"/>
          </p:cNvSpPr>
          <p:nvPr>
            <p:ph type="sldNum" sz="quarter" idx="5"/>
          </p:nvPr>
        </p:nvSpPr>
        <p:spPr/>
        <p:txBody>
          <a:bodyPr/>
          <a:lstStyle/>
          <a:p>
            <a:fld id="{8C896355-3DDC-9949-861F-AD0908BFCC23}" type="slidenum">
              <a:rPr lang="en-US" smtClean="0"/>
              <a:t>116</a:t>
            </a:fld>
            <a:endParaRPr lang="en-US"/>
          </a:p>
        </p:txBody>
      </p:sp>
    </p:spTree>
    <p:extLst>
      <p:ext uri="{BB962C8B-B14F-4D97-AF65-F5344CB8AC3E}">
        <p14:creationId xmlns:p14="http://schemas.microsoft.com/office/powerpoint/2010/main" val="5478460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propose to provide a solution</a:t>
            </a:r>
            <a:r>
              <a:rPr lang="en-US" baseline="0" dirty="0"/>
              <a:t> that will guide our exploration interactively</a:t>
            </a:r>
          </a:p>
          <a:p>
            <a:r>
              <a:rPr lang="en-US" baseline="0" dirty="0"/>
              <a:t>This would be similar to the autocomplete suggestions for keywords queries in popular search engines</a:t>
            </a:r>
          </a:p>
          <a:p>
            <a:r>
              <a:rPr lang="en-US" baseline="0" dirty="0"/>
              <a:t>For instance, the user can explore some entity properties, </a:t>
            </a:r>
          </a:p>
          <a:p>
            <a:r>
              <a:rPr lang="en-US" baseline="0" dirty="0"/>
              <a:t>Like in this case assume the user is looking for information about famous scientist starting from Einstein and looking for information about Einstein academic education</a:t>
            </a:r>
          </a:p>
          <a:p>
            <a:r>
              <a:rPr lang="en-US" baseline="0" dirty="0"/>
              <a:t>[]</a:t>
            </a:r>
          </a:p>
          <a:p>
            <a:r>
              <a:rPr lang="en-US" baseline="0" dirty="0"/>
              <a:t>and after selecting among the options some relationships of interest</a:t>
            </a:r>
          </a:p>
          <a:p>
            <a:r>
              <a:rPr lang="en-US" baseline="0" dirty="0"/>
              <a:t>[]</a:t>
            </a:r>
          </a:p>
          <a:p>
            <a:r>
              <a:rPr lang="en-US" baseline="0" dirty="0"/>
              <a:t>the system would provide some more appropriate suggestions</a:t>
            </a:r>
          </a:p>
          <a:p>
            <a:endParaRPr lang="en-US" baseline="0" dirty="0"/>
          </a:p>
          <a:p>
            <a:r>
              <a:rPr lang="en-US" baseline="0" dirty="0"/>
              <a:t>[]</a:t>
            </a:r>
          </a:p>
          <a:p>
            <a:r>
              <a:rPr lang="en-US" baseline="0" dirty="0"/>
              <a:t>Through this process the user would acquire more relevant knowledge and at the same time refine their query</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131</a:t>
            </a:fld>
            <a:endParaRPr lang="en-GB" dirty="0"/>
          </a:p>
        </p:txBody>
      </p:sp>
    </p:spTree>
    <p:extLst>
      <p:ext uri="{BB962C8B-B14F-4D97-AF65-F5344CB8AC3E}">
        <p14:creationId xmlns:p14="http://schemas.microsoft.com/office/powerpoint/2010/main" val="4743047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Therefore, in practice, given as input the current user query -- for instance an edge,</a:t>
            </a:r>
          </a:p>
          <a:p>
            <a:r>
              <a:rPr lang="en-US" dirty="0"/>
              <a:t>we aim at suggesting  a set of query expansions in the form of  more related edges </a:t>
            </a:r>
          </a:p>
          <a:p>
            <a:endParaRPr lang="en-US" dirty="0"/>
          </a:p>
          <a:p>
            <a:r>
              <a:rPr lang="en-US" dirty="0"/>
              <a:t>This requires us to compute a ranking of all the edges that can be used as expansions</a:t>
            </a:r>
          </a:p>
        </p:txBody>
      </p:sp>
      <p:sp>
        <p:nvSpPr>
          <p:cNvPr id="4" name="Slide Number Placeholder 3"/>
          <p:cNvSpPr>
            <a:spLocks noGrp="1"/>
          </p:cNvSpPr>
          <p:nvPr>
            <p:ph type="sldNum" sz="quarter" idx="10"/>
          </p:nvPr>
        </p:nvSpPr>
        <p:spPr/>
        <p:txBody>
          <a:bodyPr/>
          <a:lstStyle/>
          <a:p>
            <a:fld id="{22A853E8-D85F-5D49-95D2-E1D96ABFE2B9}" type="slidenum">
              <a:rPr lang="en-GB" smtClean="0"/>
              <a:pPr/>
              <a:t>132</a:t>
            </a:fld>
            <a:endParaRPr lang="en-GB" dirty="0"/>
          </a:p>
        </p:txBody>
      </p:sp>
    </p:spTree>
    <p:extLst>
      <p:ext uri="{BB962C8B-B14F-4D97-AF65-F5344CB8AC3E}">
        <p14:creationId xmlns:p14="http://schemas.microsoft.com/office/powerpoint/2010/main" val="18176964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classical document search, we start from the current keyword query and we search a set of matching documents that we assume to be relevant, hence called the pseudo-</a:t>
            </a:r>
            <a:r>
              <a:rPr lang="en-US" dirty="0" err="1"/>
              <a:t>relevane</a:t>
            </a:r>
            <a:r>
              <a:rPr lang="en-US" dirty="0"/>
              <a:t> set, </a:t>
            </a:r>
          </a:p>
          <a:p>
            <a:endParaRPr lang="en-US" dirty="0"/>
          </a:p>
          <a:p>
            <a:r>
              <a:rPr lang="en-US" dirty="0"/>
              <a:t>then from these documents we extract a set of new keywords, not appearing in the query</a:t>
            </a:r>
          </a:p>
          <a:p>
            <a:endParaRPr lang="en-US" dirty="0"/>
          </a:p>
          <a:p>
            <a:r>
              <a:rPr lang="en-US" dirty="0"/>
              <a:t>These keyword are used as query expansion in order to search for more relevant documents</a:t>
            </a:r>
          </a:p>
          <a:p>
            <a:endParaRPr lang="en-US" dirty="0"/>
          </a:p>
          <a:p>
            <a:r>
              <a:rPr lang="en-US" dirty="0"/>
              <a:t>Therefore the relevant of an expansion query is based in part on the the co-occurrence of keywords in the query </a:t>
            </a:r>
          </a:p>
          <a:p>
            <a:r>
              <a:rPr lang="en-US" dirty="0"/>
              <a:t>And in part  on the </a:t>
            </a:r>
            <a:r>
              <a:rPr lang="en-US" dirty="0" err="1"/>
              <a:t>freqeuency</a:t>
            </a:r>
            <a:r>
              <a:rPr lang="en-US" dirty="0"/>
              <a:t> of in the pseudo-relevant </a:t>
            </a:r>
            <a:r>
              <a:rPr lang="en-US" dirty="0" err="1"/>
              <a:t>sete</a:t>
            </a:r>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133</a:t>
            </a:fld>
            <a:endParaRPr lang="en-GB" dirty="0"/>
          </a:p>
        </p:txBody>
      </p:sp>
    </p:spTree>
    <p:extLst>
      <p:ext uri="{BB962C8B-B14F-4D97-AF65-F5344CB8AC3E}">
        <p14:creationId xmlns:p14="http://schemas.microsoft.com/office/powerpoint/2010/main" val="16819028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exists then two models for estimating the relevance of an expansion given the frequency in the pseudo-relevance set.</a:t>
            </a:r>
          </a:p>
          <a:p>
            <a:endParaRPr lang="en-US" dirty="0"/>
          </a:p>
          <a:p>
            <a:r>
              <a:rPr lang="en-US" dirty="0"/>
              <a:t>We could apply the maximum likelihood estimation model, which favors expansions that are frequent both in the graph and in the pseudo-relevance set</a:t>
            </a:r>
          </a:p>
          <a:p>
            <a:endParaRPr lang="en-US" dirty="0"/>
          </a:p>
          <a:p>
            <a:r>
              <a:rPr lang="en-US" dirty="0"/>
              <a:t>Or we could employ the </a:t>
            </a:r>
            <a:r>
              <a:rPr lang="en-US" dirty="0" err="1"/>
              <a:t>KeyEll</a:t>
            </a:r>
            <a:r>
              <a:rPr lang="en-US" dirty="0"/>
              <a:t> divergence to favor expansions that are unexpectedly frequent in the pseudo relevant set</a:t>
            </a:r>
          </a:p>
          <a:p>
            <a:endParaRPr lang="en-US" dirty="0"/>
          </a:p>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134</a:t>
            </a:fld>
            <a:endParaRPr lang="en-GB" dirty="0"/>
          </a:p>
        </p:txBody>
      </p:sp>
    </p:spTree>
    <p:extLst>
      <p:ext uri="{BB962C8B-B14F-4D97-AF65-F5344CB8AC3E}">
        <p14:creationId xmlns:p14="http://schemas.microsoft.com/office/powerpoint/2010/main" val="10004658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effectively apply these models to graph search we require an appropriate way to model the graph structure.</a:t>
            </a:r>
          </a:p>
          <a:p>
            <a:endParaRPr lang="en-US" dirty="0"/>
          </a:p>
          <a:p>
            <a:r>
              <a:rPr lang="en-US" dirty="0"/>
              <a:t>Here we propose what we call a bag-of-labels</a:t>
            </a:r>
          </a:p>
          <a:p>
            <a:r>
              <a:rPr lang="en-US" dirty="0"/>
              <a:t>[] </a:t>
            </a:r>
          </a:p>
          <a:p>
            <a:r>
              <a:rPr lang="en-US" dirty="0"/>
              <a:t>That is we translate edges labels in the graph to bag of words where each edge type is a word.</a:t>
            </a:r>
          </a:p>
          <a:p>
            <a:endParaRPr lang="en-US" dirty="0"/>
          </a:p>
          <a:p>
            <a:r>
              <a:rPr lang="en-US" dirty="0"/>
              <a:t>Moreover with this model we describe the query itself but also all the edges that are around the query</a:t>
            </a:r>
          </a:p>
        </p:txBody>
      </p:sp>
      <p:sp>
        <p:nvSpPr>
          <p:cNvPr id="4" name="Slide Number Placeholder 3"/>
          <p:cNvSpPr>
            <a:spLocks noGrp="1"/>
          </p:cNvSpPr>
          <p:nvPr>
            <p:ph type="sldNum" sz="quarter" idx="10"/>
          </p:nvPr>
        </p:nvSpPr>
        <p:spPr/>
        <p:txBody>
          <a:bodyPr/>
          <a:lstStyle/>
          <a:p>
            <a:fld id="{22A853E8-D85F-5D49-95D2-E1D96ABFE2B9}" type="slidenum">
              <a:rPr lang="en-GB" smtClean="0"/>
              <a:pPr/>
              <a:t>135</a:t>
            </a:fld>
            <a:endParaRPr lang="en-GB" dirty="0"/>
          </a:p>
        </p:txBody>
      </p:sp>
    </p:spTree>
    <p:extLst>
      <p:ext uri="{BB962C8B-B14F-4D97-AF65-F5344CB8AC3E}">
        <p14:creationId xmlns:p14="http://schemas.microsoft.com/office/powerpoint/2010/main" val="4368695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136</a:t>
            </a:fld>
            <a:endParaRPr lang="en-US"/>
          </a:p>
        </p:txBody>
      </p:sp>
    </p:spTree>
    <p:extLst>
      <p:ext uri="{BB962C8B-B14F-4D97-AF65-F5344CB8AC3E}">
        <p14:creationId xmlns:p14="http://schemas.microsoft.com/office/powerpoint/2010/main" val="763424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Such Novel requirements have led to rethinking of data management systems across the </a:t>
            </a:r>
            <a:r>
              <a:rPr lang="en-US" dirty="0" err="1"/>
              <a:t>whle</a:t>
            </a:r>
            <a:r>
              <a:rPr lang="en-US" dirty="0"/>
              <a:t> stack </a:t>
            </a:r>
          </a:p>
        </p:txBody>
      </p:sp>
      <p:sp>
        <p:nvSpPr>
          <p:cNvPr id="4" name="Slide Number Placeholder 3"/>
          <p:cNvSpPr>
            <a:spLocks noGrp="1"/>
          </p:cNvSpPr>
          <p:nvPr>
            <p:ph type="sldNum" sz="quarter" idx="5"/>
          </p:nvPr>
        </p:nvSpPr>
        <p:spPr/>
        <p:txBody>
          <a:bodyPr/>
          <a:lstStyle/>
          <a:p>
            <a:fld id="{22A853E8-D85F-5D49-95D2-E1D96ABFE2B9}" type="slidenum">
              <a:rPr lang="en-GB" smtClean="0"/>
              <a:pPr/>
              <a:t>8</a:t>
            </a:fld>
            <a:endParaRPr lang="en-GB" dirty="0"/>
          </a:p>
        </p:txBody>
      </p:sp>
    </p:spTree>
    <p:extLst>
      <p:ext uri="{BB962C8B-B14F-4D97-AF65-F5344CB8AC3E}">
        <p14:creationId xmlns:p14="http://schemas.microsoft.com/office/powerpoint/2010/main" val="13494835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138</a:t>
            </a:fld>
            <a:endParaRPr lang="en-GB" dirty="0"/>
          </a:p>
        </p:txBody>
      </p:sp>
    </p:spTree>
    <p:extLst>
      <p:ext uri="{BB962C8B-B14F-4D97-AF65-F5344CB8AC3E}">
        <p14:creationId xmlns:p14="http://schemas.microsoft.com/office/powerpoint/2010/main" val="15522565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140</a:t>
            </a:fld>
            <a:endParaRPr lang="en-GB" dirty="0"/>
          </a:p>
        </p:txBody>
      </p:sp>
    </p:spTree>
    <p:extLst>
      <p:ext uri="{BB962C8B-B14F-4D97-AF65-F5344CB8AC3E}">
        <p14:creationId xmlns:p14="http://schemas.microsoft.com/office/powerpoint/2010/main" val="9780683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430AF3-B617-4935-B32C-9F5B86B04AD9}" type="slidenum">
              <a:rPr lang="en-US" smtClean="0"/>
              <a:pPr/>
              <a:t>144</a:t>
            </a:fld>
            <a:endParaRPr lang="en-US"/>
          </a:p>
        </p:txBody>
      </p:sp>
    </p:spTree>
    <p:extLst>
      <p:ext uri="{BB962C8B-B14F-4D97-AF65-F5344CB8AC3E}">
        <p14:creationId xmlns:p14="http://schemas.microsoft.com/office/powerpoint/2010/main" val="6175339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AA430AF3-B617-4935-B32C-9F5B86B04AD9}" type="slidenum">
              <a:rPr lang="en-US" smtClean="0"/>
              <a:pPr/>
              <a:t>146</a:t>
            </a:fld>
            <a:endParaRPr lang="en-US" dirty="0"/>
          </a:p>
        </p:txBody>
      </p:sp>
    </p:spTree>
    <p:extLst>
      <p:ext uri="{BB962C8B-B14F-4D97-AF65-F5344CB8AC3E}">
        <p14:creationId xmlns:p14="http://schemas.microsoft.com/office/powerpoint/2010/main" val="7907635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30AF3-B617-4935-B32C-9F5B86B04AD9}" type="slidenum">
              <a:rPr lang="en-US" smtClean="0"/>
              <a:pPr/>
              <a:t>148</a:t>
            </a:fld>
            <a:endParaRPr lang="en-US"/>
          </a:p>
        </p:txBody>
      </p:sp>
    </p:spTree>
    <p:extLst>
      <p:ext uri="{BB962C8B-B14F-4D97-AF65-F5344CB8AC3E}">
        <p14:creationId xmlns:p14="http://schemas.microsoft.com/office/powerpoint/2010/main" val="12909712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150</a:t>
            </a:fld>
            <a:endParaRPr lang="en-GB" dirty="0"/>
          </a:p>
        </p:txBody>
      </p:sp>
    </p:spTree>
    <p:extLst>
      <p:ext uri="{BB962C8B-B14F-4D97-AF65-F5344CB8AC3E}">
        <p14:creationId xmlns:p14="http://schemas.microsoft.com/office/powerpoint/2010/main" val="6507182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167</a:t>
            </a:fld>
            <a:endParaRPr lang="en-GB" dirty="0"/>
          </a:p>
        </p:txBody>
      </p:sp>
    </p:spTree>
    <p:extLst>
      <p:ext uri="{BB962C8B-B14F-4D97-AF65-F5344CB8AC3E}">
        <p14:creationId xmlns:p14="http://schemas.microsoft.com/office/powerpoint/2010/main" val="6536684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173</a:t>
            </a:fld>
            <a:endParaRPr lang="en-GB" dirty="0"/>
          </a:p>
        </p:txBody>
      </p:sp>
    </p:spTree>
    <p:extLst>
      <p:ext uri="{BB962C8B-B14F-4D97-AF65-F5344CB8AC3E}">
        <p14:creationId xmlns:p14="http://schemas.microsoft.com/office/powerpoint/2010/main" val="4047257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174</a:t>
            </a:fld>
            <a:endParaRPr lang="en-GB" dirty="0"/>
          </a:p>
        </p:txBody>
      </p:sp>
    </p:spTree>
    <p:extLst>
      <p:ext uri="{BB962C8B-B14F-4D97-AF65-F5344CB8AC3E}">
        <p14:creationId xmlns:p14="http://schemas.microsoft.com/office/powerpoint/2010/main" val="21151708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177</a:t>
            </a:fld>
            <a:endParaRPr lang="en-GB" dirty="0"/>
          </a:p>
        </p:txBody>
      </p:sp>
    </p:spTree>
    <p:extLst>
      <p:ext uri="{BB962C8B-B14F-4D97-AF65-F5344CB8AC3E}">
        <p14:creationId xmlns:p14="http://schemas.microsoft.com/office/powerpoint/2010/main" val="637709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Building more dynamic data driven systems … this model is of the past. The requirements for the systems of the present are much different than those. Looking at an inventory database for a pattern is much different than a transaction</a:t>
            </a:r>
          </a:p>
          <a:p>
            <a:endParaRPr lang="en-US" baseline="0" dirty="0"/>
          </a:p>
        </p:txBody>
      </p:sp>
      <p:sp>
        <p:nvSpPr>
          <p:cNvPr id="4" name="Slide Number Placeholder 3"/>
          <p:cNvSpPr>
            <a:spLocks noGrp="1"/>
          </p:cNvSpPr>
          <p:nvPr>
            <p:ph type="sldNum" sz="quarter" idx="10"/>
          </p:nvPr>
        </p:nvSpPr>
        <p:spPr/>
        <p:txBody>
          <a:bodyPr/>
          <a:lstStyle/>
          <a:p>
            <a:fld id="{FA911CA4-2CAE-4AA3-9455-6345782AD4AE}" type="slidenum">
              <a:rPr lang="en-US" smtClean="0"/>
              <a:pPr/>
              <a:t>11</a:t>
            </a:fld>
            <a:endParaRPr lang="en-US"/>
          </a:p>
        </p:txBody>
      </p:sp>
    </p:spTree>
    <p:extLst>
      <p:ext uri="{BB962C8B-B14F-4D97-AF65-F5344CB8AC3E}">
        <p14:creationId xmlns:p14="http://schemas.microsoft.com/office/powerpoint/2010/main" val="12940068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latin typeface="Helvetica Neue" panose="02000503000000020004" pitchFamily="2" charset="0"/>
                <a:ea typeface="Helvetica Neue" panose="02000503000000020004" pitchFamily="2" charset="0"/>
                <a:cs typeface="Helvetica Neue" panose="02000503000000020004" pitchFamily="2" charset="0"/>
              </a:rPr>
              <a:t>Note that the two are tightly connected: during interaction with the user, the system can improve and learn more about the user needs, henceforth, enabling better personal- </a:t>
            </a:r>
            <a:r>
              <a:rPr lang="en-GB" dirty="0" err="1">
                <a:latin typeface="Helvetica Neue" panose="02000503000000020004" pitchFamily="2" charset="0"/>
                <a:ea typeface="Helvetica Neue" panose="02000503000000020004" pitchFamily="2" charset="0"/>
                <a:cs typeface="Helvetica Neue" panose="02000503000000020004" pitchFamily="2" charset="0"/>
              </a:rPr>
              <a:t>ization</a:t>
            </a:r>
            <a:r>
              <a:rPr lang="en-GB" dirty="0">
                <a:latin typeface="Helvetica Neue" panose="02000503000000020004" pitchFamily="2" charset="0"/>
                <a:ea typeface="Helvetica Neue" panose="02000503000000020004" pitchFamily="2" charset="0"/>
                <a:cs typeface="Helvetica Neue" panose="02000503000000020004" pitchFamily="2" charset="0"/>
              </a:rPr>
              <a:t>. </a:t>
            </a:r>
          </a:p>
          <a:p>
            <a:endParaRPr lang="en-US" dirty="0"/>
          </a:p>
        </p:txBody>
      </p:sp>
      <p:sp>
        <p:nvSpPr>
          <p:cNvPr id="4" name="Slide Number Placeholder 3"/>
          <p:cNvSpPr>
            <a:spLocks noGrp="1"/>
          </p:cNvSpPr>
          <p:nvPr>
            <p:ph type="sldNum" sz="quarter" idx="5"/>
          </p:nvPr>
        </p:nvSpPr>
        <p:spPr/>
        <p:txBody>
          <a:bodyPr/>
          <a:lstStyle/>
          <a:p>
            <a:fld id="{22A853E8-D85F-5D49-95D2-E1D96ABFE2B9}" type="slidenum">
              <a:rPr lang="en-GB" smtClean="0"/>
              <a:pPr/>
              <a:t>183</a:t>
            </a:fld>
            <a:endParaRPr lang="en-GB" dirty="0"/>
          </a:p>
        </p:txBody>
      </p:sp>
    </p:spTree>
    <p:extLst>
      <p:ext uri="{BB962C8B-B14F-4D97-AF65-F5344CB8AC3E}">
        <p14:creationId xmlns:p14="http://schemas.microsoft.com/office/powerpoint/2010/main" val="892057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190</a:t>
            </a:fld>
            <a:endParaRPr lang="en-GB" dirty="0"/>
          </a:p>
        </p:txBody>
      </p:sp>
    </p:spTree>
    <p:extLst>
      <p:ext uri="{BB962C8B-B14F-4D97-AF65-F5344CB8AC3E}">
        <p14:creationId xmlns:p14="http://schemas.microsoft.com/office/powerpoint/2010/main" val="19014000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192</a:t>
            </a:fld>
            <a:endParaRPr lang="en-GB" dirty="0"/>
          </a:p>
        </p:txBody>
      </p:sp>
    </p:spTree>
    <p:extLst>
      <p:ext uri="{BB962C8B-B14F-4D97-AF65-F5344CB8AC3E}">
        <p14:creationId xmlns:p14="http://schemas.microsoft.com/office/powerpoint/2010/main" val="18212563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193</a:t>
            </a:fld>
            <a:endParaRPr lang="en-GB" dirty="0"/>
          </a:p>
        </p:txBody>
      </p:sp>
    </p:spTree>
    <p:extLst>
      <p:ext uri="{BB962C8B-B14F-4D97-AF65-F5344CB8AC3E}">
        <p14:creationId xmlns:p14="http://schemas.microsoft.com/office/powerpoint/2010/main" val="10646404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194</a:t>
            </a:fld>
            <a:endParaRPr lang="en-GB" dirty="0"/>
          </a:p>
        </p:txBody>
      </p:sp>
    </p:spTree>
    <p:extLst>
      <p:ext uri="{BB962C8B-B14F-4D97-AF65-F5344CB8AC3E}">
        <p14:creationId xmlns:p14="http://schemas.microsoft.com/office/powerpoint/2010/main" val="766485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12</a:t>
            </a:fld>
            <a:endParaRPr lang="en-GB" dirty="0"/>
          </a:p>
        </p:txBody>
      </p:sp>
    </p:spTree>
    <p:extLst>
      <p:ext uri="{BB962C8B-B14F-4D97-AF65-F5344CB8AC3E}">
        <p14:creationId xmlns:p14="http://schemas.microsoft.com/office/powerpoint/2010/main" val="3916360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Exploration</a:t>
            </a:r>
            <a:r>
              <a:rPr lang="en-US" baseline="0" dirty="0"/>
              <a:t> is a journey and we accompany the user in </a:t>
            </a:r>
            <a:r>
              <a:rPr lang="en-US" baseline="0"/>
              <a:t>this journey </a:t>
            </a:r>
            <a:endParaRPr lang="en-US"/>
          </a:p>
        </p:txBody>
      </p:sp>
      <p:sp>
        <p:nvSpPr>
          <p:cNvPr id="4" name="Slide Number Placeholder 3"/>
          <p:cNvSpPr>
            <a:spLocks noGrp="1"/>
          </p:cNvSpPr>
          <p:nvPr>
            <p:ph type="sldNum" sz="quarter" idx="10"/>
          </p:nvPr>
        </p:nvSpPr>
        <p:spPr/>
        <p:txBody>
          <a:bodyPr/>
          <a:lstStyle/>
          <a:p>
            <a:fld id="{22A853E8-D85F-5D49-95D2-E1D96ABFE2B9}" type="slidenum">
              <a:rPr lang="en-GB" smtClean="0"/>
              <a:pPr/>
              <a:t>14</a:t>
            </a:fld>
            <a:endParaRPr lang="en-GB" dirty="0"/>
          </a:p>
        </p:txBody>
      </p:sp>
    </p:spTree>
    <p:extLst>
      <p:ext uri="{BB962C8B-B14F-4D97-AF65-F5344CB8AC3E}">
        <p14:creationId xmlns:p14="http://schemas.microsoft.com/office/powerpoint/2010/main" val="40249462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ue title slide ">
    <p:bg>
      <p:bgPr>
        <a:solidFill>
          <a:schemeClr val="tx2"/>
        </a:solidFill>
        <a:effectLst/>
      </p:bgPr>
    </p:bg>
    <p:spTree>
      <p:nvGrpSpPr>
        <p:cNvPr id="1" name=""/>
        <p:cNvGrpSpPr/>
        <p:nvPr/>
      </p:nvGrpSpPr>
      <p:grpSpPr>
        <a:xfrm>
          <a:off x="0" y="0"/>
          <a:ext cx="0" cy="0"/>
          <a:chOff x="0" y="0"/>
          <a:chExt cx="0" cy="0"/>
        </a:xfrm>
      </p:grpSpPr>
      <p:sp>
        <p:nvSpPr>
          <p:cNvPr id="14" name="Rectangle 13"/>
          <p:cNvSpPr/>
          <p:nvPr userDrawn="1"/>
        </p:nvSpPr>
        <p:spPr>
          <a:xfrm>
            <a:off x="2381" y="4690697"/>
            <a:ext cx="9141619" cy="64008"/>
          </a:xfrm>
          <a:prstGeom prst="rect">
            <a:avLst/>
          </a:prstGeom>
          <a:solidFill>
            <a:srgbClr val="F6A800"/>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prstClr val="white"/>
              </a:solidFill>
              <a:effectLst/>
              <a:uLnTx/>
              <a:uFillTx/>
              <a:latin typeface="Helvetica Neue Regular" charset="0"/>
              <a:ea typeface=""/>
              <a:cs typeface=""/>
            </a:endParaRPr>
          </a:p>
        </p:txBody>
      </p:sp>
      <p:sp>
        <p:nvSpPr>
          <p:cNvPr id="15" name="Rectangle 14"/>
          <p:cNvSpPr/>
          <p:nvPr userDrawn="1"/>
        </p:nvSpPr>
        <p:spPr>
          <a:xfrm>
            <a:off x="0" y="4749482"/>
            <a:ext cx="9141619" cy="39401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prstClr val="white"/>
              </a:solidFill>
              <a:latin typeface="Helvetica Neue Regular" charset="0"/>
            </a:endParaRPr>
          </a:p>
        </p:txBody>
      </p:sp>
      <p:sp>
        <p:nvSpPr>
          <p:cNvPr id="10" name="Title 1"/>
          <p:cNvSpPr>
            <a:spLocks noGrp="1"/>
          </p:cNvSpPr>
          <p:nvPr>
            <p:ph type="ctrTitle" hasCustomPrompt="1"/>
          </p:nvPr>
        </p:nvSpPr>
        <p:spPr bwMode="black">
          <a:xfrm>
            <a:off x="329183" y="1993772"/>
            <a:ext cx="6858000" cy="1206484"/>
          </a:xfrm>
        </p:spPr>
        <p:txBody>
          <a:bodyPr anchor="b"/>
          <a:lstStyle>
            <a:lvl1pPr>
              <a:lnSpc>
                <a:spcPct val="90000"/>
              </a:lnSpc>
              <a:defRPr sz="4600" spc="-100">
                <a:solidFill>
                  <a:schemeClr val="bg1"/>
                </a:solidFill>
                <a:effectLst>
                  <a:outerShdw blurRad="50800" dist="63500" dir="5400000" algn="tl" rotWithShape="0">
                    <a:srgbClr val="285096">
                      <a:alpha val="99000"/>
                    </a:srgbClr>
                  </a:outerShdw>
                </a:effectLst>
              </a:defRPr>
            </a:lvl1pPr>
          </a:lstStyle>
          <a:p>
            <a:r>
              <a:rPr lang="en-US" dirty="0"/>
              <a:t>Click to edit master </a:t>
            </a:r>
            <a:br>
              <a:rPr lang="en-US" dirty="0"/>
            </a:br>
            <a:r>
              <a:rPr lang="en-US" dirty="0"/>
              <a:t>title style</a:t>
            </a:r>
          </a:p>
        </p:txBody>
      </p:sp>
      <p:sp>
        <p:nvSpPr>
          <p:cNvPr id="11" name="Subtitle 2"/>
          <p:cNvSpPr>
            <a:spLocks noGrp="1"/>
          </p:cNvSpPr>
          <p:nvPr>
            <p:ph type="subTitle" idx="1" hasCustomPrompt="1"/>
          </p:nvPr>
        </p:nvSpPr>
        <p:spPr bwMode="black">
          <a:xfrm>
            <a:off x="329183" y="3414971"/>
            <a:ext cx="6858000" cy="914400"/>
          </a:xfrm>
        </p:spPr>
        <p:txBody>
          <a:bodyPr/>
          <a:lstStyle>
            <a:lvl1pPr marL="0" indent="0" algn="l">
              <a:buNone/>
              <a:defRPr b="0" i="1">
                <a:solidFill>
                  <a:schemeClr val="bg1"/>
                </a:solidFill>
                <a:effectLst>
                  <a:outerShdw blurRad="50800" dist="50800" dir="5400000" algn="tl" rotWithShape="0">
                    <a:srgbClr val="285096">
                      <a:alpha val="40000"/>
                    </a:srgbClr>
                  </a:outerShdw>
                </a:effectLst>
                <a:latin typeface="Helvetica Neue Light"/>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TextBox 5"/>
          <p:cNvSpPr txBox="1"/>
          <p:nvPr userDrawn="1"/>
        </p:nvSpPr>
        <p:spPr>
          <a:xfrm>
            <a:off x="408393" y="102135"/>
            <a:ext cx="8598916" cy="244998"/>
          </a:xfrm>
          <a:prstGeom prst="rect">
            <a:avLst/>
          </a:prstGeom>
          <a:noFill/>
        </p:spPr>
        <p:txBody>
          <a:bodyPr wrap="square" lIns="0" rtlCol="0">
            <a:no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50" b="1" i="0" dirty="0">
                <a:solidFill>
                  <a:schemeClr val="bg1"/>
                </a:solidFill>
                <a:latin typeface="Helvetica Neue"/>
                <a:cs typeface="Helvetica Neue"/>
              </a:rPr>
              <a:t>ESWC 2020 </a:t>
            </a:r>
            <a:r>
              <a:rPr lang="en-US" sz="1050" b="0" i="0" dirty="0">
                <a:solidFill>
                  <a:schemeClr val="bg1"/>
                </a:solidFill>
                <a:latin typeface="Helvetica Neue"/>
                <a:cs typeface="Helvetica Neue"/>
              </a:rPr>
              <a:t>tutorial</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66352" y="4766434"/>
            <a:ext cx="876300" cy="338527"/>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9339" y="4774304"/>
            <a:ext cx="838640" cy="349597"/>
          </a:xfrm>
          <a:prstGeom prst="rect">
            <a:avLst/>
          </a:prstGeom>
        </p:spPr>
      </p:pic>
      <p:pic>
        <p:nvPicPr>
          <p:cNvPr id="16" name="Picture 15" descr="mage result for utrecht university logo"/>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5689947" y="4754705"/>
            <a:ext cx="1227438" cy="3276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mage result for aalborg university"/>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2734440" y="4736470"/>
            <a:ext cx="830127" cy="379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75573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Reference">
    <p:spTree>
      <p:nvGrpSpPr>
        <p:cNvPr id="1" name=""/>
        <p:cNvGrpSpPr/>
        <p:nvPr/>
      </p:nvGrpSpPr>
      <p:grpSpPr>
        <a:xfrm>
          <a:off x="0" y="0"/>
          <a:ext cx="0" cy="0"/>
          <a:chOff x="0" y="0"/>
          <a:chExt cx="0" cy="0"/>
        </a:xfrm>
      </p:grpSpPr>
      <p:sp>
        <p:nvSpPr>
          <p:cNvPr id="2" name="Title 1"/>
          <p:cNvSpPr>
            <a:spLocks noGrp="1"/>
          </p:cNvSpPr>
          <p:nvPr>
            <p:ph type="title"/>
          </p:nvPr>
        </p:nvSpPr>
        <p:spPr>
          <a:xfrm>
            <a:off x="329184" y="235064"/>
            <a:ext cx="6320853" cy="430887"/>
          </a:xfrm>
        </p:spPr>
        <p:txBody>
          <a:bodyPr/>
          <a:lstStyle/>
          <a:p>
            <a:r>
              <a:rPr lang="en-US"/>
              <a:t>Click to edit Master title style</a:t>
            </a:r>
            <a:endParaRPr lang="en-US" dirty="0"/>
          </a:p>
        </p:txBody>
      </p:sp>
      <p:sp>
        <p:nvSpPr>
          <p:cNvPr id="3" name="Content Placeholder 2"/>
          <p:cNvSpPr>
            <a:spLocks noGrp="1"/>
          </p:cNvSpPr>
          <p:nvPr>
            <p:ph idx="1"/>
          </p:nvPr>
        </p:nvSpPr>
        <p:spPr>
          <a:xfrm>
            <a:off x="342900" y="995246"/>
            <a:ext cx="8458200" cy="3560248"/>
          </a:xfrm>
          <a:prstGeom prst="rect">
            <a:avLst/>
          </a:prstGeom>
        </p:spPr>
        <p:txBody>
          <a:bodyPr/>
          <a:lstStyle>
            <a:lvl1pPr marL="95250" indent="-95250">
              <a:tabLst/>
              <a:defRPr/>
            </a:lvl1pPr>
            <a:lvl2pPr marL="333375" indent="-166688">
              <a:buClr>
                <a:schemeClr val="accent3"/>
              </a:buClr>
              <a:buFont typeface="LucidaGrande" charset="0"/>
              <a:buChar char="●"/>
              <a:tabLst/>
              <a:defRPr/>
            </a:lvl2pPr>
            <a:lvl3pPr marL="400050" indent="-133350">
              <a:buClr>
                <a:schemeClr val="accent3"/>
              </a:buClr>
              <a:buFont typeface="LucidaGrande" charset="0"/>
              <a:buChar char="⁃"/>
              <a:tabLst/>
              <a:defRPr/>
            </a:lvl3pPr>
            <a:lvl4pPr marL="501254" indent="-146447">
              <a:buClr>
                <a:schemeClr val="accent3"/>
              </a:buClr>
              <a:buFont typeface="LucidaGrande" charset="0"/>
              <a:buChar char="▪"/>
              <a:tabLst/>
              <a:defRPr/>
            </a:lvl4pPr>
            <a:lvl5pPr marL="567929" indent="-113110">
              <a:buClr>
                <a:schemeClr val="accent3"/>
              </a:buClr>
              <a:buFont typeface="LucidaGrande" charset="0"/>
              <a:buChar cha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hasCustomPrompt="1"/>
          </p:nvPr>
        </p:nvSpPr>
        <p:spPr>
          <a:xfrm>
            <a:off x="6650037" y="235738"/>
            <a:ext cx="2151063" cy="430213"/>
          </a:xfrm>
        </p:spPr>
        <p:txBody>
          <a:bodyPr anchor="ctr"/>
          <a:lstStyle>
            <a:lvl1pPr algn="ctr">
              <a:defRPr b="0"/>
            </a:lvl1pPr>
          </a:lstStyle>
          <a:p>
            <a:pPr lvl="0"/>
            <a:r>
              <a:rPr lang="en-US" dirty="0"/>
              <a:t>[Reference]</a:t>
            </a:r>
          </a:p>
        </p:txBody>
      </p:sp>
      <p:sp>
        <p:nvSpPr>
          <p:cNvPr id="4" name="Footer Placeholder 3"/>
          <p:cNvSpPr>
            <a:spLocks noGrp="1"/>
          </p:cNvSpPr>
          <p:nvPr>
            <p:ph type="ftr" sz="quarter" idx="13"/>
          </p:nvPr>
        </p:nvSpPr>
        <p:spPr/>
        <p:txBody>
          <a:bodyPr/>
          <a:lstStyle>
            <a:lvl1pPr>
              <a:defRPr/>
            </a:lvl1p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42900" y="995246"/>
            <a:ext cx="8458200" cy="3560248"/>
          </a:xfrm>
          <a:prstGeom prst="rect">
            <a:avLst/>
          </a:prstGeom>
        </p:spPr>
        <p:txBody>
          <a:bodyPr/>
          <a:lstStyle>
            <a:lvl1pPr marL="95250" indent="-95250">
              <a:tabLst/>
              <a:defRPr/>
            </a:lvl1pPr>
            <a:lvl2pPr marL="333375" indent="-166688">
              <a:buClr>
                <a:schemeClr val="accent3"/>
              </a:buClr>
              <a:buFont typeface="LucidaGrande" charset="0"/>
              <a:buChar char="●"/>
              <a:tabLst/>
              <a:defRPr/>
            </a:lvl2pPr>
            <a:lvl3pPr marL="400050" indent="-133350">
              <a:buClr>
                <a:schemeClr val="accent3"/>
              </a:buClr>
              <a:buFont typeface="LucidaGrande" charset="0"/>
              <a:buChar char="⁃"/>
              <a:tabLst/>
              <a:defRPr/>
            </a:lvl3pPr>
            <a:lvl4pPr marL="501254" indent="-146447">
              <a:buClr>
                <a:schemeClr val="accent3"/>
              </a:buClr>
              <a:buFont typeface="LucidaGrande" charset="0"/>
              <a:buChar char="▪"/>
              <a:tabLst/>
              <a:defRPr/>
            </a:lvl4pPr>
            <a:lvl5pPr marL="567929" indent="-113110">
              <a:buClr>
                <a:schemeClr val="accent3"/>
              </a:buClr>
              <a:buFont typeface="LucidaGrande" charset="0"/>
              <a:buChar cha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Tree>
    <p:extLst>
      <p:ext uri="{BB962C8B-B14F-4D97-AF65-F5344CB8AC3E}">
        <p14:creationId xmlns:p14="http://schemas.microsoft.com/office/powerpoint/2010/main" val="1491157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w. bullets">
    <p:spTree>
      <p:nvGrpSpPr>
        <p:cNvPr id="1" name=""/>
        <p:cNvGrpSpPr/>
        <p:nvPr/>
      </p:nvGrpSpPr>
      <p:grpSpPr>
        <a:xfrm>
          <a:off x="0" y="0"/>
          <a:ext cx="0" cy="0"/>
          <a:chOff x="0" y="0"/>
          <a:chExt cx="0" cy="0"/>
        </a:xfrm>
      </p:grpSpPr>
      <p:sp>
        <p:nvSpPr>
          <p:cNvPr id="2" name="Footer Placeholder 1"/>
          <p:cNvSpPr>
            <a:spLocks noGrp="1"/>
          </p:cNvSpPr>
          <p:nvPr>
            <p:ph type="ftr" sz="quarter" idx="13"/>
          </p:nvPr>
        </p:nvSpPr>
        <p:spPr/>
        <p:txBody>
          <a:bodyPr/>
          <a:lstStyle/>
          <a:p>
            <a:r>
              <a:rPr lang="en-US"/>
              <a:t>D. Mottin, M. Lissandrini, T. Palpanas, Y. Velegrakis</a:t>
            </a:r>
            <a:endParaRPr lang="en-US" dirty="0"/>
          </a:p>
        </p:txBody>
      </p:sp>
      <p:sp>
        <p:nvSpPr>
          <p:cNvPr id="4" name="Номер слайда 21"/>
          <p:cNvSpPr>
            <a:spLocks noGrp="1"/>
          </p:cNvSpPr>
          <p:nvPr>
            <p:ph type="sldNum" sz="quarter" idx="4"/>
          </p:nvPr>
        </p:nvSpPr>
        <p:spPr>
          <a:xfrm>
            <a:off x="8504915" y="444917"/>
            <a:ext cx="428601" cy="170373"/>
          </a:xfrm>
          <a:prstGeom prst="rect">
            <a:avLst/>
          </a:prstGeom>
          <a:noFill/>
        </p:spPr>
        <p:txBody>
          <a:bodyPr vert="horz" lIns="0" tIns="0" rIns="0" bIns="0" rtlCol="0" anchor="ctr"/>
          <a:lstStyle>
            <a:lvl1pPr algn="r">
              <a:defRPr sz="75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a:t>
            </a:fld>
            <a:endParaRPr lang="en-US" dirty="0"/>
          </a:p>
        </p:txBody>
      </p:sp>
      <p:sp>
        <p:nvSpPr>
          <p:cNvPr id="3" name="Title 4"/>
          <p:cNvSpPr>
            <a:spLocks noGrp="1"/>
          </p:cNvSpPr>
          <p:nvPr>
            <p:ph type="title" hasCustomPrompt="1"/>
          </p:nvPr>
        </p:nvSpPr>
        <p:spPr>
          <a:xfrm>
            <a:off x="440531" y="277718"/>
            <a:ext cx="3831431" cy="1105789"/>
          </a:xfrm>
        </p:spPr>
        <p:txBody>
          <a:bodyPr/>
          <a:lstStyle>
            <a:lvl1pPr>
              <a:defRPr sz="2700"/>
            </a:lvl1pPr>
          </a:lstStyle>
          <a:p>
            <a:r>
              <a:rPr lang="en-US" dirty="0"/>
              <a:t>CLICK TO EDIT TITLE</a:t>
            </a:r>
          </a:p>
        </p:txBody>
      </p:sp>
      <p:sp>
        <p:nvSpPr>
          <p:cNvPr id="5" name="Pladsholder til tekst 10"/>
          <p:cNvSpPr>
            <a:spLocks noGrp="1"/>
          </p:cNvSpPr>
          <p:nvPr>
            <p:ph type="body" sz="quarter" idx="12" hasCustomPrompt="1"/>
          </p:nvPr>
        </p:nvSpPr>
        <p:spPr>
          <a:xfrm>
            <a:off x="440531" y="1549003"/>
            <a:ext cx="8064384" cy="2777772"/>
          </a:xfrm>
        </p:spPr>
        <p:txBody>
          <a:bodyPr/>
          <a:lstStyle>
            <a:lvl1pPr marL="214313" indent="-214313">
              <a:buFontTx/>
              <a:buBlip>
                <a:blip r:embed="rId2"/>
              </a:buBlip>
              <a:defRPr/>
            </a:lvl1pPr>
          </a:lstStyle>
          <a:p>
            <a:pPr lvl="0"/>
            <a:r>
              <a:rPr lang="da-DK" dirty="0"/>
              <a:t>INSERT TEXT</a:t>
            </a:r>
          </a:p>
        </p:txBody>
      </p:sp>
    </p:spTree>
    <p:extLst>
      <p:ext uri="{BB962C8B-B14F-4D97-AF65-F5344CB8AC3E}">
        <p14:creationId xmlns:p14="http://schemas.microsoft.com/office/powerpoint/2010/main" val="268611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lvl1pPr>
              <a:defRPr/>
            </a:lvl1p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
        <p:nvSpPr>
          <p:cNvPr id="6" name="Slide Number Placeholder 5"/>
          <p:cNvSpPr>
            <a:spLocks noGrp="1"/>
          </p:cNvSpPr>
          <p:nvPr>
            <p:ph type="sldNum" sz="quarter" idx="12"/>
          </p:nvPr>
        </p:nvSpPr>
        <p:spPr/>
        <p:txBody>
          <a:bodyPr/>
          <a:lstStyle/>
          <a:p>
            <a:fld id="{5963EE4D-EBEB-7943-95E3-1D6EC6B23FCB}" type="slidenum">
              <a:rPr lang="en-US" smtClean="0"/>
              <a:t>‹#›</a:t>
            </a:fld>
            <a:endParaRPr lang="en-US"/>
          </a:p>
        </p:txBody>
      </p:sp>
    </p:spTree>
    <p:extLst>
      <p:ext uri="{BB962C8B-B14F-4D97-AF65-F5344CB8AC3E}">
        <p14:creationId xmlns:p14="http://schemas.microsoft.com/office/powerpoint/2010/main" val="1303599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with content">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bwMode="black">
          <a:xfrm>
            <a:off x="329184" y="235064"/>
            <a:ext cx="8117206" cy="430887"/>
          </a:xfrm>
        </p:spPr>
        <p:txBody>
          <a:bodyPr wrap="square">
            <a:noAutofit/>
          </a:bodyPr>
          <a:lstStyle>
            <a:lvl1pPr>
              <a:defRPr b="0" i="0">
                <a:solidFill>
                  <a:srgbClr val="000000"/>
                </a:solidFill>
                <a:latin typeface="Helvetica Neue Bold Condensed"/>
                <a:cs typeface="Helvetica Neue Bold Condensed"/>
              </a:defRPr>
            </a:lvl1pPr>
          </a:lstStyle>
          <a:p>
            <a:r>
              <a:rPr lang="en-US" noProof="0" dirty="0"/>
              <a:t>Click to edit master title style</a:t>
            </a:r>
          </a:p>
        </p:txBody>
      </p:sp>
      <p:sp>
        <p:nvSpPr>
          <p:cNvPr id="6" name="Content Placeholder 5"/>
          <p:cNvSpPr>
            <a:spLocks noGrp="1"/>
          </p:cNvSpPr>
          <p:nvPr>
            <p:ph sz="quarter" idx="10"/>
          </p:nvPr>
        </p:nvSpPr>
        <p:spPr>
          <a:xfrm>
            <a:off x="329184" y="1188720"/>
            <a:ext cx="8117904" cy="3219768"/>
          </a:xfrm>
        </p:spPr>
        <p:txBody>
          <a:bodyPr wrap="square">
            <a:noAutofit/>
          </a:bodyPr>
          <a:lstStyle>
            <a:lvl1pPr>
              <a:defRPr b="1" i="0">
                <a:solidFill>
                  <a:srgbClr val="5373CA"/>
                </a:solidFill>
                <a:latin typeface="Helvetica Neue"/>
                <a:cs typeface="Helvetica Neue"/>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a:extLst>
              <a:ext uri="{FF2B5EF4-FFF2-40B4-BE49-F238E27FC236}">
                <a16:creationId xmlns:a16="http://schemas.microsoft.com/office/drawing/2014/main" id="{CBCC6070-1AF6-A747-82D4-646D1AB70390}"/>
              </a:ext>
            </a:extLst>
          </p:cNvPr>
          <p:cNvSpPr>
            <a:spLocks noGrp="1"/>
          </p:cNvSpPr>
          <p:nvPr>
            <p:ph type="ftr" sz="quarter" idx="11"/>
          </p:nvPr>
        </p:nvSpPr>
        <p:spPr>
          <a:xfrm>
            <a:off x="2820202" y="4735156"/>
            <a:ext cx="3173621" cy="274637"/>
          </a:xfrm>
        </p:spPr>
        <p:txBody>
          <a:bodyPr/>
          <a:lstStyle>
            <a:lvl1pPr>
              <a:defRPr/>
            </a:lvl1p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Tree>
    <p:extLst>
      <p:ext uri="{BB962C8B-B14F-4D97-AF65-F5344CB8AC3E}">
        <p14:creationId xmlns:p14="http://schemas.microsoft.com/office/powerpoint/2010/main" val="2074590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42903" y="995245"/>
            <a:ext cx="4047213" cy="3560249"/>
          </a:xfrm>
          <a:prstGeom prst="rect">
            <a:avLst/>
          </a:prstGeom>
        </p:spPr>
        <p:txBody>
          <a:bodyPr>
            <a:normAutofit/>
          </a:bodyPr>
          <a:lstStyle>
            <a:lvl1pPr>
              <a:defRPr sz="1350"/>
            </a:lvl1pPr>
            <a:lvl2pPr>
              <a:defRPr sz="1125"/>
            </a:lvl2pPr>
            <a:lvl3pPr>
              <a:defRPr sz="900"/>
            </a:lvl3pPr>
            <a:lvl4pPr>
              <a:defRPr sz="900"/>
            </a:lvl4pPr>
            <a:lvl5pPr>
              <a:defRPr sz="900"/>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67288" y="995246"/>
            <a:ext cx="4234442" cy="3560248"/>
          </a:xfrm>
          <a:prstGeom prst="rect">
            <a:avLst/>
          </a:prstGeom>
        </p:spPr>
        <p:txBody>
          <a:bodyPr>
            <a:normAutofit/>
          </a:bodyPr>
          <a:lstStyle>
            <a:lvl1pPr>
              <a:defRPr sz="1350"/>
            </a:lvl1pPr>
            <a:lvl2pPr>
              <a:defRPr sz="1125"/>
            </a:lvl2pPr>
            <a:lvl3pPr>
              <a:defRPr sz="900"/>
            </a:lvl3pPr>
            <a:lvl4pPr>
              <a:defRPr sz="900"/>
            </a:lvl4pPr>
            <a:lvl5pPr>
              <a:defRPr sz="900"/>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endParaRPr lang="en-US" dirty="0"/>
          </a:p>
        </p:txBody>
      </p:sp>
      <p:sp>
        <p:nvSpPr>
          <p:cNvPr id="2" name="Footer Placeholder 1"/>
          <p:cNvSpPr>
            <a:spLocks noGrp="1"/>
          </p:cNvSpPr>
          <p:nvPr>
            <p:ph type="ftr" sz="quarter" idx="10"/>
          </p:nvPr>
        </p:nvSpPr>
        <p:spPr/>
        <p:txBody>
          <a:bodyPr/>
          <a:lstStyle>
            <a:lvl1pPr>
              <a:defRPr/>
            </a:lvl1p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Tree>
    <p:extLst>
      <p:ext uri="{BB962C8B-B14F-4D97-AF65-F5344CB8AC3E}">
        <p14:creationId xmlns:p14="http://schemas.microsoft.com/office/powerpoint/2010/main" val="1776527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 divider slide">
    <p:spTree>
      <p:nvGrpSpPr>
        <p:cNvPr id="1" name=""/>
        <p:cNvGrpSpPr/>
        <p:nvPr/>
      </p:nvGrpSpPr>
      <p:grpSpPr>
        <a:xfrm>
          <a:off x="0" y="0"/>
          <a:ext cx="0" cy="0"/>
          <a:chOff x="0" y="0"/>
          <a:chExt cx="0" cy="0"/>
        </a:xfrm>
      </p:grpSpPr>
      <p:sp>
        <p:nvSpPr>
          <p:cNvPr id="16" name="Title 1"/>
          <p:cNvSpPr>
            <a:spLocks noGrp="1"/>
          </p:cNvSpPr>
          <p:nvPr>
            <p:ph type="ctrTitle" hasCustomPrompt="1"/>
          </p:nvPr>
        </p:nvSpPr>
        <p:spPr bwMode="black">
          <a:xfrm>
            <a:off x="329184" y="237744"/>
            <a:ext cx="7222352" cy="2006703"/>
          </a:xfrm>
          <a:prstGeom prst="rect">
            <a:avLst/>
          </a:prstGeom>
        </p:spPr>
        <p:txBody>
          <a:bodyPr wrap="square" lIns="0" tIns="0" rIns="0" bIns="0" anchor="t" anchorCtr="0">
            <a:noAutofit/>
          </a:bodyPr>
          <a:lstStyle>
            <a:lvl1pPr algn="l">
              <a:lnSpc>
                <a:spcPct val="90000"/>
              </a:lnSpc>
              <a:defRPr sz="4000" b="0" i="0" spc="-100">
                <a:solidFill>
                  <a:srgbClr val="5373CA"/>
                </a:solidFill>
                <a:latin typeface="Helvetica Neue Bold Condensed"/>
                <a:cs typeface="Helvetica Neue Bold Condensed"/>
              </a:defRPr>
            </a:lvl1pPr>
          </a:lstStyle>
          <a:p>
            <a:r>
              <a:rPr lang="en-US" noProof="0" dirty="0"/>
              <a:t>Click to edit </a:t>
            </a:r>
            <a:br>
              <a:rPr lang="en-US" noProof="0" dirty="0"/>
            </a:br>
            <a:r>
              <a:rPr lang="en-US" noProof="0" dirty="0"/>
              <a:t>master </a:t>
            </a:r>
            <a:br>
              <a:rPr lang="en-US" noProof="0" dirty="0"/>
            </a:br>
            <a:r>
              <a:rPr lang="en-US" noProof="0" dirty="0"/>
              <a:t>title style</a:t>
            </a:r>
          </a:p>
        </p:txBody>
      </p:sp>
      <p:sp>
        <p:nvSpPr>
          <p:cNvPr id="2" name="Footer Placeholder 1"/>
          <p:cNvSpPr>
            <a:spLocks noGrp="1"/>
          </p:cNvSpPr>
          <p:nvPr>
            <p:ph type="ftr" sz="quarter" idx="10"/>
          </p:nvPr>
        </p:nvSpPr>
        <p:spPr/>
        <p:txBody>
          <a:bodyPr/>
          <a:lstStyle>
            <a:lvl1pPr>
              <a:defRPr/>
            </a:lvl1p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Tree>
    <p:extLst>
      <p:ext uri="{BB962C8B-B14F-4D97-AF65-F5344CB8AC3E}">
        <p14:creationId xmlns:p14="http://schemas.microsoft.com/office/powerpoint/2010/main" val="3574790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ue quote slide with subtitle">
    <p:bg>
      <p:bgPr>
        <a:solidFill>
          <a:srgbClr val="5373CA"/>
        </a:solidFill>
        <a:effectLst/>
      </p:bgPr>
    </p:bg>
    <p:spTree>
      <p:nvGrpSpPr>
        <p:cNvPr id="1" name=""/>
        <p:cNvGrpSpPr/>
        <p:nvPr/>
      </p:nvGrpSpPr>
      <p:grpSpPr>
        <a:xfrm>
          <a:off x="0" y="0"/>
          <a:ext cx="0" cy="0"/>
          <a:chOff x="0" y="0"/>
          <a:chExt cx="0" cy="0"/>
        </a:xfrm>
      </p:grpSpPr>
      <p:sp>
        <p:nvSpPr>
          <p:cNvPr id="16" name="Title 1"/>
          <p:cNvSpPr>
            <a:spLocks noGrp="1"/>
          </p:cNvSpPr>
          <p:nvPr>
            <p:ph type="ctrTitle" hasCustomPrompt="1"/>
          </p:nvPr>
        </p:nvSpPr>
        <p:spPr bwMode="black">
          <a:xfrm>
            <a:off x="127000" y="240919"/>
            <a:ext cx="7424536" cy="2006703"/>
          </a:xfrm>
          <a:prstGeom prst="rect">
            <a:avLst/>
          </a:prstGeom>
        </p:spPr>
        <p:txBody>
          <a:bodyPr wrap="square" lIns="0" tIns="0" rIns="0" bIns="0" anchor="t" anchorCtr="0">
            <a:noAutofit/>
          </a:bodyPr>
          <a:lstStyle>
            <a:lvl1pPr marL="252000" indent="-457200" algn="l" defTabSz="457200" rtl="0" eaLnBrk="1" latinLnBrk="0" hangingPunct="1">
              <a:lnSpc>
                <a:spcPct val="90000"/>
              </a:lnSpc>
              <a:spcBef>
                <a:spcPct val="0"/>
              </a:spcBef>
              <a:spcAft>
                <a:spcPts val="0"/>
              </a:spcAft>
              <a:buNone/>
              <a:defRPr lang="en-US" sz="4000" b="0" i="0" kern="1200" spc="-100" noProof="0" dirty="0">
                <a:solidFill>
                  <a:schemeClr val="bg1"/>
                </a:solidFill>
                <a:effectLst>
                  <a:outerShdw blurRad="50800" dist="38100" dir="5400000" algn="t" rotWithShape="0">
                    <a:prstClr val="black">
                      <a:alpha val="40000"/>
                    </a:prstClr>
                  </a:outerShdw>
                </a:effectLst>
                <a:latin typeface="Helvetica Neue Bold Condensed"/>
                <a:ea typeface="+mj-ea"/>
                <a:cs typeface="Helvetica Neue Bold Condensed"/>
              </a:defRPr>
            </a:lvl1pPr>
          </a:lstStyle>
          <a:p>
            <a:r>
              <a:rPr lang="en-US" noProof="0" dirty="0"/>
              <a:t>“Click to edit </a:t>
            </a:r>
            <a:br>
              <a:rPr lang="en-US" noProof="0" dirty="0"/>
            </a:br>
            <a:r>
              <a:rPr lang="en-US" noProof="0" dirty="0"/>
              <a:t>master </a:t>
            </a:r>
            <a:br>
              <a:rPr lang="en-US" noProof="0" dirty="0"/>
            </a:br>
            <a:r>
              <a:rPr lang="en-US" noProof="0" dirty="0"/>
              <a:t>title style</a:t>
            </a:r>
          </a:p>
        </p:txBody>
      </p:sp>
      <p:sp>
        <p:nvSpPr>
          <p:cNvPr id="5" name="Subtitle 2"/>
          <p:cNvSpPr>
            <a:spLocks noGrp="1"/>
          </p:cNvSpPr>
          <p:nvPr>
            <p:ph type="subTitle" idx="1" hasCustomPrompt="1"/>
          </p:nvPr>
        </p:nvSpPr>
        <p:spPr>
          <a:xfrm>
            <a:off x="2416534" y="2289361"/>
            <a:ext cx="5148072" cy="649224"/>
          </a:xfrm>
          <a:prstGeom prst="rect">
            <a:avLst/>
          </a:prstGeom>
        </p:spPr>
        <p:txBody>
          <a:bodyPr>
            <a:noAutofit/>
          </a:bodyPr>
          <a:lstStyle>
            <a:lvl1pPr marL="0" indent="0" algn="r">
              <a:lnSpc>
                <a:spcPct val="100000"/>
              </a:lnSpc>
              <a:spcBef>
                <a:spcPts val="0"/>
              </a:spcBef>
              <a:buNone/>
              <a:defRPr sz="1800" b="0" i="1">
                <a:solidFill>
                  <a:srgbClr val="FFFFFF"/>
                </a:solidFill>
                <a:latin typeface="Helvetica Neue UltraLight"/>
                <a:cs typeface="Helvetica Neue Ultra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p>
        </p:txBody>
      </p:sp>
      <p:sp>
        <p:nvSpPr>
          <p:cNvPr id="8" name="TextBox 7"/>
          <p:cNvSpPr txBox="1"/>
          <p:nvPr userDrawn="1"/>
        </p:nvSpPr>
        <p:spPr>
          <a:xfrm>
            <a:off x="444501" y="4758803"/>
            <a:ext cx="8012545" cy="228600"/>
          </a:xfrm>
          <a:prstGeom prst="rect">
            <a:avLst/>
          </a:prstGeom>
          <a:noFill/>
        </p:spPr>
        <p:txBody>
          <a:bodyPr wrap="square"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i="0" dirty="0">
                <a:solidFill>
                  <a:schemeClr val="bg1"/>
                </a:solidFill>
                <a:latin typeface="Helvetica Neue"/>
                <a:cs typeface="Helvetica Neue"/>
              </a:rPr>
              <a:t>   ESWC </a:t>
            </a:r>
            <a:r>
              <a:rPr lang="en-US" sz="900" b="1" i="0" baseline="0" dirty="0">
                <a:solidFill>
                  <a:schemeClr val="bg1"/>
                </a:solidFill>
                <a:latin typeface="Helvetica Neue"/>
                <a:cs typeface="Helvetica Neue"/>
              </a:rPr>
              <a:t>2020</a:t>
            </a:r>
            <a:r>
              <a:rPr lang="en-US" sz="900" b="0" i="0" baseline="0" dirty="0">
                <a:solidFill>
                  <a:schemeClr val="bg1"/>
                </a:solidFill>
                <a:latin typeface="Helvetica Neue"/>
                <a:cs typeface="Helvetica Neue"/>
              </a:rPr>
              <a:t> Tutorial</a:t>
            </a:r>
            <a:endParaRPr lang="en-US" sz="900" b="0" i="0" dirty="0">
              <a:solidFill>
                <a:schemeClr val="bg1"/>
              </a:solidFill>
              <a:latin typeface="Helvetica Neue"/>
              <a:cs typeface="Helvetica Neue"/>
            </a:endParaRPr>
          </a:p>
        </p:txBody>
      </p:sp>
      <p:sp>
        <p:nvSpPr>
          <p:cNvPr id="9" name="TextBox 8"/>
          <p:cNvSpPr txBox="1"/>
          <p:nvPr userDrawn="1"/>
        </p:nvSpPr>
        <p:spPr bwMode="gray">
          <a:xfrm>
            <a:off x="329184" y="4798618"/>
            <a:ext cx="323009" cy="149332"/>
          </a:xfrm>
          <a:prstGeom prst="rect">
            <a:avLst/>
          </a:prstGeom>
        </p:spPr>
        <p:txBody>
          <a:bodyPr vert="horz" wrap="none" lIns="0" tIns="45720" rIns="91440" bIns="45720" rtlCol="0" anchor="ctr">
            <a:noAutofit/>
          </a:bodyPr>
          <a:lstStyle/>
          <a:p>
            <a:pPr marL="0" algn="l" defTabSz="914400" rtl="0" eaLnBrk="1" latinLnBrk="0" hangingPunct="1"/>
            <a:fld id="{6C5AF65D-6854-49AF-ABC5-48B5BA0EA842}" type="slidenum">
              <a:rPr lang="en-US" sz="1100" b="0" i="0" kern="1200" smtClean="0">
                <a:solidFill>
                  <a:srgbClr val="FFFFFF"/>
                </a:solidFill>
                <a:latin typeface="Helvetica Neue Medium"/>
                <a:ea typeface="+mn-ea"/>
                <a:cs typeface="Helvetica Neue Medium"/>
              </a:rPr>
              <a:pPr marL="0" algn="l" defTabSz="914400" rtl="0" eaLnBrk="1" latinLnBrk="0" hangingPunct="1"/>
              <a:t>‹#›</a:t>
            </a:fld>
            <a:endParaRPr lang="en-US" sz="1100" b="0" i="0" kern="1200" dirty="0">
              <a:solidFill>
                <a:srgbClr val="FFFFFF"/>
              </a:solidFill>
              <a:latin typeface="Helvetica Neue Medium"/>
              <a:ea typeface="+mn-ea"/>
              <a:cs typeface="Helvetica Neue Medium"/>
            </a:endParaRPr>
          </a:p>
        </p:txBody>
      </p:sp>
      <p:sp>
        <p:nvSpPr>
          <p:cNvPr id="2" name="Footer Placeholder 1"/>
          <p:cNvSpPr>
            <a:spLocks noGrp="1"/>
          </p:cNvSpPr>
          <p:nvPr>
            <p:ph type="ftr" sz="quarter" idx="10"/>
          </p:nvPr>
        </p:nvSpPr>
        <p:spPr/>
        <p:txBody>
          <a:bodyPr/>
          <a:lstStyle>
            <a:lvl1pPr>
              <a:defRPr>
                <a:solidFill>
                  <a:schemeClr val="bg1"/>
                </a:solidFill>
              </a:defRPr>
            </a:lvl1pPr>
          </a:lstStyle>
          <a:p>
            <a:r>
              <a:rPr lang="en-US" dirty="0"/>
              <a:t>Matteo Lissandrini</a:t>
            </a:r>
          </a:p>
        </p:txBody>
      </p:sp>
    </p:spTree>
    <p:extLst>
      <p:ext uri="{BB962C8B-B14F-4D97-AF65-F5344CB8AC3E}">
        <p14:creationId xmlns:p14="http://schemas.microsoft.com/office/powerpoint/2010/main" val="3158848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hanks &amp; Questions">
    <p:bg>
      <p:bgPr>
        <a:solidFill>
          <a:srgbClr val="5373CA"/>
        </a:solidFill>
        <a:effectLst/>
      </p:bgPr>
    </p:bg>
    <p:spTree>
      <p:nvGrpSpPr>
        <p:cNvPr id="1" name=""/>
        <p:cNvGrpSpPr/>
        <p:nvPr/>
      </p:nvGrpSpPr>
      <p:grpSpPr>
        <a:xfrm>
          <a:off x="0" y="0"/>
          <a:ext cx="0" cy="0"/>
          <a:chOff x="0" y="0"/>
          <a:chExt cx="0" cy="0"/>
        </a:xfrm>
      </p:grpSpPr>
      <p:sp>
        <p:nvSpPr>
          <p:cNvPr id="16" name="Title 1"/>
          <p:cNvSpPr>
            <a:spLocks noGrp="1"/>
          </p:cNvSpPr>
          <p:nvPr>
            <p:ph type="ctrTitle" hasCustomPrompt="1"/>
          </p:nvPr>
        </p:nvSpPr>
        <p:spPr bwMode="black">
          <a:xfrm>
            <a:off x="2578100" y="2622169"/>
            <a:ext cx="2724150" cy="597281"/>
          </a:xfrm>
          <a:prstGeom prst="rect">
            <a:avLst/>
          </a:prstGeom>
        </p:spPr>
        <p:txBody>
          <a:bodyPr wrap="square" lIns="0" tIns="0" rIns="0" bIns="0" anchor="t" anchorCtr="0">
            <a:noAutofit/>
          </a:bodyPr>
          <a:lstStyle>
            <a:lvl1pPr marL="252000" indent="-457200" algn="l" defTabSz="457200" rtl="0" eaLnBrk="1" latinLnBrk="0" hangingPunct="1">
              <a:lnSpc>
                <a:spcPct val="90000"/>
              </a:lnSpc>
              <a:spcBef>
                <a:spcPct val="0"/>
              </a:spcBef>
              <a:spcAft>
                <a:spcPts val="0"/>
              </a:spcAft>
              <a:buNone/>
              <a:defRPr lang="en-US" sz="4000" b="0" i="0" kern="1200" spc="-100" baseline="0" noProof="0" dirty="0">
                <a:solidFill>
                  <a:schemeClr val="bg1"/>
                </a:solidFill>
                <a:effectLst>
                  <a:outerShdw blurRad="50800" dist="63500" dir="5400000" algn="tl" rotWithShape="0">
                    <a:srgbClr val="285096">
                      <a:alpha val="70000"/>
                    </a:srgbClr>
                  </a:outerShdw>
                </a:effectLst>
                <a:latin typeface="Helvetica Neue UltraLight"/>
                <a:ea typeface="+mj-ea"/>
                <a:cs typeface="Helvetica Neue UltraLight"/>
              </a:defRPr>
            </a:lvl1pPr>
          </a:lstStyle>
          <a:p>
            <a:r>
              <a:rPr lang="en-US" noProof="0" dirty="0"/>
              <a:t>Thank you!</a:t>
            </a:r>
          </a:p>
        </p:txBody>
      </p:sp>
      <p:sp>
        <p:nvSpPr>
          <p:cNvPr id="8" name="TextBox 7"/>
          <p:cNvSpPr txBox="1"/>
          <p:nvPr userDrawn="1"/>
        </p:nvSpPr>
        <p:spPr>
          <a:xfrm>
            <a:off x="531000" y="4758803"/>
            <a:ext cx="8012545" cy="228600"/>
          </a:xfrm>
          <a:prstGeom prst="rect">
            <a:avLst/>
          </a:prstGeom>
          <a:noFill/>
        </p:spPr>
        <p:txBody>
          <a:bodyPr wrap="square"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i="0" dirty="0">
                <a:solidFill>
                  <a:schemeClr val="bg1"/>
                </a:solidFill>
                <a:latin typeface="Helvetica Neue"/>
                <a:cs typeface="Helvetica Neue"/>
              </a:rPr>
              <a:t>ESWC 2020</a:t>
            </a:r>
            <a:r>
              <a:rPr lang="en-US" sz="900" b="0" i="0" dirty="0">
                <a:solidFill>
                  <a:schemeClr val="bg1"/>
                </a:solidFill>
                <a:latin typeface="Helvetica Neue"/>
                <a:cs typeface="Helvetica Neue"/>
              </a:rPr>
              <a:t> Tutorial</a:t>
            </a:r>
          </a:p>
        </p:txBody>
      </p:sp>
      <p:sp>
        <p:nvSpPr>
          <p:cNvPr id="9" name="TextBox 8"/>
          <p:cNvSpPr txBox="1"/>
          <p:nvPr userDrawn="1"/>
        </p:nvSpPr>
        <p:spPr bwMode="gray">
          <a:xfrm>
            <a:off x="329184" y="4769435"/>
            <a:ext cx="323009" cy="149332"/>
          </a:xfrm>
          <a:prstGeom prst="rect">
            <a:avLst/>
          </a:prstGeom>
        </p:spPr>
        <p:txBody>
          <a:bodyPr vert="horz" wrap="none" lIns="0" tIns="45720" rIns="91440" bIns="45720" rtlCol="0" anchor="ctr">
            <a:noAutofit/>
          </a:bodyPr>
          <a:lstStyle/>
          <a:p>
            <a:pPr marL="0" algn="l" defTabSz="914400" rtl="0" eaLnBrk="1" latinLnBrk="0" hangingPunct="1"/>
            <a:fld id="{6C5AF65D-6854-49AF-ABC5-48B5BA0EA842}" type="slidenum">
              <a:rPr lang="en-US" sz="1100" b="0" i="0" kern="1200" smtClean="0">
                <a:solidFill>
                  <a:srgbClr val="FFFFFF"/>
                </a:solidFill>
                <a:latin typeface="Helvetica Neue Medium"/>
                <a:ea typeface="+mn-ea"/>
                <a:cs typeface="Helvetica Neue Medium"/>
              </a:rPr>
              <a:pPr marL="0" algn="l" defTabSz="914400" rtl="0" eaLnBrk="1" latinLnBrk="0" hangingPunct="1"/>
              <a:t>‹#›</a:t>
            </a:fld>
            <a:endParaRPr lang="en-US" sz="1100" b="0" i="0" kern="1200" dirty="0">
              <a:solidFill>
                <a:srgbClr val="FFFFFF"/>
              </a:solidFill>
              <a:latin typeface="Helvetica Neue Medium"/>
              <a:ea typeface="+mn-ea"/>
              <a:cs typeface="Helvetica Neue Medium"/>
            </a:endParaRPr>
          </a:p>
        </p:txBody>
      </p:sp>
      <p:sp>
        <p:nvSpPr>
          <p:cNvPr id="7" name="Title 1"/>
          <p:cNvSpPr txBox="1">
            <a:spLocks/>
          </p:cNvSpPr>
          <p:nvPr userDrawn="1"/>
        </p:nvSpPr>
        <p:spPr bwMode="black">
          <a:xfrm>
            <a:off x="2603500" y="3257169"/>
            <a:ext cx="3270250" cy="597281"/>
          </a:xfrm>
          <a:prstGeom prst="rect">
            <a:avLst/>
          </a:prstGeom>
          <a:ln>
            <a:noFill/>
          </a:ln>
        </p:spPr>
        <p:txBody>
          <a:bodyPr vert="horz" wrap="square" lIns="0" tIns="0" rIns="0" bIns="0" rtlCol="0" anchor="t" anchorCtr="0">
            <a:noAutofit/>
          </a:bodyPr>
          <a:lstStyle>
            <a:lvl1pPr marL="252000" indent="-457200" algn="l" defTabSz="457200" rtl="0" eaLnBrk="1" latinLnBrk="0" hangingPunct="1">
              <a:lnSpc>
                <a:spcPct val="90000"/>
              </a:lnSpc>
              <a:spcBef>
                <a:spcPct val="0"/>
              </a:spcBef>
              <a:spcAft>
                <a:spcPts val="0"/>
              </a:spcAft>
              <a:buNone/>
              <a:defRPr lang="en-US" sz="4000" b="0" i="0" kern="1200" spc="-100" baseline="0" noProof="0" dirty="0">
                <a:solidFill>
                  <a:schemeClr val="bg1"/>
                </a:solidFill>
                <a:latin typeface="Helvetica Neue Bold Condensed"/>
                <a:ea typeface="+mj-ea"/>
                <a:cs typeface="Helvetica Neue Bold Condensed"/>
              </a:defRPr>
            </a:lvl1pPr>
          </a:lstStyle>
          <a:p>
            <a:r>
              <a:rPr lang="en-US" b="0" i="0" dirty="0">
                <a:effectLst>
                  <a:outerShdw blurRad="50800" dist="63500" dir="5400000" algn="tl" rotWithShape="0">
                    <a:srgbClr val="285096">
                      <a:alpha val="70000"/>
                    </a:srgbClr>
                  </a:outerShdw>
                </a:effectLst>
                <a:latin typeface="Helvetica Neue Bold Condensed"/>
                <a:cs typeface="Helvetica Neue Bold Condensed"/>
              </a:rPr>
              <a:t>Questions?</a:t>
            </a:r>
          </a:p>
        </p:txBody>
      </p:sp>
    </p:spTree>
    <p:extLst>
      <p:ext uri="{BB962C8B-B14F-4D97-AF65-F5344CB8AC3E}">
        <p14:creationId xmlns:p14="http://schemas.microsoft.com/office/powerpoint/2010/main" val="357843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bwMode="black">
          <a:xfrm>
            <a:off x="329184" y="235064"/>
            <a:ext cx="8117206" cy="430887"/>
          </a:xfrm>
        </p:spPr>
        <p:txBody>
          <a:bodyPr wrap="square">
            <a:noAutofit/>
          </a:bodyPr>
          <a:lstStyle>
            <a:lvl1pPr>
              <a:defRPr b="0" i="0">
                <a:solidFill>
                  <a:srgbClr val="000000"/>
                </a:solidFill>
                <a:latin typeface="Helvetica Neue Bold Condensed"/>
                <a:cs typeface="Helvetica Neue Bold Condensed"/>
              </a:defRPr>
            </a:lvl1pPr>
          </a:lstStyle>
          <a:p>
            <a:r>
              <a:rPr lang="en-US" noProof="0" dirty="0"/>
              <a:t>Click to edit master title style</a:t>
            </a:r>
          </a:p>
        </p:txBody>
      </p:sp>
      <p:sp>
        <p:nvSpPr>
          <p:cNvPr id="2" name="Footer Placeholder 1"/>
          <p:cNvSpPr>
            <a:spLocks noGrp="1"/>
          </p:cNvSpPr>
          <p:nvPr>
            <p:ph type="ftr" sz="quarter" idx="10"/>
          </p:nvPr>
        </p:nvSpPr>
        <p:spPr/>
        <p:txBody>
          <a:bodyPr/>
          <a:lstStyle>
            <a:lvl1pPr>
              <a:defRPr/>
            </a:lvl1p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Tree>
    <p:extLst>
      <p:ext uri="{BB962C8B-B14F-4D97-AF65-F5344CB8AC3E}">
        <p14:creationId xmlns:p14="http://schemas.microsoft.com/office/powerpoint/2010/main" val="625252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Content">
    <p:spTree>
      <p:nvGrpSpPr>
        <p:cNvPr id="1" name=""/>
        <p:cNvGrpSpPr/>
        <p:nvPr/>
      </p:nvGrpSpPr>
      <p:grpSpPr>
        <a:xfrm>
          <a:off x="0" y="0"/>
          <a:ext cx="0" cy="0"/>
          <a:chOff x="0" y="0"/>
          <a:chExt cx="0" cy="0"/>
        </a:xfrm>
      </p:grpSpPr>
      <p:sp>
        <p:nvSpPr>
          <p:cNvPr id="2" name="Title 1"/>
          <p:cNvSpPr>
            <a:spLocks noGrp="1"/>
          </p:cNvSpPr>
          <p:nvPr>
            <p:ph type="title"/>
          </p:nvPr>
        </p:nvSpPr>
        <p:spPr>
          <a:xfrm>
            <a:off x="329184" y="235064"/>
            <a:ext cx="8471916" cy="430887"/>
          </a:xfrm>
        </p:spPr>
        <p:txBody>
          <a:bodyPr/>
          <a:lstStyle/>
          <a:p>
            <a:r>
              <a:rPr lang="en-US"/>
              <a:t>Click to edit Master title style</a:t>
            </a:r>
            <a:endParaRPr lang="en-US" dirty="0"/>
          </a:p>
        </p:txBody>
      </p:sp>
      <p:sp>
        <p:nvSpPr>
          <p:cNvPr id="3" name="Content Placeholder 2"/>
          <p:cNvSpPr>
            <a:spLocks noGrp="1"/>
          </p:cNvSpPr>
          <p:nvPr>
            <p:ph idx="1"/>
          </p:nvPr>
        </p:nvSpPr>
        <p:spPr>
          <a:xfrm>
            <a:off x="342900" y="995246"/>
            <a:ext cx="8458200" cy="3560248"/>
          </a:xfrm>
          <a:prstGeom prst="rect">
            <a:avLst/>
          </a:prstGeom>
        </p:spPr>
        <p:txBody>
          <a:bodyPr/>
          <a:lstStyle>
            <a:lvl1pPr marL="95250" indent="-95250">
              <a:tabLst/>
              <a:defRPr/>
            </a:lvl1pPr>
            <a:lvl2pPr marL="333375" indent="-166688">
              <a:buClr>
                <a:schemeClr val="accent3"/>
              </a:buClr>
              <a:buFont typeface="LucidaGrande" charset="0"/>
              <a:buChar char="●"/>
              <a:tabLst/>
              <a:defRPr/>
            </a:lvl2pPr>
            <a:lvl3pPr marL="400050" indent="-133350">
              <a:buClr>
                <a:schemeClr val="accent3"/>
              </a:buClr>
              <a:buFont typeface="LucidaGrande" charset="0"/>
              <a:buChar char="⁃"/>
              <a:tabLst/>
              <a:defRPr/>
            </a:lvl3pPr>
            <a:lvl4pPr marL="501254" indent="-146447">
              <a:buClr>
                <a:schemeClr val="accent3"/>
              </a:buClr>
              <a:buFont typeface="LucidaGrande" charset="0"/>
              <a:buChar char="▪"/>
              <a:tabLst/>
              <a:defRPr/>
            </a:lvl4pPr>
            <a:lvl5pPr marL="567929" indent="-113110">
              <a:buClr>
                <a:schemeClr val="accent3"/>
              </a:buClr>
              <a:buFont typeface="LucidaGrande" charset="0"/>
              <a:buChar cha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3"/>
          </p:nvPr>
        </p:nvSpPr>
        <p:spPr/>
        <p:txBody>
          <a:bodyPr/>
          <a:lstStyle>
            <a:lvl1pPr>
              <a:defRPr/>
            </a:lvl1p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 title with content">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black">
          <a:xfrm>
            <a:off x="329184" y="751390"/>
            <a:ext cx="8117206" cy="276999"/>
          </a:xfrm>
          <a:prstGeom prst="rect">
            <a:avLst/>
          </a:prstGeom>
        </p:spPr>
        <p:txBody>
          <a:bodyPr wrap="square" anchor="t">
            <a:noAutofit/>
          </a:bodyPr>
          <a:lstStyle>
            <a:lvl1pPr marL="0" indent="0" algn="l">
              <a:lnSpc>
                <a:spcPct val="100000"/>
              </a:lnSpc>
              <a:buNone/>
              <a:defRPr sz="1800" b="0" i="1">
                <a:solidFill>
                  <a:srgbClr val="000000"/>
                </a:solidFill>
                <a:latin typeface="Helvetica Neue Light"/>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p>
        </p:txBody>
      </p:sp>
      <p:sp>
        <p:nvSpPr>
          <p:cNvPr id="7" name="Title 6"/>
          <p:cNvSpPr>
            <a:spLocks noGrp="1"/>
          </p:cNvSpPr>
          <p:nvPr>
            <p:ph type="title" hasCustomPrompt="1"/>
          </p:nvPr>
        </p:nvSpPr>
        <p:spPr bwMode="black">
          <a:xfrm>
            <a:off x="329184" y="235064"/>
            <a:ext cx="8117206" cy="430887"/>
          </a:xfrm>
        </p:spPr>
        <p:txBody>
          <a:bodyPr wrap="square">
            <a:noAutofit/>
          </a:bodyPr>
          <a:lstStyle>
            <a:lvl1pPr>
              <a:defRPr b="0" i="0">
                <a:solidFill>
                  <a:srgbClr val="000000"/>
                </a:solidFill>
                <a:latin typeface="Helvetica Neue Bold Condensed"/>
                <a:cs typeface="Helvetica Neue Bold Condensed"/>
              </a:defRPr>
            </a:lvl1pPr>
          </a:lstStyle>
          <a:p>
            <a:r>
              <a:rPr lang="en-US" noProof="0" dirty="0"/>
              <a:t>Click to edit master title style</a:t>
            </a:r>
          </a:p>
        </p:txBody>
      </p:sp>
      <p:sp>
        <p:nvSpPr>
          <p:cNvPr id="6" name="Content Placeholder 5"/>
          <p:cNvSpPr>
            <a:spLocks noGrp="1"/>
          </p:cNvSpPr>
          <p:nvPr>
            <p:ph sz="quarter" idx="10"/>
          </p:nvPr>
        </p:nvSpPr>
        <p:spPr>
          <a:xfrm>
            <a:off x="329184" y="1188721"/>
            <a:ext cx="8119872" cy="3228975"/>
          </a:xfrm>
        </p:spPr>
        <p:txBody>
          <a:bodyPr wrap="square">
            <a:noAutofit/>
          </a:bodyPr>
          <a:lstStyle>
            <a:lvl1pPr>
              <a:defRPr>
                <a:solidFill>
                  <a:srgbClr val="5373CA"/>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p:cNvSpPr>
            <a:spLocks noGrp="1"/>
          </p:cNvSpPr>
          <p:nvPr>
            <p:ph type="ftr" sz="quarter" idx="11"/>
          </p:nvPr>
        </p:nvSpPr>
        <p:spPr/>
        <p:txBody>
          <a:bodyPr/>
          <a:lstStyle>
            <a:lvl1pPr>
              <a:defRPr/>
            </a:lvl1p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Tree>
    <p:extLst>
      <p:ext uri="{BB962C8B-B14F-4D97-AF65-F5344CB8AC3E}">
        <p14:creationId xmlns:p14="http://schemas.microsoft.com/office/powerpoint/2010/main" val="3419709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 title with two columns">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bwMode="black">
          <a:xfrm>
            <a:off x="329184" y="235063"/>
            <a:ext cx="8460105" cy="430887"/>
          </a:xfrm>
          <a:prstGeom prst="rect">
            <a:avLst/>
          </a:prstGeom>
          <a:ln>
            <a:noFill/>
          </a:ln>
        </p:spPr>
        <p:txBody>
          <a:bodyPr vert="horz" wrap="square" lIns="0" tIns="0" rIns="0" bIns="0" rtlCol="0" anchor="t" anchorCtr="0">
            <a:spAutoFit/>
          </a:bodyPr>
          <a:lstStyle>
            <a:lvl1pPr>
              <a:defRPr>
                <a:solidFill>
                  <a:srgbClr val="000000"/>
                </a:solidFill>
              </a:defRPr>
            </a:lvl1pPr>
          </a:lstStyle>
          <a:p>
            <a:r>
              <a:rPr lang="en-US" noProof="0" dirty="0"/>
              <a:t>Click to edit master title style</a:t>
            </a:r>
          </a:p>
        </p:txBody>
      </p:sp>
      <p:sp>
        <p:nvSpPr>
          <p:cNvPr id="8" name="Content Placeholder 7"/>
          <p:cNvSpPr>
            <a:spLocks noGrp="1"/>
          </p:cNvSpPr>
          <p:nvPr>
            <p:ph sz="quarter" idx="16"/>
          </p:nvPr>
        </p:nvSpPr>
        <p:spPr>
          <a:xfrm>
            <a:off x="329184" y="1188720"/>
            <a:ext cx="4030662" cy="3219769"/>
          </a:xfrm>
        </p:spPr>
        <p:txBody>
          <a:bodyPr/>
          <a:lstStyle>
            <a:lvl1pPr>
              <a:defRPr>
                <a:solidFill>
                  <a:srgbClr val="5373CA"/>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p:cNvSpPr>
            <a:spLocks noGrp="1"/>
          </p:cNvSpPr>
          <p:nvPr>
            <p:ph sz="quarter" idx="17"/>
          </p:nvPr>
        </p:nvSpPr>
        <p:spPr>
          <a:xfrm>
            <a:off x="4568825" y="1188720"/>
            <a:ext cx="3878264" cy="3222624"/>
          </a:xfrm>
        </p:spPr>
        <p:txBody>
          <a:bodyPr/>
          <a:lstStyle>
            <a:lvl1pPr>
              <a:defRPr>
                <a:solidFill>
                  <a:srgbClr val="5373CA"/>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ubtitle 2"/>
          <p:cNvSpPr>
            <a:spLocks noGrp="1"/>
          </p:cNvSpPr>
          <p:nvPr>
            <p:ph type="subTitle" idx="1" hasCustomPrompt="1"/>
          </p:nvPr>
        </p:nvSpPr>
        <p:spPr bwMode="black">
          <a:xfrm>
            <a:off x="329184" y="751390"/>
            <a:ext cx="8460105" cy="276999"/>
          </a:xfrm>
          <a:prstGeom prst="rect">
            <a:avLst/>
          </a:prstGeom>
        </p:spPr>
        <p:txBody>
          <a:bodyPr wrap="square" anchor="t">
            <a:noAutofit/>
          </a:bodyPr>
          <a:lstStyle>
            <a:lvl1pPr marL="0" indent="0" algn="l">
              <a:lnSpc>
                <a:spcPct val="100000"/>
              </a:lnSpc>
              <a:buNone/>
              <a:defRPr sz="1800" b="0" i="1">
                <a:solidFill>
                  <a:srgbClr val="000000"/>
                </a:solidFill>
                <a:latin typeface="Helvetica Neue Light"/>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p>
        </p:txBody>
      </p:sp>
      <p:sp>
        <p:nvSpPr>
          <p:cNvPr id="2" name="Footer Placeholder 1"/>
          <p:cNvSpPr>
            <a:spLocks noGrp="1"/>
          </p:cNvSpPr>
          <p:nvPr>
            <p:ph type="ftr" sz="quarter" idx="18"/>
          </p:nvPr>
        </p:nvSpPr>
        <p:spPr/>
        <p:txBody>
          <a:bodyPr/>
          <a:lstStyle>
            <a:lvl1pPr>
              <a:defRPr/>
            </a:lvl1p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Tree>
    <p:extLst>
      <p:ext uri="{BB962C8B-B14F-4D97-AF65-F5344CB8AC3E}">
        <p14:creationId xmlns:p14="http://schemas.microsoft.com/office/powerpoint/2010/main" val="3284705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alf page, sub title with image">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4568827" y="1188000"/>
            <a:ext cx="3878263" cy="3222441"/>
          </a:xfrm>
        </p:spPr>
        <p:txBody>
          <a:bodyPr anchor="ctr"/>
          <a:lstStyle>
            <a:lvl1pPr algn="ctr">
              <a:defRPr b="0">
                <a:solidFill>
                  <a:schemeClr val="tx1"/>
                </a:solidFill>
              </a:defRPr>
            </a:lvl1pPr>
          </a:lstStyle>
          <a:p>
            <a:r>
              <a:rPr lang="en-US"/>
              <a:t>Drag picture to placeholder or click icon to add</a:t>
            </a:r>
            <a:endParaRPr lang="en-US" dirty="0"/>
          </a:p>
        </p:txBody>
      </p:sp>
      <p:sp>
        <p:nvSpPr>
          <p:cNvPr id="7" name="Title 6"/>
          <p:cNvSpPr>
            <a:spLocks noGrp="1"/>
          </p:cNvSpPr>
          <p:nvPr>
            <p:ph type="title" hasCustomPrompt="1"/>
          </p:nvPr>
        </p:nvSpPr>
        <p:spPr bwMode="black">
          <a:xfrm>
            <a:off x="329184" y="235063"/>
            <a:ext cx="8458200" cy="429768"/>
          </a:xfrm>
        </p:spPr>
        <p:txBody>
          <a:bodyPr/>
          <a:lstStyle>
            <a:lvl1pPr>
              <a:defRPr b="0" i="0">
                <a:solidFill>
                  <a:srgbClr val="000000"/>
                </a:solidFill>
                <a:latin typeface="Helvetica Neue Bold Condensed"/>
                <a:cs typeface="Helvetica Neue Bold Condensed"/>
              </a:defRPr>
            </a:lvl1pPr>
          </a:lstStyle>
          <a:p>
            <a:r>
              <a:rPr lang="en-US" noProof="0" dirty="0"/>
              <a:t>Click to edit master title style</a:t>
            </a:r>
          </a:p>
        </p:txBody>
      </p:sp>
      <p:sp>
        <p:nvSpPr>
          <p:cNvPr id="6" name="Content Placeholder 5"/>
          <p:cNvSpPr>
            <a:spLocks noGrp="1"/>
          </p:cNvSpPr>
          <p:nvPr>
            <p:ph sz="quarter" idx="10"/>
          </p:nvPr>
        </p:nvSpPr>
        <p:spPr>
          <a:xfrm>
            <a:off x="329184" y="1188720"/>
            <a:ext cx="4011612" cy="3219768"/>
          </a:xfrm>
        </p:spPr>
        <p:txBody>
          <a:bodyPr/>
          <a:lstStyle>
            <a:lvl1pPr>
              <a:defRPr>
                <a:solidFill>
                  <a:srgbClr val="5373CA"/>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ubtitle 2"/>
          <p:cNvSpPr>
            <a:spLocks noGrp="1"/>
          </p:cNvSpPr>
          <p:nvPr>
            <p:ph type="subTitle" idx="1" hasCustomPrompt="1"/>
          </p:nvPr>
        </p:nvSpPr>
        <p:spPr bwMode="black">
          <a:xfrm>
            <a:off x="329184" y="751390"/>
            <a:ext cx="8460105" cy="276999"/>
          </a:xfrm>
          <a:prstGeom prst="rect">
            <a:avLst/>
          </a:prstGeom>
        </p:spPr>
        <p:txBody>
          <a:bodyPr wrap="square" anchor="t">
            <a:noAutofit/>
          </a:bodyPr>
          <a:lstStyle>
            <a:lvl1pPr marL="0" indent="0" algn="l">
              <a:lnSpc>
                <a:spcPct val="100000"/>
              </a:lnSpc>
              <a:buNone/>
              <a:defRPr sz="1800" b="0" i="1">
                <a:solidFill>
                  <a:srgbClr val="000000"/>
                </a:solidFill>
                <a:latin typeface="Helvetica Neue Light"/>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p>
        </p:txBody>
      </p:sp>
      <p:sp>
        <p:nvSpPr>
          <p:cNvPr id="2" name="Footer Placeholder 1"/>
          <p:cNvSpPr>
            <a:spLocks noGrp="1"/>
          </p:cNvSpPr>
          <p:nvPr>
            <p:ph type="ftr" sz="quarter" idx="12"/>
          </p:nvPr>
        </p:nvSpPr>
        <p:spPr/>
        <p:txBody>
          <a:bodyPr/>
          <a:lstStyle>
            <a:lvl1pPr>
              <a:defRPr/>
            </a:lvl1p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Tree>
    <p:extLst>
      <p:ext uri="{BB962C8B-B14F-4D97-AF65-F5344CB8AC3E}">
        <p14:creationId xmlns:p14="http://schemas.microsoft.com/office/powerpoint/2010/main" val="650519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329184" y="235064"/>
            <a:ext cx="8123236" cy="430887"/>
          </a:xfrm>
          <a:prstGeom prst="rect">
            <a:avLst/>
          </a:prstGeom>
          <a:ln>
            <a:noFill/>
          </a:ln>
        </p:spPr>
        <p:txBody>
          <a:bodyPr vert="horz" wrap="square" lIns="0" tIns="0" rIns="0" bIns="0" rtlCol="0" anchor="t" anchorCtr="0">
            <a:noAutofit/>
          </a:bodyPr>
          <a:lstStyle/>
          <a:p>
            <a:r>
              <a:rPr lang="en-US" noProof="0"/>
              <a:t>Click to edit Master title style</a:t>
            </a:r>
            <a:endParaRPr lang="en-US" noProof="0" dirty="0"/>
          </a:p>
        </p:txBody>
      </p:sp>
      <p:sp>
        <p:nvSpPr>
          <p:cNvPr id="7" name="Text Placeholder 6"/>
          <p:cNvSpPr>
            <a:spLocks noGrp="1"/>
          </p:cNvSpPr>
          <p:nvPr>
            <p:ph type="body" idx="1"/>
          </p:nvPr>
        </p:nvSpPr>
        <p:spPr bwMode="black">
          <a:xfrm>
            <a:off x="329184" y="1188720"/>
            <a:ext cx="8119872" cy="3219768"/>
          </a:xfrm>
          <a:prstGeom prst="rect">
            <a:avLst/>
          </a:prstGeom>
        </p:spPr>
        <p:txBody>
          <a:bodyPr vert="horz" wrap="square"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Box 8"/>
          <p:cNvSpPr txBox="1"/>
          <p:nvPr/>
        </p:nvSpPr>
        <p:spPr>
          <a:xfrm>
            <a:off x="591981" y="4758175"/>
            <a:ext cx="8012545" cy="228600"/>
          </a:xfrm>
          <a:prstGeom prst="rect">
            <a:avLst/>
          </a:prstGeom>
          <a:noFill/>
        </p:spPr>
        <p:txBody>
          <a:bodyPr wrap="square"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i="0" dirty="0">
                <a:solidFill>
                  <a:srgbClr val="285096"/>
                </a:solidFill>
                <a:latin typeface="Helvetica Neue"/>
                <a:cs typeface="Helvetica Neue"/>
              </a:rPr>
              <a:t>  ESWC 2020</a:t>
            </a:r>
            <a:r>
              <a:rPr lang="en-US" sz="900" b="0" i="0" dirty="0">
                <a:solidFill>
                  <a:srgbClr val="285096"/>
                </a:solidFill>
                <a:latin typeface="Helvetica Neue"/>
                <a:cs typeface="Helvetica Neue"/>
              </a:rPr>
              <a:t> tutorial</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b="0" i="0" kern="1200" dirty="0">
                <a:solidFill>
                  <a:srgbClr val="285096"/>
                </a:solidFill>
                <a:latin typeface="Helvetica Neue"/>
                <a:ea typeface="+mn-ea"/>
                <a:cs typeface="Helvetica Neue"/>
              </a:rPr>
              <a:t>https://data-</a:t>
            </a:r>
            <a:r>
              <a:rPr lang="en-US" sz="900" b="0" i="0" kern="1200" dirty="0" err="1">
                <a:solidFill>
                  <a:srgbClr val="285096"/>
                </a:solidFill>
                <a:latin typeface="Helvetica Neue"/>
                <a:ea typeface="+mn-ea"/>
                <a:cs typeface="Helvetica Neue"/>
              </a:rPr>
              <a:t>exploration.ml</a:t>
            </a:r>
            <a:endParaRPr lang="en-US" sz="900" b="0" i="0" kern="1200" dirty="0">
              <a:solidFill>
                <a:srgbClr val="285096"/>
              </a:solidFill>
              <a:latin typeface="Helvetica Neue"/>
              <a:ea typeface="+mn-ea"/>
              <a:cs typeface="Helvetica Neue"/>
            </a:endParaRPr>
          </a:p>
        </p:txBody>
      </p:sp>
      <p:sp>
        <p:nvSpPr>
          <p:cNvPr id="8" name="TextBox 7"/>
          <p:cNvSpPr txBox="1"/>
          <p:nvPr/>
        </p:nvSpPr>
        <p:spPr bwMode="gray">
          <a:xfrm>
            <a:off x="329184" y="4779391"/>
            <a:ext cx="323009" cy="149332"/>
          </a:xfrm>
          <a:prstGeom prst="rect">
            <a:avLst/>
          </a:prstGeom>
        </p:spPr>
        <p:txBody>
          <a:bodyPr vert="horz" wrap="none" lIns="0" tIns="45720" rIns="91440" bIns="45720" rtlCol="0" anchor="ctr">
            <a:noAutofit/>
          </a:bodyPr>
          <a:lstStyle/>
          <a:p>
            <a:pPr marL="0" algn="l" defTabSz="914400" rtl="0" eaLnBrk="1" latinLnBrk="0" hangingPunct="1"/>
            <a:fld id="{6C5AF65D-6854-49AF-ABC5-48B5BA0EA842}" type="slidenum">
              <a:rPr lang="en-US" sz="1200" b="0" i="0" kern="1200" smtClean="0">
                <a:solidFill>
                  <a:srgbClr val="285096"/>
                </a:solidFill>
                <a:latin typeface="Helvetica Neue Medium"/>
                <a:ea typeface="+mn-ea"/>
                <a:cs typeface="Helvetica Neue"/>
              </a:rPr>
              <a:pPr marL="0" algn="l" defTabSz="914400" rtl="0" eaLnBrk="1" latinLnBrk="0" hangingPunct="1"/>
              <a:t>‹#›</a:t>
            </a:fld>
            <a:endParaRPr lang="en-US" sz="1200" b="0" i="0" kern="1200" dirty="0">
              <a:solidFill>
                <a:srgbClr val="285096"/>
              </a:solidFill>
              <a:latin typeface="Helvetica Neue Medium"/>
              <a:ea typeface="+mn-ea"/>
              <a:cs typeface="Helvetica Neue"/>
            </a:endParaRPr>
          </a:p>
        </p:txBody>
      </p:sp>
      <p:sp>
        <p:nvSpPr>
          <p:cNvPr id="4" name="Footer Placeholder 3"/>
          <p:cNvSpPr>
            <a:spLocks noGrp="1"/>
          </p:cNvSpPr>
          <p:nvPr>
            <p:ph type="ftr" sz="quarter" idx="3"/>
          </p:nvPr>
        </p:nvSpPr>
        <p:spPr>
          <a:xfrm>
            <a:off x="2820202" y="4735156"/>
            <a:ext cx="3173621" cy="274637"/>
          </a:xfrm>
          <a:prstGeom prst="rect">
            <a:avLst/>
          </a:prstGeom>
        </p:spPr>
        <p:txBody>
          <a:bodyPr vert="horz" lIns="91440" tIns="45720" rIns="91440" bIns="45720" rtlCol="0" anchor="ctr"/>
          <a:lstStyle>
            <a:lvl1pPr algn="ctr">
              <a:defRPr lang="en-US" sz="1000" b="0" i="0" kern="1200" dirty="0">
                <a:solidFill>
                  <a:srgbClr val="285096"/>
                </a:solidFill>
                <a:latin typeface="Helvetica Neue"/>
                <a:ea typeface="+mn-ea"/>
                <a:cs typeface="Helvetica Neue"/>
              </a:defRPr>
            </a:lvl1pPr>
          </a:lstStyle>
          <a:p>
            <a:r>
              <a:rPr lang="en-US" dirty="0"/>
              <a:t>M. Lissandrini, D. </a:t>
            </a:r>
            <a:r>
              <a:rPr lang="en-US" dirty="0" err="1"/>
              <a:t>Mottin</a:t>
            </a:r>
            <a:r>
              <a:rPr lang="en-US" dirty="0"/>
              <a:t>, T. </a:t>
            </a:r>
            <a:r>
              <a:rPr lang="en-US" dirty="0" err="1"/>
              <a:t>Palpanas</a:t>
            </a:r>
            <a:r>
              <a:rPr lang="en-US" dirty="0"/>
              <a:t>, Y. </a:t>
            </a:r>
            <a:r>
              <a:rPr lang="en-US" dirty="0" err="1"/>
              <a:t>Velegrakis</a:t>
            </a:r>
            <a:endParaRPr lang="en-US" dirty="0"/>
          </a:p>
        </p:txBody>
      </p:sp>
    </p:spTree>
    <p:extLst>
      <p:ext uri="{BB962C8B-B14F-4D97-AF65-F5344CB8AC3E}">
        <p14:creationId xmlns:p14="http://schemas.microsoft.com/office/powerpoint/2010/main" val="2606275834"/>
      </p:ext>
    </p:extLst>
  </p:cSld>
  <p:clrMap bg1="lt1" tx1="dk1" bg2="lt2" tx2="dk2" accent1="accent1" accent2="accent2" accent3="accent3" accent4="accent4" accent5="accent5" accent6="accent6" hlink="hlink" folHlink="folHlink"/>
  <p:sldLayoutIdLst>
    <p:sldLayoutId id="2147483830" r:id="rId1"/>
    <p:sldLayoutId id="2147483834" r:id="rId2"/>
    <p:sldLayoutId id="2147483833" r:id="rId3"/>
    <p:sldLayoutId id="2147483847" r:id="rId4"/>
    <p:sldLayoutId id="2147483837" r:id="rId5"/>
    <p:sldLayoutId id="2147483850" r:id="rId6"/>
    <p:sldLayoutId id="2147483809" r:id="rId7"/>
    <p:sldLayoutId id="2147483823" r:id="rId8"/>
    <p:sldLayoutId id="2147483824" r:id="rId9"/>
    <p:sldLayoutId id="2147483849" r:id="rId10"/>
    <p:sldLayoutId id="2147483851" r:id="rId11"/>
    <p:sldLayoutId id="2147483852" r:id="rId12"/>
    <p:sldLayoutId id="2147483853" r:id="rId13"/>
    <p:sldLayoutId id="2147483854" r:id="rId14"/>
    <p:sldLayoutId id="2147483855" r:id="rId15"/>
  </p:sldLayoutIdLst>
  <p:hf sldNum="0" hdr="0" dt="0"/>
  <p:txStyles>
    <p:titleStyle>
      <a:lvl1pPr algn="l" defTabSz="457200" rtl="0" eaLnBrk="1" latinLnBrk="0" hangingPunct="1">
        <a:lnSpc>
          <a:spcPct val="100000"/>
        </a:lnSpc>
        <a:spcBef>
          <a:spcPct val="0"/>
        </a:spcBef>
        <a:spcAft>
          <a:spcPts val="0"/>
        </a:spcAft>
        <a:buNone/>
        <a:defRPr lang="en-GB" sz="2800" b="0" i="0" kern="1200" dirty="0" smtClean="0">
          <a:solidFill>
            <a:srgbClr val="000000"/>
          </a:solidFill>
          <a:latin typeface="Helvetica Neue Bold Condensed"/>
          <a:ea typeface="+mj-ea"/>
          <a:cs typeface="Helvetica Neue Bold Condensed"/>
        </a:defRPr>
      </a:lvl1pPr>
    </p:titleStyle>
    <p:bodyStyle>
      <a:lvl1pPr marL="0" indent="0" algn="l" defTabSz="457200" rtl="0" eaLnBrk="1" latinLnBrk="0" hangingPunct="1">
        <a:lnSpc>
          <a:spcPct val="100000"/>
        </a:lnSpc>
        <a:spcBef>
          <a:spcPts val="0"/>
        </a:spcBef>
        <a:spcAft>
          <a:spcPts val="400"/>
        </a:spcAft>
        <a:buSzPct val="100000"/>
        <a:buFont typeface="Arial"/>
        <a:buNone/>
        <a:defRPr sz="1800" b="0" i="0" kern="1200">
          <a:solidFill>
            <a:schemeClr val="tx1"/>
          </a:solidFill>
          <a:latin typeface="Helvetica Neue"/>
          <a:ea typeface="+mn-ea"/>
          <a:cs typeface="Helvetica Neue"/>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elvetica Neue"/>
          <a:ea typeface="+mn-ea"/>
          <a:cs typeface="Helvetica Neue"/>
        </a:defRPr>
      </a:lvl2pPr>
      <a:lvl3pPr marL="169863" indent="-169863" algn="l" defTabSz="457200" rtl="0" eaLnBrk="1" latinLnBrk="0" hangingPunct="1">
        <a:lnSpc>
          <a:spcPct val="100000"/>
        </a:lnSpc>
        <a:spcBef>
          <a:spcPts val="0"/>
        </a:spcBef>
        <a:spcAft>
          <a:spcPts val="400"/>
        </a:spcAft>
        <a:buFont typeface="HP Simplified" pitchFamily="34" charset="0"/>
        <a:buChar char="•"/>
        <a:defRPr sz="1400" b="0" i="0" kern="1200">
          <a:solidFill>
            <a:srgbClr val="000000"/>
          </a:solidFill>
          <a:latin typeface="Helvetica Neue"/>
          <a:ea typeface="+mn-ea"/>
          <a:cs typeface="Helvetica Neue"/>
        </a:defRPr>
      </a:lvl3pPr>
      <a:lvl4pPr marL="341313" indent="-180975" algn="l" defTabSz="457200" rtl="0" eaLnBrk="1" latinLnBrk="0" hangingPunct="1">
        <a:lnSpc>
          <a:spcPct val="100000"/>
        </a:lnSpc>
        <a:spcBef>
          <a:spcPts val="0"/>
        </a:spcBef>
        <a:spcAft>
          <a:spcPts val="400"/>
        </a:spcAft>
        <a:buSzPct val="80000"/>
        <a:buFont typeface="HP Simplified" pitchFamily="34" charset="0"/>
        <a:buChar char="–"/>
        <a:defRPr lang="en-US" sz="1400" b="0" i="0" kern="1200" dirty="0" smtClean="0">
          <a:solidFill>
            <a:srgbClr val="000000"/>
          </a:solidFill>
          <a:latin typeface="Helvetica Neue"/>
          <a:ea typeface="+mn-ea"/>
          <a:cs typeface="Helvetica Neue"/>
        </a:defRPr>
      </a:lvl4pPr>
      <a:lvl5pPr marL="469900" indent="-150813" algn="l" defTabSz="457200" rtl="0" eaLnBrk="1" latinLnBrk="0" hangingPunct="1">
        <a:lnSpc>
          <a:spcPct val="100000"/>
        </a:lnSpc>
        <a:spcBef>
          <a:spcPts val="0"/>
        </a:spcBef>
        <a:spcAft>
          <a:spcPts val="400"/>
        </a:spcAft>
        <a:buFont typeface="HP Simplified" pitchFamily="34" charset="0"/>
        <a:buChar char="•"/>
        <a:tabLst/>
        <a:defRPr sz="1400" b="0" i="0" kern="1200">
          <a:solidFill>
            <a:srgbClr val="000000"/>
          </a:solidFill>
          <a:latin typeface="Helvetica Neue"/>
          <a:ea typeface="+mn-ea"/>
          <a:cs typeface="Helvetica Neue"/>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5.xml"/><Relationship Id="rId4" Type="http://schemas.openxmlformats.org/officeDocument/2006/relationships/image" Target="../media/image31.tiff"/></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5.emf"/><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5.emf"/><Relationship Id="rId1" Type="http://schemas.openxmlformats.org/officeDocument/2006/relationships/slideLayout" Target="../slideLayouts/slideLayout12.xml"/><Relationship Id="rId4" Type="http://schemas.openxmlformats.org/officeDocument/2006/relationships/image" Target="../media/image123.emf"/></Relationships>
</file>

<file path=ppt/slides/_rels/slide105.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5.emf"/><Relationship Id="rId1" Type="http://schemas.openxmlformats.org/officeDocument/2006/relationships/slideLayout" Target="../slideLayouts/slideLayout12.xml"/><Relationship Id="rId5" Type="http://schemas.openxmlformats.org/officeDocument/2006/relationships/image" Target="../media/image126.tiff"/><Relationship Id="rId4" Type="http://schemas.openxmlformats.org/officeDocument/2006/relationships/image" Target="../media/image125.tiff"/></Relationships>
</file>

<file path=ppt/slides/_rels/slide107.xml.rels><?xml version="1.0" encoding="UTF-8" standalone="yes"?>
<Relationships xmlns="http://schemas.openxmlformats.org/package/2006/relationships"><Relationship Id="rId3" Type="http://schemas.openxmlformats.org/officeDocument/2006/relationships/image" Target="../media/image126.tiff"/><Relationship Id="rId7" Type="http://schemas.openxmlformats.org/officeDocument/2006/relationships/image" Target="../media/image128.emf"/><Relationship Id="rId2" Type="http://schemas.openxmlformats.org/officeDocument/2006/relationships/image" Target="../media/image125.tiff"/><Relationship Id="rId1" Type="http://schemas.openxmlformats.org/officeDocument/2006/relationships/slideLayout" Target="../slideLayouts/slideLayout12.xml"/><Relationship Id="rId6" Type="http://schemas.openxmlformats.org/officeDocument/2006/relationships/image" Target="../media/image127.png"/><Relationship Id="rId5" Type="http://schemas.openxmlformats.org/officeDocument/2006/relationships/image" Target="../media/image103.emf"/><Relationship Id="rId4" Type="http://schemas.openxmlformats.org/officeDocument/2006/relationships/image" Target="../media/image5.emf"/></Relationships>
</file>

<file path=ppt/slides/_rels/slide108.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5.emf"/><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8" Type="http://schemas.openxmlformats.org/officeDocument/2006/relationships/image" Target="../media/image133.jpeg"/><Relationship Id="rId13" Type="http://schemas.openxmlformats.org/officeDocument/2006/relationships/image" Target="../media/image138.jpeg"/><Relationship Id="rId3" Type="http://schemas.openxmlformats.org/officeDocument/2006/relationships/image" Target="../media/image103.emf"/><Relationship Id="rId7" Type="http://schemas.openxmlformats.org/officeDocument/2006/relationships/image" Target="../media/image132.jpeg"/><Relationship Id="rId12" Type="http://schemas.openxmlformats.org/officeDocument/2006/relationships/image" Target="../media/image137.jpeg"/><Relationship Id="rId2" Type="http://schemas.openxmlformats.org/officeDocument/2006/relationships/image" Target="../media/image5.emf"/><Relationship Id="rId1" Type="http://schemas.openxmlformats.org/officeDocument/2006/relationships/slideLayout" Target="../slideLayouts/slideLayout12.xml"/><Relationship Id="rId6" Type="http://schemas.openxmlformats.org/officeDocument/2006/relationships/image" Target="../media/image131.jpeg"/><Relationship Id="rId11" Type="http://schemas.openxmlformats.org/officeDocument/2006/relationships/image" Target="../media/image136.jpeg"/><Relationship Id="rId5" Type="http://schemas.openxmlformats.org/officeDocument/2006/relationships/image" Target="../media/image130.jpeg"/><Relationship Id="rId10" Type="http://schemas.openxmlformats.org/officeDocument/2006/relationships/image" Target="../media/image135.jpeg"/><Relationship Id="rId4" Type="http://schemas.openxmlformats.org/officeDocument/2006/relationships/image" Target="../media/image129.jpeg"/><Relationship Id="rId9" Type="http://schemas.openxmlformats.org/officeDocument/2006/relationships/image" Target="../media/image134.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jpeg"/><Relationship Id="rId7" Type="http://schemas.openxmlformats.org/officeDocument/2006/relationships/image" Target="../media/image144.jpeg"/><Relationship Id="rId2" Type="http://schemas.openxmlformats.org/officeDocument/2006/relationships/image" Target="../media/image139.jpeg"/><Relationship Id="rId1" Type="http://schemas.openxmlformats.org/officeDocument/2006/relationships/slideLayout" Target="../slideLayouts/slideLayout12.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 Id="rId9" Type="http://schemas.openxmlformats.org/officeDocument/2006/relationships/image" Target="../media/image146.jpe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5.emf"/><Relationship Id="rId1" Type="http://schemas.openxmlformats.org/officeDocument/2006/relationships/slideLayout" Target="../slideLayouts/slideLayout12.xml"/><Relationship Id="rId4" Type="http://schemas.openxmlformats.org/officeDocument/2006/relationships/image" Target="../media/image147.png"/></Relationships>
</file>

<file path=ppt/slides/_rels/slide114.xml.rels><?xml version="1.0" encoding="UTF-8" standalone="yes"?>
<Relationships xmlns="http://schemas.openxmlformats.org/package/2006/relationships"><Relationship Id="rId3" Type="http://schemas.openxmlformats.org/officeDocument/2006/relationships/image" Target="../media/image149.tiff"/><Relationship Id="rId2" Type="http://schemas.openxmlformats.org/officeDocument/2006/relationships/image" Target="../media/image148.emf"/><Relationship Id="rId1" Type="http://schemas.openxmlformats.org/officeDocument/2006/relationships/slideLayout" Target="../slideLayouts/slideLayout12.xml"/><Relationship Id="rId4" Type="http://schemas.openxmlformats.org/officeDocument/2006/relationships/image" Target="../media/image150.tiff"/></Relationships>
</file>

<file path=ppt/slides/_rels/slide115.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5.emf"/><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152.png"/></Relationships>
</file>

<file path=ppt/slides/_rels/slide1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image" Target="../media/image153.png"/><Relationship Id="rId1" Type="http://schemas.openxmlformats.org/officeDocument/2006/relationships/slideLayout" Target="../slideLayouts/slideLayout1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118.xml.rels><?xml version="1.0" encoding="UTF-8" standalone="yes"?>
<Relationships xmlns="http://schemas.openxmlformats.org/package/2006/relationships"><Relationship Id="rId13" Type="http://schemas.openxmlformats.org/officeDocument/2006/relationships/image" Target="../media/image170.png"/><Relationship Id="rId18" Type="http://schemas.openxmlformats.org/officeDocument/2006/relationships/image" Target="../media/image175.png"/><Relationship Id="rId26" Type="http://schemas.openxmlformats.org/officeDocument/2006/relationships/image" Target="../media/image183.png"/><Relationship Id="rId3" Type="http://schemas.openxmlformats.org/officeDocument/2006/relationships/image" Target="../media/image160.png"/><Relationship Id="rId21" Type="http://schemas.openxmlformats.org/officeDocument/2006/relationships/image" Target="../media/image178.png"/><Relationship Id="rId34" Type="http://schemas.openxmlformats.org/officeDocument/2006/relationships/image" Target="../media/image191.png"/><Relationship Id="rId7" Type="http://schemas.openxmlformats.org/officeDocument/2006/relationships/image" Target="../media/image164.png"/><Relationship Id="rId12" Type="http://schemas.openxmlformats.org/officeDocument/2006/relationships/image" Target="../media/image169.png"/><Relationship Id="rId17" Type="http://schemas.openxmlformats.org/officeDocument/2006/relationships/image" Target="../media/image174.png"/><Relationship Id="rId25" Type="http://schemas.openxmlformats.org/officeDocument/2006/relationships/image" Target="../media/image182.png"/><Relationship Id="rId33" Type="http://schemas.openxmlformats.org/officeDocument/2006/relationships/image" Target="../media/image190.png"/><Relationship Id="rId2" Type="http://schemas.openxmlformats.org/officeDocument/2006/relationships/image" Target="../media/image159.png"/><Relationship Id="rId16" Type="http://schemas.openxmlformats.org/officeDocument/2006/relationships/image" Target="../media/image173.png"/><Relationship Id="rId20" Type="http://schemas.openxmlformats.org/officeDocument/2006/relationships/image" Target="../media/image177.png"/><Relationship Id="rId29" Type="http://schemas.openxmlformats.org/officeDocument/2006/relationships/image" Target="../media/image186.png"/><Relationship Id="rId1" Type="http://schemas.openxmlformats.org/officeDocument/2006/relationships/slideLayout" Target="../slideLayouts/slideLayout12.xml"/><Relationship Id="rId6" Type="http://schemas.openxmlformats.org/officeDocument/2006/relationships/image" Target="../media/image163.png"/><Relationship Id="rId11" Type="http://schemas.openxmlformats.org/officeDocument/2006/relationships/image" Target="../media/image168.png"/><Relationship Id="rId24" Type="http://schemas.openxmlformats.org/officeDocument/2006/relationships/image" Target="../media/image181.png"/><Relationship Id="rId32" Type="http://schemas.openxmlformats.org/officeDocument/2006/relationships/image" Target="../media/image189.png"/><Relationship Id="rId5" Type="http://schemas.openxmlformats.org/officeDocument/2006/relationships/image" Target="../media/image162.png"/><Relationship Id="rId15" Type="http://schemas.openxmlformats.org/officeDocument/2006/relationships/image" Target="../media/image172.png"/><Relationship Id="rId23" Type="http://schemas.openxmlformats.org/officeDocument/2006/relationships/image" Target="../media/image180.png"/><Relationship Id="rId28" Type="http://schemas.openxmlformats.org/officeDocument/2006/relationships/image" Target="../media/image185.png"/><Relationship Id="rId36" Type="http://schemas.openxmlformats.org/officeDocument/2006/relationships/image" Target="../media/image193.png"/><Relationship Id="rId10" Type="http://schemas.openxmlformats.org/officeDocument/2006/relationships/image" Target="../media/image167.png"/><Relationship Id="rId19" Type="http://schemas.openxmlformats.org/officeDocument/2006/relationships/image" Target="../media/image176.png"/><Relationship Id="rId31" Type="http://schemas.openxmlformats.org/officeDocument/2006/relationships/image" Target="../media/image188.png"/><Relationship Id="rId4" Type="http://schemas.openxmlformats.org/officeDocument/2006/relationships/image" Target="../media/image161.png"/><Relationship Id="rId9" Type="http://schemas.openxmlformats.org/officeDocument/2006/relationships/image" Target="../media/image166.png"/><Relationship Id="rId14" Type="http://schemas.openxmlformats.org/officeDocument/2006/relationships/image" Target="../media/image171.png"/><Relationship Id="rId22" Type="http://schemas.openxmlformats.org/officeDocument/2006/relationships/image" Target="../media/image179.png"/><Relationship Id="rId27" Type="http://schemas.openxmlformats.org/officeDocument/2006/relationships/image" Target="../media/image184.png"/><Relationship Id="rId30" Type="http://schemas.openxmlformats.org/officeDocument/2006/relationships/image" Target="../media/image187.png"/><Relationship Id="rId35" Type="http://schemas.openxmlformats.org/officeDocument/2006/relationships/image" Target="../media/image192.png"/><Relationship Id="rId8" Type="http://schemas.openxmlformats.org/officeDocument/2006/relationships/image" Target="../media/image165.png"/></Relationships>
</file>

<file path=ppt/slides/_rels/slide119.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196.emf"/><Relationship Id="rId2" Type="http://schemas.openxmlformats.org/officeDocument/2006/relationships/image" Target="../media/image195.emf"/><Relationship Id="rId1" Type="http://schemas.openxmlformats.org/officeDocument/2006/relationships/slideLayout" Target="../slideLayouts/slideLayout12.xml"/><Relationship Id="rId5" Type="http://schemas.openxmlformats.org/officeDocument/2006/relationships/image" Target="../media/image103.emf"/><Relationship Id="rId4" Type="http://schemas.openxmlformats.org/officeDocument/2006/relationships/image" Target="../media/image5.emf"/></Relationships>
</file>

<file path=ppt/slides/_rels/slide1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5.emf"/><Relationship Id="rId1" Type="http://schemas.openxmlformats.org/officeDocument/2006/relationships/slideLayout" Target="../slideLayouts/slideLayout12.xml"/><Relationship Id="rId4" Type="http://schemas.openxmlformats.org/officeDocument/2006/relationships/image" Target="../media/image103.emf"/></Relationships>
</file>

<file path=ppt/slides/_rels/slide122.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image" Target="../media/image198.emf"/><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image" Target="../media/image199.emf"/><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2.xml"/><Relationship Id="rId4" Type="http://schemas.openxmlformats.org/officeDocument/2006/relationships/image" Target="NULL"/></Relationships>
</file>

<file path=ppt/slides/_rels/slide12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00.emf"/><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202.emf"/><Relationship Id="rId2" Type="http://schemas.openxmlformats.org/officeDocument/2006/relationships/image" Target="../media/image201.emf"/><Relationship Id="rId1" Type="http://schemas.openxmlformats.org/officeDocument/2006/relationships/slideLayout" Target="../slideLayouts/slideLayout12.xml"/><Relationship Id="rId6" Type="http://schemas.openxmlformats.org/officeDocument/2006/relationships/image" Target="../media/image204.emf"/><Relationship Id="rId5" Type="http://schemas.openxmlformats.org/officeDocument/2006/relationships/image" Target="../media/image196.emf"/><Relationship Id="rId4" Type="http://schemas.openxmlformats.org/officeDocument/2006/relationships/image" Target="../media/image203.emf"/></Relationships>
</file>

<file path=ppt/slides/_rels/slide128.xml.rels><?xml version="1.0" encoding="UTF-8" standalone="yes"?>
<Relationships xmlns="http://schemas.openxmlformats.org/package/2006/relationships"><Relationship Id="rId8" Type="http://schemas.openxmlformats.org/officeDocument/2006/relationships/image" Target="../media/image211.jpeg"/><Relationship Id="rId13" Type="http://schemas.openxmlformats.org/officeDocument/2006/relationships/image" Target="../media/image216.jpeg"/><Relationship Id="rId3" Type="http://schemas.openxmlformats.org/officeDocument/2006/relationships/image" Target="../media/image206.jpeg"/><Relationship Id="rId7" Type="http://schemas.openxmlformats.org/officeDocument/2006/relationships/image" Target="../media/image210.jpeg"/><Relationship Id="rId12" Type="http://schemas.openxmlformats.org/officeDocument/2006/relationships/image" Target="../media/image215.jpeg"/><Relationship Id="rId2" Type="http://schemas.openxmlformats.org/officeDocument/2006/relationships/image" Target="../media/image205.jpeg"/><Relationship Id="rId1" Type="http://schemas.openxmlformats.org/officeDocument/2006/relationships/slideLayout" Target="../slideLayouts/slideLayout5.xml"/><Relationship Id="rId6" Type="http://schemas.openxmlformats.org/officeDocument/2006/relationships/image" Target="../media/image209.jpeg"/><Relationship Id="rId11" Type="http://schemas.openxmlformats.org/officeDocument/2006/relationships/image" Target="../media/image214.jpeg"/><Relationship Id="rId5" Type="http://schemas.openxmlformats.org/officeDocument/2006/relationships/image" Target="../media/image208.jpeg"/><Relationship Id="rId10" Type="http://schemas.openxmlformats.org/officeDocument/2006/relationships/image" Target="../media/image213.jpeg"/><Relationship Id="rId4" Type="http://schemas.openxmlformats.org/officeDocument/2006/relationships/image" Target="../media/image207.jpeg"/><Relationship Id="rId9" Type="http://schemas.openxmlformats.org/officeDocument/2006/relationships/image" Target="../media/image212.jpeg"/><Relationship Id="rId14" Type="http://schemas.openxmlformats.org/officeDocument/2006/relationships/image" Target="../media/image217.jpeg"/></Relationships>
</file>

<file path=ppt/slides/_rels/slide129.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37.tiff"/><Relationship Id="rId2" Type="http://schemas.openxmlformats.org/officeDocument/2006/relationships/image" Target="../media/image32.tiff"/><Relationship Id="rId1" Type="http://schemas.openxmlformats.org/officeDocument/2006/relationships/slideLayout" Target="../slideLayouts/slideLayout5.xml"/><Relationship Id="rId6" Type="http://schemas.openxmlformats.org/officeDocument/2006/relationships/image" Target="../media/image36.tiff"/><Relationship Id="rId5" Type="http://schemas.openxmlformats.org/officeDocument/2006/relationships/image" Target="../media/image35.tiff"/><Relationship Id="rId4" Type="http://schemas.openxmlformats.org/officeDocument/2006/relationships/image" Target="../media/image34.tiff"/></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8" Type="http://schemas.openxmlformats.org/officeDocument/2006/relationships/image" Target="../media/image223.jpeg"/><Relationship Id="rId13" Type="http://schemas.openxmlformats.org/officeDocument/2006/relationships/image" Target="../media/image228.jpeg"/><Relationship Id="rId18" Type="http://schemas.microsoft.com/office/2007/relationships/hdphoto" Target="../media/hdphoto5.wdp"/><Relationship Id="rId3" Type="http://schemas.openxmlformats.org/officeDocument/2006/relationships/notesSlide" Target="../notesSlides/notesSlide54.xml"/><Relationship Id="rId21" Type="http://schemas.openxmlformats.org/officeDocument/2006/relationships/image" Target="../media/image233.png"/><Relationship Id="rId7" Type="http://schemas.openxmlformats.org/officeDocument/2006/relationships/image" Target="../media/image222.png"/><Relationship Id="rId12" Type="http://schemas.openxmlformats.org/officeDocument/2006/relationships/image" Target="../media/image227.jpeg"/><Relationship Id="rId17" Type="http://schemas.openxmlformats.org/officeDocument/2006/relationships/image" Target="../media/image231.png"/><Relationship Id="rId2" Type="http://schemas.openxmlformats.org/officeDocument/2006/relationships/slideLayout" Target="../slideLayouts/slideLayout5.xml"/><Relationship Id="rId16" Type="http://schemas.microsoft.com/office/2007/relationships/hdphoto" Target="../media/hdphoto4.wdp"/><Relationship Id="rId20" Type="http://schemas.microsoft.com/office/2007/relationships/hdphoto" Target="../media/hdphoto6.wdp"/><Relationship Id="rId1" Type="http://schemas.openxmlformats.org/officeDocument/2006/relationships/tags" Target="../tags/tag2.xml"/><Relationship Id="rId6" Type="http://schemas.openxmlformats.org/officeDocument/2006/relationships/image" Target="../media/image221.jpeg"/><Relationship Id="rId11" Type="http://schemas.openxmlformats.org/officeDocument/2006/relationships/image" Target="../media/image226.png"/><Relationship Id="rId5" Type="http://schemas.openxmlformats.org/officeDocument/2006/relationships/image" Target="../media/image220.png"/><Relationship Id="rId15" Type="http://schemas.openxmlformats.org/officeDocument/2006/relationships/image" Target="../media/image230.png"/><Relationship Id="rId10" Type="http://schemas.openxmlformats.org/officeDocument/2006/relationships/image" Target="../media/image225.jpeg"/><Relationship Id="rId19" Type="http://schemas.openxmlformats.org/officeDocument/2006/relationships/image" Target="../media/image232.png"/><Relationship Id="rId4" Type="http://schemas.openxmlformats.org/officeDocument/2006/relationships/image" Target="../media/image219.png"/><Relationship Id="rId9" Type="http://schemas.openxmlformats.org/officeDocument/2006/relationships/image" Target="../media/image224.jpeg"/><Relationship Id="rId14" Type="http://schemas.openxmlformats.org/officeDocument/2006/relationships/image" Target="../media/image229.jpeg"/><Relationship Id="rId22" Type="http://schemas.microsoft.com/office/2007/relationships/hdphoto" Target="../media/hdphoto7.wdp"/></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234.png"/></Relationships>
</file>

<file path=ppt/slides/_rels/slide134.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237.png"/><Relationship Id="rId5" Type="http://schemas.openxmlformats.org/officeDocument/2006/relationships/image" Target="../media/image236.png"/><Relationship Id="rId4" Type="http://schemas.openxmlformats.org/officeDocument/2006/relationships/image" Target="../media/image235.pn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136.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239.em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8" Type="http://schemas.openxmlformats.org/officeDocument/2006/relationships/image" Target="../media/image243.tiff"/><Relationship Id="rId3" Type="http://schemas.openxmlformats.org/officeDocument/2006/relationships/image" Target="../media/image62.tiff"/><Relationship Id="rId7" Type="http://schemas.openxmlformats.org/officeDocument/2006/relationships/image" Target="../media/image242.tiff"/><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241.tiff"/><Relationship Id="rId5" Type="http://schemas.openxmlformats.org/officeDocument/2006/relationships/image" Target="../media/image57.tiff"/><Relationship Id="rId10" Type="http://schemas.openxmlformats.org/officeDocument/2006/relationships/image" Target="../media/image245.tiff"/><Relationship Id="rId4" Type="http://schemas.openxmlformats.org/officeDocument/2006/relationships/image" Target="../media/image240.tiff"/><Relationship Id="rId9" Type="http://schemas.openxmlformats.org/officeDocument/2006/relationships/image" Target="../media/image244.tiff"/></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0.xml"/><Relationship Id="rId4" Type="http://schemas.openxmlformats.org/officeDocument/2006/relationships/image" Target="NUL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62.xml"/><Relationship Id="rId1" Type="http://schemas.openxmlformats.org/officeDocument/2006/relationships/slideLayout" Target="../slideLayouts/slideLayout10.xml"/><Relationship Id="rId5" Type="http://schemas.openxmlformats.org/officeDocument/2006/relationships/image" Target="../media/image248.jpeg"/><Relationship Id="rId4" Type="http://schemas.openxmlformats.org/officeDocument/2006/relationships/image" Target="../media/image247.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3" Type="http://schemas.openxmlformats.org/officeDocument/2006/relationships/image" Target="../media/image249.tiff"/><Relationship Id="rId2" Type="http://schemas.openxmlformats.org/officeDocument/2006/relationships/image" Target="../media/image62.tiff"/><Relationship Id="rId1" Type="http://schemas.openxmlformats.org/officeDocument/2006/relationships/slideLayout" Target="../slideLayouts/slideLayout10.xml"/><Relationship Id="rId4" Type="http://schemas.openxmlformats.org/officeDocument/2006/relationships/image" Target="../media/image54.tiff"/></Relationships>
</file>

<file path=ppt/slides/_rels/slide1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5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51.tiff"/><Relationship Id="rId1" Type="http://schemas.openxmlformats.org/officeDocument/2006/relationships/slideLayout" Target="../slideLayouts/slideLayout6.xml"/><Relationship Id="rId5" Type="http://schemas.openxmlformats.org/officeDocument/2006/relationships/image" Target="NULL"/><Relationship Id="rId4" Type="http://schemas.openxmlformats.org/officeDocument/2006/relationships/image" Target="NULL"/></Relationships>
</file>

<file path=ppt/slides/_rels/slide15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hyperlink" Target="https://lilianweng.github.io/lil-log/2018/01/23/the-multi-armed-bandit-problem-and-its-solutions.html" TargetMode="External"/><Relationship Id="rId2" Type="http://schemas.openxmlformats.org/officeDocument/2006/relationships/image" Target="../media/image252.pn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0.xml"/><Relationship Id="rId5" Type="http://schemas.openxmlformats.org/officeDocument/2006/relationships/image" Target="../media/image254.png"/><Relationship Id="rId4" Type="http://schemas.openxmlformats.org/officeDocument/2006/relationships/image" Target="NULL"/></Relationships>
</file>

<file path=ppt/slides/_rels/slide162.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tiff"/><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7.png"/><Relationship Id="rId1" Type="http://schemas.openxmlformats.org/officeDocument/2006/relationships/slideLayout" Target="../slideLayouts/slideLayout10.xml"/><Relationship Id="rId4" Type="http://schemas.openxmlformats.org/officeDocument/2006/relationships/image" Target="NULL"/></Relationships>
</file>

<file path=ppt/slides/_rels/slide164.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image" Target="../media/image261.png"/><Relationship Id="rId1" Type="http://schemas.openxmlformats.org/officeDocument/2006/relationships/slideLayout" Target="../slideLayouts/slideLayout3.xml"/><Relationship Id="rId4" Type="http://schemas.openxmlformats.org/officeDocument/2006/relationships/image" Target="../media/image263.jpeg"/></Relationships>
</file>

<file path=ppt/slides/_rels/slide16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8" Type="http://schemas.openxmlformats.org/officeDocument/2006/relationships/hyperlink" Target="http://banditalgs.com/" TargetMode="External"/><Relationship Id="rId3" Type="http://schemas.openxmlformats.org/officeDocument/2006/relationships/hyperlink" Target="http://downloads.tor-lattimore.com/book.pdf" TargetMode="External"/><Relationship Id="rId7" Type="http://schemas.openxmlformats.org/officeDocument/2006/relationships/hyperlink" Target="https://github.com/tpn/pdfs/blob/master/A%20Tutorial%20on%20Bayesian%20Optimization%20of%20Expensive%20Cost%20Functions,%20with%20Application%20to%20Active%20User%20Modeling%20and%20Hierarchical%20Reinforcement%20Learning%20-%2012th%20Dec%202016%20(bayopt).pdf" TargetMode="External"/><Relationship Id="rId2" Type="http://schemas.openxmlformats.org/officeDocument/2006/relationships/hyperlink" Target="http://slivkins.com/work/MAB-book.pdf" TargetMode="External"/><Relationship Id="rId1" Type="http://schemas.openxmlformats.org/officeDocument/2006/relationships/slideLayout" Target="../slideLayouts/slideLayout6.xml"/><Relationship Id="rId6" Type="http://schemas.openxmlformats.org/officeDocument/2006/relationships/hyperlink" Target="http://downloads.tor-lattimore.com/bandit-tutorial/lb.pdf" TargetMode="External"/><Relationship Id="rId5" Type="http://schemas.openxmlformats.org/officeDocument/2006/relationships/hyperlink" Target="http://downloads.tor-lattimore.com/bandit-tutorial/fs.pdf" TargetMode="External"/><Relationship Id="rId4" Type="http://schemas.openxmlformats.org/officeDocument/2006/relationships/hyperlink" Target="http://sbubeck.com/SurveyBCB12.pdf" TargetMode="Externa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3" Type="http://schemas.openxmlformats.org/officeDocument/2006/relationships/image" Target="../media/image265.tiff"/><Relationship Id="rId2" Type="http://schemas.openxmlformats.org/officeDocument/2006/relationships/image" Target="../media/image264.tiff"/><Relationship Id="rId1" Type="http://schemas.openxmlformats.org/officeDocument/2006/relationships/slideLayout" Target="../slideLayouts/slideLayout5.xml"/><Relationship Id="rId4" Type="http://schemas.openxmlformats.org/officeDocument/2006/relationships/image" Target="../media/image266.tiff"/></Relationships>
</file>

<file path=ppt/slides/_rels/slide16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2.tiff"/><Relationship Id="rId3" Type="http://schemas.openxmlformats.org/officeDocument/2006/relationships/image" Target="../media/image42.tiff"/><Relationship Id="rId7" Type="http://schemas.openxmlformats.org/officeDocument/2006/relationships/image" Target="../media/image37.tiff"/><Relationship Id="rId2" Type="http://schemas.openxmlformats.org/officeDocument/2006/relationships/image" Target="../media/image41.tiff"/><Relationship Id="rId1" Type="http://schemas.openxmlformats.org/officeDocument/2006/relationships/slideLayout" Target="../slideLayouts/slideLayout5.xml"/><Relationship Id="rId6" Type="http://schemas.openxmlformats.org/officeDocument/2006/relationships/image" Target="../media/image36.tiff"/><Relationship Id="rId5" Type="http://schemas.openxmlformats.org/officeDocument/2006/relationships/image" Target="../media/image35.tiff"/><Relationship Id="rId4" Type="http://schemas.openxmlformats.org/officeDocument/2006/relationships/image" Target="../media/image34.tiff"/></Relationships>
</file>

<file path=ppt/slides/_rels/slide170.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8" Type="http://schemas.openxmlformats.org/officeDocument/2006/relationships/image" Target="../media/image32.tiff"/><Relationship Id="rId3" Type="http://schemas.openxmlformats.org/officeDocument/2006/relationships/image" Target="../media/image42.tiff"/><Relationship Id="rId7" Type="http://schemas.openxmlformats.org/officeDocument/2006/relationships/image" Target="../media/image37.tiff"/><Relationship Id="rId2" Type="http://schemas.openxmlformats.org/officeDocument/2006/relationships/image" Target="../media/image41.tiff"/><Relationship Id="rId1" Type="http://schemas.openxmlformats.org/officeDocument/2006/relationships/slideLayout" Target="../slideLayouts/slideLayout5.xml"/><Relationship Id="rId6" Type="http://schemas.openxmlformats.org/officeDocument/2006/relationships/image" Target="../media/image36.tiff"/><Relationship Id="rId5" Type="http://schemas.openxmlformats.org/officeDocument/2006/relationships/image" Target="../media/image35.tiff"/><Relationship Id="rId4" Type="http://schemas.openxmlformats.org/officeDocument/2006/relationships/image" Target="../media/image34.tiff"/></Relationships>
</file>

<file path=ppt/slides/_rels/slide17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45.tiff"/></Relationships>
</file>

<file path=ppt/slides/_rels/slide174.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45.tiff"/></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269.jpg"/><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178.xml.rels><?xml version="1.0" encoding="UTF-8" standalone="yes"?>
<Relationships xmlns="http://schemas.openxmlformats.org/package/2006/relationships"><Relationship Id="rId3" Type="http://schemas.openxmlformats.org/officeDocument/2006/relationships/image" Target="../media/image271.tiff"/><Relationship Id="rId2" Type="http://schemas.openxmlformats.org/officeDocument/2006/relationships/image" Target="../media/image270.tiff"/><Relationship Id="rId1" Type="http://schemas.openxmlformats.org/officeDocument/2006/relationships/slideLayout" Target="../slideLayouts/slideLayout15.xml"/><Relationship Id="rId5" Type="http://schemas.openxmlformats.org/officeDocument/2006/relationships/image" Target="../media/image273.jpeg"/><Relationship Id="rId4" Type="http://schemas.openxmlformats.org/officeDocument/2006/relationships/image" Target="../media/image272.tiff"/></Relationships>
</file>

<file path=ppt/slides/_rels/slide179.xml.rels><?xml version="1.0" encoding="UTF-8" standalone="yes"?>
<Relationships xmlns="http://schemas.openxmlformats.org/package/2006/relationships"><Relationship Id="rId2" Type="http://schemas.openxmlformats.org/officeDocument/2006/relationships/image" Target="../media/image270.tiff"/><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NULL"/><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3" Type="http://schemas.openxmlformats.org/officeDocument/2006/relationships/image" Target="../media/image272.tiff"/><Relationship Id="rId2" Type="http://schemas.openxmlformats.org/officeDocument/2006/relationships/image" Target="../media/image270.tiff"/><Relationship Id="rId1" Type="http://schemas.openxmlformats.org/officeDocument/2006/relationships/slideLayout" Target="../slideLayouts/slideLayout15.xml"/></Relationships>
</file>

<file path=ppt/slides/_rels/slide181.xml.rels><?xml version="1.0" encoding="UTF-8" standalone="yes"?>
<Relationships xmlns="http://schemas.openxmlformats.org/package/2006/relationships"><Relationship Id="rId2" Type="http://schemas.openxmlformats.org/officeDocument/2006/relationships/image" Target="../media/image271.tiff"/><Relationship Id="rId1" Type="http://schemas.openxmlformats.org/officeDocument/2006/relationships/slideLayout" Target="../slideLayouts/slideLayout15.xml"/></Relationships>
</file>

<file path=ppt/slides/_rels/slide182.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image" Target="../media/image271.tiff"/><Relationship Id="rId1" Type="http://schemas.openxmlformats.org/officeDocument/2006/relationships/slideLayout" Target="../slideLayouts/slideLayout15.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2" Type="http://schemas.openxmlformats.org/officeDocument/2006/relationships/image" Target="../media/image274.emf"/><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2" Type="http://schemas.openxmlformats.org/officeDocument/2006/relationships/image" Target="../media/image275.tiff"/><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https://data-exploration.ml/"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5.tiff"/></Relationships>
</file>

<file path=ppt/slides/_rels/slide22.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7.tiff"/></Relationships>
</file>

<file path=ppt/slides/_rels/slide23.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9.tiff"/><Relationship Id="rId7" Type="http://schemas.openxmlformats.org/officeDocument/2006/relationships/image" Target="../media/image53.tiff"/><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52.tiff"/><Relationship Id="rId5" Type="http://schemas.openxmlformats.org/officeDocument/2006/relationships/image" Target="../media/image51.tiff"/><Relationship Id="rId4" Type="http://schemas.openxmlformats.org/officeDocument/2006/relationships/image" Target="../media/image50.tiff"/></Relationships>
</file>

<file path=ppt/slides/_rels/slide26.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56.png"/><Relationship Id="rId5" Type="http://schemas.openxmlformats.org/officeDocument/2006/relationships/image" Target="../media/image17.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58.png"/><Relationship Id="rId4" Type="http://schemas.openxmlformats.org/officeDocument/2006/relationships/image" Target="../media/image57.tiff"/></Relationships>
</file>

<file path=ppt/slides/_rels/slide2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0.xml"/><Relationship Id="rId6" Type="http://schemas.openxmlformats.org/officeDocument/2006/relationships/image" Target="NULL"/><Relationship Id="rId5" Type="http://schemas.openxmlformats.org/officeDocument/2006/relationships/image" Target="../media/image59.tiff"/><Relationship Id="rId4" Type="http://schemas.openxmlformats.org/officeDocument/2006/relationships/image" Target="NULL"/></Relationships>
</file>

<file path=ppt/slides/_rels/slide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NUL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Layout" Target="../slideLayouts/slideLayout10.xml"/><Relationship Id="rId4" Type="http://schemas.openxmlformats.org/officeDocument/2006/relationships/image" Target="../media/image62.tiff"/></Relationships>
</file>

<file path=ppt/slides/_rels/slide3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NULL"/><Relationship Id="rId11" Type="http://schemas.openxmlformats.org/officeDocument/2006/relationships/image" Target="../media/image68.tiff"/><Relationship Id="rId5" Type="http://schemas.openxmlformats.org/officeDocument/2006/relationships/image" Target="../media/image62.tiff"/><Relationship Id="rId10" Type="http://schemas.openxmlformats.org/officeDocument/2006/relationships/image" Target="../media/image67.png"/><Relationship Id="rId4" Type="http://schemas.openxmlformats.org/officeDocument/2006/relationships/image" Target="../media/image64.png"/><Relationship Id="rId9"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1.pn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4.tiff"/><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50.tiff"/><Relationship Id="rId7" Type="http://schemas.openxmlformats.org/officeDocument/2006/relationships/image" Target="NULL"/><Relationship Id="rId2" Type="http://schemas.openxmlformats.org/officeDocument/2006/relationships/image" Target="../media/image49.tiff"/><Relationship Id="rId1" Type="http://schemas.openxmlformats.org/officeDocument/2006/relationships/slideLayout" Target="../slideLayouts/slideLayout10.xml"/><Relationship Id="rId6" Type="http://schemas.openxmlformats.org/officeDocument/2006/relationships/image" Target="../media/image53.tiff"/><Relationship Id="rId5" Type="http://schemas.openxmlformats.org/officeDocument/2006/relationships/image" Target="../media/image52.tiff"/><Relationship Id="rId4" Type="http://schemas.openxmlformats.org/officeDocument/2006/relationships/image" Target="../media/image51.tiff"/></Relationships>
</file>

<file path=ppt/slides/_rels/slide4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0.xml"/><Relationship Id="rId6" Type="http://schemas.openxmlformats.org/officeDocument/2006/relationships/image" Target="../media/image71.png"/><Relationship Id="rId5" Type="http://schemas.openxmlformats.org/officeDocument/2006/relationships/image" Target="NUL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48.emf"/><Relationship Id="rId1" Type="http://schemas.openxmlformats.org/officeDocument/2006/relationships/slideLayout" Target="../slideLayouts/slideLayout5.xml"/><Relationship Id="rId4" Type="http://schemas.openxmlformats.org/officeDocument/2006/relationships/image" Target="../media/image73.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48.emf"/><Relationship Id="rId1" Type="http://schemas.openxmlformats.org/officeDocument/2006/relationships/slideLayout" Target="../slideLayouts/slideLayout5.xml"/><Relationship Id="rId4" Type="http://schemas.openxmlformats.org/officeDocument/2006/relationships/image" Target="../media/image73.emf"/></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490.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emf"/><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image" Target="../media/image8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85.png"/><Relationship Id="rId7" Type="http://schemas.openxmlformats.org/officeDocument/2006/relationships/image" Target="../media/image80.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86.jpeg"/><Relationship Id="rId5" Type="http://schemas.openxmlformats.org/officeDocument/2006/relationships/image" Target="../media/image79.jpeg"/><Relationship Id="rId4" Type="http://schemas.openxmlformats.org/officeDocument/2006/relationships/image" Target="../media/image78.jpeg"/></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91.png"/></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image" Target="../media/image14.tiff"/><Relationship Id="rId7" Type="http://schemas.openxmlformats.org/officeDocument/2006/relationships/image" Target="../media/image18.tiff"/><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96.tiff"/></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99.png"/></Relationships>
</file>

<file path=ppt/slides/_rels/slide7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101.png"/></Relationships>
</file>

<file path=ppt/slides/_rels/slide7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104.png"/><Relationship Id="rId5" Type="http://schemas.openxmlformats.org/officeDocument/2006/relationships/image" Target="../media/image103.emf"/><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20.tiff"/><Relationship Id="rId7" Type="http://schemas.openxmlformats.org/officeDocument/2006/relationships/image" Target="../media/image24.tif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xml"/><Relationship Id="rId6" Type="http://schemas.openxmlformats.org/officeDocument/2006/relationships/image" Target="../media/image110.png"/><Relationship Id="rId5" Type="http://schemas.openxmlformats.org/officeDocument/2006/relationships/image" Target="../media/image84.png"/><Relationship Id="rId4" Type="http://schemas.openxmlformats.org/officeDocument/2006/relationships/image" Target="../media/image109.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111.tiff"/><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103.emf"/><Relationship Id="rId5" Type="http://schemas.openxmlformats.org/officeDocument/2006/relationships/image" Target="../media/image5.emf"/><Relationship Id="rId4" Type="http://schemas.openxmlformats.org/officeDocument/2006/relationships/image" Target="../media/image62.tiff"/></Relationships>
</file>

<file path=ppt/slides/_rels/slide8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103.emf"/></Relationships>
</file>

<file path=ppt/slides/_rels/slide8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103.emf"/></Relationships>
</file>

<file path=ppt/slides/_rels/slide8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5.xml"/><Relationship Id="rId5" Type="http://schemas.openxmlformats.org/officeDocument/2006/relationships/image" Target="../media/image28.tiff"/><Relationship Id="rId4" Type="http://schemas.openxmlformats.org/officeDocument/2006/relationships/image" Target="../media/image27.tiff"/></Relationships>
</file>

<file path=ppt/slides/_rels/slide9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5.xml"/><Relationship Id="rId4" Type="http://schemas.openxmlformats.org/officeDocument/2006/relationships/image" Target="../media/image116.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440.png"/><Relationship Id="rId5" Type="http://schemas.openxmlformats.org/officeDocument/2006/relationships/image" Target="../media/image103.emf"/><Relationship Id="rId4" Type="http://schemas.openxmlformats.org/officeDocument/2006/relationships/image" Target="../media/image5.emf"/></Relationships>
</file>

<file path=ppt/slides/_rels/slide94.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119.tiff"/><Relationship Id="rId2" Type="http://schemas.openxmlformats.org/officeDocument/2006/relationships/image" Target="../media/image118.tiff"/><Relationship Id="rId1" Type="http://schemas.openxmlformats.org/officeDocument/2006/relationships/slideLayout" Target="../slideLayouts/slideLayout14.xml"/><Relationship Id="rId5" Type="http://schemas.openxmlformats.org/officeDocument/2006/relationships/image" Target="../media/image121.png"/><Relationship Id="rId4" Type="http://schemas.openxmlformats.org/officeDocument/2006/relationships/image" Target="../media/image120.tif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5.emf"/><Relationship Id="rId1" Type="http://schemas.openxmlformats.org/officeDocument/2006/relationships/slideLayout" Target="../slideLayouts/slideLayout12.xml"/><Relationship Id="rId4" Type="http://schemas.openxmlformats.org/officeDocument/2006/relationships/image"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2249" y="2298572"/>
            <a:ext cx="6858000" cy="1206484"/>
          </a:xfrm>
        </p:spPr>
        <p:txBody>
          <a:bodyPr/>
          <a:lstStyle/>
          <a:p>
            <a:r>
              <a:rPr lang="en-GB" dirty="0">
                <a:effectLst/>
              </a:rPr>
              <a:t>Example-based exploration:</a:t>
            </a:r>
            <a:br>
              <a:rPr lang="en-GB" dirty="0">
                <a:effectLst/>
              </a:rPr>
            </a:br>
            <a:r>
              <a:rPr lang="en-GB" sz="3600" dirty="0">
                <a:effectLst/>
              </a:rPr>
              <a:t>exploring knowledge through examples</a:t>
            </a:r>
            <a:endParaRPr lang="en-GB" sz="3200" b="1"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3" name="Subtitle 2"/>
          <p:cNvSpPr>
            <a:spLocks noGrp="1"/>
          </p:cNvSpPr>
          <p:nvPr>
            <p:ph type="subTitle" idx="1"/>
          </p:nvPr>
        </p:nvSpPr>
        <p:spPr>
          <a:xfrm>
            <a:off x="312249" y="3601237"/>
            <a:ext cx="8244610" cy="914400"/>
          </a:xfrm>
        </p:spPr>
        <p:txBody>
          <a:bodyPr/>
          <a:lstStyle/>
          <a:p>
            <a:r>
              <a:rPr lang="en-US" b="1" i="0" dirty="0"/>
              <a:t>Matteo Lissandrini (Aalborg University)</a:t>
            </a:r>
            <a:r>
              <a:rPr lang="en-US" dirty="0"/>
              <a:t>, 	</a:t>
            </a:r>
            <a:r>
              <a:rPr lang="en-US" i="0" dirty="0"/>
              <a:t>Yannis Velegrakis (Utrecht University)</a:t>
            </a:r>
          </a:p>
          <a:p>
            <a:r>
              <a:rPr lang="en-US" b="1" i="0" dirty="0"/>
              <a:t>Davide Mottin (Aarhus University)</a:t>
            </a:r>
            <a:r>
              <a:rPr lang="en-US" i="0" dirty="0"/>
              <a:t>, 		Themis Palpanas (University of Paris)</a:t>
            </a:r>
          </a:p>
        </p:txBody>
      </p:sp>
    </p:spTree>
    <p:extLst>
      <p:ext uri="{BB962C8B-B14F-4D97-AF65-F5344CB8AC3E}">
        <p14:creationId xmlns:p14="http://schemas.microsoft.com/office/powerpoint/2010/main" val="836531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Traditional data exploration methods</a:t>
            </a:r>
          </a:p>
        </p:txBody>
      </p:sp>
      <p:sp>
        <p:nvSpPr>
          <p:cNvPr id="5" name="Rounded Rectangle 4"/>
          <p:cNvSpPr/>
          <p:nvPr/>
        </p:nvSpPr>
        <p:spPr>
          <a:xfrm>
            <a:off x="1286933" y="862416"/>
            <a:ext cx="6681866" cy="87741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Helvetica Neue Regular" charset="0"/>
              </a:rPr>
              <a:t>Efficiently</a:t>
            </a:r>
            <a:r>
              <a:rPr lang="en-US" dirty="0">
                <a:latin typeface="Helvetica Neue Regular" charset="0"/>
              </a:rPr>
              <a:t> extracting </a:t>
            </a:r>
            <a:r>
              <a:rPr lang="en-US" sz="2000" dirty="0">
                <a:latin typeface="Helvetica Neue Regular" charset="0"/>
              </a:rPr>
              <a:t>knowledge </a:t>
            </a:r>
            <a:r>
              <a:rPr lang="en-US" dirty="0">
                <a:latin typeface="Helvetica Neue Regular" charset="0"/>
              </a:rPr>
              <a:t>from data </a:t>
            </a:r>
            <a:br>
              <a:rPr lang="en-US" dirty="0">
                <a:latin typeface="Helvetica Neue Regular" charset="0"/>
              </a:rPr>
            </a:br>
            <a:r>
              <a:rPr lang="en-US" dirty="0">
                <a:latin typeface="Helvetica Neue Regular" charset="0"/>
              </a:rPr>
              <a:t>even if we do not know exactly what we are looking for</a:t>
            </a:r>
          </a:p>
        </p:txBody>
      </p:sp>
      <p:sp>
        <p:nvSpPr>
          <p:cNvPr id="7" name="TextBox 6"/>
          <p:cNvSpPr txBox="1"/>
          <p:nvPr/>
        </p:nvSpPr>
        <p:spPr>
          <a:xfrm>
            <a:off x="7020719" y="296619"/>
            <a:ext cx="2147383" cy="369332"/>
          </a:xfrm>
          <a:prstGeom prst="rect">
            <a:avLst/>
          </a:prstGeom>
          <a:noFill/>
        </p:spPr>
        <p:txBody>
          <a:bodyPr wrap="none" rtlCol="0">
            <a:spAutoFit/>
          </a:bodyPr>
          <a:lstStyle/>
          <a:p>
            <a:r>
              <a:rPr lang="en-US" dirty="0">
                <a:solidFill>
                  <a:schemeClr val="accent1"/>
                </a:solidFill>
                <a:latin typeface="Helvetica Neue" charset="0"/>
                <a:ea typeface="Helvetica Neue" charset="0"/>
                <a:cs typeface="Helvetica Neue" charset="0"/>
              </a:rPr>
              <a:t>[</a:t>
            </a:r>
            <a:r>
              <a:rPr lang="en-US" dirty="0" err="1">
                <a:solidFill>
                  <a:schemeClr val="accent1"/>
                </a:solidFill>
                <a:latin typeface="Helvetica Neue" charset="0"/>
                <a:ea typeface="Helvetica Neue" charset="0"/>
                <a:cs typeface="Helvetica Neue" charset="0"/>
              </a:rPr>
              <a:t>Idreos</a:t>
            </a:r>
            <a:r>
              <a:rPr lang="en-US" dirty="0">
                <a:solidFill>
                  <a:schemeClr val="accent1"/>
                </a:solidFill>
                <a:latin typeface="Helvetica Neue" charset="0"/>
                <a:ea typeface="Helvetica Neue" charset="0"/>
                <a:cs typeface="Helvetica Neue" charset="0"/>
              </a:rPr>
              <a:t> et al., 2015]</a:t>
            </a:r>
          </a:p>
        </p:txBody>
      </p:sp>
      <p:sp>
        <p:nvSpPr>
          <p:cNvPr id="8" name="TextBox 7"/>
          <p:cNvSpPr txBox="1"/>
          <p:nvPr/>
        </p:nvSpPr>
        <p:spPr>
          <a:xfrm flipH="1">
            <a:off x="511383" y="2057682"/>
            <a:ext cx="3070016" cy="1179810"/>
          </a:xfrm>
          <a:prstGeom prst="rect">
            <a:avLst/>
          </a:prstGeom>
          <a:noFill/>
        </p:spPr>
        <p:txBody>
          <a:bodyPr wrap="square" rtlCol="0">
            <a:spAutoFit/>
          </a:bodyPr>
          <a:lstStyle/>
          <a:p>
            <a:pPr marL="0" defTabSz="430213">
              <a:spcAft>
                <a:spcPts val="400"/>
              </a:spcAft>
              <a:buSzPct val="100000"/>
            </a:pPr>
            <a:r>
              <a:rPr lang="en-US" sz="1600" b="1" dirty="0">
                <a:solidFill>
                  <a:srgbClr val="000000"/>
                </a:solidFill>
                <a:latin typeface="Helvetica Neue Regular" charset="0"/>
                <a:cs typeface="Helvetica Neue Regular" charset="0"/>
              </a:rPr>
              <a:t>SELECT</a:t>
            </a:r>
            <a:r>
              <a:rPr lang="en-US" sz="1600" dirty="0">
                <a:solidFill>
                  <a:srgbClr val="000000"/>
                </a:solidFill>
                <a:latin typeface="Helvetica Neue Regular" charset="0"/>
                <a:cs typeface="Helvetica Neue Regular" charset="0"/>
              </a:rPr>
              <a:t> </a:t>
            </a:r>
            <a:r>
              <a:rPr lang="en-US" sz="1600" dirty="0" err="1">
                <a:solidFill>
                  <a:srgbClr val="000000"/>
                </a:solidFill>
                <a:latin typeface="Helvetica Neue Regular" charset="0"/>
                <a:cs typeface="Helvetica Neue Regular" charset="0"/>
              </a:rPr>
              <a:t>avg</a:t>
            </a:r>
            <a:r>
              <a:rPr lang="en-US" sz="1600" dirty="0">
                <a:solidFill>
                  <a:srgbClr val="000000"/>
                </a:solidFill>
                <a:latin typeface="Helvetica Neue Regular" charset="0"/>
                <a:cs typeface="Helvetica Neue Regular" charset="0"/>
              </a:rPr>
              <a:t>(system-stars) </a:t>
            </a:r>
          </a:p>
          <a:p>
            <a:pPr marL="0" defTabSz="430213">
              <a:spcAft>
                <a:spcPts val="400"/>
              </a:spcAft>
              <a:buSzPct val="100000"/>
            </a:pPr>
            <a:r>
              <a:rPr lang="en-US" sz="1600" b="1" dirty="0">
                <a:solidFill>
                  <a:srgbClr val="000000"/>
                </a:solidFill>
                <a:latin typeface="Helvetica Neue Regular" charset="0"/>
                <a:cs typeface="Helvetica Neue Regular" charset="0"/>
              </a:rPr>
              <a:t>FROM</a:t>
            </a:r>
            <a:r>
              <a:rPr lang="en-US" sz="1600" dirty="0">
                <a:solidFill>
                  <a:srgbClr val="000000"/>
                </a:solidFill>
                <a:latin typeface="Helvetica Neue Regular" charset="0"/>
                <a:cs typeface="Helvetica Neue Regular" charset="0"/>
              </a:rPr>
              <a:t> Universe</a:t>
            </a:r>
            <a:br>
              <a:rPr lang="en-US" sz="1600" dirty="0">
                <a:solidFill>
                  <a:srgbClr val="000000"/>
                </a:solidFill>
                <a:latin typeface="Helvetica Neue Regular" charset="0"/>
                <a:cs typeface="Helvetica Neue Regular" charset="0"/>
              </a:rPr>
            </a:br>
            <a:r>
              <a:rPr lang="en-US" sz="1600" b="1" dirty="0">
                <a:solidFill>
                  <a:srgbClr val="000000"/>
                </a:solidFill>
                <a:latin typeface="Helvetica Neue Regular" charset="0"/>
                <a:cs typeface="Helvetica Neue Regular" charset="0"/>
              </a:rPr>
              <a:t>WHERE</a:t>
            </a:r>
            <a:r>
              <a:rPr lang="en-US" sz="1600" dirty="0">
                <a:solidFill>
                  <a:srgbClr val="000000"/>
                </a:solidFill>
                <a:latin typeface="Helvetica Neue Regular" charset="0"/>
                <a:cs typeface="Helvetica Neue Regular" charset="0"/>
              </a:rPr>
              <a:t> system-stars &gt; 10</a:t>
            </a:r>
          </a:p>
          <a:p>
            <a:pPr marL="0" defTabSz="430213">
              <a:spcAft>
                <a:spcPts val="400"/>
              </a:spcAft>
              <a:buSzPct val="100000"/>
            </a:pPr>
            <a:r>
              <a:rPr lang="en-US" sz="1600" b="1" dirty="0">
                <a:solidFill>
                  <a:srgbClr val="000000"/>
                </a:solidFill>
                <a:latin typeface="Helvetica Neue Regular" charset="0"/>
                <a:cs typeface="Helvetica Neue Regular" charset="0"/>
              </a:rPr>
              <a:t>GROUP BY </a:t>
            </a:r>
            <a:r>
              <a:rPr lang="en-US" sz="1600" dirty="0">
                <a:solidFill>
                  <a:srgbClr val="000000"/>
                </a:solidFill>
                <a:latin typeface="Helvetica Neue Regular" charset="0"/>
                <a:cs typeface="Helvetica Neue Regular" charset="0"/>
              </a:rPr>
              <a:t>galaxy</a:t>
            </a: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67833" y="1984521"/>
            <a:ext cx="2437824" cy="1365385"/>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1663" y="3379281"/>
            <a:ext cx="1397995" cy="1154619"/>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8826" y="2057682"/>
            <a:ext cx="2323894" cy="1403632"/>
          </a:xfrm>
          <a:prstGeom prst="rect">
            <a:avLst/>
          </a:prstGeom>
        </p:spPr>
      </p:pic>
      <p:sp>
        <p:nvSpPr>
          <p:cNvPr id="12" name="Rounded Rectangle 11"/>
          <p:cNvSpPr/>
          <p:nvPr/>
        </p:nvSpPr>
        <p:spPr>
          <a:xfrm rot="20700000">
            <a:off x="2636040" y="2380222"/>
            <a:ext cx="3503494" cy="555131"/>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latin typeface="Helvetica Neue" charset="0"/>
                <a:ea typeface="Helvetica Neue" charset="0"/>
                <a:cs typeface="Helvetica Neue" charset="0"/>
              </a:rPr>
              <a:t>Not easy for novices</a:t>
            </a:r>
          </a:p>
        </p:txBody>
      </p:sp>
      <p:sp>
        <p:nvSpPr>
          <p:cNvPr id="13" name="TextBox 12">
            <a:extLst>
              <a:ext uri="{FF2B5EF4-FFF2-40B4-BE49-F238E27FC236}">
                <a16:creationId xmlns:a16="http://schemas.microsoft.com/office/drawing/2014/main" id="{2EB1414B-FF71-D541-BD48-2FEF9377C484}"/>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21873083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
        <p:nvSpPr>
          <p:cNvPr id="5" name="TextBox 4"/>
          <p:cNvSpPr txBox="1"/>
          <p:nvPr/>
        </p:nvSpPr>
        <p:spPr>
          <a:xfrm>
            <a:off x="3506871" y="152169"/>
            <a:ext cx="2443298" cy="882293"/>
          </a:xfrm>
          <a:prstGeom prst="rect">
            <a:avLst/>
          </a:prstGeom>
          <a:noFill/>
          <a:effectLst>
            <a:outerShdw blurRad="50800" dist="38100" dir="5400000" algn="t" rotWithShape="0">
              <a:prstClr val="black">
                <a:alpha val="40000"/>
              </a:prstClr>
            </a:outerShdw>
          </a:effectLst>
        </p:spPr>
        <p:txBody>
          <a:bodyPr wrap="none" rtlCol="0">
            <a:spAutoFit/>
          </a:bodyPr>
          <a:lstStyle/>
          <a:p>
            <a:pPr marL="0" algn="ctr" defTabSz="430213">
              <a:spcAft>
                <a:spcPts val="400"/>
              </a:spcAft>
              <a:buSzPct val="100000"/>
            </a:pPr>
            <a:r>
              <a:rPr lang="en-US" sz="2400" b="1" dirty="0">
                <a:solidFill>
                  <a:schemeClr val="bg1"/>
                </a:solidFill>
                <a:latin typeface="Helvetica Neue" charset="0"/>
                <a:ea typeface="Helvetica Neue" charset="0"/>
                <a:cs typeface="Helvetica Neue" charset="0"/>
              </a:rPr>
              <a:t>SIMILARITY for</a:t>
            </a:r>
          </a:p>
          <a:p>
            <a:pPr marL="0" algn="ctr" defTabSz="430213">
              <a:spcAft>
                <a:spcPts val="400"/>
              </a:spcAft>
              <a:buSzPct val="100000"/>
            </a:pPr>
            <a:r>
              <a:rPr lang="en-US" sz="2400" b="1" dirty="0">
                <a:solidFill>
                  <a:schemeClr val="bg1"/>
                </a:solidFill>
                <a:latin typeface="Helvetica Neue" charset="0"/>
                <a:ea typeface="Helvetica Neue" charset="0"/>
                <a:cs typeface="Helvetica Neue" charset="0"/>
              </a:rPr>
              <a:t>GRAPHS</a:t>
            </a:r>
          </a:p>
        </p:txBody>
      </p:sp>
      <p:sp>
        <p:nvSpPr>
          <p:cNvPr id="30" name="TextBox 29"/>
          <p:cNvSpPr txBox="1"/>
          <p:nvPr/>
        </p:nvSpPr>
        <p:spPr>
          <a:xfrm>
            <a:off x="1135060" y="3666037"/>
            <a:ext cx="5259773" cy="369332"/>
          </a:xfrm>
          <a:prstGeom prst="rect">
            <a:avLst/>
          </a:prstGeom>
          <a:noFill/>
          <a:ln w="38100">
            <a:solidFill>
              <a:srgbClr val="F6A800"/>
            </a:solidFill>
            <a:prstDash val="sysDash"/>
          </a:ln>
          <a:effectLst>
            <a:outerShdw blurRad="50800" dist="38100" dir="5400000" algn="t" rotWithShape="0">
              <a:prstClr val="black">
                <a:alpha val="40000"/>
              </a:prstClr>
            </a:outerShdw>
          </a:effectLst>
        </p:spPr>
        <p:txBody>
          <a:bodyPr wrap="none" rtlCol="0">
            <a:spAutoFit/>
          </a:bodyPr>
          <a:lstStyle/>
          <a:p>
            <a:pPr marL="0" defTabSz="430213">
              <a:spcAft>
                <a:spcPts val="400"/>
              </a:spcAft>
              <a:buSzPct val="100000"/>
            </a:pPr>
            <a:r>
              <a:rPr lang="en-US" b="1" dirty="0">
                <a:solidFill>
                  <a:schemeClr val="bg1"/>
                </a:solidFill>
                <a:latin typeface="Helvetica Neue" charset="0"/>
                <a:ea typeface="Helvetica Neue" charset="0"/>
                <a:cs typeface="Helvetica Neue" charset="0"/>
              </a:rPr>
              <a:t>CHALLENGE: DISCOVER USER PREFERENCE</a:t>
            </a:r>
          </a:p>
        </p:txBody>
      </p:sp>
      <p:sp>
        <p:nvSpPr>
          <p:cNvPr id="42" name="TextBox 41"/>
          <p:cNvSpPr txBox="1"/>
          <p:nvPr/>
        </p:nvSpPr>
        <p:spPr>
          <a:xfrm>
            <a:off x="2983081" y="4197365"/>
            <a:ext cx="3951723" cy="369332"/>
          </a:xfrm>
          <a:prstGeom prst="rect">
            <a:avLst/>
          </a:prstGeom>
          <a:noFill/>
          <a:ln w="38100">
            <a:noFill/>
            <a:prstDash val="sysDot"/>
          </a:ln>
          <a:effectLst>
            <a:outerShdw blurRad="50800" dist="38100" dir="5400000" algn="t" rotWithShape="0">
              <a:prstClr val="black">
                <a:alpha val="40000"/>
              </a:prstClr>
            </a:outerShdw>
          </a:effectLst>
        </p:spPr>
        <p:txBody>
          <a:bodyPr wrap="none" rtlCol="0">
            <a:spAutoFit/>
          </a:bodyPr>
          <a:lstStyle/>
          <a:p>
            <a:pPr marL="0" defTabSz="430213">
              <a:spcAft>
                <a:spcPts val="400"/>
              </a:spcAft>
              <a:buSzPct val="100000"/>
            </a:pPr>
            <a:r>
              <a:rPr lang="en-US" b="1" dirty="0">
                <a:solidFill>
                  <a:schemeClr val="bg1"/>
                </a:solidFill>
                <a:latin typeface="Helvetica Neue" charset="0"/>
                <a:ea typeface="Helvetica Neue" charset="0"/>
                <a:cs typeface="Helvetica Neue" charset="0"/>
              </a:rPr>
              <a:t>CHALLENGE: EFFICIENT SEARCH</a:t>
            </a:r>
          </a:p>
        </p:txBody>
      </p:sp>
      <p:sp>
        <p:nvSpPr>
          <p:cNvPr id="43" name="Rounded Rectangle 42">
            <a:extLst>
              <a:ext uri="{FF2B5EF4-FFF2-40B4-BE49-F238E27FC236}">
                <a16:creationId xmlns:a16="http://schemas.microsoft.com/office/drawing/2014/main" id="{EDA94FC8-B454-E54B-8248-A4B582E65B5C}"/>
              </a:ext>
            </a:extLst>
          </p:cNvPr>
          <p:cNvSpPr/>
          <p:nvPr/>
        </p:nvSpPr>
        <p:spPr>
          <a:xfrm>
            <a:off x="1682701" y="1084101"/>
            <a:ext cx="1469749" cy="743274"/>
          </a:xfrm>
          <a:prstGeom prst="roundRect">
            <a:avLst/>
          </a:prstGeom>
          <a:solidFill>
            <a:schemeClr val="bg1"/>
          </a:solidFill>
          <a:ln>
            <a:noFill/>
          </a:ln>
          <a:effectLst>
            <a:outerShdw blurRad="50800" dist="38100" dir="5400000" algn="t" rotWithShape="0">
              <a:schemeClr val="tx2">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dirty="0">
                <a:solidFill>
                  <a:srgbClr val="FF0000"/>
                </a:solidFill>
                <a:latin typeface="Helvetica Neue" panose="02000503000000020004" pitchFamily="2" charset="0"/>
                <a:ea typeface="Helvetica Neue Condensed Black" charset="0"/>
                <a:cs typeface="Helvetica Neue Condensed Black" charset="0"/>
              </a:rPr>
              <a:t>Nodes</a:t>
            </a:r>
            <a:endParaRPr lang="en-US" sz="2100" dirty="0">
              <a:solidFill>
                <a:srgbClr val="FF0000"/>
              </a:solidFill>
              <a:latin typeface="Helvetica Neue" panose="02000503000000020004" pitchFamily="2" charset="0"/>
              <a:ea typeface="Helvetica Neue Condensed Black" charset="0"/>
              <a:cs typeface="Helvetica Neue Condensed Black" charset="0"/>
            </a:endParaRPr>
          </a:p>
        </p:txBody>
      </p:sp>
      <p:sp>
        <p:nvSpPr>
          <p:cNvPr id="44" name="Rounded Rectangle 43">
            <a:extLst>
              <a:ext uri="{FF2B5EF4-FFF2-40B4-BE49-F238E27FC236}">
                <a16:creationId xmlns:a16="http://schemas.microsoft.com/office/drawing/2014/main" id="{BA6DA398-4BD5-E74E-9EEE-A1B6D45A6FD5}"/>
              </a:ext>
            </a:extLst>
          </p:cNvPr>
          <p:cNvSpPr/>
          <p:nvPr/>
        </p:nvSpPr>
        <p:spPr>
          <a:xfrm>
            <a:off x="5898101" y="1098429"/>
            <a:ext cx="1875943" cy="743274"/>
          </a:xfrm>
          <a:prstGeom prst="roundRect">
            <a:avLst/>
          </a:prstGeom>
          <a:solidFill>
            <a:schemeClr val="bg1"/>
          </a:solidFill>
          <a:ln>
            <a:noFill/>
          </a:ln>
          <a:effectLst>
            <a:outerShdw blurRad="50800" dist="38100" dir="5400000" algn="t" rotWithShape="0">
              <a:schemeClr val="tx2">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dirty="0">
                <a:solidFill>
                  <a:srgbClr val="FF0000"/>
                </a:solidFill>
                <a:latin typeface="Helvetica Neue" panose="02000503000000020004" pitchFamily="2" charset="0"/>
                <a:ea typeface="Helvetica Neue Condensed Black" charset="0"/>
                <a:cs typeface="Helvetica Neue Condensed Black" charset="0"/>
              </a:rPr>
              <a:t>Structures</a:t>
            </a:r>
          </a:p>
        </p:txBody>
      </p:sp>
      <p:sp>
        <p:nvSpPr>
          <p:cNvPr id="45" name="Rounded Rectangle 44">
            <a:extLst>
              <a:ext uri="{FF2B5EF4-FFF2-40B4-BE49-F238E27FC236}">
                <a16:creationId xmlns:a16="http://schemas.microsoft.com/office/drawing/2014/main" id="{24BECC02-2A7C-9143-BA7F-8B4436A2C252}"/>
              </a:ext>
            </a:extLst>
          </p:cNvPr>
          <p:cNvSpPr/>
          <p:nvPr/>
        </p:nvSpPr>
        <p:spPr>
          <a:xfrm>
            <a:off x="309064" y="2437916"/>
            <a:ext cx="1858748" cy="648000"/>
          </a:xfrm>
          <a:prstGeom prst="roundRect">
            <a:avLst/>
          </a:prstGeom>
          <a:pattFill prst="dkUpDiag">
            <a:fgClr>
              <a:schemeClr val="tx2">
                <a:lumMod val="20000"/>
                <a:lumOff val="80000"/>
              </a:schemeClr>
            </a:fgClr>
            <a:bgClr>
              <a:schemeClr val="bg1"/>
            </a:bgClr>
          </a:pattFill>
          <a:ln w="25400">
            <a:solidFill>
              <a:schemeClr val="bg1"/>
            </a:solidFill>
          </a:ln>
          <a:effectLst>
            <a:outerShdw blurRad="50800" dist="38100" dir="5400000" algn="t" rotWithShape="0">
              <a:schemeClr val="tx2">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1">
                    <a:lumMod val="50000"/>
                  </a:schemeClr>
                </a:solidFill>
                <a:latin typeface="Helvetica Neue" panose="02000503000000020004" pitchFamily="2" charset="0"/>
                <a:ea typeface="Helvetica Neue" charset="0"/>
                <a:cs typeface="Helvetica Neue" charset="0"/>
              </a:rPr>
              <a:t>Connectivity</a:t>
            </a:r>
          </a:p>
        </p:txBody>
      </p:sp>
      <p:sp>
        <p:nvSpPr>
          <p:cNvPr id="46" name="Rounded Rectangle 45">
            <a:extLst>
              <a:ext uri="{FF2B5EF4-FFF2-40B4-BE49-F238E27FC236}">
                <a16:creationId xmlns:a16="http://schemas.microsoft.com/office/drawing/2014/main" id="{715B27FA-88E3-534A-8E81-78C90DD144FE}"/>
              </a:ext>
            </a:extLst>
          </p:cNvPr>
          <p:cNvSpPr/>
          <p:nvPr/>
        </p:nvSpPr>
        <p:spPr>
          <a:xfrm>
            <a:off x="2675137" y="2437916"/>
            <a:ext cx="1872000" cy="648000"/>
          </a:xfrm>
          <a:prstGeom prst="roundRect">
            <a:avLst/>
          </a:prstGeom>
          <a:pattFill prst="dkUpDiag">
            <a:fgClr>
              <a:schemeClr val="tx2">
                <a:lumMod val="20000"/>
                <a:lumOff val="80000"/>
              </a:schemeClr>
            </a:fgClr>
            <a:bgClr>
              <a:schemeClr val="bg1"/>
            </a:bgClr>
          </a:pattFill>
          <a:ln w="25400">
            <a:solidFill>
              <a:schemeClr val="bg1"/>
            </a:solidFill>
          </a:ln>
          <a:effectLst>
            <a:outerShdw blurRad="50800" dist="38100" dir="5400000" algn="t" rotWithShape="0">
              <a:schemeClr val="tx2">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1">
                    <a:lumMod val="50000"/>
                  </a:schemeClr>
                </a:solidFill>
                <a:latin typeface="Helvetica Neue" panose="02000503000000020004" pitchFamily="2" charset="0"/>
                <a:ea typeface="Helvetica Neue" charset="0"/>
                <a:cs typeface="Helvetica Neue" charset="0"/>
              </a:rPr>
              <a:t>Properties</a:t>
            </a:r>
          </a:p>
        </p:txBody>
      </p:sp>
      <p:sp>
        <p:nvSpPr>
          <p:cNvPr id="47" name="Rounded Rectangle 46">
            <a:extLst>
              <a:ext uri="{FF2B5EF4-FFF2-40B4-BE49-F238E27FC236}">
                <a16:creationId xmlns:a16="http://schemas.microsoft.com/office/drawing/2014/main" id="{14A5A07A-0702-1042-9285-4500F0A492FC}"/>
              </a:ext>
            </a:extLst>
          </p:cNvPr>
          <p:cNvSpPr/>
          <p:nvPr/>
        </p:nvSpPr>
        <p:spPr>
          <a:xfrm>
            <a:off x="6934804" y="2437916"/>
            <a:ext cx="1874805" cy="631170"/>
          </a:xfrm>
          <a:prstGeom prst="roundRect">
            <a:avLst/>
          </a:prstGeom>
          <a:pattFill prst="dkUpDiag">
            <a:fgClr>
              <a:schemeClr val="tx2">
                <a:lumMod val="20000"/>
                <a:lumOff val="80000"/>
              </a:schemeClr>
            </a:fgClr>
            <a:bgClr>
              <a:schemeClr val="bg1"/>
            </a:bgClr>
          </a:pattFill>
          <a:ln w="25400">
            <a:solidFill>
              <a:schemeClr val="bg1"/>
            </a:solidFill>
          </a:ln>
          <a:effectLst>
            <a:outerShdw blurRad="50800" dist="38100" dir="5400000" algn="t" rotWithShape="0">
              <a:schemeClr val="tx2">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1">
                    <a:lumMod val="50000"/>
                  </a:schemeClr>
                </a:solidFill>
                <a:latin typeface="Helvetica Neue" panose="02000503000000020004" pitchFamily="2" charset="0"/>
                <a:ea typeface="Helvetica Neue" charset="0"/>
                <a:cs typeface="Helvetica Neue" charset="0"/>
              </a:rPr>
              <a:t>(Edge-)Labels</a:t>
            </a:r>
          </a:p>
        </p:txBody>
      </p:sp>
      <p:sp>
        <p:nvSpPr>
          <p:cNvPr id="48" name="Rounded Rectangle 47">
            <a:extLst>
              <a:ext uri="{FF2B5EF4-FFF2-40B4-BE49-F238E27FC236}">
                <a16:creationId xmlns:a16="http://schemas.microsoft.com/office/drawing/2014/main" id="{717F1B56-ABC2-2945-B243-266122AF2C9C}"/>
              </a:ext>
            </a:extLst>
          </p:cNvPr>
          <p:cNvSpPr/>
          <p:nvPr/>
        </p:nvSpPr>
        <p:spPr>
          <a:xfrm>
            <a:off x="4846753" y="2437916"/>
            <a:ext cx="1872000" cy="648000"/>
          </a:xfrm>
          <a:prstGeom prst="roundRect">
            <a:avLst/>
          </a:prstGeom>
          <a:pattFill prst="dkUpDiag">
            <a:fgClr>
              <a:schemeClr val="tx2">
                <a:lumMod val="20000"/>
                <a:lumOff val="80000"/>
              </a:schemeClr>
            </a:fgClr>
            <a:bgClr>
              <a:schemeClr val="bg1"/>
            </a:bgClr>
          </a:pattFill>
          <a:ln w="25400">
            <a:solidFill>
              <a:schemeClr val="bg1"/>
            </a:solidFill>
          </a:ln>
          <a:effectLst>
            <a:outerShdw blurRad="50800" dist="38100" dir="5400000" algn="t" rotWithShape="0">
              <a:schemeClr val="tx2">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1">
                    <a:lumMod val="50000"/>
                  </a:schemeClr>
                </a:solidFill>
                <a:latin typeface="Helvetica Neue" panose="02000503000000020004" pitchFamily="2" charset="0"/>
                <a:ea typeface="Helvetica Neue" charset="0"/>
                <a:cs typeface="Helvetica Neue" charset="0"/>
              </a:rPr>
              <a:t>Queries</a:t>
            </a:r>
          </a:p>
        </p:txBody>
      </p:sp>
      <p:cxnSp>
        <p:nvCxnSpPr>
          <p:cNvPr id="49" name="Elbow Connector 48">
            <a:extLst>
              <a:ext uri="{FF2B5EF4-FFF2-40B4-BE49-F238E27FC236}">
                <a16:creationId xmlns:a16="http://schemas.microsoft.com/office/drawing/2014/main" id="{73752AFD-77D3-E141-97DC-75581A171237}"/>
              </a:ext>
            </a:extLst>
          </p:cNvPr>
          <p:cNvCxnSpPr>
            <a:stCxn id="43" idx="2"/>
            <a:endCxn id="45" idx="0"/>
          </p:cNvCxnSpPr>
          <p:nvPr/>
        </p:nvCxnSpPr>
        <p:spPr>
          <a:xfrm rot="5400000">
            <a:off x="1522737" y="1543078"/>
            <a:ext cx="610540" cy="1179137"/>
          </a:xfrm>
          <a:prstGeom prst="bentConnector3">
            <a:avLst/>
          </a:prstGeom>
          <a:ln w="28575" cmpd="sng">
            <a:solidFill>
              <a:schemeClr val="bg1"/>
            </a:solidFill>
            <a:tailEnd type="triangle" w="lg" len="lg"/>
          </a:ln>
          <a:effectLst>
            <a:outerShdw blurRad="50800" dist="38100" dir="5400000" algn="t" rotWithShape="0">
              <a:schemeClr val="tx2">
                <a:lumMod val="50000"/>
                <a:alpha val="40000"/>
              </a:schemeClr>
            </a:outerShdw>
          </a:effectLst>
        </p:spPr>
        <p:style>
          <a:lnRef idx="2">
            <a:schemeClr val="accent1"/>
          </a:lnRef>
          <a:fillRef idx="0">
            <a:schemeClr val="accent1"/>
          </a:fillRef>
          <a:effectRef idx="1">
            <a:schemeClr val="accent1"/>
          </a:effectRef>
          <a:fontRef idx="minor">
            <a:schemeClr val="tx1"/>
          </a:fontRef>
        </p:style>
      </p:cxnSp>
      <p:cxnSp>
        <p:nvCxnSpPr>
          <p:cNvPr id="50" name="Elbow Connector 49">
            <a:extLst>
              <a:ext uri="{FF2B5EF4-FFF2-40B4-BE49-F238E27FC236}">
                <a16:creationId xmlns:a16="http://schemas.microsoft.com/office/drawing/2014/main" id="{B0EC19A5-CD87-9D42-83BF-29758FC4881D}"/>
              </a:ext>
            </a:extLst>
          </p:cNvPr>
          <p:cNvCxnSpPr>
            <a:stCxn id="43" idx="2"/>
            <a:endCxn id="46" idx="0"/>
          </p:cNvCxnSpPr>
          <p:nvPr/>
        </p:nvCxnSpPr>
        <p:spPr>
          <a:xfrm rot="16200000" flipH="1">
            <a:off x="2709086" y="1535864"/>
            <a:ext cx="610540" cy="1193562"/>
          </a:xfrm>
          <a:prstGeom prst="bentConnector3">
            <a:avLst>
              <a:gd name="adj1" fmla="val 50000"/>
            </a:avLst>
          </a:prstGeom>
          <a:ln w="28575" cmpd="sng">
            <a:solidFill>
              <a:schemeClr val="bg1"/>
            </a:solidFill>
            <a:tailEnd type="triangle" w="lg" len="lg"/>
          </a:ln>
          <a:effectLst>
            <a:outerShdw blurRad="50800" dist="38100" dir="5400000" algn="t" rotWithShape="0">
              <a:schemeClr val="tx2">
                <a:lumMod val="50000"/>
                <a:alpha val="40000"/>
              </a:schemeClr>
            </a:outerShdw>
          </a:effectLst>
        </p:spPr>
        <p:style>
          <a:lnRef idx="2">
            <a:schemeClr val="accent1"/>
          </a:lnRef>
          <a:fillRef idx="0">
            <a:schemeClr val="accent1"/>
          </a:fillRef>
          <a:effectRef idx="1">
            <a:schemeClr val="accent1"/>
          </a:effectRef>
          <a:fontRef idx="minor">
            <a:schemeClr val="tx1"/>
          </a:fontRef>
        </p:style>
      </p:cxnSp>
      <p:cxnSp>
        <p:nvCxnSpPr>
          <p:cNvPr id="51" name="Elbow Connector 50">
            <a:extLst>
              <a:ext uri="{FF2B5EF4-FFF2-40B4-BE49-F238E27FC236}">
                <a16:creationId xmlns:a16="http://schemas.microsoft.com/office/drawing/2014/main" id="{D752EAF1-D3D3-8C4D-8F02-1586E85D3BCA}"/>
              </a:ext>
            </a:extLst>
          </p:cNvPr>
          <p:cNvCxnSpPr>
            <a:stCxn id="44" idx="2"/>
            <a:endCxn id="48" idx="0"/>
          </p:cNvCxnSpPr>
          <p:nvPr/>
        </p:nvCxnSpPr>
        <p:spPr>
          <a:xfrm rot="5400000">
            <a:off x="6011307" y="1613151"/>
            <a:ext cx="596212" cy="1053319"/>
          </a:xfrm>
          <a:prstGeom prst="bentConnector3">
            <a:avLst>
              <a:gd name="adj1" fmla="val 50000"/>
            </a:avLst>
          </a:prstGeom>
          <a:ln w="28575" cmpd="sng">
            <a:solidFill>
              <a:schemeClr val="bg1"/>
            </a:solidFill>
            <a:tailEnd type="triangle" w="lg" len="lg"/>
          </a:ln>
          <a:effectLst>
            <a:outerShdw blurRad="50800" dist="38100" dir="5400000" algn="t" rotWithShape="0">
              <a:schemeClr val="tx2">
                <a:lumMod val="50000"/>
                <a:alpha val="40000"/>
              </a:schemeClr>
            </a:outerShdw>
          </a:effectLst>
        </p:spPr>
        <p:style>
          <a:lnRef idx="2">
            <a:schemeClr val="accent1"/>
          </a:lnRef>
          <a:fillRef idx="0">
            <a:schemeClr val="accent1"/>
          </a:fillRef>
          <a:effectRef idx="1">
            <a:schemeClr val="accent1"/>
          </a:effectRef>
          <a:fontRef idx="minor">
            <a:schemeClr val="tx1"/>
          </a:fontRef>
        </p:style>
      </p:cxnSp>
      <p:cxnSp>
        <p:nvCxnSpPr>
          <p:cNvPr id="52" name="Elbow Connector 51">
            <a:extLst>
              <a:ext uri="{FF2B5EF4-FFF2-40B4-BE49-F238E27FC236}">
                <a16:creationId xmlns:a16="http://schemas.microsoft.com/office/drawing/2014/main" id="{2F88B612-9EE7-4449-BCD0-F42A1957ADF5}"/>
              </a:ext>
            </a:extLst>
          </p:cNvPr>
          <p:cNvCxnSpPr>
            <a:stCxn id="44" idx="2"/>
            <a:endCxn id="47" idx="0"/>
          </p:cNvCxnSpPr>
          <p:nvPr/>
        </p:nvCxnSpPr>
        <p:spPr>
          <a:xfrm rot="16200000" flipH="1">
            <a:off x="7056033" y="1621743"/>
            <a:ext cx="596212" cy="1036135"/>
          </a:xfrm>
          <a:prstGeom prst="bentConnector3">
            <a:avLst>
              <a:gd name="adj1" fmla="val 50000"/>
            </a:avLst>
          </a:prstGeom>
          <a:ln w="28575" cmpd="sng">
            <a:solidFill>
              <a:schemeClr val="bg1"/>
            </a:solidFill>
            <a:tailEnd type="triangle" w="lg" len="lg"/>
          </a:ln>
          <a:effectLst>
            <a:outerShdw blurRad="50800" dist="38100" dir="5400000" algn="t" rotWithShape="0">
              <a:schemeClr val="tx2">
                <a:lumMod val="50000"/>
                <a:alpha val="40000"/>
              </a:scheme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74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a:extLst>
              <a:ext uri="{FF2B5EF4-FFF2-40B4-BE49-F238E27FC236}">
                <a16:creationId xmlns:a16="http://schemas.microsoft.com/office/drawing/2014/main" id="{2AF14591-42EB-5844-9220-B9C38D0844AE}"/>
              </a:ext>
            </a:extLst>
          </p:cNvPr>
          <p:cNvSpPr/>
          <p:nvPr/>
        </p:nvSpPr>
        <p:spPr>
          <a:xfrm>
            <a:off x="2516950" y="1722479"/>
            <a:ext cx="1394062" cy="1895744"/>
          </a:xfrm>
          <a:prstGeom prst="roundRect">
            <a:avLst>
              <a:gd name="adj" fmla="val 5198"/>
            </a:avLst>
          </a:prstGeom>
          <a:noFill/>
          <a:ln w="25400" cap="flat" cmpd="sng" algn="ctr">
            <a:solidFill>
              <a:srgbClr val="44546A"/>
            </a:solidFill>
            <a:prstDash val="solid"/>
            <a:miter lim="800000"/>
          </a:ln>
          <a:effectLst/>
        </p:spPr>
        <p:txBody>
          <a:bodyPr rtlCol="0" anchor="ctr"/>
          <a:lstStyle/>
          <a:p>
            <a:pPr algn="ctr" defTabSz="685800">
              <a:defRPr/>
            </a:pPr>
            <a:endParaRPr lang="en-US" sz="1350" kern="0" dirty="0">
              <a:solidFill>
                <a:srgbClr val="44546A"/>
              </a:solidFill>
              <a:latin typeface="Helvetica Neue" charset="0"/>
              <a:ea typeface="Helvetica Neue" charset="0"/>
              <a:cs typeface="Helvetica Neue" charset="0"/>
            </a:endParaRPr>
          </a:p>
        </p:txBody>
      </p:sp>
      <p:sp>
        <p:nvSpPr>
          <p:cNvPr id="28" name="Rounded Rectangle 27">
            <a:extLst>
              <a:ext uri="{FF2B5EF4-FFF2-40B4-BE49-F238E27FC236}">
                <a16:creationId xmlns:a16="http://schemas.microsoft.com/office/drawing/2014/main" id="{B3663739-0887-1446-A7DC-33E350E589D1}"/>
              </a:ext>
            </a:extLst>
          </p:cNvPr>
          <p:cNvSpPr/>
          <p:nvPr/>
        </p:nvSpPr>
        <p:spPr>
          <a:xfrm>
            <a:off x="4052024" y="1721232"/>
            <a:ext cx="1404000" cy="1895744"/>
          </a:xfrm>
          <a:prstGeom prst="roundRect">
            <a:avLst>
              <a:gd name="adj" fmla="val 7078"/>
            </a:avLst>
          </a:prstGeom>
          <a:noFill/>
          <a:ln w="25400" cap="flat" cmpd="sng" algn="ctr">
            <a:solidFill>
              <a:srgbClr val="44546A"/>
            </a:solidFill>
            <a:prstDash val="solid"/>
            <a:miter lim="800000"/>
          </a:ln>
          <a:effectLst/>
        </p:spPr>
        <p:txBody>
          <a:bodyPr rtlCol="0" anchor="ctr"/>
          <a:lstStyle/>
          <a:p>
            <a:pPr algn="ctr" defTabSz="685800">
              <a:defRPr/>
            </a:pPr>
            <a:endParaRPr lang="en-US" sz="1350" kern="0" dirty="0">
              <a:solidFill>
                <a:srgbClr val="44546A"/>
              </a:solidFill>
              <a:latin typeface="Helvetica Neue" charset="0"/>
              <a:ea typeface="Helvetica Neue" charset="0"/>
              <a:cs typeface="Helvetica Neue" charset="0"/>
            </a:endParaRPr>
          </a:p>
        </p:txBody>
      </p:sp>
      <p:sp>
        <p:nvSpPr>
          <p:cNvPr id="29" name="Rounded Rectangle 28">
            <a:extLst>
              <a:ext uri="{FF2B5EF4-FFF2-40B4-BE49-F238E27FC236}">
                <a16:creationId xmlns:a16="http://schemas.microsoft.com/office/drawing/2014/main" id="{D0D8B6C2-01CF-134D-9492-4C7D446DCEE4}"/>
              </a:ext>
            </a:extLst>
          </p:cNvPr>
          <p:cNvSpPr/>
          <p:nvPr/>
        </p:nvSpPr>
        <p:spPr>
          <a:xfrm>
            <a:off x="5679065" y="1716644"/>
            <a:ext cx="1404000" cy="1895744"/>
          </a:xfrm>
          <a:prstGeom prst="roundRect">
            <a:avLst>
              <a:gd name="adj" fmla="val 6778"/>
            </a:avLst>
          </a:prstGeom>
          <a:noFill/>
          <a:ln w="25400" cap="flat" cmpd="sng" algn="ctr">
            <a:solidFill>
              <a:srgbClr val="44546A"/>
            </a:solidFill>
            <a:prstDash val="solid"/>
            <a:miter lim="800000"/>
          </a:ln>
          <a:effectLst/>
        </p:spPr>
        <p:txBody>
          <a:bodyPr rtlCol="0" anchor="ctr"/>
          <a:lstStyle/>
          <a:p>
            <a:pPr algn="ctr" defTabSz="685800">
              <a:defRPr/>
            </a:pPr>
            <a:endParaRPr lang="en-US" sz="1350" kern="0" dirty="0">
              <a:solidFill>
                <a:srgbClr val="44546A"/>
              </a:solidFill>
              <a:latin typeface="Helvetica Neue" charset="0"/>
              <a:ea typeface="Helvetica Neue" charset="0"/>
              <a:cs typeface="Helvetica Neue" charset="0"/>
            </a:endParaRPr>
          </a:p>
        </p:txBody>
      </p:sp>
      <p:sp>
        <p:nvSpPr>
          <p:cNvPr id="30" name="Rounded Rectangle 29">
            <a:extLst>
              <a:ext uri="{FF2B5EF4-FFF2-40B4-BE49-F238E27FC236}">
                <a16:creationId xmlns:a16="http://schemas.microsoft.com/office/drawing/2014/main" id="{7C7CE606-BD61-2145-8CA0-7BEF27413210}"/>
              </a:ext>
            </a:extLst>
          </p:cNvPr>
          <p:cNvSpPr/>
          <p:nvPr/>
        </p:nvSpPr>
        <p:spPr>
          <a:xfrm>
            <a:off x="7248878" y="1716644"/>
            <a:ext cx="1404000" cy="1895744"/>
          </a:xfrm>
          <a:prstGeom prst="roundRect">
            <a:avLst>
              <a:gd name="adj" fmla="val 6778"/>
            </a:avLst>
          </a:prstGeom>
          <a:noFill/>
          <a:ln w="25400" cap="flat" cmpd="sng" algn="ctr">
            <a:solidFill>
              <a:srgbClr val="44546A"/>
            </a:solidFill>
            <a:prstDash val="solid"/>
            <a:miter lim="800000"/>
          </a:ln>
          <a:effectLst/>
        </p:spPr>
        <p:txBody>
          <a:bodyPr rtlCol="0" anchor="ctr"/>
          <a:lstStyle/>
          <a:p>
            <a:pPr algn="ctr" defTabSz="685800">
              <a:defRPr/>
            </a:pPr>
            <a:endParaRPr lang="en-US" sz="1350" kern="0" dirty="0">
              <a:solidFill>
                <a:srgbClr val="44546A"/>
              </a:solidFill>
              <a:latin typeface="Helvetica Neue" charset="0"/>
              <a:ea typeface="Helvetica Neue" charset="0"/>
              <a:cs typeface="Helvetica Neue" charset="0"/>
            </a:endParaRPr>
          </a:p>
        </p:txBody>
      </p:sp>
      <p:sp>
        <p:nvSpPr>
          <p:cNvPr id="31" name="Rounded Rectangle 30">
            <a:extLst>
              <a:ext uri="{FF2B5EF4-FFF2-40B4-BE49-F238E27FC236}">
                <a16:creationId xmlns:a16="http://schemas.microsoft.com/office/drawing/2014/main" id="{80D0A947-1E56-5245-9EA4-B54CF7BC5D85}"/>
              </a:ext>
            </a:extLst>
          </p:cNvPr>
          <p:cNvSpPr/>
          <p:nvPr/>
        </p:nvSpPr>
        <p:spPr>
          <a:xfrm>
            <a:off x="3394781" y="694498"/>
            <a:ext cx="1102312" cy="557456"/>
          </a:xfrm>
          <a:prstGeom prst="roundRect">
            <a:avLst/>
          </a:prstGeom>
          <a:solidFill>
            <a:sysClr val="window" lastClr="FFFFFF"/>
          </a:solidFill>
          <a:ln w="31750" cap="flat" cmpd="sng" algn="ctr">
            <a:solidFill>
              <a:srgbClr val="44546A"/>
            </a:solidFill>
            <a:prstDash val="solid"/>
            <a:miter lim="800000"/>
          </a:ln>
          <a:effectLst/>
        </p:spPr>
        <p:txBody>
          <a:bodyPr rtlCol="0" anchor="ctr"/>
          <a:lstStyle/>
          <a:p>
            <a:pPr algn="ctr" defTabSz="685800">
              <a:defRPr/>
            </a:pPr>
            <a:r>
              <a:rPr lang="en-US" sz="2100" b="1" kern="0" dirty="0">
                <a:solidFill>
                  <a:srgbClr val="44546A"/>
                </a:solidFill>
                <a:latin typeface="Helvetica Neue Condensed Black" charset="0"/>
                <a:ea typeface="Helvetica Neue Condensed Black" charset="0"/>
                <a:cs typeface="Helvetica Neue Condensed Black" charset="0"/>
              </a:rPr>
              <a:t>Nodes</a:t>
            </a:r>
            <a:endParaRPr lang="en-US" b="1" kern="0" dirty="0">
              <a:solidFill>
                <a:srgbClr val="44546A"/>
              </a:solidFill>
              <a:latin typeface="Helvetica Neue Condensed Black" charset="0"/>
              <a:ea typeface="Helvetica Neue Condensed Black" charset="0"/>
              <a:cs typeface="Helvetica Neue Condensed Black" charset="0"/>
            </a:endParaRPr>
          </a:p>
        </p:txBody>
      </p:sp>
      <p:sp>
        <p:nvSpPr>
          <p:cNvPr id="32" name="Rounded Rectangle 31">
            <a:extLst>
              <a:ext uri="{FF2B5EF4-FFF2-40B4-BE49-F238E27FC236}">
                <a16:creationId xmlns:a16="http://schemas.microsoft.com/office/drawing/2014/main" id="{F18EC26C-3AAA-D14F-93DF-4AD82FE3D2B3}"/>
              </a:ext>
            </a:extLst>
          </p:cNvPr>
          <p:cNvSpPr/>
          <p:nvPr/>
        </p:nvSpPr>
        <p:spPr>
          <a:xfrm>
            <a:off x="2516951" y="1709858"/>
            <a:ext cx="1394061" cy="486000"/>
          </a:xfrm>
          <a:prstGeom prst="roundRect">
            <a:avLst/>
          </a:prstGeom>
          <a:pattFill prst="dkUpDiag">
            <a:fgClr>
              <a:srgbClr val="44546A">
                <a:lumMod val="20000"/>
                <a:lumOff val="80000"/>
              </a:srgbClr>
            </a:fgClr>
            <a:bgClr>
              <a:sysClr val="window" lastClr="FFFFFF"/>
            </a:bgClr>
          </a:pattFill>
          <a:ln w="25400" cap="flat" cmpd="sng" algn="ctr">
            <a:solidFill>
              <a:srgbClr val="44546A"/>
            </a:solidFill>
            <a:prstDash val="solid"/>
            <a:miter lim="800000"/>
          </a:ln>
          <a:effectLst/>
        </p:spPr>
        <p:txBody>
          <a:bodyPr rtlCol="0" anchor="ctr"/>
          <a:lstStyle/>
          <a:p>
            <a:pPr algn="ctr" defTabSz="685800">
              <a:defRPr/>
            </a:pPr>
            <a:r>
              <a:rPr lang="en-US" sz="1350" b="1" kern="0" dirty="0">
                <a:solidFill>
                  <a:srgbClr val="44546A"/>
                </a:solidFill>
                <a:effectLst>
                  <a:outerShdw blurRad="203200" dist="584200" algn="ctr" rotWithShape="0">
                    <a:prstClr val="white"/>
                  </a:outerShdw>
                </a:effectLst>
                <a:latin typeface="Helvetica Neue" charset="0"/>
                <a:ea typeface="Helvetica Neue" charset="0"/>
                <a:cs typeface="Helvetica Neue" charset="0"/>
              </a:rPr>
              <a:t>Connectivity</a:t>
            </a:r>
          </a:p>
        </p:txBody>
      </p:sp>
      <p:sp>
        <p:nvSpPr>
          <p:cNvPr id="33" name="Rounded Rectangle 32">
            <a:extLst>
              <a:ext uri="{FF2B5EF4-FFF2-40B4-BE49-F238E27FC236}">
                <a16:creationId xmlns:a16="http://schemas.microsoft.com/office/drawing/2014/main" id="{2E548283-1900-154E-9C5E-19C1FBCE5860}"/>
              </a:ext>
            </a:extLst>
          </p:cNvPr>
          <p:cNvSpPr/>
          <p:nvPr/>
        </p:nvSpPr>
        <p:spPr>
          <a:xfrm>
            <a:off x="4052024" y="1709858"/>
            <a:ext cx="1404000" cy="486000"/>
          </a:xfrm>
          <a:prstGeom prst="roundRect">
            <a:avLst/>
          </a:prstGeom>
          <a:pattFill prst="dkUpDiag">
            <a:fgClr>
              <a:srgbClr val="44546A">
                <a:lumMod val="20000"/>
                <a:lumOff val="80000"/>
              </a:srgbClr>
            </a:fgClr>
            <a:bgClr>
              <a:sysClr val="window" lastClr="FFFFFF"/>
            </a:bgClr>
          </a:pattFill>
          <a:ln w="25400" cap="flat" cmpd="sng" algn="ctr">
            <a:solidFill>
              <a:srgbClr val="44546A"/>
            </a:solidFill>
            <a:prstDash val="solid"/>
            <a:miter lim="800000"/>
          </a:ln>
          <a:effectLst/>
        </p:spPr>
        <p:txBody>
          <a:bodyPr rtlCol="0" anchor="ctr"/>
          <a:lstStyle/>
          <a:p>
            <a:pPr algn="ctr" defTabSz="685800">
              <a:defRPr/>
            </a:pPr>
            <a:r>
              <a:rPr lang="en-US" sz="1350" b="1" kern="0" dirty="0">
                <a:solidFill>
                  <a:srgbClr val="44546A"/>
                </a:solidFill>
                <a:latin typeface="Helvetica Neue" charset="0"/>
                <a:ea typeface="Helvetica Neue" charset="0"/>
                <a:cs typeface="Helvetica Neue" charset="0"/>
              </a:rPr>
              <a:t>Properties</a:t>
            </a:r>
          </a:p>
        </p:txBody>
      </p:sp>
      <p:sp>
        <p:nvSpPr>
          <p:cNvPr id="34" name="Rounded Rectangle 33">
            <a:extLst>
              <a:ext uri="{FF2B5EF4-FFF2-40B4-BE49-F238E27FC236}">
                <a16:creationId xmlns:a16="http://schemas.microsoft.com/office/drawing/2014/main" id="{82DAD883-F43F-1249-8ACB-E7B8BBAC1E5B}"/>
              </a:ext>
            </a:extLst>
          </p:cNvPr>
          <p:cNvSpPr/>
          <p:nvPr/>
        </p:nvSpPr>
        <p:spPr>
          <a:xfrm>
            <a:off x="7246774" y="1709858"/>
            <a:ext cx="1406104" cy="473378"/>
          </a:xfrm>
          <a:prstGeom prst="roundRect">
            <a:avLst/>
          </a:prstGeom>
          <a:pattFill prst="dkUpDiag">
            <a:fgClr>
              <a:srgbClr val="44546A">
                <a:lumMod val="20000"/>
                <a:lumOff val="80000"/>
              </a:srgbClr>
            </a:fgClr>
            <a:bgClr>
              <a:sysClr val="window" lastClr="FFFFFF"/>
            </a:bgClr>
          </a:pattFill>
          <a:ln w="25400" cap="flat" cmpd="sng" algn="ctr">
            <a:solidFill>
              <a:srgbClr val="44546A"/>
            </a:solidFill>
            <a:prstDash val="solid"/>
            <a:miter lim="800000"/>
          </a:ln>
          <a:effectLst/>
        </p:spPr>
        <p:txBody>
          <a:bodyPr rtlCol="0" anchor="ctr"/>
          <a:lstStyle/>
          <a:p>
            <a:pPr algn="ctr" defTabSz="685800">
              <a:defRPr/>
            </a:pPr>
            <a:r>
              <a:rPr lang="en-US" sz="1350" kern="0" dirty="0">
                <a:solidFill>
                  <a:srgbClr val="44546A"/>
                </a:solidFill>
                <a:latin typeface="Helvetica Neue" charset="0"/>
                <a:ea typeface="Helvetica Neue" charset="0"/>
                <a:cs typeface="Helvetica Neue" charset="0"/>
              </a:rPr>
              <a:t>(Edge-)Labels</a:t>
            </a:r>
          </a:p>
        </p:txBody>
      </p:sp>
      <p:sp>
        <p:nvSpPr>
          <p:cNvPr id="35" name="TextBox 34">
            <a:extLst>
              <a:ext uri="{FF2B5EF4-FFF2-40B4-BE49-F238E27FC236}">
                <a16:creationId xmlns:a16="http://schemas.microsoft.com/office/drawing/2014/main" id="{D50D6C59-3023-AF4F-91C9-B14C4899A586}"/>
              </a:ext>
            </a:extLst>
          </p:cNvPr>
          <p:cNvSpPr txBox="1"/>
          <p:nvPr/>
        </p:nvSpPr>
        <p:spPr>
          <a:xfrm>
            <a:off x="4071559" y="2258791"/>
            <a:ext cx="1271502" cy="566822"/>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Similar Entities</a:t>
            </a:r>
          </a:p>
          <a:p>
            <a:pPr defTabSz="322660">
              <a:lnSpc>
                <a:spcPts val="1095"/>
              </a:lnSpc>
              <a:spcAft>
                <a:spcPts val="300"/>
              </a:spcAft>
              <a:buSzPct val="100000"/>
            </a:pPr>
            <a:r>
              <a:rPr lang="en-US" sz="1050" dirty="0">
                <a:solidFill>
                  <a:srgbClr val="44546A"/>
                </a:solidFill>
                <a:latin typeface="Georgia Regular" charset="0"/>
                <a:ea typeface="Georgia Regular" charset="0"/>
                <a:cs typeface="Georgia Regular" charset="0"/>
              </a:rPr>
              <a:t>[Metzger et al.’13, </a:t>
            </a:r>
          </a:p>
          <a:p>
            <a:pPr defTabSz="322660">
              <a:lnSpc>
                <a:spcPts val="1095"/>
              </a:lnSpc>
              <a:spcAft>
                <a:spcPts val="300"/>
              </a:spcAft>
              <a:buSzPct val="100000"/>
            </a:pPr>
            <a:r>
              <a:rPr lang="en-US" sz="1050" dirty="0" err="1">
                <a:solidFill>
                  <a:srgbClr val="44546A"/>
                </a:solidFill>
                <a:latin typeface="Georgia Regular" charset="0"/>
                <a:ea typeface="Georgia Regular" charset="0"/>
                <a:cs typeface="Georgia Regular" charset="0"/>
              </a:rPr>
              <a:t>Sobczak</a:t>
            </a:r>
            <a:r>
              <a:rPr lang="en-US" sz="1050" dirty="0">
                <a:solidFill>
                  <a:srgbClr val="44546A"/>
                </a:solidFill>
                <a:latin typeface="Georgia Regular" charset="0"/>
                <a:ea typeface="Georgia Regular" charset="0"/>
                <a:cs typeface="Georgia Regular" charset="0"/>
              </a:rPr>
              <a:t> et al.’15]</a:t>
            </a:r>
          </a:p>
        </p:txBody>
      </p:sp>
      <p:sp>
        <p:nvSpPr>
          <p:cNvPr id="36" name="TextBox 35">
            <a:extLst>
              <a:ext uri="{FF2B5EF4-FFF2-40B4-BE49-F238E27FC236}">
                <a16:creationId xmlns:a16="http://schemas.microsoft.com/office/drawing/2014/main" id="{DC02C642-2B27-B549-B573-373535DC3906}"/>
              </a:ext>
            </a:extLst>
          </p:cNvPr>
          <p:cNvSpPr txBox="1"/>
          <p:nvPr/>
        </p:nvSpPr>
        <p:spPr>
          <a:xfrm>
            <a:off x="2584816" y="3066574"/>
            <a:ext cx="1361120" cy="517834"/>
          </a:xfrm>
          <a:prstGeom prst="rect">
            <a:avLst/>
          </a:prstGeom>
          <a:noFill/>
          <a:ln>
            <a:noFill/>
          </a:ln>
          <a:effectLst/>
        </p:spPr>
        <p:txBody>
          <a:bodyPr wrap="square" rtlCol="0">
            <a:spAutoFit/>
          </a:bodyPr>
          <a:lstStyle/>
          <a:p>
            <a:pPr algn="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Clusters</a:t>
            </a:r>
          </a:p>
          <a:p>
            <a:pPr algn="r" defTabSz="322660">
              <a:lnSpc>
                <a:spcPts val="870"/>
              </a:lnSpc>
              <a:spcAft>
                <a:spcPts val="300"/>
              </a:spcAft>
              <a:buSzPct val="100000"/>
            </a:pPr>
            <a:r>
              <a:rPr lang="en-US" sz="1050" dirty="0">
                <a:solidFill>
                  <a:srgbClr val="44546A"/>
                </a:solidFill>
                <a:latin typeface="Georgia Regular" charset="0"/>
                <a:ea typeface="Georgia Regular" charset="0"/>
                <a:cs typeface="Georgia Regular" charset="0"/>
              </a:rPr>
              <a:t> [</a:t>
            </a:r>
            <a:r>
              <a:rPr lang="en-US" sz="1050" dirty="0" err="1">
                <a:solidFill>
                  <a:srgbClr val="44546A"/>
                </a:solidFill>
                <a:latin typeface="Georgia Regular" charset="0"/>
                <a:ea typeface="Georgia Regular" charset="0"/>
                <a:cs typeface="Georgia Regular" charset="0"/>
              </a:rPr>
              <a:t>Perozzi</a:t>
            </a:r>
            <a:r>
              <a:rPr lang="en-US" sz="1050" dirty="0">
                <a:solidFill>
                  <a:srgbClr val="44546A"/>
                </a:solidFill>
                <a:latin typeface="Georgia Regular" charset="0"/>
                <a:ea typeface="Georgia Regular" charset="0"/>
                <a:cs typeface="Georgia Regular" charset="0"/>
              </a:rPr>
              <a:t> et al.’14, </a:t>
            </a:r>
          </a:p>
          <a:p>
            <a:pPr algn="r" defTabSz="322660">
              <a:lnSpc>
                <a:spcPts val="870"/>
              </a:lnSpc>
              <a:spcAft>
                <a:spcPts val="300"/>
              </a:spcAft>
              <a:buSzPct val="100000"/>
            </a:pPr>
            <a:r>
              <a:rPr lang="en-US" sz="1050" dirty="0" err="1">
                <a:solidFill>
                  <a:srgbClr val="44546A"/>
                </a:solidFill>
                <a:latin typeface="Georgia Regular" charset="0"/>
                <a:ea typeface="Georgia Regular" charset="0"/>
                <a:cs typeface="Georgia Regular" charset="0"/>
              </a:rPr>
              <a:t>Kloumann</a:t>
            </a:r>
            <a:r>
              <a:rPr lang="en-US" sz="1050" dirty="0">
                <a:solidFill>
                  <a:srgbClr val="44546A"/>
                </a:solidFill>
                <a:latin typeface="Georgia Regular" charset="0"/>
                <a:ea typeface="Georgia Regular" charset="0"/>
                <a:cs typeface="Georgia Regular" charset="0"/>
              </a:rPr>
              <a:t> et al. 14]</a:t>
            </a:r>
          </a:p>
        </p:txBody>
      </p:sp>
      <p:sp>
        <p:nvSpPr>
          <p:cNvPr id="37" name="TextBox 36">
            <a:extLst>
              <a:ext uri="{FF2B5EF4-FFF2-40B4-BE49-F238E27FC236}">
                <a16:creationId xmlns:a16="http://schemas.microsoft.com/office/drawing/2014/main" id="{BF0B1CCF-2FA3-0844-8E93-368872AC42B1}"/>
              </a:ext>
            </a:extLst>
          </p:cNvPr>
          <p:cNvSpPr txBox="1"/>
          <p:nvPr/>
        </p:nvSpPr>
        <p:spPr>
          <a:xfrm>
            <a:off x="2497938" y="2271416"/>
            <a:ext cx="1367682" cy="656590"/>
          </a:xfrm>
          <a:prstGeom prst="rect">
            <a:avLst/>
          </a:prstGeom>
          <a:noFill/>
          <a:ln>
            <a:noFill/>
          </a:ln>
          <a:effectLst/>
        </p:spPr>
        <p:txBody>
          <a:bodyPr wrap="none" rtlCol="0">
            <a:spAutoFit/>
          </a:bodyPr>
          <a:lstStyle>
            <a:defPPr>
              <a:defRPr lang="en-US"/>
            </a:defPPr>
            <a:lvl1pPr defTabSz="430213">
              <a:lnSpc>
                <a:spcPts val="1160"/>
              </a:lnSpc>
              <a:spcAft>
                <a:spcPts val="400"/>
              </a:spcAft>
              <a:buSzPct val="100000"/>
              <a:defRPr b="1">
                <a:solidFill>
                  <a:schemeClr val="bg1"/>
                </a:solidFill>
              </a:defRPr>
            </a:lvl1pPr>
          </a:lstStyle>
          <a:p>
            <a:r>
              <a:rPr lang="en-US" sz="1200" b="0" dirty="0">
                <a:solidFill>
                  <a:srgbClr val="44546A"/>
                </a:solidFill>
                <a:latin typeface="Georgia Regular" charset="0"/>
                <a:ea typeface="Georgia Regular" charset="0"/>
                <a:cs typeface="Georgia Regular" charset="0"/>
              </a:rPr>
              <a:t>Mediator Nodes</a:t>
            </a:r>
          </a:p>
          <a:p>
            <a:r>
              <a:rPr lang="en-US" sz="1050" b="0" dirty="0">
                <a:solidFill>
                  <a:srgbClr val="44546A"/>
                </a:solidFill>
                <a:latin typeface="Georgia Regular" charset="0"/>
                <a:ea typeface="Georgia Regular" charset="0"/>
                <a:cs typeface="Georgia Regular" charset="0"/>
              </a:rPr>
              <a:t>[</a:t>
            </a:r>
            <a:r>
              <a:rPr lang="en-US" sz="1050" b="0" dirty="0" err="1">
                <a:solidFill>
                  <a:srgbClr val="44546A"/>
                </a:solidFill>
                <a:latin typeface="Georgia Regular" charset="0"/>
                <a:ea typeface="Georgia Regular" charset="0"/>
                <a:cs typeface="Georgia Regular" charset="0"/>
              </a:rPr>
              <a:t>Gionis</a:t>
            </a:r>
            <a:r>
              <a:rPr lang="en-US" sz="1050" b="0" dirty="0">
                <a:solidFill>
                  <a:srgbClr val="44546A"/>
                </a:solidFill>
                <a:latin typeface="Georgia Regular" charset="0"/>
                <a:ea typeface="Georgia Regular" charset="0"/>
                <a:cs typeface="Georgia Regular" charset="0"/>
              </a:rPr>
              <a:t> et al. ‘15</a:t>
            </a:r>
          </a:p>
          <a:p>
            <a:r>
              <a:rPr lang="en-US" sz="1050" b="0" dirty="0" err="1">
                <a:solidFill>
                  <a:srgbClr val="44546A"/>
                </a:solidFill>
                <a:latin typeface="Georgia Regular" charset="0"/>
                <a:ea typeface="Georgia Regular" charset="0"/>
                <a:cs typeface="Georgia Regular" charset="0"/>
              </a:rPr>
              <a:t>Ruchansky</a:t>
            </a:r>
            <a:r>
              <a:rPr lang="en-US" sz="1050" b="0" dirty="0">
                <a:solidFill>
                  <a:srgbClr val="44546A"/>
                </a:solidFill>
                <a:latin typeface="Georgia Regular" charset="0"/>
                <a:ea typeface="Georgia Regular" charset="0"/>
                <a:cs typeface="Georgia Regular" charset="0"/>
              </a:rPr>
              <a:t> et al.’15]</a:t>
            </a:r>
          </a:p>
        </p:txBody>
      </p:sp>
      <p:sp>
        <p:nvSpPr>
          <p:cNvPr id="38" name="Rounded Rectangle 37">
            <a:extLst>
              <a:ext uri="{FF2B5EF4-FFF2-40B4-BE49-F238E27FC236}">
                <a16:creationId xmlns:a16="http://schemas.microsoft.com/office/drawing/2014/main" id="{E390871F-D0F5-C844-AD1C-EA73C03E1DA9}"/>
              </a:ext>
            </a:extLst>
          </p:cNvPr>
          <p:cNvSpPr/>
          <p:nvPr/>
        </p:nvSpPr>
        <p:spPr>
          <a:xfrm>
            <a:off x="5680736" y="1709858"/>
            <a:ext cx="1404000" cy="486000"/>
          </a:xfrm>
          <a:prstGeom prst="roundRect">
            <a:avLst/>
          </a:prstGeom>
          <a:pattFill prst="dkUpDiag">
            <a:fgClr>
              <a:srgbClr val="44546A">
                <a:lumMod val="20000"/>
                <a:lumOff val="80000"/>
              </a:srgbClr>
            </a:fgClr>
            <a:bgClr>
              <a:sysClr val="window" lastClr="FFFFFF"/>
            </a:bgClr>
          </a:pattFill>
          <a:ln w="25400" cap="flat" cmpd="sng" algn="ctr">
            <a:solidFill>
              <a:srgbClr val="44546A"/>
            </a:solidFill>
            <a:prstDash val="solid"/>
            <a:miter lim="800000"/>
          </a:ln>
          <a:effectLst/>
        </p:spPr>
        <p:txBody>
          <a:bodyPr rtlCol="0" anchor="ctr"/>
          <a:lstStyle/>
          <a:p>
            <a:pPr algn="ctr" defTabSz="685800">
              <a:defRPr/>
            </a:pPr>
            <a:r>
              <a:rPr lang="en-US" sz="1350" kern="0">
                <a:solidFill>
                  <a:srgbClr val="44546A"/>
                </a:solidFill>
                <a:latin typeface="Helvetica Neue" charset="0"/>
                <a:ea typeface="Helvetica Neue" charset="0"/>
                <a:cs typeface="Helvetica Neue" charset="0"/>
              </a:rPr>
              <a:t>Queries</a:t>
            </a:r>
            <a:endParaRPr lang="en-US" sz="1350" kern="0" dirty="0">
              <a:solidFill>
                <a:srgbClr val="44546A"/>
              </a:solidFill>
              <a:latin typeface="Helvetica Neue" charset="0"/>
              <a:ea typeface="Helvetica Neue" charset="0"/>
              <a:cs typeface="Helvetica Neue" charset="0"/>
            </a:endParaRPr>
          </a:p>
        </p:txBody>
      </p:sp>
      <p:sp>
        <p:nvSpPr>
          <p:cNvPr id="39" name="TextBox 38">
            <a:extLst>
              <a:ext uri="{FF2B5EF4-FFF2-40B4-BE49-F238E27FC236}">
                <a16:creationId xmlns:a16="http://schemas.microsoft.com/office/drawing/2014/main" id="{5482C279-0C96-9744-BBD6-B35FA8EB17EC}"/>
              </a:ext>
            </a:extLst>
          </p:cNvPr>
          <p:cNvSpPr txBox="1"/>
          <p:nvPr/>
        </p:nvSpPr>
        <p:spPr>
          <a:xfrm>
            <a:off x="5912468" y="3220462"/>
            <a:ext cx="1186543" cy="363946"/>
          </a:xfrm>
          <a:prstGeom prst="rect">
            <a:avLst/>
          </a:prstGeom>
          <a:noFill/>
          <a:ln>
            <a:noFill/>
          </a:ln>
          <a:effectLst/>
        </p:spPr>
        <p:txBody>
          <a:bodyPr wrap="none" rtlCol="0">
            <a:spAutoFit/>
          </a:bodyPr>
          <a:lstStyle/>
          <a:p>
            <a:pPr algn="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SPARQL</a:t>
            </a:r>
          </a:p>
          <a:p>
            <a:pPr algn="r" defTabSz="322660">
              <a:lnSpc>
                <a:spcPts val="870"/>
              </a:lnSpc>
              <a:spcAft>
                <a:spcPts val="300"/>
              </a:spcAft>
              <a:buSzPct val="100000"/>
            </a:pPr>
            <a:r>
              <a:rPr lang="en-US" sz="1050" dirty="0">
                <a:solidFill>
                  <a:srgbClr val="44546A"/>
                </a:solidFill>
                <a:latin typeface="Georgia Regular" charset="0"/>
                <a:ea typeface="Georgia Regular" charset="0"/>
                <a:cs typeface="Georgia Regular" charset="0"/>
              </a:rPr>
              <a:t>[</a:t>
            </a:r>
            <a:r>
              <a:rPr lang="pt-BR" sz="1050" dirty="0">
                <a:solidFill>
                  <a:srgbClr val="44546A"/>
                </a:solidFill>
                <a:latin typeface="Georgia Regular" charset="0"/>
                <a:ea typeface="Georgia Regular" charset="0"/>
                <a:cs typeface="Georgia Regular" charset="0"/>
              </a:rPr>
              <a:t>Arenas et al.’16]</a:t>
            </a:r>
            <a:endParaRPr lang="en-US" sz="1050" dirty="0">
              <a:solidFill>
                <a:srgbClr val="44546A"/>
              </a:solidFill>
              <a:latin typeface="Georgia Regular" charset="0"/>
              <a:ea typeface="Georgia Regular" charset="0"/>
              <a:cs typeface="Georgia Regular" charset="0"/>
            </a:endParaRPr>
          </a:p>
        </p:txBody>
      </p:sp>
      <p:sp>
        <p:nvSpPr>
          <p:cNvPr id="40" name="TextBox 39">
            <a:extLst>
              <a:ext uri="{FF2B5EF4-FFF2-40B4-BE49-F238E27FC236}">
                <a16:creationId xmlns:a16="http://schemas.microsoft.com/office/drawing/2014/main" id="{CD86E814-9944-AA49-9B2B-99A81812B828}"/>
              </a:ext>
            </a:extLst>
          </p:cNvPr>
          <p:cNvSpPr txBox="1"/>
          <p:nvPr/>
        </p:nvSpPr>
        <p:spPr>
          <a:xfrm>
            <a:off x="5680736" y="2267314"/>
            <a:ext cx="1242648"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Path Queries</a:t>
            </a:r>
          </a:p>
          <a:p>
            <a:pPr defTabSz="322660">
              <a:lnSpc>
                <a:spcPts val="870"/>
              </a:lnSpc>
              <a:spcAft>
                <a:spcPts val="300"/>
              </a:spcAft>
              <a:buSzPct val="100000"/>
            </a:pPr>
            <a:r>
              <a:rPr lang="en-US" sz="1050" dirty="0">
                <a:solidFill>
                  <a:srgbClr val="44546A"/>
                </a:solidFill>
                <a:latin typeface="Georgia Regular" charset="0"/>
                <a:ea typeface="Georgia Regular" charset="0"/>
                <a:cs typeface="Georgia Regular" charset="0"/>
              </a:rPr>
              <a:t>[</a:t>
            </a:r>
            <a:r>
              <a:rPr lang="en-US" sz="1050" dirty="0" err="1">
                <a:solidFill>
                  <a:srgbClr val="44546A"/>
                </a:solidFill>
                <a:latin typeface="Georgia Regular" charset="0"/>
                <a:ea typeface="Georgia Regular" charset="0"/>
                <a:cs typeface="Georgia Regular" charset="0"/>
              </a:rPr>
              <a:t>Bonifati</a:t>
            </a:r>
            <a:r>
              <a:rPr lang="en-US" sz="1050" dirty="0">
                <a:solidFill>
                  <a:srgbClr val="44546A"/>
                </a:solidFill>
                <a:latin typeface="Georgia Regular" charset="0"/>
                <a:ea typeface="Georgia Regular" charset="0"/>
                <a:cs typeface="Georgia Regular" charset="0"/>
              </a:rPr>
              <a:t> et al.’15]</a:t>
            </a:r>
          </a:p>
        </p:txBody>
      </p:sp>
      <p:cxnSp>
        <p:nvCxnSpPr>
          <p:cNvPr id="43" name="Elbow Connector 42">
            <a:extLst>
              <a:ext uri="{FF2B5EF4-FFF2-40B4-BE49-F238E27FC236}">
                <a16:creationId xmlns:a16="http://schemas.microsoft.com/office/drawing/2014/main" id="{3E67EA35-6755-2848-AE85-DC6DEF529E57}"/>
              </a:ext>
            </a:extLst>
          </p:cNvPr>
          <p:cNvCxnSpPr>
            <a:stCxn id="31" idx="2"/>
            <a:endCxn id="33" idx="0"/>
          </p:cNvCxnSpPr>
          <p:nvPr/>
        </p:nvCxnSpPr>
        <p:spPr>
          <a:xfrm rot="16200000" flipH="1">
            <a:off x="4121027" y="1076862"/>
            <a:ext cx="457905" cy="808087"/>
          </a:xfrm>
          <a:prstGeom prst="bentConnector3">
            <a:avLst>
              <a:gd name="adj1" fmla="val 50000"/>
            </a:avLst>
          </a:prstGeom>
          <a:noFill/>
          <a:ln w="28575" cap="flat" cmpd="sng" algn="ctr">
            <a:solidFill>
              <a:srgbClr val="44546A"/>
            </a:solidFill>
            <a:prstDash val="solid"/>
            <a:miter lim="800000"/>
            <a:tailEnd type="triangle" w="lg" len="lg"/>
          </a:ln>
          <a:effectLst/>
        </p:spPr>
      </p:cxnSp>
      <p:cxnSp>
        <p:nvCxnSpPr>
          <p:cNvPr id="44" name="Elbow Connector 43">
            <a:extLst>
              <a:ext uri="{FF2B5EF4-FFF2-40B4-BE49-F238E27FC236}">
                <a16:creationId xmlns:a16="http://schemas.microsoft.com/office/drawing/2014/main" id="{ED842CBD-8023-094F-A3C0-A4E8D6460A07}"/>
              </a:ext>
            </a:extLst>
          </p:cNvPr>
          <p:cNvCxnSpPr>
            <a:stCxn id="46" idx="2"/>
            <a:endCxn id="38" idx="0"/>
          </p:cNvCxnSpPr>
          <p:nvPr/>
        </p:nvCxnSpPr>
        <p:spPr>
          <a:xfrm rot="5400000">
            <a:off x="6554151" y="1091285"/>
            <a:ext cx="447159" cy="789989"/>
          </a:xfrm>
          <a:prstGeom prst="bentConnector3">
            <a:avLst>
              <a:gd name="adj1" fmla="val 50000"/>
            </a:avLst>
          </a:prstGeom>
          <a:noFill/>
          <a:ln w="28575" cap="flat" cmpd="sng" algn="ctr">
            <a:solidFill>
              <a:srgbClr val="44546A"/>
            </a:solidFill>
            <a:prstDash val="solid"/>
            <a:miter lim="800000"/>
            <a:tailEnd type="triangle" w="lg" len="lg"/>
          </a:ln>
          <a:effectLst/>
        </p:spPr>
      </p:cxnSp>
      <p:cxnSp>
        <p:nvCxnSpPr>
          <p:cNvPr id="45" name="Elbow Connector 44">
            <a:extLst>
              <a:ext uri="{FF2B5EF4-FFF2-40B4-BE49-F238E27FC236}">
                <a16:creationId xmlns:a16="http://schemas.microsoft.com/office/drawing/2014/main" id="{F4C8733B-BBBE-5940-8BB4-E637685F63B2}"/>
              </a:ext>
            </a:extLst>
          </p:cNvPr>
          <p:cNvCxnSpPr>
            <a:stCxn id="46" idx="2"/>
            <a:endCxn id="34" idx="0"/>
          </p:cNvCxnSpPr>
          <p:nvPr/>
        </p:nvCxnSpPr>
        <p:spPr>
          <a:xfrm rot="16200000" flipH="1">
            <a:off x="7337696" y="1097728"/>
            <a:ext cx="447159" cy="777101"/>
          </a:xfrm>
          <a:prstGeom prst="bentConnector3">
            <a:avLst>
              <a:gd name="adj1" fmla="val 50000"/>
            </a:avLst>
          </a:prstGeom>
          <a:noFill/>
          <a:ln w="28575" cap="flat" cmpd="sng" algn="ctr">
            <a:solidFill>
              <a:srgbClr val="44546A"/>
            </a:solidFill>
            <a:prstDash val="solid"/>
            <a:miter lim="800000"/>
            <a:tailEnd type="triangle" w="lg" len="lg"/>
          </a:ln>
          <a:effectLst/>
        </p:spPr>
      </p:cxnSp>
      <p:sp>
        <p:nvSpPr>
          <p:cNvPr id="46" name="Rounded Rectangle 45">
            <a:extLst>
              <a:ext uri="{FF2B5EF4-FFF2-40B4-BE49-F238E27FC236}">
                <a16:creationId xmlns:a16="http://schemas.microsoft.com/office/drawing/2014/main" id="{E69ABDD9-6148-EA41-BAE8-742C7236AA4E}"/>
              </a:ext>
            </a:extLst>
          </p:cNvPr>
          <p:cNvSpPr/>
          <p:nvPr/>
        </p:nvSpPr>
        <p:spPr>
          <a:xfrm>
            <a:off x="6469246" y="705244"/>
            <a:ext cx="1406957" cy="557456"/>
          </a:xfrm>
          <a:prstGeom prst="roundRect">
            <a:avLst/>
          </a:prstGeom>
          <a:solidFill>
            <a:sysClr val="window" lastClr="FFFFFF"/>
          </a:solidFill>
          <a:ln w="31750" cap="flat" cmpd="sng" algn="ctr">
            <a:solidFill>
              <a:srgbClr val="44546A"/>
            </a:solidFill>
            <a:prstDash val="solid"/>
            <a:miter lim="800000"/>
          </a:ln>
          <a:effectLst/>
        </p:spPr>
        <p:txBody>
          <a:bodyPr rtlCol="0" anchor="ctr"/>
          <a:lstStyle/>
          <a:p>
            <a:pPr algn="ctr" defTabSz="685800">
              <a:defRPr/>
            </a:pPr>
            <a:r>
              <a:rPr lang="en-US" sz="2100" b="1" kern="0">
                <a:solidFill>
                  <a:srgbClr val="44546A"/>
                </a:solidFill>
                <a:latin typeface="Helvetica Neue Condensed Black" charset="0"/>
                <a:ea typeface="Helvetica Neue Condensed Black" charset="0"/>
                <a:cs typeface="Helvetica Neue Condensed Black" charset="0"/>
              </a:rPr>
              <a:t>Structures</a:t>
            </a:r>
            <a:endParaRPr lang="en-US" sz="2100" b="1" kern="0" dirty="0">
              <a:solidFill>
                <a:srgbClr val="44546A"/>
              </a:solidFill>
              <a:latin typeface="Helvetica Neue Condensed Black" charset="0"/>
              <a:ea typeface="Helvetica Neue Condensed Black" charset="0"/>
              <a:cs typeface="Helvetica Neue Condensed Black" charset="0"/>
            </a:endParaRPr>
          </a:p>
        </p:txBody>
      </p:sp>
      <p:sp>
        <p:nvSpPr>
          <p:cNvPr id="47" name="TextBox 46">
            <a:extLst>
              <a:ext uri="{FF2B5EF4-FFF2-40B4-BE49-F238E27FC236}">
                <a16:creationId xmlns:a16="http://schemas.microsoft.com/office/drawing/2014/main" id="{14ACF953-316C-184A-95D2-8C443DDB6A9A}"/>
              </a:ext>
            </a:extLst>
          </p:cNvPr>
          <p:cNvSpPr txBox="1"/>
          <p:nvPr/>
        </p:nvSpPr>
        <p:spPr>
          <a:xfrm>
            <a:off x="251741" y="810847"/>
            <a:ext cx="2064989" cy="369332"/>
          </a:xfrm>
          <a:prstGeom prst="rect">
            <a:avLst/>
          </a:prstGeom>
          <a:noFill/>
          <a:ln>
            <a:noFill/>
          </a:ln>
          <a:effectLst/>
        </p:spPr>
        <p:txBody>
          <a:bodyPr wrap="none" rtlCol="0">
            <a:spAutoFit/>
          </a:bodyPr>
          <a:lstStyle/>
          <a:p>
            <a:pPr defTabSz="322660">
              <a:spcAft>
                <a:spcPts val="300"/>
              </a:spcAft>
              <a:buSzPct val="100000"/>
            </a:pPr>
            <a:r>
              <a:rPr lang="en-US" b="1" dirty="0">
                <a:solidFill>
                  <a:srgbClr val="44546A"/>
                </a:solidFill>
                <a:latin typeface="Helvetica Neue" charset="0"/>
                <a:ea typeface="Helvetica Neue" charset="0"/>
                <a:cs typeface="Helvetica Neue" charset="0"/>
              </a:rPr>
              <a:t>SEARCHING </a:t>
            </a:r>
            <a:r>
              <a:rPr lang="en-US" dirty="0">
                <a:solidFill>
                  <a:srgbClr val="44546A"/>
                </a:solidFill>
                <a:latin typeface="Helvetica Neue Thin" charset="0"/>
                <a:ea typeface="Helvetica Neue Thin" charset="0"/>
                <a:cs typeface="Helvetica Neue Thin" charset="0"/>
              </a:rPr>
              <a:t>FOR</a:t>
            </a:r>
          </a:p>
        </p:txBody>
      </p:sp>
      <p:sp>
        <p:nvSpPr>
          <p:cNvPr id="48" name="TextBox 47">
            <a:extLst>
              <a:ext uri="{FF2B5EF4-FFF2-40B4-BE49-F238E27FC236}">
                <a16:creationId xmlns:a16="http://schemas.microsoft.com/office/drawing/2014/main" id="{F943F67E-B475-1C48-A944-33305E1E326F}"/>
              </a:ext>
            </a:extLst>
          </p:cNvPr>
          <p:cNvSpPr txBox="1"/>
          <p:nvPr/>
        </p:nvSpPr>
        <p:spPr>
          <a:xfrm>
            <a:off x="292426" y="1773422"/>
            <a:ext cx="1899174" cy="369332"/>
          </a:xfrm>
          <a:prstGeom prst="rect">
            <a:avLst/>
          </a:prstGeom>
          <a:noFill/>
          <a:ln>
            <a:noFill/>
          </a:ln>
          <a:effectLst/>
        </p:spPr>
        <p:txBody>
          <a:bodyPr wrap="none" rtlCol="0">
            <a:spAutoFit/>
          </a:bodyPr>
          <a:lstStyle/>
          <a:p>
            <a:pPr defTabSz="322660">
              <a:spcAft>
                <a:spcPts val="300"/>
              </a:spcAft>
              <a:buSzPct val="100000"/>
            </a:pPr>
            <a:r>
              <a:rPr lang="en-US" dirty="0">
                <a:solidFill>
                  <a:srgbClr val="44546A"/>
                </a:solidFill>
                <a:latin typeface="Helvetica Neue Thin" charset="0"/>
                <a:ea typeface="Helvetica Neue Thin" charset="0"/>
                <a:cs typeface="Helvetica Neue Thin" charset="0"/>
              </a:rPr>
              <a:t>BY </a:t>
            </a:r>
            <a:r>
              <a:rPr lang="en-US" b="1" dirty="0">
                <a:solidFill>
                  <a:srgbClr val="44546A"/>
                </a:solidFill>
                <a:latin typeface="Helvetica Neue" charset="0"/>
                <a:ea typeface="Helvetica Neue" charset="0"/>
                <a:cs typeface="Helvetica Neue" charset="0"/>
              </a:rPr>
              <a:t>LOOKING</a:t>
            </a:r>
            <a:r>
              <a:rPr lang="en-US" dirty="0">
                <a:solidFill>
                  <a:srgbClr val="44546A"/>
                </a:solidFill>
                <a:latin typeface="Helvetica Neue Thin" charset="0"/>
                <a:ea typeface="Helvetica Neue Thin" charset="0"/>
                <a:cs typeface="Helvetica Neue Thin" charset="0"/>
              </a:rPr>
              <a:t> AT</a:t>
            </a:r>
          </a:p>
        </p:txBody>
      </p:sp>
      <p:cxnSp>
        <p:nvCxnSpPr>
          <p:cNvPr id="49" name="Elbow Connector 48">
            <a:extLst>
              <a:ext uri="{FF2B5EF4-FFF2-40B4-BE49-F238E27FC236}">
                <a16:creationId xmlns:a16="http://schemas.microsoft.com/office/drawing/2014/main" id="{0259BC23-D4E8-E546-8DE7-3B6013E01A13}"/>
              </a:ext>
            </a:extLst>
          </p:cNvPr>
          <p:cNvCxnSpPr>
            <a:stCxn id="31" idx="2"/>
            <a:endCxn id="32" idx="0"/>
          </p:cNvCxnSpPr>
          <p:nvPr/>
        </p:nvCxnSpPr>
        <p:spPr>
          <a:xfrm rot="5400000">
            <a:off x="3351007" y="1114929"/>
            <a:ext cx="457905" cy="731956"/>
          </a:xfrm>
          <a:prstGeom prst="bentConnector3">
            <a:avLst>
              <a:gd name="adj1" fmla="val 50000"/>
            </a:avLst>
          </a:prstGeom>
          <a:noFill/>
          <a:ln w="28575" cap="flat" cmpd="sng" algn="ctr">
            <a:solidFill>
              <a:srgbClr val="44546A"/>
            </a:solidFill>
            <a:prstDash val="solid"/>
            <a:miter lim="800000"/>
            <a:tailEnd type="triangle" w="lg" len="lg"/>
          </a:ln>
          <a:effectLst/>
        </p:spPr>
      </p:cxnSp>
      <p:sp>
        <p:nvSpPr>
          <p:cNvPr id="50" name="TextBox 49">
            <a:extLst>
              <a:ext uri="{FF2B5EF4-FFF2-40B4-BE49-F238E27FC236}">
                <a16:creationId xmlns:a16="http://schemas.microsoft.com/office/drawing/2014/main" id="{9F440EDA-F936-D741-A686-77AB62DBCA32}"/>
              </a:ext>
            </a:extLst>
          </p:cNvPr>
          <p:cNvSpPr txBox="1"/>
          <p:nvPr/>
        </p:nvSpPr>
        <p:spPr>
          <a:xfrm>
            <a:off x="536072" y="2490903"/>
            <a:ext cx="1497526" cy="369332"/>
          </a:xfrm>
          <a:prstGeom prst="rect">
            <a:avLst/>
          </a:prstGeom>
          <a:noFill/>
          <a:ln>
            <a:noFill/>
          </a:ln>
          <a:effectLst/>
        </p:spPr>
        <p:txBody>
          <a:bodyPr wrap="none" rtlCol="0">
            <a:spAutoFit/>
          </a:bodyPr>
          <a:lstStyle/>
          <a:p>
            <a:pPr defTabSz="322660">
              <a:spcAft>
                <a:spcPts val="300"/>
              </a:spcAft>
              <a:buSzPct val="100000"/>
            </a:pPr>
            <a:r>
              <a:rPr lang="en-US" b="1">
                <a:solidFill>
                  <a:srgbClr val="44546A"/>
                </a:solidFill>
                <a:latin typeface="Helvetica Neue" charset="0"/>
                <a:ea typeface="Helvetica Neue" charset="0"/>
                <a:cs typeface="Helvetica Neue" charset="0"/>
              </a:rPr>
              <a:t>PRODUCES</a:t>
            </a:r>
            <a:endParaRPr lang="en-US" dirty="0">
              <a:solidFill>
                <a:srgbClr val="44546A"/>
              </a:solidFill>
              <a:latin typeface="Helvetica Neue Thin" charset="0"/>
              <a:ea typeface="Helvetica Neue Thin" charset="0"/>
              <a:cs typeface="Helvetica Neue Thin" charset="0"/>
            </a:endParaRPr>
          </a:p>
        </p:txBody>
      </p:sp>
      <p:sp>
        <p:nvSpPr>
          <p:cNvPr id="51" name="Rectangle 50">
            <a:extLst>
              <a:ext uri="{FF2B5EF4-FFF2-40B4-BE49-F238E27FC236}">
                <a16:creationId xmlns:a16="http://schemas.microsoft.com/office/drawing/2014/main" id="{E5260A8B-6E29-D54F-96E3-7717D136F717}"/>
              </a:ext>
            </a:extLst>
          </p:cNvPr>
          <p:cNvSpPr/>
          <p:nvPr/>
        </p:nvSpPr>
        <p:spPr>
          <a:xfrm>
            <a:off x="-197141" y="458499"/>
            <a:ext cx="557699" cy="1023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52" name="Footer Placeholder 2">
            <a:extLst>
              <a:ext uri="{FF2B5EF4-FFF2-40B4-BE49-F238E27FC236}">
                <a16:creationId xmlns:a16="http://schemas.microsoft.com/office/drawing/2014/main" id="{B602E5D0-8C01-464B-BA25-45C855A9E749}"/>
              </a:ext>
            </a:extLst>
          </p:cNvPr>
          <p:cNvSpPr txBox="1">
            <a:spLocks/>
          </p:cNvSpPr>
          <p:nvPr/>
        </p:nvSpPr>
        <p:spPr>
          <a:xfrm>
            <a:off x="3002062" y="4771117"/>
            <a:ext cx="3173621" cy="274637"/>
          </a:xfrm>
          <a:prstGeom prst="rect">
            <a:avLst/>
          </a:prstGeom>
        </p:spPr>
        <p:txBody>
          <a:bodyPr vert="horz" lIns="91440" tIns="45720" rIns="91440" bIns="45720" rtlCol="0" anchor="ctr"/>
          <a:lstStyle>
            <a:defPPr>
              <a:defRPr lang="en-US"/>
            </a:defPPr>
            <a:lvl1pPr marL="0" algn="ctr" defTabSz="457200" rtl="0" eaLnBrk="1" latinLnBrk="0" hangingPunct="1">
              <a:defRPr lang="en-US" sz="1000" b="0" i="0" kern="1200" dirty="0">
                <a:solidFill>
                  <a:srgbClr val="285096"/>
                </a:solidFill>
                <a:latin typeface="Helvetica Neue"/>
                <a:ea typeface="+mn-ea"/>
                <a:cs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M. Lissandrini, D. Mottin, T. Palpanas, Y. Velegrakis</a:t>
            </a:r>
          </a:p>
        </p:txBody>
      </p:sp>
      <p:sp>
        <p:nvSpPr>
          <p:cNvPr id="53" name="TextBox 52">
            <a:extLst>
              <a:ext uri="{FF2B5EF4-FFF2-40B4-BE49-F238E27FC236}">
                <a16:creationId xmlns:a16="http://schemas.microsoft.com/office/drawing/2014/main" id="{E0C02B72-6603-4540-9C18-831253583C46}"/>
              </a:ext>
            </a:extLst>
          </p:cNvPr>
          <p:cNvSpPr txBox="1"/>
          <p:nvPr/>
        </p:nvSpPr>
        <p:spPr>
          <a:xfrm>
            <a:off x="7226348" y="2236482"/>
            <a:ext cx="1274708"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Entity Tuples</a:t>
            </a:r>
          </a:p>
          <a:p>
            <a:pPr defTabSz="322660">
              <a:lnSpc>
                <a:spcPts val="870"/>
              </a:lnSpc>
              <a:spcAft>
                <a:spcPts val="300"/>
              </a:spcAft>
              <a:buSzPct val="100000"/>
            </a:pPr>
            <a:r>
              <a:rPr lang="en-US" sz="1050" dirty="0">
                <a:solidFill>
                  <a:srgbClr val="44546A"/>
                </a:solidFill>
                <a:latin typeface="Georgia Regular" charset="0"/>
                <a:ea typeface="Georgia Regular" charset="0"/>
                <a:cs typeface="Georgia Regular" charset="0"/>
              </a:rPr>
              <a:t>[</a:t>
            </a:r>
            <a:r>
              <a:rPr lang="en-US" sz="1050" dirty="0" err="1">
                <a:solidFill>
                  <a:srgbClr val="44546A"/>
                </a:solidFill>
                <a:latin typeface="Georgia Regular" charset="0"/>
                <a:ea typeface="Georgia Regular" charset="0"/>
                <a:cs typeface="Georgia Regular" charset="0"/>
              </a:rPr>
              <a:t>Jayaram</a:t>
            </a:r>
            <a:r>
              <a:rPr lang="en-US" sz="1050" dirty="0">
                <a:solidFill>
                  <a:srgbClr val="44546A"/>
                </a:solidFill>
                <a:latin typeface="Georgia Regular" charset="0"/>
                <a:ea typeface="Georgia Regular" charset="0"/>
                <a:cs typeface="Georgia Regular" charset="0"/>
              </a:rPr>
              <a:t> et al.’15]</a:t>
            </a:r>
          </a:p>
        </p:txBody>
      </p:sp>
      <p:sp>
        <p:nvSpPr>
          <p:cNvPr id="54" name="TextBox 53">
            <a:extLst>
              <a:ext uri="{FF2B5EF4-FFF2-40B4-BE49-F238E27FC236}">
                <a16:creationId xmlns:a16="http://schemas.microsoft.com/office/drawing/2014/main" id="{8E24E0EC-6370-7C43-95C0-AF1ED76D4BFF}"/>
              </a:ext>
            </a:extLst>
          </p:cNvPr>
          <p:cNvSpPr txBox="1"/>
          <p:nvPr/>
        </p:nvSpPr>
        <p:spPr>
          <a:xfrm>
            <a:off x="7316468" y="2583387"/>
            <a:ext cx="1336410" cy="1041311"/>
          </a:xfrm>
          <a:prstGeom prst="rect">
            <a:avLst/>
          </a:prstGeom>
          <a:noFill/>
          <a:ln>
            <a:noFill/>
          </a:ln>
          <a:effectLst/>
        </p:spPr>
        <p:txBody>
          <a:bodyPr wrap="square" rtlCol="0">
            <a:spAutoFit/>
          </a:bodyPr>
          <a:lstStyle/>
          <a:p>
            <a:pPr algn="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Similar </a:t>
            </a:r>
          </a:p>
          <a:p>
            <a:pPr algn="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Structures</a:t>
            </a:r>
          </a:p>
          <a:p>
            <a:pPr algn="r" defTabSz="322660">
              <a:lnSpc>
                <a:spcPts val="1095"/>
              </a:lnSpc>
              <a:spcAft>
                <a:spcPts val="300"/>
              </a:spcAft>
              <a:buSzPct val="100000"/>
            </a:pPr>
            <a:r>
              <a:rPr lang="en-US" sz="1050" dirty="0">
                <a:solidFill>
                  <a:srgbClr val="44546A"/>
                </a:solidFill>
                <a:latin typeface="Georgia Regular" charset="0"/>
                <a:ea typeface="Georgia Regular" charset="0"/>
                <a:cs typeface="Georgia Regular" charset="0"/>
              </a:rPr>
              <a:t>[</a:t>
            </a:r>
            <a:r>
              <a:rPr lang="is-IS" sz="1050" dirty="0">
                <a:solidFill>
                  <a:srgbClr val="44546A"/>
                </a:solidFill>
                <a:latin typeface="Georgia Regular" charset="0"/>
                <a:ea typeface="Georgia Regular" charset="0"/>
                <a:cs typeface="Georgia Regular" charset="0"/>
              </a:rPr>
              <a:t>Mottin et al.’14,</a:t>
            </a:r>
          </a:p>
          <a:p>
            <a:pPr algn="r" defTabSz="322660">
              <a:lnSpc>
                <a:spcPts val="1095"/>
              </a:lnSpc>
              <a:spcAft>
                <a:spcPts val="300"/>
              </a:spcAft>
              <a:buSzPct val="100000"/>
            </a:pPr>
            <a:r>
              <a:rPr lang="is-IS" sz="1050" dirty="0">
                <a:solidFill>
                  <a:srgbClr val="44546A"/>
                </a:solidFill>
                <a:latin typeface="Georgia Regular" charset="0"/>
                <a:ea typeface="Georgia Regular" charset="0"/>
                <a:cs typeface="Georgia Regular" charset="0"/>
              </a:rPr>
              <a:t>Xie et al.’17,</a:t>
            </a:r>
          </a:p>
          <a:p>
            <a:pPr algn="r" defTabSz="322660">
              <a:lnSpc>
                <a:spcPts val="1095"/>
              </a:lnSpc>
              <a:spcAft>
                <a:spcPts val="300"/>
              </a:spcAft>
              <a:buSzPct val="100000"/>
            </a:pPr>
            <a:r>
              <a:rPr lang="is-IS" sz="1050" dirty="0">
                <a:solidFill>
                  <a:srgbClr val="44546A"/>
                </a:solidFill>
                <a:latin typeface="Georgia Regular" charset="0"/>
                <a:ea typeface="Georgia Regular" charset="0"/>
                <a:cs typeface="Georgia Regular" charset="0"/>
              </a:rPr>
              <a:t>Lissandrini et al. ’18  &amp;  ‘20]</a:t>
            </a:r>
            <a:endParaRPr lang="en-US" sz="1050" dirty="0">
              <a:solidFill>
                <a:srgbClr val="44546A"/>
              </a:solidFill>
              <a:latin typeface="Georgia Regular" charset="0"/>
              <a:ea typeface="Georgia Regular" charset="0"/>
              <a:cs typeface="Georgia Regular" charset="0"/>
            </a:endParaRPr>
          </a:p>
        </p:txBody>
      </p:sp>
      <p:sp>
        <p:nvSpPr>
          <p:cNvPr id="55" name="Rectangle 54">
            <a:extLst>
              <a:ext uri="{FF2B5EF4-FFF2-40B4-BE49-F238E27FC236}">
                <a16:creationId xmlns:a16="http://schemas.microsoft.com/office/drawing/2014/main" id="{362BA680-4B5B-744D-95DF-C8A60BE758B3}"/>
              </a:ext>
            </a:extLst>
          </p:cNvPr>
          <p:cNvSpPr/>
          <p:nvPr/>
        </p:nvSpPr>
        <p:spPr>
          <a:xfrm>
            <a:off x="5514261" y="291530"/>
            <a:ext cx="3318795" cy="4398745"/>
          </a:xfrm>
          <a:prstGeom prst="rect">
            <a:avLst/>
          </a:prstGeom>
          <a:solidFill>
            <a:schemeClr val="bg1">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61050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1" y="277718"/>
            <a:ext cx="4896714"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Seed Set Expansion</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Nodes connected </a:t>
            </a:r>
            <a:br>
              <a:rPr lang="en-US" sz="1800" dirty="0">
                <a:latin typeface="Helvetica Neue Thin" panose="020B0403020202020204" pitchFamily="34" charset="0"/>
              </a:rPr>
            </a:br>
            <a:r>
              <a:rPr lang="en-US" sz="1800" dirty="0">
                <a:latin typeface="Helvetica Neue Thin" panose="020B0403020202020204" pitchFamily="34" charset="0"/>
              </a:rPr>
              <a:t>by a community</a:t>
            </a:r>
            <a:br>
              <a:rPr lang="en-US" sz="1800" dirty="0">
                <a:latin typeface="Helvetica Neue Thin" panose="020B0403020202020204" pitchFamily="34" charset="0"/>
              </a:rPr>
            </a:br>
            <a:endParaRPr lang="en-US" sz="1800" dirty="0">
              <a:latin typeface="Helvetica Neue Thin" panose="020B0403020202020204" pitchFamily="34" charset="0"/>
            </a:endParaRPr>
          </a:p>
        </p:txBody>
      </p:sp>
      <p:sp>
        <p:nvSpPr>
          <p:cNvPr id="4" name="Rectangle 3">
            <a:extLst>
              <a:ext uri="{FF2B5EF4-FFF2-40B4-BE49-F238E27FC236}">
                <a16:creationId xmlns:a16="http://schemas.microsoft.com/office/drawing/2014/main" id="{DCE1D70B-4F1B-D94C-A2BF-61E4196FAEA4}"/>
              </a:ext>
            </a:extLst>
          </p:cNvPr>
          <p:cNvSpPr/>
          <p:nvPr/>
        </p:nvSpPr>
        <p:spPr>
          <a:xfrm>
            <a:off x="6554815" y="389716"/>
            <a:ext cx="2445734" cy="300082"/>
          </a:xfrm>
          <a:prstGeom prst="rect">
            <a:avLst/>
          </a:prstGeom>
        </p:spPr>
        <p:txBody>
          <a:bodyPr wrap="none">
            <a:spAutoFit/>
          </a:bodyPr>
          <a:lstStyle/>
          <a:p>
            <a:r>
              <a:rPr lang="en-GB" sz="1350" dirty="0" err="1">
                <a:solidFill>
                  <a:srgbClr val="0072E5"/>
                </a:solidFill>
                <a:latin typeface="LibreCaslonText"/>
              </a:rPr>
              <a:t>Kloumann</a:t>
            </a:r>
            <a:r>
              <a:rPr lang="en-GB" sz="1350" dirty="0">
                <a:solidFill>
                  <a:srgbClr val="0072E5"/>
                </a:solidFill>
                <a:latin typeface="LibreCaslonText"/>
              </a:rPr>
              <a:t> and Kleinberg </a:t>
            </a:r>
            <a:r>
              <a:rPr lang="en-GB" sz="1350" dirty="0">
                <a:latin typeface="LibreCaslonText"/>
              </a:rPr>
              <a:t>[</a:t>
            </a:r>
            <a:r>
              <a:rPr lang="en-GB" sz="1350" dirty="0">
                <a:solidFill>
                  <a:srgbClr val="0072E5"/>
                </a:solidFill>
                <a:latin typeface="LibreCaslonText"/>
              </a:rPr>
              <a:t>2014</a:t>
            </a:r>
            <a:r>
              <a:rPr lang="en-GB" sz="1350" dirty="0">
                <a:latin typeface="LibreCaslonText"/>
              </a:rPr>
              <a:t>] </a:t>
            </a:r>
            <a:endParaRPr lang="en-GB" sz="1350" dirty="0">
              <a:latin typeface="Helvetica Neue" panose="02000503000000020004" pitchFamily="2" charset="0"/>
            </a:endParaRPr>
          </a:p>
        </p:txBody>
      </p:sp>
      <p:sp>
        <p:nvSpPr>
          <p:cNvPr id="49" name="Oval 48">
            <a:extLst>
              <a:ext uri="{FF2B5EF4-FFF2-40B4-BE49-F238E27FC236}">
                <a16:creationId xmlns:a16="http://schemas.microsoft.com/office/drawing/2014/main" id="{A0500048-9580-ED4B-8ECF-F31CA1F87425}"/>
              </a:ext>
            </a:extLst>
          </p:cNvPr>
          <p:cNvSpPr/>
          <p:nvPr/>
        </p:nvSpPr>
        <p:spPr>
          <a:xfrm>
            <a:off x="2836871" y="1219992"/>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50" name="Oval 49">
            <a:extLst>
              <a:ext uri="{FF2B5EF4-FFF2-40B4-BE49-F238E27FC236}">
                <a16:creationId xmlns:a16="http://schemas.microsoft.com/office/drawing/2014/main" id="{BB78F76F-B5E8-BD47-9D3B-F87B92D81113}"/>
              </a:ext>
            </a:extLst>
          </p:cNvPr>
          <p:cNvSpPr/>
          <p:nvPr/>
        </p:nvSpPr>
        <p:spPr>
          <a:xfrm>
            <a:off x="3485862" y="1119863"/>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54" name="Oval 53">
            <a:extLst>
              <a:ext uri="{FF2B5EF4-FFF2-40B4-BE49-F238E27FC236}">
                <a16:creationId xmlns:a16="http://schemas.microsoft.com/office/drawing/2014/main" id="{692EB33C-C62A-2F48-9343-5165D87AD821}"/>
              </a:ext>
            </a:extLst>
          </p:cNvPr>
          <p:cNvSpPr/>
          <p:nvPr/>
        </p:nvSpPr>
        <p:spPr>
          <a:xfrm>
            <a:off x="3007459" y="2024576"/>
            <a:ext cx="202500" cy="202500"/>
          </a:xfrm>
          <a:prstGeom prst="ellipse">
            <a:avLst/>
          </a:prstGeom>
          <a:solidFill>
            <a:srgbClr val="9DBB1D"/>
          </a:solidFill>
          <a:ln w="38100">
            <a:solidFill>
              <a:srgbClr val="008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55" name="Oval 54">
            <a:extLst>
              <a:ext uri="{FF2B5EF4-FFF2-40B4-BE49-F238E27FC236}">
                <a16:creationId xmlns:a16="http://schemas.microsoft.com/office/drawing/2014/main" id="{C7B9EC30-F65B-D242-A83E-737B6FABAE56}"/>
              </a:ext>
            </a:extLst>
          </p:cNvPr>
          <p:cNvSpPr/>
          <p:nvPr/>
        </p:nvSpPr>
        <p:spPr>
          <a:xfrm>
            <a:off x="3521450" y="2294576"/>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56" name="Oval 55">
            <a:extLst>
              <a:ext uri="{FF2B5EF4-FFF2-40B4-BE49-F238E27FC236}">
                <a16:creationId xmlns:a16="http://schemas.microsoft.com/office/drawing/2014/main" id="{1536B824-57F4-5F4E-AA55-F8E994FBC454}"/>
              </a:ext>
            </a:extLst>
          </p:cNvPr>
          <p:cNvSpPr/>
          <p:nvPr/>
        </p:nvSpPr>
        <p:spPr>
          <a:xfrm>
            <a:off x="2943634" y="2485685"/>
            <a:ext cx="202500" cy="202500"/>
          </a:xfrm>
          <a:prstGeom prst="ellipse">
            <a:avLst/>
          </a:prstGeom>
          <a:solidFill>
            <a:srgbClr val="9DBB1D"/>
          </a:solidFill>
          <a:ln w="38100">
            <a:solidFill>
              <a:srgbClr val="008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57" name="Oval 56">
            <a:extLst>
              <a:ext uri="{FF2B5EF4-FFF2-40B4-BE49-F238E27FC236}">
                <a16:creationId xmlns:a16="http://schemas.microsoft.com/office/drawing/2014/main" id="{CA66CF3D-C409-DA40-BA52-30DB765E1A68}"/>
              </a:ext>
            </a:extLst>
          </p:cNvPr>
          <p:cNvSpPr/>
          <p:nvPr/>
        </p:nvSpPr>
        <p:spPr>
          <a:xfrm>
            <a:off x="2182067" y="2024576"/>
            <a:ext cx="202500" cy="202500"/>
          </a:xfrm>
          <a:prstGeom prst="ellipse">
            <a:avLst/>
          </a:prstGeom>
          <a:solidFill>
            <a:srgbClr val="9DBB1D"/>
          </a:solidFill>
          <a:ln w="38100">
            <a:solidFill>
              <a:srgbClr val="008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58" name="Oval 57">
            <a:extLst>
              <a:ext uri="{FF2B5EF4-FFF2-40B4-BE49-F238E27FC236}">
                <a16:creationId xmlns:a16="http://schemas.microsoft.com/office/drawing/2014/main" id="{A575871E-1E23-E049-9C29-4756A7665019}"/>
              </a:ext>
            </a:extLst>
          </p:cNvPr>
          <p:cNvSpPr/>
          <p:nvPr/>
        </p:nvSpPr>
        <p:spPr>
          <a:xfrm>
            <a:off x="1642175" y="2340389"/>
            <a:ext cx="202500" cy="202500"/>
          </a:xfrm>
          <a:prstGeom prst="ellipse">
            <a:avLst/>
          </a:prstGeom>
          <a:solidFill>
            <a:srgbClr val="9DBB1D"/>
          </a:solidFill>
          <a:ln w="38100">
            <a:solidFill>
              <a:srgbClr val="008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59" name="Oval 58">
            <a:extLst>
              <a:ext uri="{FF2B5EF4-FFF2-40B4-BE49-F238E27FC236}">
                <a16:creationId xmlns:a16="http://schemas.microsoft.com/office/drawing/2014/main" id="{060ADAFB-2FCC-AB4B-B08B-01CFFADAAFBA}"/>
              </a:ext>
            </a:extLst>
          </p:cNvPr>
          <p:cNvSpPr/>
          <p:nvPr/>
        </p:nvSpPr>
        <p:spPr>
          <a:xfrm>
            <a:off x="1110852" y="2465093"/>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60" name="Oval 59">
            <a:extLst>
              <a:ext uri="{FF2B5EF4-FFF2-40B4-BE49-F238E27FC236}">
                <a16:creationId xmlns:a16="http://schemas.microsoft.com/office/drawing/2014/main" id="{EFB331B0-365C-2D42-8593-F674F4137A8C}"/>
              </a:ext>
            </a:extLst>
          </p:cNvPr>
          <p:cNvSpPr/>
          <p:nvPr/>
        </p:nvSpPr>
        <p:spPr>
          <a:xfrm>
            <a:off x="1393910" y="2911971"/>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61" name="Oval 60">
            <a:extLst>
              <a:ext uri="{FF2B5EF4-FFF2-40B4-BE49-F238E27FC236}">
                <a16:creationId xmlns:a16="http://schemas.microsoft.com/office/drawing/2014/main" id="{171F7FEE-72EA-2042-A10B-79D844F5C809}"/>
              </a:ext>
            </a:extLst>
          </p:cNvPr>
          <p:cNvSpPr/>
          <p:nvPr/>
        </p:nvSpPr>
        <p:spPr>
          <a:xfrm>
            <a:off x="1245852" y="3279973"/>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62" name="Oval 61">
            <a:extLst>
              <a:ext uri="{FF2B5EF4-FFF2-40B4-BE49-F238E27FC236}">
                <a16:creationId xmlns:a16="http://schemas.microsoft.com/office/drawing/2014/main" id="{8E8B4254-15BF-864B-84E3-506FF25CC1A2}"/>
              </a:ext>
            </a:extLst>
          </p:cNvPr>
          <p:cNvSpPr/>
          <p:nvPr/>
        </p:nvSpPr>
        <p:spPr>
          <a:xfrm>
            <a:off x="1351475" y="3662300"/>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63" name="Oval 62">
            <a:extLst>
              <a:ext uri="{FF2B5EF4-FFF2-40B4-BE49-F238E27FC236}">
                <a16:creationId xmlns:a16="http://schemas.microsoft.com/office/drawing/2014/main" id="{6D1FE6A7-D849-C041-8FB2-AB240A2ACD97}"/>
              </a:ext>
            </a:extLst>
          </p:cNvPr>
          <p:cNvSpPr/>
          <p:nvPr/>
        </p:nvSpPr>
        <p:spPr>
          <a:xfrm>
            <a:off x="2230817" y="3279899"/>
            <a:ext cx="202500" cy="202500"/>
          </a:xfrm>
          <a:prstGeom prst="ellipse">
            <a:avLst/>
          </a:prstGeom>
          <a:solidFill>
            <a:srgbClr val="9DBB1D"/>
          </a:solidFill>
          <a:ln w="38100">
            <a:solidFill>
              <a:srgbClr val="008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64" name="Oval 63">
            <a:extLst>
              <a:ext uri="{FF2B5EF4-FFF2-40B4-BE49-F238E27FC236}">
                <a16:creationId xmlns:a16="http://schemas.microsoft.com/office/drawing/2014/main" id="{42984798-10C8-DF45-8904-1CBBC4183B7C}"/>
              </a:ext>
            </a:extLst>
          </p:cNvPr>
          <p:cNvSpPr/>
          <p:nvPr/>
        </p:nvSpPr>
        <p:spPr>
          <a:xfrm>
            <a:off x="2452067" y="3089420"/>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65" name="Oval 64">
            <a:extLst>
              <a:ext uri="{FF2B5EF4-FFF2-40B4-BE49-F238E27FC236}">
                <a16:creationId xmlns:a16="http://schemas.microsoft.com/office/drawing/2014/main" id="{9FCE0280-54E9-7549-83F8-23928A224455}"/>
              </a:ext>
            </a:extLst>
          </p:cNvPr>
          <p:cNvSpPr/>
          <p:nvPr/>
        </p:nvSpPr>
        <p:spPr>
          <a:xfrm>
            <a:off x="1540533" y="3998132"/>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66" name="Oval 65">
            <a:extLst>
              <a:ext uri="{FF2B5EF4-FFF2-40B4-BE49-F238E27FC236}">
                <a16:creationId xmlns:a16="http://schemas.microsoft.com/office/drawing/2014/main" id="{DE453121-95F5-6648-9852-6ECDD50EAC88}"/>
              </a:ext>
            </a:extLst>
          </p:cNvPr>
          <p:cNvSpPr/>
          <p:nvPr/>
        </p:nvSpPr>
        <p:spPr>
          <a:xfrm>
            <a:off x="1922179" y="4205421"/>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67" name="Oval 66">
            <a:extLst>
              <a:ext uri="{FF2B5EF4-FFF2-40B4-BE49-F238E27FC236}">
                <a16:creationId xmlns:a16="http://schemas.microsoft.com/office/drawing/2014/main" id="{1290FC17-8DD4-DE4F-B669-C29D84B569BA}"/>
              </a:ext>
            </a:extLst>
          </p:cNvPr>
          <p:cNvSpPr/>
          <p:nvPr/>
        </p:nvSpPr>
        <p:spPr>
          <a:xfrm>
            <a:off x="3024496" y="4168614"/>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68" name="Oval 67">
            <a:extLst>
              <a:ext uri="{FF2B5EF4-FFF2-40B4-BE49-F238E27FC236}">
                <a16:creationId xmlns:a16="http://schemas.microsoft.com/office/drawing/2014/main" id="{76C10C63-A834-9744-A60F-9F1E14733BC3}"/>
              </a:ext>
            </a:extLst>
          </p:cNvPr>
          <p:cNvSpPr/>
          <p:nvPr/>
        </p:nvSpPr>
        <p:spPr>
          <a:xfrm>
            <a:off x="2766837" y="3864458"/>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69" name="Oval 68">
            <a:extLst>
              <a:ext uri="{FF2B5EF4-FFF2-40B4-BE49-F238E27FC236}">
                <a16:creationId xmlns:a16="http://schemas.microsoft.com/office/drawing/2014/main" id="{535B4356-FC48-2C44-9CFF-931CEF786D51}"/>
              </a:ext>
            </a:extLst>
          </p:cNvPr>
          <p:cNvSpPr/>
          <p:nvPr/>
        </p:nvSpPr>
        <p:spPr>
          <a:xfrm>
            <a:off x="3439078" y="3490562"/>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70" name="Oval 69">
            <a:extLst>
              <a:ext uri="{FF2B5EF4-FFF2-40B4-BE49-F238E27FC236}">
                <a16:creationId xmlns:a16="http://schemas.microsoft.com/office/drawing/2014/main" id="{1F1AA377-AA99-D946-8E65-44CF78709ECA}"/>
              </a:ext>
            </a:extLst>
          </p:cNvPr>
          <p:cNvSpPr/>
          <p:nvPr/>
        </p:nvSpPr>
        <p:spPr>
          <a:xfrm>
            <a:off x="3692863" y="3105043"/>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71" name="Oval 70">
            <a:extLst>
              <a:ext uri="{FF2B5EF4-FFF2-40B4-BE49-F238E27FC236}">
                <a16:creationId xmlns:a16="http://schemas.microsoft.com/office/drawing/2014/main" id="{B58D2456-7D33-254B-B842-F246AF901A64}"/>
              </a:ext>
            </a:extLst>
          </p:cNvPr>
          <p:cNvSpPr/>
          <p:nvPr/>
        </p:nvSpPr>
        <p:spPr>
          <a:xfrm>
            <a:off x="3911779" y="3347204"/>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72" name="Oval 71">
            <a:extLst>
              <a:ext uri="{FF2B5EF4-FFF2-40B4-BE49-F238E27FC236}">
                <a16:creationId xmlns:a16="http://schemas.microsoft.com/office/drawing/2014/main" id="{9484B298-4FCE-C94D-B94D-07A97B3ED725}"/>
              </a:ext>
            </a:extLst>
          </p:cNvPr>
          <p:cNvSpPr/>
          <p:nvPr/>
        </p:nvSpPr>
        <p:spPr>
          <a:xfrm>
            <a:off x="3863347" y="3752096"/>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73" name="Oval 72">
            <a:extLst>
              <a:ext uri="{FF2B5EF4-FFF2-40B4-BE49-F238E27FC236}">
                <a16:creationId xmlns:a16="http://schemas.microsoft.com/office/drawing/2014/main" id="{9CFE343C-D486-BE43-9BEB-E68388BE0C33}"/>
              </a:ext>
            </a:extLst>
          </p:cNvPr>
          <p:cNvSpPr/>
          <p:nvPr/>
        </p:nvSpPr>
        <p:spPr>
          <a:xfrm>
            <a:off x="4314734" y="4168611"/>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74" name="Oval 73">
            <a:extLst>
              <a:ext uri="{FF2B5EF4-FFF2-40B4-BE49-F238E27FC236}">
                <a16:creationId xmlns:a16="http://schemas.microsoft.com/office/drawing/2014/main" id="{ED2F5FA6-7C70-0D4A-9AAA-6AC584F7C5EA}"/>
              </a:ext>
            </a:extLst>
          </p:cNvPr>
          <p:cNvSpPr/>
          <p:nvPr/>
        </p:nvSpPr>
        <p:spPr>
          <a:xfrm>
            <a:off x="5417052" y="4306157"/>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75" name="Oval 74">
            <a:extLst>
              <a:ext uri="{FF2B5EF4-FFF2-40B4-BE49-F238E27FC236}">
                <a16:creationId xmlns:a16="http://schemas.microsoft.com/office/drawing/2014/main" id="{0981BA80-9D8A-0244-8969-6D8A827F7142}"/>
              </a:ext>
            </a:extLst>
          </p:cNvPr>
          <p:cNvSpPr/>
          <p:nvPr/>
        </p:nvSpPr>
        <p:spPr>
          <a:xfrm>
            <a:off x="5112899" y="4536693"/>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76" name="Oval 75">
            <a:extLst>
              <a:ext uri="{FF2B5EF4-FFF2-40B4-BE49-F238E27FC236}">
                <a16:creationId xmlns:a16="http://schemas.microsoft.com/office/drawing/2014/main" id="{F69D6455-46D0-9E40-9FD8-014B7DAD738B}"/>
              </a:ext>
            </a:extLst>
          </p:cNvPr>
          <p:cNvSpPr/>
          <p:nvPr/>
        </p:nvSpPr>
        <p:spPr>
          <a:xfrm>
            <a:off x="4714979" y="4004001"/>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77" name="Oval 76">
            <a:extLst>
              <a:ext uri="{FF2B5EF4-FFF2-40B4-BE49-F238E27FC236}">
                <a16:creationId xmlns:a16="http://schemas.microsoft.com/office/drawing/2014/main" id="{911AFBF2-9673-AF47-BC76-5B330BBE91B0}"/>
              </a:ext>
            </a:extLst>
          </p:cNvPr>
          <p:cNvSpPr/>
          <p:nvPr/>
        </p:nvSpPr>
        <p:spPr>
          <a:xfrm>
            <a:off x="4644476" y="3490562"/>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78" name="Oval 77">
            <a:extLst>
              <a:ext uri="{FF2B5EF4-FFF2-40B4-BE49-F238E27FC236}">
                <a16:creationId xmlns:a16="http://schemas.microsoft.com/office/drawing/2014/main" id="{384CD74A-97FE-5A48-97AE-9B83CCF7C3E1}"/>
              </a:ext>
            </a:extLst>
          </p:cNvPr>
          <p:cNvSpPr/>
          <p:nvPr/>
        </p:nvSpPr>
        <p:spPr>
          <a:xfrm>
            <a:off x="5032516" y="3212204"/>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79" name="Oval 78">
            <a:extLst>
              <a:ext uri="{FF2B5EF4-FFF2-40B4-BE49-F238E27FC236}">
                <a16:creationId xmlns:a16="http://schemas.microsoft.com/office/drawing/2014/main" id="{9F3B27CD-35D1-D045-9AA4-1D68680991BA}"/>
              </a:ext>
            </a:extLst>
          </p:cNvPr>
          <p:cNvSpPr/>
          <p:nvPr/>
        </p:nvSpPr>
        <p:spPr>
          <a:xfrm>
            <a:off x="5288628" y="2317148"/>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80" name="Oval 79">
            <a:extLst>
              <a:ext uri="{FF2B5EF4-FFF2-40B4-BE49-F238E27FC236}">
                <a16:creationId xmlns:a16="http://schemas.microsoft.com/office/drawing/2014/main" id="{179D0B52-0D55-FB41-A097-00F97FB62D32}"/>
              </a:ext>
            </a:extLst>
          </p:cNvPr>
          <p:cNvSpPr/>
          <p:nvPr/>
        </p:nvSpPr>
        <p:spPr>
          <a:xfrm>
            <a:off x="6134456" y="2373323"/>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81" name="Oval 80">
            <a:extLst>
              <a:ext uri="{FF2B5EF4-FFF2-40B4-BE49-F238E27FC236}">
                <a16:creationId xmlns:a16="http://schemas.microsoft.com/office/drawing/2014/main" id="{CECEF293-3AA9-E141-B9F4-4F6402C8E32A}"/>
              </a:ext>
            </a:extLst>
          </p:cNvPr>
          <p:cNvSpPr/>
          <p:nvPr/>
        </p:nvSpPr>
        <p:spPr>
          <a:xfrm>
            <a:off x="6446360" y="2650355"/>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82" name="Oval 81">
            <a:extLst>
              <a:ext uri="{FF2B5EF4-FFF2-40B4-BE49-F238E27FC236}">
                <a16:creationId xmlns:a16="http://schemas.microsoft.com/office/drawing/2014/main" id="{EA0D09B4-A566-9843-AB5A-B645EF4AACF1}"/>
              </a:ext>
            </a:extLst>
          </p:cNvPr>
          <p:cNvSpPr/>
          <p:nvPr/>
        </p:nvSpPr>
        <p:spPr>
          <a:xfrm>
            <a:off x="5598314" y="1907379"/>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83" name="Oval 82">
            <a:extLst>
              <a:ext uri="{FF2B5EF4-FFF2-40B4-BE49-F238E27FC236}">
                <a16:creationId xmlns:a16="http://schemas.microsoft.com/office/drawing/2014/main" id="{D85E6A5D-A474-6041-B3C4-DDC47D825FB6}"/>
              </a:ext>
            </a:extLst>
          </p:cNvPr>
          <p:cNvSpPr/>
          <p:nvPr/>
        </p:nvSpPr>
        <p:spPr>
          <a:xfrm>
            <a:off x="6465731" y="3157924"/>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84" name="Oval 83">
            <a:extLst>
              <a:ext uri="{FF2B5EF4-FFF2-40B4-BE49-F238E27FC236}">
                <a16:creationId xmlns:a16="http://schemas.microsoft.com/office/drawing/2014/main" id="{EB85479D-D4CB-104B-B38A-2C5E7B6C1F73}"/>
              </a:ext>
            </a:extLst>
          </p:cNvPr>
          <p:cNvSpPr/>
          <p:nvPr/>
        </p:nvSpPr>
        <p:spPr>
          <a:xfrm>
            <a:off x="6219696" y="3365213"/>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85" name="Oval 84">
            <a:extLst>
              <a:ext uri="{FF2B5EF4-FFF2-40B4-BE49-F238E27FC236}">
                <a16:creationId xmlns:a16="http://schemas.microsoft.com/office/drawing/2014/main" id="{66174EEB-5242-144C-BC14-B030FABBE9A3}"/>
              </a:ext>
            </a:extLst>
          </p:cNvPr>
          <p:cNvSpPr/>
          <p:nvPr/>
        </p:nvSpPr>
        <p:spPr>
          <a:xfrm>
            <a:off x="5834176" y="4049076"/>
            <a:ext cx="202500" cy="202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cxnSp>
        <p:nvCxnSpPr>
          <p:cNvPr id="86" name="Straight Connector 85">
            <a:extLst>
              <a:ext uri="{FF2B5EF4-FFF2-40B4-BE49-F238E27FC236}">
                <a16:creationId xmlns:a16="http://schemas.microsoft.com/office/drawing/2014/main" id="{5907FFC8-4860-7A4E-A5D0-262C14E111A8}"/>
              </a:ext>
            </a:extLst>
          </p:cNvPr>
          <p:cNvCxnSpPr>
            <a:stCxn id="50" idx="2"/>
            <a:endCxn id="49" idx="6"/>
          </p:cNvCxnSpPr>
          <p:nvPr/>
        </p:nvCxnSpPr>
        <p:spPr>
          <a:xfrm flipH="1">
            <a:off x="3039370" y="1221112"/>
            <a:ext cx="446492" cy="10013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BA4A6C8-2E83-2F46-8B4A-ED6F9BEFEDE9}"/>
              </a:ext>
            </a:extLst>
          </p:cNvPr>
          <p:cNvCxnSpPr>
            <a:stCxn id="49" idx="3"/>
            <a:endCxn id="57" idx="7"/>
          </p:cNvCxnSpPr>
          <p:nvPr/>
        </p:nvCxnSpPr>
        <p:spPr>
          <a:xfrm flipH="1">
            <a:off x="2354912" y="1392837"/>
            <a:ext cx="511615" cy="661396"/>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559F452-1AE4-9F44-BE92-57591B914527}"/>
              </a:ext>
            </a:extLst>
          </p:cNvPr>
          <p:cNvCxnSpPr>
            <a:stCxn id="49" idx="4"/>
          </p:cNvCxnSpPr>
          <p:nvPr/>
        </p:nvCxnSpPr>
        <p:spPr>
          <a:xfrm>
            <a:off x="2938121" y="1422493"/>
            <a:ext cx="583330" cy="917897"/>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1F3C29A-D243-9246-98B9-611423605C07}"/>
              </a:ext>
            </a:extLst>
          </p:cNvPr>
          <p:cNvCxnSpPr>
            <a:stCxn id="50" idx="4"/>
            <a:endCxn id="55" idx="0"/>
          </p:cNvCxnSpPr>
          <p:nvPr/>
        </p:nvCxnSpPr>
        <p:spPr>
          <a:xfrm>
            <a:off x="3587113" y="1322363"/>
            <a:ext cx="35588" cy="972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E1CD59D7-3941-2F4C-B419-DD3B9691AF59}"/>
              </a:ext>
            </a:extLst>
          </p:cNvPr>
          <p:cNvCxnSpPr>
            <a:stCxn id="54" idx="5"/>
            <a:endCxn id="70" idx="1"/>
          </p:cNvCxnSpPr>
          <p:nvPr/>
        </p:nvCxnSpPr>
        <p:spPr>
          <a:xfrm>
            <a:off x="3180303" y="2197421"/>
            <a:ext cx="542216" cy="937278"/>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42DDFD0-21A1-E04F-BF80-F6B984296B78}"/>
              </a:ext>
            </a:extLst>
          </p:cNvPr>
          <p:cNvCxnSpPr>
            <a:stCxn id="54" idx="3"/>
            <a:endCxn id="64" idx="7"/>
          </p:cNvCxnSpPr>
          <p:nvPr/>
        </p:nvCxnSpPr>
        <p:spPr>
          <a:xfrm flipH="1">
            <a:off x="2624912" y="2197421"/>
            <a:ext cx="412203" cy="921655"/>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C10A103-B5B9-DA4E-B8B7-B6844FFB2B0E}"/>
              </a:ext>
            </a:extLst>
          </p:cNvPr>
          <p:cNvCxnSpPr>
            <a:stCxn id="54" idx="2"/>
            <a:endCxn id="57" idx="6"/>
          </p:cNvCxnSpPr>
          <p:nvPr/>
        </p:nvCxnSpPr>
        <p:spPr>
          <a:xfrm flipH="1">
            <a:off x="2384567" y="2125826"/>
            <a:ext cx="622892" cy="0"/>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9B4BC09-6BDD-F440-B5F5-08A75B0C337F}"/>
              </a:ext>
            </a:extLst>
          </p:cNvPr>
          <p:cNvCxnSpPr>
            <a:stCxn id="50" idx="3"/>
            <a:endCxn id="54" idx="7"/>
          </p:cNvCxnSpPr>
          <p:nvPr/>
        </p:nvCxnSpPr>
        <p:spPr>
          <a:xfrm flipH="1">
            <a:off x="3180303" y="1292707"/>
            <a:ext cx="335215" cy="761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5D217FC-3A40-6245-8B56-BC7C8764B532}"/>
              </a:ext>
            </a:extLst>
          </p:cNvPr>
          <p:cNvCxnSpPr>
            <a:stCxn id="55" idx="6"/>
            <a:endCxn id="78" idx="2"/>
          </p:cNvCxnSpPr>
          <p:nvPr/>
        </p:nvCxnSpPr>
        <p:spPr>
          <a:xfrm>
            <a:off x="3723950" y="2395826"/>
            <a:ext cx="1308566" cy="917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54CE23A-3A56-7E4A-B6AF-515B33423A93}"/>
              </a:ext>
            </a:extLst>
          </p:cNvPr>
          <p:cNvCxnSpPr>
            <a:stCxn id="57" idx="5"/>
            <a:endCxn id="64" idx="0"/>
          </p:cNvCxnSpPr>
          <p:nvPr/>
        </p:nvCxnSpPr>
        <p:spPr>
          <a:xfrm>
            <a:off x="2354912" y="2197421"/>
            <a:ext cx="198406" cy="891999"/>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61408CC-AEED-5C4B-8D4F-CED800877FE2}"/>
              </a:ext>
            </a:extLst>
          </p:cNvPr>
          <p:cNvCxnSpPr>
            <a:stCxn id="57" idx="4"/>
            <a:endCxn id="63" idx="0"/>
          </p:cNvCxnSpPr>
          <p:nvPr/>
        </p:nvCxnSpPr>
        <p:spPr>
          <a:xfrm>
            <a:off x="2283317" y="2227076"/>
            <a:ext cx="48750" cy="1052823"/>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2BC892B-3F97-7445-9E16-653BCCBF7D6D}"/>
              </a:ext>
            </a:extLst>
          </p:cNvPr>
          <p:cNvCxnSpPr>
            <a:stCxn id="57" idx="2"/>
            <a:endCxn id="58" idx="7"/>
          </p:cNvCxnSpPr>
          <p:nvPr/>
        </p:nvCxnSpPr>
        <p:spPr>
          <a:xfrm flipH="1">
            <a:off x="1815019" y="2125827"/>
            <a:ext cx="367049" cy="244219"/>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477D222-D47F-7043-875E-2EFCA359E081}"/>
              </a:ext>
            </a:extLst>
          </p:cNvPr>
          <p:cNvCxnSpPr>
            <a:stCxn id="58" idx="3"/>
            <a:endCxn id="59" idx="6"/>
          </p:cNvCxnSpPr>
          <p:nvPr/>
        </p:nvCxnSpPr>
        <p:spPr>
          <a:xfrm flipH="1">
            <a:off x="1313353" y="2513234"/>
            <a:ext cx="358478" cy="5311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CDC53A4-D3BB-6D46-8F0B-7182282D3112}"/>
              </a:ext>
            </a:extLst>
          </p:cNvPr>
          <p:cNvCxnSpPr>
            <a:stCxn id="58" idx="5"/>
            <a:endCxn id="63" idx="1"/>
          </p:cNvCxnSpPr>
          <p:nvPr/>
        </p:nvCxnSpPr>
        <p:spPr>
          <a:xfrm>
            <a:off x="1815019" y="2513233"/>
            <a:ext cx="445454" cy="796322"/>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22900DC-8FC7-934C-B036-742391EBAB57}"/>
              </a:ext>
            </a:extLst>
          </p:cNvPr>
          <p:cNvCxnSpPr>
            <a:stCxn id="64" idx="1"/>
            <a:endCxn id="58" idx="5"/>
          </p:cNvCxnSpPr>
          <p:nvPr/>
        </p:nvCxnSpPr>
        <p:spPr>
          <a:xfrm flipH="1" flipV="1">
            <a:off x="1815019" y="2513234"/>
            <a:ext cx="666704" cy="605842"/>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72E5164-732B-DC4A-A608-30DD49D5DFFB}"/>
              </a:ext>
            </a:extLst>
          </p:cNvPr>
          <p:cNvCxnSpPr>
            <a:stCxn id="64" idx="1"/>
            <a:endCxn id="59" idx="5"/>
          </p:cNvCxnSpPr>
          <p:nvPr/>
        </p:nvCxnSpPr>
        <p:spPr>
          <a:xfrm flipH="1" flipV="1">
            <a:off x="1283697" y="2637938"/>
            <a:ext cx="1198027" cy="4811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6A44E9F-9EFE-504B-BC3E-A2506D6956D6}"/>
              </a:ext>
            </a:extLst>
          </p:cNvPr>
          <p:cNvCxnSpPr>
            <a:stCxn id="56" idx="4"/>
            <a:endCxn id="64" idx="7"/>
          </p:cNvCxnSpPr>
          <p:nvPr/>
        </p:nvCxnSpPr>
        <p:spPr>
          <a:xfrm flipH="1">
            <a:off x="2624912" y="2688185"/>
            <a:ext cx="419972" cy="430890"/>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51B3CF4-3A4C-2F43-832E-ECCEDD640B95}"/>
              </a:ext>
            </a:extLst>
          </p:cNvPr>
          <p:cNvCxnSpPr>
            <a:stCxn id="64" idx="2"/>
            <a:endCxn id="60" idx="6"/>
          </p:cNvCxnSpPr>
          <p:nvPr/>
        </p:nvCxnSpPr>
        <p:spPr>
          <a:xfrm flipH="1" flipV="1">
            <a:off x="1596410" y="3013221"/>
            <a:ext cx="855658" cy="1774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EB907A7C-2225-FC48-8DBA-910915417245}"/>
              </a:ext>
            </a:extLst>
          </p:cNvPr>
          <p:cNvCxnSpPr>
            <a:stCxn id="63" idx="2"/>
            <a:endCxn id="61" idx="6"/>
          </p:cNvCxnSpPr>
          <p:nvPr/>
        </p:nvCxnSpPr>
        <p:spPr>
          <a:xfrm flipH="1">
            <a:off x="1448353" y="3381149"/>
            <a:ext cx="782465" cy="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9C8F7A06-D175-8E41-8263-510182CEE61F}"/>
              </a:ext>
            </a:extLst>
          </p:cNvPr>
          <p:cNvCxnSpPr>
            <a:stCxn id="64" idx="2"/>
            <a:endCxn id="61" idx="6"/>
          </p:cNvCxnSpPr>
          <p:nvPr/>
        </p:nvCxnSpPr>
        <p:spPr>
          <a:xfrm flipH="1">
            <a:off x="1448353" y="3190670"/>
            <a:ext cx="1003715" cy="1905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7AD5740-DE5A-4749-A117-A07DCF7B44D9}"/>
              </a:ext>
            </a:extLst>
          </p:cNvPr>
          <p:cNvCxnSpPr>
            <a:stCxn id="63" idx="2"/>
            <a:endCxn id="62" idx="6"/>
          </p:cNvCxnSpPr>
          <p:nvPr/>
        </p:nvCxnSpPr>
        <p:spPr>
          <a:xfrm flipH="1">
            <a:off x="1553975" y="3381150"/>
            <a:ext cx="676842" cy="38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C1002CF-46A9-EC49-8169-57F56CA80843}"/>
              </a:ext>
            </a:extLst>
          </p:cNvPr>
          <p:cNvCxnSpPr>
            <a:stCxn id="63" idx="3"/>
            <a:endCxn id="65" idx="7"/>
          </p:cNvCxnSpPr>
          <p:nvPr/>
        </p:nvCxnSpPr>
        <p:spPr>
          <a:xfrm flipH="1">
            <a:off x="1713378" y="3452743"/>
            <a:ext cx="547096" cy="5750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C5F5875-F645-C64C-A0C7-47118F5B27FE}"/>
              </a:ext>
            </a:extLst>
          </p:cNvPr>
          <p:cNvCxnSpPr>
            <a:stCxn id="63" idx="1"/>
            <a:endCxn id="60" idx="6"/>
          </p:cNvCxnSpPr>
          <p:nvPr/>
        </p:nvCxnSpPr>
        <p:spPr>
          <a:xfrm flipH="1" flipV="1">
            <a:off x="1596409" y="3013221"/>
            <a:ext cx="664064" cy="2963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66DECF8-2127-FC40-9FB7-24BC0E4C668C}"/>
              </a:ext>
            </a:extLst>
          </p:cNvPr>
          <p:cNvCxnSpPr>
            <a:stCxn id="79" idx="3"/>
            <a:endCxn id="78" idx="7"/>
          </p:cNvCxnSpPr>
          <p:nvPr/>
        </p:nvCxnSpPr>
        <p:spPr>
          <a:xfrm flipH="1">
            <a:off x="5205360" y="2489992"/>
            <a:ext cx="112924" cy="7518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6CAB40E-A42E-634B-A40C-9AB0C0D8E895}"/>
              </a:ext>
            </a:extLst>
          </p:cNvPr>
          <p:cNvCxnSpPr>
            <a:cxnSpLocks/>
            <a:stCxn id="82" idx="3"/>
            <a:endCxn id="79" idx="7"/>
          </p:cNvCxnSpPr>
          <p:nvPr/>
        </p:nvCxnSpPr>
        <p:spPr>
          <a:xfrm flipH="1">
            <a:off x="5461472" y="2080223"/>
            <a:ext cx="166497" cy="2665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3608B00-0488-754F-8ED9-83E0E3CEEEF0}"/>
              </a:ext>
            </a:extLst>
          </p:cNvPr>
          <p:cNvCxnSpPr>
            <a:cxnSpLocks/>
            <a:stCxn id="82" idx="5"/>
            <a:endCxn id="80" idx="7"/>
          </p:cNvCxnSpPr>
          <p:nvPr/>
        </p:nvCxnSpPr>
        <p:spPr>
          <a:xfrm>
            <a:off x="5771158" y="2080223"/>
            <a:ext cx="536142" cy="3227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3472C56-8418-7C42-AF89-10121E9A6EAE}"/>
              </a:ext>
            </a:extLst>
          </p:cNvPr>
          <p:cNvCxnSpPr>
            <a:stCxn id="80" idx="5"/>
            <a:endCxn id="81" idx="1"/>
          </p:cNvCxnSpPr>
          <p:nvPr/>
        </p:nvCxnSpPr>
        <p:spPr>
          <a:xfrm>
            <a:off x="6307300" y="2546167"/>
            <a:ext cx="168716" cy="133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57CCBD8-1FC4-8240-B0DA-C24A15D8E6DF}"/>
              </a:ext>
            </a:extLst>
          </p:cNvPr>
          <p:cNvCxnSpPr>
            <a:stCxn id="79" idx="5"/>
            <a:endCxn id="84" idx="1"/>
          </p:cNvCxnSpPr>
          <p:nvPr/>
        </p:nvCxnSpPr>
        <p:spPr>
          <a:xfrm>
            <a:off x="5461472" y="2489992"/>
            <a:ext cx="787880" cy="904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963644E1-ED0C-4144-A31A-390508B2B8DD}"/>
              </a:ext>
            </a:extLst>
          </p:cNvPr>
          <p:cNvCxnSpPr>
            <a:stCxn id="80" idx="4"/>
            <a:endCxn id="84" idx="0"/>
          </p:cNvCxnSpPr>
          <p:nvPr/>
        </p:nvCxnSpPr>
        <p:spPr>
          <a:xfrm>
            <a:off x="6235705" y="2575823"/>
            <a:ext cx="85241" cy="7893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0837028-DE2F-3947-81BC-F6EB0D155C4C}"/>
              </a:ext>
            </a:extLst>
          </p:cNvPr>
          <p:cNvCxnSpPr>
            <a:stCxn id="83" idx="3"/>
            <a:endCxn id="84" idx="7"/>
          </p:cNvCxnSpPr>
          <p:nvPr/>
        </p:nvCxnSpPr>
        <p:spPr>
          <a:xfrm flipH="1">
            <a:off x="6392541" y="3330768"/>
            <a:ext cx="102847" cy="641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BC072383-9C5B-324C-994C-5E5C2B66613A}"/>
              </a:ext>
            </a:extLst>
          </p:cNvPr>
          <p:cNvCxnSpPr>
            <a:stCxn id="85" idx="1"/>
            <a:endCxn id="78" idx="5"/>
          </p:cNvCxnSpPr>
          <p:nvPr/>
        </p:nvCxnSpPr>
        <p:spPr>
          <a:xfrm flipH="1" flipV="1">
            <a:off x="5205360" y="3385049"/>
            <a:ext cx="658472" cy="6936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35ECA954-1B6F-8845-B0C5-FF9A66D46EBD}"/>
              </a:ext>
            </a:extLst>
          </p:cNvPr>
          <p:cNvCxnSpPr>
            <a:stCxn id="78" idx="6"/>
            <a:endCxn id="84" idx="2"/>
          </p:cNvCxnSpPr>
          <p:nvPr/>
        </p:nvCxnSpPr>
        <p:spPr>
          <a:xfrm>
            <a:off x="5235016" y="3313454"/>
            <a:ext cx="984680" cy="1530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0A5478C7-D039-E349-A2A8-64766356915B}"/>
              </a:ext>
            </a:extLst>
          </p:cNvPr>
          <p:cNvCxnSpPr>
            <a:stCxn id="77" idx="7"/>
            <a:endCxn id="78" idx="3"/>
          </p:cNvCxnSpPr>
          <p:nvPr/>
        </p:nvCxnSpPr>
        <p:spPr>
          <a:xfrm flipV="1">
            <a:off x="4817321" y="3385048"/>
            <a:ext cx="244851" cy="1351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BC5B1725-067E-9747-807A-37C80703C1E4}"/>
              </a:ext>
            </a:extLst>
          </p:cNvPr>
          <p:cNvCxnSpPr>
            <a:stCxn id="76" idx="7"/>
            <a:endCxn id="78" idx="4"/>
          </p:cNvCxnSpPr>
          <p:nvPr/>
        </p:nvCxnSpPr>
        <p:spPr>
          <a:xfrm flipV="1">
            <a:off x="4887824" y="3414704"/>
            <a:ext cx="245942" cy="6189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08E87C8-8E4E-994C-918A-E9A0006CCEE3}"/>
              </a:ext>
            </a:extLst>
          </p:cNvPr>
          <p:cNvCxnSpPr>
            <a:stCxn id="74" idx="1"/>
            <a:endCxn id="78" idx="4"/>
          </p:cNvCxnSpPr>
          <p:nvPr/>
        </p:nvCxnSpPr>
        <p:spPr>
          <a:xfrm flipH="1" flipV="1">
            <a:off x="5133766" y="3414704"/>
            <a:ext cx="312942" cy="9211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23B8B1C-55F0-1248-94D5-FBFD3F15D5F1}"/>
              </a:ext>
            </a:extLst>
          </p:cNvPr>
          <p:cNvCxnSpPr>
            <a:stCxn id="75" idx="0"/>
            <a:endCxn id="78" idx="4"/>
          </p:cNvCxnSpPr>
          <p:nvPr/>
        </p:nvCxnSpPr>
        <p:spPr>
          <a:xfrm flipH="1" flipV="1">
            <a:off x="5133766" y="3414705"/>
            <a:ext cx="80384" cy="11219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7B55DF9-414A-004C-A5BD-F5ED6DBBD971}"/>
              </a:ext>
            </a:extLst>
          </p:cNvPr>
          <p:cNvCxnSpPr>
            <a:stCxn id="85" idx="7"/>
            <a:endCxn id="84" idx="3"/>
          </p:cNvCxnSpPr>
          <p:nvPr/>
        </p:nvCxnSpPr>
        <p:spPr>
          <a:xfrm flipV="1">
            <a:off x="6007020" y="3538058"/>
            <a:ext cx="242332" cy="540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9E8CF763-63A6-CB48-AA2B-7CB96A39CDAC}"/>
              </a:ext>
            </a:extLst>
          </p:cNvPr>
          <p:cNvCxnSpPr>
            <a:stCxn id="76" idx="6"/>
            <a:endCxn id="74" idx="1"/>
          </p:cNvCxnSpPr>
          <p:nvPr/>
        </p:nvCxnSpPr>
        <p:spPr>
          <a:xfrm>
            <a:off x="4917479" y="4105252"/>
            <a:ext cx="529229" cy="2305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A90CF9F9-B30E-A84A-BD81-11CABA395797}"/>
              </a:ext>
            </a:extLst>
          </p:cNvPr>
          <p:cNvCxnSpPr>
            <a:stCxn id="64" idx="5"/>
            <a:endCxn id="68" idx="0"/>
          </p:cNvCxnSpPr>
          <p:nvPr/>
        </p:nvCxnSpPr>
        <p:spPr>
          <a:xfrm>
            <a:off x="2624911" y="3262264"/>
            <a:ext cx="243176" cy="6021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C56CA739-6AF7-874A-81E7-A99F9C82907F}"/>
              </a:ext>
            </a:extLst>
          </p:cNvPr>
          <p:cNvCxnSpPr>
            <a:stCxn id="64" idx="5"/>
            <a:endCxn id="69" idx="2"/>
          </p:cNvCxnSpPr>
          <p:nvPr/>
        </p:nvCxnSpPr>
        <p:spPr>
          <a:xfrm>
            <a:off x="2624912" y="3262264"/>
            <a:ext cx="814166" cy="3295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8C1233EE-7BC0-2C4E-B58B-8EBECA410989}"/>
              </a:ext>
            </a:extLst>
          </p:cNvPr>
          <p:cNvCxnSpPr>
            <a:stCxn id="66" idx="0"/>
            <a:endCxn id="63" idx="4"/>
          </p:cNvCxnSpPr>
          <p:nvPr/>
        </p:nvCxnSpPr>
        <p:spPr>
          <a:xfrm flipV="1">
            <a:off x="2023429" y="3482400"/>
            <a:ext cx="308639" cy="7230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6E4673DF-BCA3-B345-85DD-7A8EB9F4509F}"/>
              </a:ext>
            </a:extLst>
          </p:cNvPr>
          <p:cNvCxnSpPr>
            <a:stCxn id="68" idx="1"/>
            <a:endCxn id="63" idx="5"/>
          </p:cNvCxnSpPr>
          <p:nvPr/>
        </p:nvCxnSpPr>
        <p:spPr>
          <a:xfrm flipH="1" flipV="1">
            <a:off x="2403662" y="3452744"/>
            <a:ext cx="392831" cy="4413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B241F116-C186-AD45-862B-92DD46B76AFE}"/>
              </a:ext>
            </a:extLst>
          </p:cNvPr>
          <p:cNvCxnSpPr>
            <a:stCxn id="70" idx="2"/>
            <a:endCxn id="64" idx="6"/>
          </p:cNvCxnSpPr>
          <p:nvPr/>
        </p:nvCxnSpPr>
        <p:spPr>
          <a:xfrm flipH="1" flipV="1">
            <a:off x="2654567" y="3190670"/>
            <a:ext cx="1038296" cy="156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E9EBF60-2D10-FE42-9421-A59ADF01F5E2}"/>
              </a:ext>
            </a:extLst>
          </p:cNvPr>
          <p:cNvCxnSpPr>
            <a:stCxn id="56" idx="0"/>
            <a:endCxn id="54" idx="4"/>
          </p:cNvCxnSpPr>
          <p:nvPr/>
        </p:nvCxnSpPr>
        <p:spPr>
          <a:xfrm flipV="1">
            <a:off x="3044884" y="2227076"/>
            <a:ext cx="63825" cy="2586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D07791D-A061-A342-B7F1-49609E1213FC}"/>
              </a:ext>
            </a:extLst>
          </p:cNvPr>
          <p:cNvCxnSpPr>
            <a:stCxn id="70" idx="0"/>
            <a:endCxn id="55" idx="4"/>
          </p:cNvCxnSpPr>
          <p:nvPr/>
        </p:nvCxnSpPr>
        <p:spPr>
          <a:xfrm flipH="1" flipV="1">
            <a:off x="3622700" y="2497076"/>
            <a:ext cx="171413" cy="6079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0138B5C2-A4C1-7B43-8D05-3133378F69A5}"/>
              </a:ext>
            </a:extLst>
          </p:cNvPr>
          <p:cNvCxnSpPr>
            <a:stCxn id="69" idx="0"/>
            <a:endCxn id="56" idx="4"/>
          </p:cNvCxnSpPr>
          <p:nvPr/>
        </p:nvCxnSpPr>
        <p:spPr>
          <a:xfrm flipH="1" flipV="1">
            <a:off x="3044884" y="2688185"/>
            <a:ext cx="495444" cy="8023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DFD0A1BD-7A1C-1440-B690-9A973B1BECFF}"/>
              </a:ext>
            </a:extLst>
          </p:cNvPr>
          <p:cNvCxnSpPr>
            <a:stCxn id="71" idx="1"/>
            <a:endCxn id="70" idx="5"/>
          </p:cNvCxnSpPr>
          <p:nvPr/>
        </p:nvCxnSpPr>
        <p:spPr>
          <a:xfrm flipH="1" flipV="1">
            <a:off x="3865707" y="3277887"/>
            <a:ext cx="75728" cy="989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60AFD19-A617-5A47-887E-F29D12AB1CF3}"/>
              </a:ext>
            </a:extLst>
          </p:cNvPr>
          <p:cNvCxnSpPr>
            <a:stCxn id="72" idx="1"/>
            <a:endCxn id="69" idx="6"/>
          </p:cNvCxnSpPr>
          <p:nvPr/>
        </p:nvCxnSpPr>
        <p:spPr>
          <a:xfrm flipH="1" flipV="1">
            <a:off x="3641578" y="3591812"/>
            <a:ext cx="251425" cy="1899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20B1DDB8-CC9D-6F45-802D-E8F0D3D8B57D}"/>
              </a:ext>
            </a:extLst>
          </p:cNvPr>
          <p:cNvCxnSpPr>
            <a:stCxn id="72" idx="0"/>
            <a:endCxn id="71" idx="4"/>
          </p:cNvCxnSpPr>
          <p:nvPr/>
        </p:nvCxnSpPr>
        <p:spPr>
          <a:xfrm flipV="1">
            <a:off x="3964597" y="3549705"/>
            <a:ext cx="48432" cy="2023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003C60FF-1370-3449-84EA-F7CAEFEC65F5}"/>
              </a:ext>
            </a:extLst>
          </p:cNvPr>
          <p:cNvCxnSpPr>
            <a:stCxn id="69" idx="7"/>
            <a:endCxn id="71" idx="2"/>
          </p:cNvCxnSpPr>
          <p:nvPr/>
        </p:nvCxnSpPr>
        <p:spPr>
          <a:xfrm flipV="1">
            <a:off x="3611922" y="3448455"/>
            <a:ext cx="299857" cy="717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99A80F71-04D2-9F43-997B-988087F5018E}"/>
              </a:ext>
            </a:extLst>
          </p:cNvPr>
          <p:cNvCxnSpPr>
            <a:stCxn id="67" idx="7"/>
            <a:endCxn id="69" idx="3"/>
          </p:cNvCxnSpPr>
          <p:nvPr/>
        </p:nvCxnSpPr>
        <p:spPr>
          <a:xfrm flipV="1">
            <a:off x="3197340" y="3663407"/>
            <a:ext cx="271394" cy="534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6EE6966-0C3D-A244-B058-387592F26A24}"/>
              </a:ext>
            </a:extLst>
          </p:cNvPr>
          <p:cNvCxnSpPr>
            <a:stCxn id="67" idx="6"/>
            <a:endCxn id="72" idx="2"/>
          </p:cNvCxnSpPr>
          <p:nvPr/>
        </p:nvCxnSpPr>
        <p:spPr>
          <a:xfrm flipV="1">
            <a:off x="3226996" y="3853345"/>
            <a:ext cx="636351" cy="4165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2942D1D-DABB-F347-8C6C-9B94EB59927D}"/>
              </a:ext>
            </a:extLst>
          </p:cNvPr>
          <p:cNvCxnSpPr>
            <a:stCxn id="71" idx="6"/>
            <a:endCxn id="77" idx="2"/>
          </p:cNvCxnSpPr>
          <p:nvPr/>
        </p:nvCxnSpPr>
        <p:spPr>
          <a:xfrm>
            <a:off x="4114279" y="3448454"/>
            <a:ext cx="530198" cy="1433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08A5A1DE-60E5-FE4E-B5DE-B60A92182136}"/>
              </a:ext>
            </a:extLst>
          </p:cNvPr>
          <p:cNvCxnSpPr>
            <a:stCxn id="73" idx="7"/>
            <a:endCxn id="77" idx="3"/>
          </p:cNvCxnSpPr>
          <p:nvPr/>
        </p:nvCxnSpPr>
        <p:spPr>
          <a:xfrm flipV="1">
            <a:off x="4487578" y="3663407"/>
            <a:ext cx="186554" cy="5348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3E70A731-D996-2348-9F07-7E46448893BE}"/>
              </a:ext>
            </a:extLst>
          </p:cNvPr>
          <p:cNvCxnSpPr>
            <a:stCxn id="74" idx="1"/>
            <a:endCxn id="77" idx="5"/>
          </p:cNvCxnSpPr>
          <p:nvPr/>
        </p:nvCxnSpPr>
        <p:spPr>
          <a:xfrm flipH="1" flipV="1">
            <a:off x="4817321" y="3663407"/>
            <a:ext cx="629387" cy="6724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A6E5B577-E991-9749-89F8-9205B723334F}"/>
              </a:ext>
            </a:extLst>
          </p:cNvPr>
          <p:cNvCxnSpPr>
            <a:stCxn id="85" idx="2"/>
            <a:endCxn id="77" idx="6"/>
          </p:cNvCxnSpPr>
          <p:nvPr/>
        </p:nvCxnSpPr>
        <p:spPr>
          <a:xfrm flipH="1" flipV="1">
            <a:off x="4846976" y="3591813"/>
            <a:ext cx="987200" cy="558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7DB00BC-CE34-E742-9537-A46EB71221A7}"/>
              </a:ext>
            </a:extLst>
          </p:cNvPr>
          <p:cNvCxnSpPr>
            <a:stCxn id="76" idx="0"/>
            <a:endCxn id="77" idx="4"/>
          </p:cNvCxnSpPr>
          <p:nvPr/>
        </p:nvCxnSpPr>
        <p:spPr>
          <a:xfrm flipH="1" flipV="1">
            <a:off x="4745726" y="3693063"/>
            <a:ext cx="70503" cy="3109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EEC02E23-AADB-4747-A6A0-C36C95B6D79E}"/>
              </a:ext>
            </a:extLst>
          </p:cNvPr>
          <p:cNvCxnSpPr>
            <a:stCxn id="75" idx="0"/>
            <a:endCxn id="77" idx="5"/>
          </p:cNvCxnSpPr>
          <p:nvPr/>
        </p:nvCxnSpPr>
        <p:spPr>
          <a:xfrm flipH="1" flipV="1">
            <a:off x="4817321" y="3663406"/>
            <a:ext cx="396829" cy="8732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DBF7D25E-2117-C347-AA16-497E42910B19}"/>
              </a:ext>
            </a:extLst>
          </p:cNvPr>
          <p:cNvCxnSpPr>
            <a:stCxn id="55" idx="5"/>
            <a:endCxn id="77" idx="1"/>
          </p:cNvCxnSpPr>
          <p:nvPr/>
        </p:nvCxnSpPr>
        <p:spPr>
          <a:xfrm>
            <a:off x="3694294" y="2467420"/>
            <a:ext cx="979838" cy="10527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A9A3EDA0-4DC3-6D43-B8EA-0EEE40203084}"/>
              </a:ext>
            </a:extLst>
          </p:cNvPr>
          <p:cNvCxnSpPr>
            <a:stCxn id="78" idx="6"/>
            <a:endCxn id="80" idx="3"/>
          </p:cNvCxnSpPr>
          <p:nvPr/>
        </p:nvCxnSpPr>
        <p:spPr>
          <a:xfrm flipV="1">
            <a:off x="5235016" y="2546167"/>
            <a:ext cx="929096" cy="7672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44561B78-6ABA-094E-A2B2-3FC175B48E06}"/>
              </a:ext>
            </a:extLst>
          </p:cNvPr>
          <p:cNvCxnSpPr>
            <a:stCxn id="78" idx="6"/>
            <a:endCxn id="81" idx="3"/>
          </p:cNvCxnSpPr>
          <p:nvPr/>
        </p:nvCxnSpPr>
        <p:spPr>
          <a:xfrm flipV="1">
            <a:off x="5235016" y="2823200"/>
            <a:ext cx="1241000" cy="4902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35B3A51D-289A-A147-A5D0-4CE04FAB273E}"/>
              </a:ext>
            </a:extLst>
          </p:cNvPr>
          <p:cNvCxnSpPr>
            <a:stCxn id="79" idx="5"/>
            <a:endCxn id="83" idx="1"/>
          </p:cNvCxnSpPr>
          <p:nvPr/>
        </p:nvCxnSpPr>
        <p:spPr>
          <a:xfrm>
            <a:off x="5461473" y="2489992"/>
            <a:ext cx="1033915" cy="697588"/>
          </a:xfrm>
          <a:prstGeom prst="line">
            <a:avLst/>
          </a:prstGeom>
        </p:spPr>
        <p:style>
          <a:lnRef idx="1">
            <a:schemeClr val="accent1"/>
          </a:lnRef>
          <a:fillRef idx="0">
            <a:schemeClr val="accent1"/>
          </a:fillRef>
          <a:effectRef idx="0">
            <a:schemeClr val="accent1"/>
          </a:effectRef>
          <a:fontRef idx="minor">
            <a:schemeClr val="tx1"/>
          </a:fontRef>
        </p:style>
      </p:cxnSp>
      <p:sp>
        <p:nvSpPr>
          <p:cNvPr id="148" name="Freeform 147">
            <a:extLst>
              <a:ext uri="{FF2B5EF4-FFF2-40B4-BE49-F238E27FC236}">
                <a16:creationId xmlns:a16="http://schemas.microsoft.com/office/drawing/2014/main" id="{8C58409C-E21A-0044-948E-80B09E74D79F}"/>
              </a:ext>
            </a:extLst>
          </p:cNvPr>
          <p:cNvSpPr/>
          <p:nvPr/>
        </p:nvSpPr>
        <p:spPr>
          <a:xfrm>
            <a:off x="998359" y="970179"/>
            <a:ext cx="2966546" cy="3610508"/>
          </a:xfrm>
          <a:custGeom>
            <a:avLst/>
            <a:gdLst>
              <a:gd name="connsiteX0" fmla="*/ 1714500 w 5166360"/>
              <a:gd name="connsiteY0" fmla="*/ 1097280 h 4880610"/>
              <a:gd name="connsiteX1" fmla="*/ 0 w 5166360"/>
              <a:gd name="connsiteY1" fmla="*/ 1965960 h 4880610"/>
              <a:gd name="connsiteX2" fmla="*/ 800100 w 5166360"/>
              <a:gd name="connsiteY2" fmla="*/ 4754880 h 4880610"/>
              <a:gd name="connsiteX3" fmla="*/ 2617470 w 5166360"/>
              <a:gd name="connsiteY3" fmla="*/ 4880610 h 4880610"/>
              <a:gd name="connsiteX4" fmla="*/ 4823460 w 5166360"/>
              <a:gd name="connsiteY4" fmla="*/ 3966210 h 4880610"/>
              <a:gd name="connsiteX5" fmla="*/ 5166360 w 5166360"/>
              <a:gd name="connsiteY5" fmla="*/ 2491740 h 4880610"/>
              <a:gd name="connsiteX6" fmla="*/ 4549140 w 5166360"/>
              <a:gd name="connsiteY6" fmla="*/ 1394460 h 4880610"/>
              <a:gd name="connsiteX7" fmla="*/ 4434840 w 5166360"/>
              <a:gd name="connsiteY7" fmla="*/ 0 h 4880610"/>
              <a:gd name="connsiteX8" fmla="*/ 3360420 w 5166360"/>
              <a:gd name="connsiteY8" fmla="*/ 0 h 4880610"/>
              <a:gd name="connsiteX9" fmla="*/ 2388870 w 5166360"/>
              <a:gd name="connsiteY9" fmla="*/ 674370 h 4880610"/>
              <a:gd name="connsiteX10" fmla="*/ 1714500 w 5166360"/>
              <a:gd name="connsiteY10" fmla="*/ 1097280 h 4880610"/>
              <a:gd name="connsiteX0" fmla="*/ 1714500 w 5166360"/>
              <a:gd name="connsiteY0" fmla="*/ 1097280 h 4880610"/>
              <a:gd name="connsiteX1" fmla="*/ 0 w 5166360"/>
              <a:gd name="connsiteY1" fmla="*/ 1965960 h 4880610"/>
              <a:gd name="connsiteX2" fmla="*/ 800100 w 5166360"/>
              <a:gd name="connsiteY2" fmla="*/ 4754880 h 4880610"/>
              <a:gd name="connsiteX3" fmla="*/ 2617470 w 5166360"/>
              <a:gd name="connsiteY3" fmla="*/ 4880610 h 4880610"/>
              <a:gd name="connsiteX4" fmla="*/ 4823460 w 5166360"/>
              <a:gd name="connsiteY4" fmla="*/ 3966210 h 4880610"/>
              <a:gd name="connsiteX5" fmla="*/ 5166360 w 5166360"/>
              <a:gd name="connsiteY5" fmla="*/ 2491740 h 4880610"/>
              <a:gd name="connsiteX6" fmla="*/ 4549140 w 5166360"/>
              <a:gd name="connsiteY6" fmla="*/ 1394460 h 4880610"/>
              <a:gd name="connsiteX7" fmla="*/ 4434840 w 5166360"/>
              <a:gd name="connsiteY7" fmla="*/ 0 h 4880610"/>
              <a:gd name="connsiteX8" fmla="*/ 3086100 w 5166360"/>
              <a:gd name="connsiteY8" fmla="*/ 11430 h 4880610"/>
              <a:gd name="connsiteX9" fmla="*/ 2388870 w 5166360"/>
              <a:gd name="connsiteY9" fmla="*/ 674370 h 4880610"/>
              <a:gd name="connsiteX10" fmla="*/ 1714500 w 5166360"/>
              <a:gd name="connsiteY10" fmla="*/ 1097280 h 4880610"/>
              <a:gd name="connsiteX0" fmla="*/ 1714500 w 5166360"/>
              <a:gd name="connsiteY0" fmla="*/ 1097280 h 4880610"/>
              <a:gd name="connsiteX1" fmla="*/ 0 w 5166360"/>
              <a:gd name="connsiteY1" fmla="*/ 1965960 h 4880610"/>
              <a:gd name="connsiteX2" fmla="*/ 800100 w 5166360"/>
              <a:gd name="connsiteY2" fmla="*/ 4754880 h 4880610"/>
              <a:gd name="connsiteX3" fmla="*/ 2617470 w 5166360"/>
              <a:gd name="connsiteY3" fmla="*/ 4880610 h 4880610"/>
              <a:gd name="connsiteX4" fmla="*/ 3848100 w 5166360"/>
              <a:gd name="connsiteY4" fmla="*/ 3112770 h 4880610"/>
              <a:gd name="connsiteX5" fmla="*/ 5166360 w 5166360"/>
              <a:gd name="connsiteY5" fmla="*/ 2491740 h 4880610"/>
              <a:gd name="connsiteX6" fmla="*/ 4549140 w 5166360"/>
              <a:gd name="connsiteY6" fmla="*/ 1394460 h 4880610"/>
              <a:gd name="connsiteX7" fmla="*/ 4434840 w 5166360"/>
              <a:gd name="connsiteY7" fmla="*/ 0 h 4880610"/>
              <a:gd name="connsiteX8" fmla="*/ 3086100 w 5166360"/>
              <a:gd name="connsiteY8" fmla="*/ 11430 h 4880610"/>
              <a:gd name="connsiteX9" fmla="*/ 2388870 w 5166360"/>
              <a:gd name="connsiteY9" fmla="*/ 674370 h 4880610"/>
              <a:gd name="connsiteX10" fmla="*/ 1714500 w 5166360"/>
              <a:gd name="connsiteY10" fmla="*/ 1097280 h 4880610"/>
              <a:gd name="connsiteX0" fmla="*/ 1714500 w 5166360"/>
              <a:gd name="connsiteY0" fmla="*/ 1097280 h 4880610"/>
              <a:gd name="connsiteX1" fmla="*/ 0 w 5166360"/>
              <a:gd name="connsiteY1" fmla="*/ 1965960 h 4880610"/>
              <a:gd name="connsiteX2" fmla="*/ 800100 w 5166360"/>
              <a:gd name="connsiteY2" fmla="*/ 4754880 h 4880610"/>
              <a:gd name="connsiteX3" fmla="*/ 2617470 w 5166360"/>
              <a:gd name="connsiteY3" fmla="*/ 4880610 h 4880610"/>
              <a:gd name="connsiteX4" fmla="*/ 3441700 w 5166360"/>
              <a:gd name="connsiteY4" fmla="*/ 3783330 h 4880610"/>
              <a:gd name="connsiteX5" fmla="*/ 5166360 w 5166360"/>
              <a:gd name="connsiteY5" fmla="*/ 2491740 h 4880610"/>
              <a:gd name="connsiteX6" fmla="*/ 4549140 w 5166360"/>
              <a:gd name="connsiteY6" fmla="*/ 1394460 h 4880610"/>
              <a:gd name="connsiteX7" fmla="*/ 4434840 w 5166360"/>
              <a:gd name="connsiteY7" fmla="*/ 0 h 4880610"/>
              <a:gd name="connsiteX8" fmla="*/ 3086100 w 5166360"/>
              <a:gd name="connsiteY8" fmla="*/ 11430 h 4880610"/>
              <a:gd name="connsiteX9" fmla="*/ 2388870 w 5166360"/>
              <a:gd name="connsiteY9" fmla="*/ 674370 h 4880610"/>
              <a:gd name="connsiteX10" fmla="*/ 1714500 w 5166360"/>
              <a:gd name="connsiteY10" fmla="*/ 1097280 h 4880610"/>
              <a:gd name="connsiteX0" fmla="*/ 1714500 w 4549140"/>
              <a:gd name="connsiteY0" fmla="*/ 1097280 h 4880610"/>
              <a:gd name="connsiteX1" fmla="*/ 0 w 4549140"/>
              <a:gd name="connsiteY1" fmla="*/ 1965960 h 4880610"/>
              <a:gd name="connsiteX2" fmla="*/ 800100 w 4549140"/>
              <a:gd name="connsiteY2" fmla="*/ 4754880 h 4880610"/>
              <a:gd name="connsiteX3" fmla="*/ 2617470 w 4549140"/>
              <a:gd name="connsiteY3" fmla="*/ 4880610 h 4880610"/>
              <a:gd name="connsiteX4" fmla="*/ 3441700 w 4549140"/>
              <a:gd name="connsiteY4" fmla="*/ 3783330 h 4880610"/>
              <a:gd name="connsiteX5" fmla="*/ 3825240 w 4549140"/>
              <a:gd name="connsiteY5" fmla="*/ 2207260 h 4880610"/>
              <a:gd name="connsiteX6" fmla="*/ 4549140 w 4549140"/>
              <a:gd name="connsiteY6" fmla="*/ 1394460 h 4880610"/>
              <a:gd name="connsiteX7" fmla="*/ 4434840 w 4549140"/>
              <a:gd name="connsiteY7" fmla="*/ 0 h 4880610"/>
              <a:gd name="connsiteX8" fmla="*/ 3086100 w 4549140"/>
              <a:gd name="connsiteY8" fmla="*/ 11430 h 4880610"/>
              <a:gd name="connsiteX9" fmla="*/ 2388870 w 4549140"/>
              <a:gd name="connsiteY9" fmla="*/ 674370 h 4880610"/>
              <a:gd name="connsiteX10" fmla="*/ 1714500 w 4549140"/>
              <a:gd name="connsiteY10" fmla="*/ 1097280 h 4880610"/>
              <a:gd name="connsiteX0" fmla="*/ 1714500 w 4434840"/>
              <a:gd name="connsiteY0" fmla="*/ 1097280 h 4880610"/>
              <a:gd name="connsiteX1" fmla="*/ 0 w 4434840"/>
              <a:gd name="connsiteY1" fmla="*/ 1965960 h 4880610"/>
              <a:gd name="connsiteX2" fmla="*/ 800100 w 4434840"/>
              <a:gd name="connsiteY2" fmla="*/ 4754880 h 4880610"/>
              <a:gd name="connsiteX3" fmla="*/ 2617470 w 4434840"/>
              <a:gd name="connsiteY3" fmla="*/ 4880610 h 4880610"/>
              <a:gd name="connsiteX4" fmla="*/ 3441700 w 4434840"/>
              <a:gd name="connsiteY4" fmla="*/ 3783330 h 4880610"/>
              <a:gd name="connsiteX5" fmla="*/ 3825240 w 4434840"/>
              <a:gd name="connsiteY5" fmla="*/ 2207260 h 4880610"/>
              <a:gd name="connsiteX6" fmla="*/ 3716020 w 4434840"/>
              <a:gd name="connsiteY6" fmla="*/ 1414780 h 4880610"/>
              <a:gd name="connsiteX7" fmla="*/ 4434840 w 4434840"/>
              <a:gd name="connsiteY7" fmla="*/ 0 h 4880610"/>
              <a:gd name="connsiteX8" fmla="*/ 3086100 w 4434840"/>
              <a:gd name="connsiteY8" fmla="*/ 11430 h 4880610"/>
              <a:gd name="connsiteX9" fmla="*/ 2388870 w 4434840"/>
              <a:gd name="connsiteY9" fmla="*/ 674370 h 4880610"/>
              <a:gd name="connsiteX10" fmla="*/ 1714500 w 4434840"/>
              <a:gd name="connsiteY10" fmla="*/ 1097280 h 4880610"/>
              <a:gd name="connsiteX0" fmla="*/ 1714500 w 4434840"/>
              <a:gd name="connsiteY0" fmla="*/ 1097280 h 4880610"/>
              <a:gd name="connsiteX1" fmla="*/ 0 w 4434840"/>
              <a:gd name="connsiteY1" fmla="*/ 1965960 h 4880610"/>
              <a:gd name="connsiteX2" fmla="*/ 800100 w 4434840"/>
              <a:gd name="connsiteY2" fmla="*/ 4754880 h 4880610"/>
              <a:gd name="connsiteX3" fmla="*/ 2617470 w 4434840"/>
              <a:gd name="connsiteY3" fmla="*/ 4880610 h 4880610"/>
              <a:gd name="connsiteX4" fmla="*/ 3441700 w 4434840"/>
              <a:gd name="connsiteY4" fmla="*/ 3783330 h 4880610"/>
              <a:gd name="connsiteX5" fmla="*/ 3743960 w 4434840"/>
              <a:gd name="connsiteY5" fmla="*/ 2227580 h 4880610"/>
              <a:gd name="connsiteX6" fmla="*/ 3716020 w 4434840"/>
              <a:gd name="connsiteY6" fmla="*/ 1414780 h 4880610"/>
              <a:gd name="connsiteX7" fmla="*/ 4434840 w 4434840"/>
              <a:gd name="connsiteY7" fmla="*/ 0 h 4880610"/>
              <a:gd name="connsiteX8" fmla="*/ 3086100 w 4434840"/>
              <a:gd name="connsiteY8" fmla="*/ 11430 h 4880610"/>
              <a:gd name="connsiteX9" fmla="*/ 2388870 w 4434840"/>
              <a:gd name="connsiteY9" fmla="*/ 674370 h 4880610"/>
              <a:gd name="connsiteX10" fmla="*/ 1714500 w 4434840"/>
              <a:gd name="connsiteY10" fmla="*/ 1097280 h 4880610"/>
              <a:gd name="connsiteX0" fmla="*/ 1714500 w 3743960"/>
              <a:gd name="connsiteY0" fmla="*/ 1085850 h 4869180"/>
              <a:gd name="connsiteX1" fmla="*/ 0 w 3743960"/>
              <a:gd name="connsiteY1" fmla="*/ 1954530 h 4869180"/>
              <a:gd name="connsiteX2" fmla="*/ 800100 w 3743960"/>
              <a:gd name="connsiteY2" fmla="*/ 4743450 h 4869180"/>
              <a:gd name="connsiteX3" fmla="*/ 2617470 w 3743960"/>
              <a:gd name="connsiteY3" fmla="*/ 4869180 h 4869180"/>
              <a:gd name="connsiteX4" fmla="*/ 3441700 w 3743960"/>
              <a:gd name="connsiteY4" fmla="*/ 3771900 h 4869180"/>
              <a:gd name="connsiteX5" fmla="*/ 3743960 w 3743960"/>
              <a:gd name="connsiteY5" fmla="*/ 2216150 h 4869180"/>
              <a:gd name="connsiteX6" fmla="*/ 3716020 w 3743960"/>
              <a:gd name="connsiteY6" fmla="*/ 1403350 h 4869180"/>
              <a:gd name="connsiteX7" fmla="*/ 3581400 w 3743960"/>
              <a:gd name="connsiteY7" fmla="*/ 1024890 h 4869180"/>
              <a:gd name="connsiteX8" fmla="*/ 3086100 w 3743960"/>
              <a:gd name="connsiteY8" fmla="*/ 0 h 4869180"/>
              <a:gd name="connsiteX9" fmla="*/ 2388870 w 3743960"/>
              <a:gd name="connsiteY9" fmla="*/ 662940 h 4869180"/>
              <a:gd name="connsiteX10" fmla="*/ 1714500 w 3743960"/>
              <a:gd name="connsiteY10" fmla="*/ 1085850 h 4869180"/>
              <a:gd name="connsiteX0" fmla="*/ 1714500 w 3743960"/>
              <a:gd name="connsiteY0" fmla="*/ 422910 h 4206240"/>
              <a:gd name="connsiteX1" fmla="*/ 0 w 3743960"/>
              <a:gd name="connsiteY1" fmla="*/ 1291590 h 4206240"/>
              <a:gd name="connsiteX2" fmla="*/ 800100 w 3743960"/>
              <a:gd name="connsiteY2" fmla="*/ 4080510 h 4206240"/>
              <a:gd name="connsiteX3" fmla="*/ 2617470 w 3743960"/>
              <a:gd name="connsiteY3" fmla="*/ 4206240 h 4206240"/>
              <a:gd name="connsiteX4" fmla="*/ 3441700 w 3743960"/>
              <a:gd name="connsiteY4" fmla="*/ 3108960 h 4206240"/>
              <a:gd name="connsiteX5" fmla="*/ 3743960 w 3743960"/>
              <a:gd name="connsiteY5" fmla="*/ 1553210 h 4206240"/>
              <a:gd name="connsiteX6" fmla="*/ 3716020 w 3743960"/>
              <a:gd name="connsiteY6" fmla="*/ 740410 h 4206240"/>
              <a:gd name="connsiteX7" fmla="*/ 3581400 w 3743960"/>
              <a:gd name="connsiteY7" fmla="*/ 361950 h 4206240"/>
              <a:gd name="connsiteX8" fmla="*/ 2679700 w 3743960"/>
              <a:gd name="connsiteY8" fmla="*/ 576580 h 4206240"/>
              <a:gd name="connsiteX9" fmla="*/ 2388870 w 3743960"/>
              <a:gd name="connsiteY9" fmla="*/ 0 h 4206240"/>
              <a:gd name="connsiteX10" fmla="*/ 1714500 w 3743960"/>
              <a:gd name="connsiteY10" fmla="*/ 422910 h 4206240"/>
              <a:gd name="connsiteX0" fmla="*/ 881380 w 3743960"/>
              <a:gd name="connsiteY0" fmla="*/ 971550 h 4206240"/>
              <a:gd name="connsiteX1" fmla="*/ 0 w 3743960"/>
              <a:gd name="connsiteY1" fmla="*/ 1291590 h 4206240"/>
              <a:gd name="connsiteX2" fmla="*/ 800100 w 3743960"/>
              <a:gd name="connsiteY2" fmla="*/ 4080510 h 4206240"/>
              <a:gd name="connsiteX3" fmla="*/ 2617470 w 3743960"/>
              <a:gd name="connsiteY3" fmla="*/ 4206240 h 4206240"/>
              <a:gd name="connsiteX4" fmla="*/ 3441700 w 3743960"/>
              <a:gd name="connsiteY4" fmla="*/ 3108960 h 4206240"/>
              <a:gd name="connsiteX5" fmla="*/ 3743960 w 3743960"/>
              <a:gd name="connsiteY5" fmla="*/ 1553210 h 4206240"/>
              <a:gd name="connsiteX6" fmla="*/ 3716020 w 3743960"/>
              <a:gd name="connsiteY6" fmla="*/ 740410 h 4206240"/>
              <a:gd name="connsiteX7" fmla="*/ 3581400 w 3743960"/>
              <a:gd name="connsiteY7" fmla="*/ 361950 h 4206240"/>
              <a:gd name="connsiteX8" fmla="*/ 2679700 w 3743960"/>
              <a:gd name="connsiteY8" fmla="*/ 576580 h 4206240"/>
              <a:gd name="connsiteX9" fmla="*/ 2388870 w 3743960"/>
              <a:gd name="connsiteY9" fmla="*/ 0 h 4206240"/>
              <a:gd name="connsiteX10" fmla="*/ 881380 w 3743960"/>
              <a:gd name="connsiteY10" fmla="*/ 971550 h 4206240"/>
              <a:gd name="connsiteX0" fmla="*/ 881380 w 3743960"/>
              <a:gd name="connsiteY0" fmla="*/ 626110 h 3860800"/>
              <a:gd name="connsiteX1" fmla="*/ 0 w 3743960"/>
              <a:gd name="connsiteY1" fmla="*/ 946150 h 3860800"/>
              <a:gd name="connsiteX2" fmla="*/ 800100 w 3743960"/>
              <a:gd name="connsiteY2" fmla="*/ 3735070 h 3860800"/>
              <a:gd name="connsiteX3" fmla="*/ 2617470 w 3743960"/>
              <a:gd name="connsiteY3" fmla="*/ 3860800 h 3860800"/>
              <a:gd name="connsiteX4" fmla="*/ 3441700 w 3743960"/>
              <a:gd name="connsiteY4" fmla="*/ 2763520 h 3860800"/>
              <a:gd name="connsiteX5" fmla="*/ 3743960 w 3743960"/>
              <a:gd name="connsiteY5" fmla="*/ 1207770 h 3860800"/>
              <a:gd name="connsiteX6" fmla="*/ 3716020 w 3743960"/>
              <a:gd name="connsiteY6" fmla="*/ 394970 h 3860800"/>
              <a:gd name="connsiteX7" fmla="*/ 3581400 w 3743960"/>
              <a:gd name="connsiteY7" fmla="*/ 16510 h 3860800"/>
              <a:gd name="connsiteX8" fmla="*/ 2679700 w 3743960"/>
              <a:gd name="connsiteY8" fmla="*/ 231140 h 3860800"/>
              <a:gd name="connsiteX9" fmla="*/ 2104390 w 3743960"/>
              <a:gd name="connsiteY9" fmla="*/ 0 h 3860800"/>
              <a:gd name="connsiteX10" fmla="*/ 881380 w 3743960"/>
              <a:gd name="connsiteY10" fmla="*/ 626110 h 3860800"/>
              <a:gd name="connsiteX0" fmla="*/ 881380 w 3743960"/>
              <a:gd name="connsiteY0" fmla="*/ 1654810 h 4889500"/>
              <a:gd name="connsiteX1" fmla="*/ 0 w 3743960"/>
              <a:gd name="connsiteY1" fmla="*/ 1974850 h 4889500"/>
              <a:gd name="connsiteX2" fmla="*/ 800100 w 3743960"/>
              <a:gd name="connsiteY2" fmla="*/ 4763770 h 4889500"/>
              <a:gd name="connsiteX3" fmla="*/ 2617470 w 3743960"/>
              <a:gd name="connsiteY3" fmla="*/ 4889500 h 4889500"/>
              <a:gd name="connsiteX4" fmla="*/ 3441700 w 3743960"/>
              <a:gd name="connsiteY4" fmla="*/ 3792220 h 4889500"/>
              <a:gd name="connsiteX5" fmla="*/ 3743960 w 3743960"/>
              <a:gd name="connsiteY5" fmla="*/ 2236470 h 4889500"/>
              <a:gd name="connsiteX6" fmla="*/ 3716020 w 3743960"/>
              <a:gd name="connsiteY6" fmla="*/ 1423670 h 4889500"/>
              <a:gd name="connsiteX7" fmla="*/ 3581400 w 3743960"/>
              <a:gd name="connsiteY7" fmla="*/ 1045210 h 4889500"/>
              <a:gd name="connsiteX8" fmla="*/ 3147060 w 3743960"/>
              <a:gd name="connsiteY8" fmla="*/ 0 h 4889500"/>
              <a:gd name="connsiteX9" fmla="*/ 2104390 w 3743960"/>
              <a:gd name="connsiteY9" fmla="*/ 1028700 h 4889500"/>
              <a:gd name="connsiteX10" fmla="*/ 881380 w 3743960"/>
              <a:gd name="connsiteY10" fmla="*/ 1654810 h 4889500"/>
              <a:gd name="connsiteX0" fmla="*/ 881380 w 4353560"/>
              <a:gd name="connsiteY0" fmla="*/ 1654810 h 4889500"/>
              <a:gd name="connsiteX1" fmla="*/ 0 w 4353560"/>
              <a:gd name="connsiteY1" fmla="*/ 1974850 h 4889500"/>
              <a:gd name="connsiteX2" fmla="*/ 800100 w 4353560"/>
              <a:gd name="connsiteY2" fmla="*/ 4763770 h 4889500"/>
              <a:gd name="connsiteX3" fmla="*/ 2617470 w 4353560"/>
              <a:gd name="connsiteY3" fmla="*/ 4889500 h 4889500"/>
              <a:gd name="connsiteX4" fmla="*/ 3441700 w 4353560"/>
              <a:gd name="connsiteY4" fmla="*/ 3792220 h 4889500"/>
              <a:gd name="connsiteX5" fmla="*/ 3743960 w 4353560"/>
              <a:gd name="connsiteY5" fmla="*/ 2236470 h 4889500"/>
              <a:gd name="connsiteX6" fmla="*/ 3716020 w 4353560"/>
              <a:gd name="connsiteY6" fmla="*/ 1423670 h 4889500"/>
              <a:gd name="connsiteX7" fmla="*/ 4353560 w 4353560"/>
              <a:gd name="connsiteY7" fmla="*/ 29210 h 4889500"/>
              <a:gd name="connsiteX8" fmla="*/ 3147060 w 4353560"/>
              <a:gd name="connsiteY8" fmla="*/ 0 h 4889500"/>
              <a:gd name="connsiteX9" fmla="*/ 2104390 w 4353560"/>
              <a:gd name="connsiteY9" fmla="*/ 1028700 h 4889500"/>
              <a:gd name="connsiteX10" fmla="*/ 881380 w 4353560"/>
              <a:gd name="connsiteY10" fmla="*/ 1654810 h 4889500"/>
              <a:gd name="connsiteX0" fmla="*/ 881380 w 4434840"/>
              <a:gd name="connsiteY0" fmla="*/ 1654810 h 4889500"/>
              <a:gd name="connsiteX1" fmla="*/ 0 w 4434840"/>
              <a:gd name="connsiteY1" fmla="*/ 1974850 h 4889500"/>
              <a:gd name="connsiteX2" fmla="*/ 800100 w 4434840"/>
              <a:gd name="connsiteY2" fmla="*/ 4763770 h 4889500"/>
              <a:gd name="connsiteX3" fmla="*/ 2617470 w 4434840"/>
              <a:gd name="connsiteY3" fmla="*/ 4889500 h 4889500"/>
              <a:gd name="connsiteX4" fmla="*/ 3441700 w 4434840"/>
              <a:gd name="connsiteY4" fmla="*/ 3792220 h 4889500"/>
              <a:gd name="connsiteX5" fmla="*/ 3743960 w 4434840"/>
              <a:gd name="connsiteY5" fmla="*/ 2236470 h 4889500"/>
              <a:gd name="connsiteX6" fmla="*/ 3716020 w 4434840"/>
              <a:gd name="connsiteY6" fmla="*/ 1423670 h 4889500"/>
              <a:gd name="connsiteX7" fmla="*/ 4434840 w 4434840"/>
              <a:gd name="connsiteY7" fmla="*/ 110490 h 4889500"/>
              <a:gd name="connsiteX8" fmla="*/ 3147060 w 4434840"/>
              <a:gd name="connsiteY8" fmla="*/ 0 h 4889500"/>
              <a:gd name="connsiteX9" fmla="*/ 2104390 w 4434840"/>
              <a:gd name="connsiteY9" fmla="*/ 1028700 h 4889500"/>
              <a:gd name="connsiteX10" fmla="*/ 881380 w 4434840"/>
              <a:gd name="connsiteY10" fmla="*/ 1654810 h 4889500"/>
              <a:gd name="connsiteX0" fmla="*/ 881380 w 4434840"/>
              <a:gd name="connsiteY0" fmla="*/ 1654810 h 4889500"/>
              <a:gd name="connsiteX1" fmla="*/ 0 w 4434840"/>
              <a:gd name="connsiteY1" fmla="*/ 1974850 h 4889500"/>
              <a:gd name="connsiteX2" fmla="*/ 800100 w 4434840"/>
              <a:gd name="connsiteY2" fmla="*/ 4763770 h 4889500"/>
              <a:gd name="connsiteX3" fmla="*/ 2617470 w 4434840"/>
              <a:gd name="connsiteY3" fmla="*/ 4889500 h 4889500"/>
              <a:gd name="connsiteX4" fmla="*/ 3441700 w 4434840"/>
              <a:gd name="connsiteY4" fmla="*/ 3792220 h 4889500"/>
              <a:gd name="connsiteX5" fmla="*/ 3743960 w 4434840"/>
              <a:gd name="connsiteY5" fmla="*/ 2236470 h 4889500"/>
              <a:gd name="connsiteX6" fmla="*/ 3665778 w 4434840"/>
              <a:gd name="connsiteY6" fmla="*/ 2147151 h 4889500"/>
              <a:gd name="connsiteX7" fmla="*/ 4434840 w 4434840"/>
              <a:gd name="connsiteY7" fmla="*/ 110490 h 4889500"/>
              <a:gd name="connsiteX8" fmla="*/ 3147060 w 4434840"/>
              <a:gd name="connsiteY8" fmla="*/ 0 h 4889500"/>
              <a:gd name="connsiteX9" fmla="*/ 2104390 w 4434840"/>
              <a:gd name="connsiteY9" fmla="*/ 1028700 h 4889500"/>
              <a:gd name="connsiteX10" fmla="*/ 881380 w 4434840"/>
              <a:gd name="connsiteY10" fmla="*/ 1654810 h 4889500"/>
              <a:gd name="connsiteX0" fmla="*/ 881380 w 4497586"/>
              <a:gd name="connsiteY0" fmla="*/ 1654810 h 4889500"/>
              <a:gd name="connsiteX1" fmla="*/ 0 w 4497586"/>
              <a:gd name="connsiteY1" fmla="*/ 1974850 h 4889500"/>
              <a:gd name="connsiteX2" fmla="*/ 800100 w 4497586"/>
              <a:gd name="connsiteY2" fmla="*/ 4763770 h 4889500"/>
              <a:gd name="connsiteX3" fmla="*/ 2617470 w 4497586"/>
              <a:gd name="connsiteY3" fmla="*/ 4889500 h 4889500"/>
              <a:gd name="connsiteX4" fmla="*/ 3441700 w 4497586"/>
              <a:gd name="connsiteY4" fmla="*/ 3792220 h 4889500"/>
              <a:gd name="connsiteX5" fmla="*/ 4497586 w 4497586"/>
              <a:gd name="connsiteY5" fmla="*/ 2909709 h 4889500"/>
              <a:gd name="connsiteX6" fmla="*/ 3665778 w 4497586"/>
              <a:gd name="connsiteY6" fmla="*/ 2147151 h 4889500"/>
              <a:gd name="connsiteX7" fmla="*/ 4434840 w 4497586"/>
              <a:gd name="connsiteY7" fmla="*/ 110490 h 4889500"/>
              <a:gd name="connsiteX8" fmla="*/ 3147060 w 4497586"/>
              <a:gd name="connsiteY8" fmla="*/ 0 h 4889500"/>
              <a:gd name="connsiteX9" fmla="*/ 2104390 w 4497586"/>
              <a:gd name="connsiteY9" fmla="*/ 1028700 h 4889500"/>
              <a:gd name="connsiteX10" fmla="*/ 881380 w 4497586"/>
              <a:gd name="connsiteY10" fmla="*/ 1654810 h 4889500"/>
              <a:gd name="connsiteX0" fmla="*/ 881380 w 4497586"/>
              <a:gd name="connsiteY0" fmla="*/ 1654810 h 4889500"/>
              <a:gd name="connsiteX1" fmla="*/ 0 w 4497586"/>
              <a:gd name="connsiteY1" fmla="*/ 1974850 h 4889500"/>
              <a:gd name="connsiteX2" fmla="*/ 800100 w 4497586"/>
              <a:gd name="connsiteY2" fmla="*/ 4763770 h 4889500"/>
              <a:gd name="connsiteX3" fmla="*/ 2617470 w 4497586"/>
              <a:gd name="connsiteY3" fmla="*/ 4889500 h 4889500"/>
              <a:gd name="connsiteX4" fmla="*/ 3773295 w 4497586"/>
              <a:gd name="connsiteY4" fmla="*/ 3078787 h 4889500"/>
              <a:gd name="connsiteX5" fmla="*/ 4497586 w 4497586"/>
              <a:gd name="connsiteY5" fmla="*/ 2909709 h 4889500"/>
              <a:gd name="connsiteX6" fmla="*/ 3665778 w 4497586"/>
              <a:gd name="connsiteY6" fmla="*/ 2147151 h 4889500"/>
              <a:gd name="connsiteX7" fmla="*/ 4434840 w 4497586"/>
              <a:gd name="connsiteY7" fmla="*/ 110490 h 4889500"/>
              <a:gd name="connsiteX8" fmla="*/ 3147060 w 4497586"/>
              <a:gd name="connsiteY8" fmla="*/ 0 h 4889500"/>
              <a:gd name="connsiteX9" fmla="*/ 2104390 w 4497586"/>
              <a:gd name="connsiteY9" fmla="*/ 1028700 h 4889500"/>
              <a:gd name="connsiteX10" fmla="*/ 881380 w 4497586"/>
              <a:gd name="connsiteY10" fmla="*/ 1654810 h 4889500"/>
              <a:gd name="connsiteX0" fmla="*/ 881380 w 4497586"/>
              <a:gd name="connsiteY0" fmla="*/ 1654810 h 4763770"/>
              <a:gd name="connsiteX1" fmla="*/ 0 w 4497586"/>
              <a:gd name="connsiteY1" fmla="*/ 1974850 h 4763770"/>
              <a:gd name="connsiteX2" fmla="*/ 800100 w 4497586"/>
              <a:gd name="connsiteY2" fmla="*/ 4763770 h 4763770"/>
              <a:gd name="connsiteX3" fmla="*/ 3089743 w 4497586"/>
              <a:gd name="connsiteY3" fmla="*/ 4346889 h 4763770"/>
              <a:gd name="connsiteX4" fmla="*/ 3773295 w 4497586"/>
              <a:gd name="connsiteY4" fmla="*/ 3078787 h 4763770"/>
              <a:gd name="connsiteX5" fmla="*/ 4497586 w 4497586"/>
              <a:gd name="connsiteY5" fmla="*/ 2909709 h 4763770"/>
              <a:gd name="connsiteX6" fmla="*/ 3665778 w 4497586"/>
              <a:gd name="connsiteY6" fmla="*/ 2147151 h 4763770"/>
              <a:gd name="connsiteX7" fmla="*/ 4434840 w 4497586"/>
              <a:gd name="connsiteY7" fmla="*/ 110490 h 4763770"/>
              <a:gd name="connsiteX8" fmla="*/ 3147060 w 4497586"/>
              <a:gd name="connsiteY8" fmla="*/ 0 h 4763770"/>
              <a:gd name="connsiteX9" fmla="*/ 2104390 w 4497586"/>
              <a:gd name="connsiteY9" fmla="*/ 1028700 h 4763770"/>
              <a:gd name="connsiteX10" fmla="*/ 881380 w 4497586"/>
              <a:gd name="connsiteY10" fmla="*/ 1654810 h 4763770"/>
              <a:gd name="connsiteX0" fmla="*/ 881380 w 4497586"/>
              <a:gd name="connsiteY0" fmla="*/ 1654810 h 4974785"/>
              <a:gd name="connsiteX1" fmla="*/ 0 w 4497586"/>
              <a:gd name="connsiteY1" fmla="*/ 1974850 h 4974785"/>
              <a:gd name="connsiteX2" fmla="*/ 1312566 w 4497586"/>
              <a:gd name="connsiteY2" fmla="*/ 4974785 h 4974785"/>
              <a:gd name="connsiteX3" fmla="*/ 3089743 w 4497586"/>
              <a:gd name="connsiteY3" fmla="*/ 4346889 h 4974785"/>
              <a:gd name="connsiteX4" fmla="*/ 3773295 w 4497586"/>
              <a:gd name="connsiteY4" fmla="*/ 3078787 h 4974785"/>
              <a:gd name="connsiteX5" fmla="*/ 4497586 w 4497586"/>
              <a:gd name="connsiteY5" fmla="*/ 2909709 h 4974785"/>
              <a:gd name="connsiteX6" fmla="*/ 3665778 w 4497586"/>
              <a:gd name="connsiteY6" fmla="*/ 2147151 h 4974785"/>
              <a:gd name="connsiteX7" fmla="*/ 4434840 w 4497586"/>
              <a:gd name="connsiteY7" fmla="*/ 110490 h 4974785"/>
              <a:gd name="connsiteX8" fmla="*/ 3147060 w 4497586"/>
              <a:gd name="connsiteY8" fmla="*/ 0 h 4974785"/>
              <a:gd name="connsiteX9" fmla="*/ 2104390 w 4497586"/>
              <a:gd name="connsiteY9" fmla="*/ 1028700 h 4974785"/>
              <a:gd name="connsiteX10" fmla="*/ 881380 w 4497586"/>
              <a:gd name="connsiteY10" fmla="*/ 1654810 h 4974785"/>
              <a:gd name="connsiteX0" fmla="*/ 991912 w 4608118"/>
              <a:gd name="connsiteY0" fmla="*/ 1654810 h 4974785"/>
              <a:gd name="connsiteX1" fmla="*/ 0 w 4608118"/>
              <a:gd name="connsiteY1" fmla="*/ 2477267 h 4974785"/>
              <a:gd name="connsiteX2" fmla="*/ 1423098 w 4608118"/>
              <a:gd name="connsiteY2" fmla="*/ 4974785 h 4974785"/>
              <a:gd name="connsiteX3" fmla="*/ 3200275 w 4608118"/>
              <a:gd name="connsiteY3" fmla="*/ 4346889 h 4974785"/>
              <a:gd name="connsiteX4" fmla="*/ 3883827 w 4608118"/>
              <a:gd name="connsiteY4" fmla="*/ 3078787 h 4974785"/>
              <a:gd name="connsiteX5" fmla="*/ 4608118 w 4608118"/>
              <a:gd name="connsiteY5" fmla="*/ 2909709 h 4974785"/>
              <a:gd name="connsiteX6" fmla="*/ 3776310 w 4608118"/>
              <a:gd name="connsiteY6" fmla="*/ 2147151 h 4974785"/>
              <a:gd name="connsiteX7" fmla="*/ 4545372 w 4608118"/>
              <a:gd name="connsiteY7" fmla="*/ 110490 h 4974785"/>
              <a:gd name="connsiteX8" fmla="*/ 3257592 w 4608118"/>
              <a:gd name="connsiteY8" fmla="*/ 0 h 4974785"/>
              <a:gd name="connsiteX9" fmla="*/ 2214922 w 4608118"/>
              <a:gd name="connsiteY9" fmla="*/ 1028700 h 4974785"/>
              <a:gd name="connsiteX10" fmla="*/ 991912 w 4608118"/>
              <a:gd name="connsiteY10" fmla="*/ 1654810 h 4974785"/>
              <a:gd name="connsiteX0" fmla="*/ 991912 w 4608118"/>
              <a:gd name="connsiteY0" fmla="*/ 1654810 h 4974785"/>
              <a:gd name="connsiteX1" fmla="*/ 0 w 4608118"/>
              <a:gd name="connsiteY1" fmla="*/ 2477267 h 4974785"/>
              <a:gd name="connsiteX2" fmla="*/ 1423098 w 4608118"/>
              <a:gd name="connsiteY2" fmla="*/ 4974785 h 4974785"/>
              <a:gd name="connsiteX3" fmla="*/ 3622306 w 4608118"/>
              <a:gd name="connsiteY3" fmla="*/ 3944955 h 4974785"/>
              <a:gd name="connsiteX4" fmla="*/ 3883827 w 4608118"/>
              <a:gd name="connsiteY4" fmla="*/ 3078787 h 4974785"/>
              <a:gd name="connsiteX5" fmla="*/ 4608118 w 4608118"/>
              <a:gd name="connsiteY5" fmla="*/ 2909709 h 4974785"/>
              <a:gd name="connsiteX6" fmla="*/ 3776310 w 4608118"/>
              <a:gd name="connsiteY6" fmla="*/ 2147151 h 4974785"/>
              <a:gd name="connsiteX7" fmla="*/ 4545372 w 4608118"/>
              <a:gd name="connsiteY7" fmla="*/ 110490 h 4974785"/>
              <a:gd name="connsiteX8" fmla="*/ 3257592 w 4608118"/>
              <a:gd name="connsiteY8" fmla="*/ 0 h 4974785"/>
              <a:gd name="connsiteX9" fmla="*/ 2214922 w 4608118"/>
              <a:gd name="connsiteY9" fmla="*/ 1028700 h 4974785"/>
              <a:gd name="connsiteX10" fmla="*/ 991912 w 4608118"/>
              <a:gd name="connsiteY10" fmla="*/ 1654810 h 4974785"/>
              <a:gd name="connsiteX0" fmla="*/ 991912 w 4608118"/>
              <a:gd name="connsiteY0" fmla="*/ 1654810 h 4944640"/>
              <a:gd name="connsiteX1" fmla="*/ 0 w 4608118"/>
              <a:gd name="connsiteY1" fmla="*/ 2477267 h 4944640"/>
              <a:gd name="connsiteX2" fmla="*/ 1855177 w 4608118"/>
              <a:gd name="connsiteY2" fmla="*/ 4944640 h 4944640"/>
              <a:gd name="connsiteX3" fmla="*/ 3622306 w 4608118"/>
              <a:gd name="connsiteY3" fmla="*/ 3944955 h 4944640"/>
              <a:gd name="connsiteX4" fmla="*/ 3883827 w 4608118"/>
              <a:gd name="connsiteY4" fmla="*/ 3078787 h 4944640"/>
              <a:gd name="connsiteX5" fmla="*/ 4608118 w 4608118"/>
              <a:gd name="connsiteY5" fmla="*/ 2909709 h 4944640"/>
              <a:gd name="connsiteX6" fmla="*/ 3776310 w 4608118"/>
              <a:gd name="connsiteY6" fmla="*/ 2147151 h 4944640"/>
              <a:gd name="connsiteX7" fmla="*/ 4545372 w 4608118"/>
              <a:gd name="connsiteY7" fmla="*/ 110490 h 4944640"/>
              <a:gd name="connsiteX8" fmla="*/ 3257592 w 4608118"/>
              <a:gd name="connsiteY8" fmla="*/ 0 h 4944640"/>
              <a:gd name="connsiteX9" fmla="*/ 2214922 w 4608118"/>
              <a:gd name="connsiteY9" fmla="*/ 1028700 h 4944640"/>
              <a:gd name="connsiteX10" fmla="*/ 991912 w 4608118"/>
              <a:gd name="connsiteY10" fmla="*/ 1654810 h 4944640"/>
              <a:gd name="connsiteX0" fmla="*/ 358866 w 3975072"/>
              <a:gd name="connsiteY0" fmla="*/ 1654810 h 4944640"/>
              <a:gd name="connsiteX1" fmla="*/ 0 w 3975072"/>
              <a:gd name="connsiteY1" fmla="*/ 3502199 h 4944640"/>
              <a:gd name="connsiteX2" fmla="*/ 1222131 w 3975072"/>
              <a:gd name="connsiteY2" fmla="*/ 4944640 h 4944640"/>
              <a:gd name="connsiteX3" fmla="*/ 2989260 w 3975072"/>
              <a:gd name="connsiteY3" fmla="*/ 3944955 h 4944640"/>
              <a:gd name="connsiteX4" fmla="*/ 3250781 w 3975072"/>
              <a:gd name="connsiteY4" fmla="*/ 3078787 h 4944640"/>
              <a:gd name="connsiteX5" fmla="*/ 3975072 w 3975072"/>
              <a:gd name="connsiteY5" fmla="*/ 2909709 h 4944640"/>
              <a:gd name="connsiteX6" fmla="*/ 3143264 w 3975072"/>
              <a:gd name="connsiteY6" fmla="*/ 2147151 h 4944640"/>
              <a:gd name="connsiteX7" fmla="*/ 3912326 w 3975072"/>
              <a:gd name="connsiteY7" fmla="*/ 110490 h 4944640"/>
              <a:gd name="connsiteX8" fmla="*/ 2624546 w 3975072"/>
              <a:gd name="connsiteY8" fmla="*/ 0 h 4944640"/>
              <a:gd name="connsiteX9" fmla="*/ 1581876 w 3975072"/>
              <a:gd name="connsiteY9" fmla="*/ 1028700 h 4944640"/>
              <a:gd name="connsiteX10" fmla="*/ 358866 w 3975072"/>
              <a:gd name="connsiteY10" fmla="*/ 1654810 h 4944640"/>
              <a:gd name="connsiteX0" fmla="*/ 0 w 4018140"/>
              <a:gd name="connsiteY0" fmla="*/ 1916067 h 4944640"/>
              <a:gd name="connsiteX1" fmla="*/ 43068 w 4018140"/>
              <a:gd name="connsiteY1" fmla="*/ 3502199 h 4944640"/>
              <a:gd name="connsiteX2" fmla="*/ 1265199 w 4018140"/>
              <a:gd name="connsiteY2" fmla="*/ 4944640 h 4944640"/>
              <a:gd name="connsiteX3" fmla="*/ 3032328 w 4018140"/>
              <a:gd name="connsiteY3" fmla="*/ 3944955 h 4944640"/>
              <a:gd name="connsiteX4" fmla="*/ 3293849 w 4018140"/>
              <a:gd name="connsiteY4" fmla="*/ 3078787 h 4944640"/>
              <a:gd name="connsiteX5" fmla="*/ 4018140 w 4018140"/>
              <a:gd name="connsiteY5" fmla="*/ 2909709 h 4944640"/>
              <a:gd name="connsiteX6" fmla="*/ 3186332 w 4018140"/>
              <a:gd name="connsiteY6" fmla="*/ 2147151 h 4944640"/>
              <a:gd name="connsiteX7" fmla="*/ 3955394 w 4018140"/>
              <a:gd name="connsiteY7" fmla="*/ 110490 h 4944640"/>
              <a:gd name="connsiteX8" fmla="*/ 2667614 w 4018140"/>
              <a:gd name="connsiteY8" fmla="*/ 0 h 4944640"/>
              <a:gd name="connsiteX9" fmla="*/ 1624944 w 4018140"/>
              <a:gd name="connsiteY9" fmla="*/ 1028700 h 4944640"/>
              <a:gd name="connsiteX10" fmla="*/ 0 w 4018140"/>
              <a:gd name="connsiteY10" fmla="*/ 1916067 h 4944640"/>
              <a:gd name="connsiteX0" fmla="*/ 0 w 4018140"/>
              <a:gd name="connsiteY0" fmla="*/ 1916067 h 4944640"/>
              <a:gd name="connsiteX1" fmla="*/ 43068 w 4018140"/>
              <a:gd name="connsiteY1" fmla="*/ 3502199 h 4944640"/>
              <a:gd name="connsiteX2" fmla="*/ 1265199 w 4018140"/>
              <a:gd name="connsiteY2" fmla="*/ 4944640 h 4944640"/>
              <a:gd name="connsiteX3" fmla="*/ 3283536 w 4018140"/>
              <a:gd name="connsiteY3" fmla="*/ 3764084 h 4944640"/>
              <a:gd name="connsiteX4" fmla="*/ 3293849 w 4018140"/>
              <a:gd name="connsiteY4" fmla="*/ 3078787 h 4944640"/>
              <a:gd name="connsiteX5" fmla="*/ 4018140 w 4018140"/>
              <a:gd name="connsiteY5" fmla="*/ 2909709 h 4944640"/>
              <a:gd name="connsiteX6" fmla="*/ 3186332 w 4018140"/>
              <a:gd name="connsiteY6" fmla="*/ 2147151 h 4944640"/>
              <a:gd name="connsiteX7" fmla="*/ 3955394 w 4018140"/>
              <a:gd name="connsiteY7" fmla="*/ 110490 h 4944640"/>
              <a:gd name="connsiteX8" fmla="*/ 2667614 w 4018140"/>
              <a:gd name="connsiteY8" fmla="*/ 0 h 4944640"/>
              <a:gd name="connsiteX9" fmla="*/ 1624944 w 4018140"/>
              <a:gd name="connsiteY9" fmla="*/ 1028700 h 4944640"/>
              <a:gd name="connsiteX10" fmla="*/ 0 w 4018140"/>
              <a:gd name="connsiteY10" fmla="*/ 1916067 h 4944640"/>
              <a:gd name="connsiteX0" fmla="*/ 0 w 4018140"/>
              <a:gd name="connsiteY0" fmla="*/ 1916067 h 4984833"/>
              <a:gd name="connsiteX1" fmla="*/ 43068 w 4018140"/>
              <a:gd name="connsiteY1" fmla="*/ 3502199 h 4984833"/>
              <a:gd name="connsiteX2" fmla="*/ 1908294 w 4018140"/>
              <a:gd name="connsiteY2" fmla="*/ 4984833 h 4984833"/>
              <a:gd name="connsiteX3" fmla="*/ 3283536 w 4018140"/>
              <a:gd name="connsiteY3" fmla="*/ 3764084 h 4984833"/>
              <a:gd name="connsiteX4" fmla="*/ 3293849 w 4018140"/>
              <a:gd name="connsiteY4" fmla="*/ 3078787 h 4984833"/>
              <a:gd name="connsiteX5" fmla="*/ 4018140 w 4018140"/>
              <a:gd name="connsiteY5" fmla="*/ 2909709 h 4984833"/>
              <a:gd name="connsiteX6" fmla="*/ 3186332 w 4018140"/>
              <a:gd name="connsiteY6" fmla="*/ 2147151 h 4984833"/>
              <a:gd name="connsiteX7" fmla="*/ 3955394 w 4018140"/>
              <a:gd name="connsiteY7" fmla="*/ 110490 h 4984833"/>
              <a:gd name="connsiteX8" fmla="*/ 2667614 w 4018140"/>
              <a:gd name="connsiteY8" fmla="*/ 0 h 4984833"/>
              <a:gd name="connsiteX9" fmla="*/ 1624944 w 4018140"/>
              <a:gd name="connsiteY9" fmla="*/ 1028700 h 4984833"/>
              <a:gd name="connsiteX10" fmla="*/ 0 w 4018140"/>
              <a:gd name="connsiteY10" fmla="*/ 1916067 h 4984833"/>
              <a:gd name="connsiteX0" fmla="*/ 0 w 4018140"/>
              <a:gd name="connsiteY0" fmla="*/ 1916067 h 4984833"/>
              <a:gd name="connsiteX1" fmla="*/ 374664 w 4018140"/>
              <a:gd name="connsiteY1" fmla="*/ 4296019 h 4984833"/>
              <a:gd name="connsiteX2" fmla="*/ 1908294 w 4018140"/>
              <a:gd name="connsiteY2" fmla="*/ 4984833 h 4984833"/>
              <a:gd name="connsiteX3" fmla="*/ 3283536 w 4018140"/>
              <a:gd name="connsiteY3" fmla="*/ 3764084 h 4984833"/>
              <a:gd name="connsiteX4" fmla="*/ 3293849 w 4018140"/>
              <a:gd name="connsiteY4" fmla="*/ 3078787 h 4984833"/>
              <a:gd name="connsiteX5" fmla="*/ 4018140 w 4018140"/>
              <a:gd name="connsiteY5" fmla="*/ 2909709 h 4984833"/>
              <a:gd name="connsiteX6" fmla="*/ 3186332 w 4018140"/>
              <a:gd name="connsiteY6" fmla="*/ 2147151 h 4984833"/>
              <a:gd name="connsiteX7" fmla="*/ 3955394 w 4018140"/>
              <a:gd name="connsiteY7" fmla="*/ 110490 h 4984833"/>
              <a:gd name="connsiteX8" fmla="*/ 2667614 w 4018140"/>
              <a:gd name="connsiteY8" fmla="*/ 0 h 4984833"/>
              <a:gd name="connsiteX9" fmla="*/ 1624944 w 4018140"/>
              <a:gd name="connsiteY9" fmla="*/ 1028700 h 4984833"/>
              <a:gd name="connsiteX10" fmla="*/ 0 w 4018140"/>
              <a:gd name="connsiteY10" fmla="*/ 1916067 h 4984833"/>
              <a:gd name="connsiteX0" fmla="*/ 0 w 4018140"/>
              <a:gd name="connsiteY0" fmla="*/ 1916067 h 4814011"/>
              <a:gd name="connsiteX1" fmla="*/ 374664 w 4018140"/>
              <a:gd name="connsiteY1" fmla="*/ 4296019 h 4814011"/>
              <a:gd name="connsiteX2" fmla="*/ 1697278 w 4018140"/>
              <a:gd name="connsiteY2" fmla="*/ 4814011 h 4814011"/>
              <a:gd name="connsiteX3" fmla="*/ 3283536 w 4018140"/>
              <a:gd name="connsiteY3" fmla="*/ 3764084 h 4814011"/>
              <a:gd name="connsiteX4" fmla="*/ 3293849 w 4018140"/>
              <a:gd name="connsiteY4" fmla="*/ 3078787 h 4814011"/>
              <a:gd name="connsiteX5" fmla="*/ 4018140 w 4018140"/>
              <a:gd name="connsiteY5" fmla="*/ 2909709 h 4814011"/>
              <a:gd name="connsiteX6" fmla="*/ 3186332 w 4018140"/>
              <a:gd name="connsiteY6" fmla="*/ 2147151 h 4814011"/>
              <a:gd name="connsiteX7" fmla="*/ 3955394 w 4018140"/>
              <a:gd name="connsiteY7" fmla="*/ 110490 h 4814011"/>
              <a:gd name="connsiteX8" fmla="*/ 2667614 w 4018140"/>
              <a:gd name="connsiteY8" fmla="*/ 0 h 4814011"/>
              <a:gd name="connsiteX9" fmla="*/ 1624944 w 4018140"/>
              <a:gd name="connsiteY9" fmla="*/ 1028700 h 4814011"/>
              <a:gd name="connsiteX10" fmla="*/ 0 w 4018140"/>
              <a:gd name="connsiteY10" fmla="*/ 1916067 h 4814011"/>
              <a:gd name="connsiteX0" fmla="*/ 0 w 4018140"/>
              <a:gd name="connsiteY0" fmla="*/ 1916067 h 4814011"/>
              <a:gd name="connsiteX1" fmla="*/ 374664 w 4018140"/>
              <a:gd name="connsiteY1" fmla="*/ 4296019 h 4814011"/>
              <a:gd name="connsiteX2" fmla="*/ 1697278 w 4018140"/>
              <a:gd name="connsiteY2" fmla="*/ 4814011 h 4814011"/>
              <a:gd name="connsiteX3" fmla="*/ 3142859 w 4018140"/>
              <a:gd name="connsiteY3" fmla="*/ 3482731 h 4814011"/>
              <a:gd name="connsiteX4" fmla="*/ 3293849 w 4018140"/>
              <a:gd name="connsiteY4" fmla="*/ 3078787 h 4814011"/>
              <a:gd name="connsiteX5" fmla="*/ 4018140 w 4018140"/>
              <a:gd name="connsiteY5" fmla="*/ 2909709 h 4814011"/>
              <a:gd name="connsiteX6" fmla="*/ 3186332 w 4018140"/>
              <a:gd name="connsiteY6" fmla="*/ 2147151 h 4814011"/>
              <a:gd name="connsiteX7" fmla="*/ 3955394 w 4018140"/>
              <a:gd name="connsiteY7" fmla="*/ 110490 h 4814011"/>
              <a:gd name="connsiteX8" fmla="*/ 2667614 w 4018140"/>
              <a:gd name="connsiteY8" fmla="*/ 0 h 4814011"/>
              <a:gd name="connsiteX9" fmla="*/ 1624944 w 4018140"/>
              <a:gd name="connsiteY9" fmla="*/ 1028700 h 4814011"/>
              <a:gd name="connsiteX10" fmla="*/ 0 w 4018140"/>
              <a:gd name="connsiteY10" fmla="*/ 1916067 h 4814011"/>
              <a:gd name="connsiteX0" fmla="*/ 0 w 4018140"/>
              <a:gd name="connsiteY0" fmla="*/ 1916067 h 4814011"/>
              <a:gd name="connsiteX1" fmla="*/ 374664 w 4018140"/>
              <a:gd name="connsiteY1" fmla="*/ 4296019 h 4814011"/>
              <a:gd name="connsiteX2" fmla="*/ 1697278 w 4018140"/>
              <a:gd name="connsiteY2" fmla="*/ 4814011 h 4814011"/>
              <a:gd name="connsiteX3" fmla="*/ 3142859 w 4018140"/>
              <a:gd name="connsiteY3" fmla="*/ 3482731 h 4814011"/>
              <a:gd name="connsiteX4" fmla="*/ 3263704 w 4018140"/>
              <a:gd name="connsiteY4" fmla="*/ 3088835 h 4814011"/>
              <a:gd name="connsiteX5" fmla="*/ 4018140 w 4018140"/>
              <a:gd name="connsiteY5" fmla="*/ 2909709 h 4814011"/>
              <a:gd name="connsiteX6" fmla="*/ 3186332 w 4018140"/>
              <a:gd name="connsiteY6" fmla="*/ 2147151 h 4814011"/>
              <a:gd name="connsiteX7" fmla="*/ 3955394 w 4018140"/>
              <a:gd name="connsiteY7" fmla="*/ 110490 h 4814011"/>
              <a:gd name="connsiteX8" fmla="*/ 2667614 w 4018140"/>
              <a:gd name="connsiteY8" fmla="*/ 0 h 4814011"/>
              <a:gd name="connsiteX9" fmla="*/ 1624944 w 4018140"/>
              <a:gd name="connsiteY9" fmla="*/ 1028700 h 4814011"/>
              <a:gd name="connsiteX10" fmla="*/ 0 w 4018140"/>
              <a:gd name="connsiteY10" fmla="*/ 1916067 h 4814011"/>
              <a:gd name="connsiteX0" fmla="*/ 0 w 4018140"/>
              <a:gd name="connsiteY0" fmla="*/ 1916067 h 4814011"/>
              <a:gd name="connsiteX1" fmla="*/ 374664 w 4018140"/>
              <a:gd name="connsiteY1" fmla="*/ 4296019 h 4814011"/>
              <a:gd name="connsiteX2" fmla="*/ 1697278 w 4018140"/>
              <a:gd name="connsiteY2" fmla="*/ 4814011 h 4814011"/>
              <a:gd name="connsiteX3" fmla="*/ 3142859 w 4018140"/>
              <a:gd name="connsiteY3" fmla="*/ 3482731 h 4814011"/>
              <a:gd name="connsiteX4" fmla="*/ 3263704 w 4018140"/>
              <a:gd name="connsiteY4" fmla="*/ 3088835 h 4814011"/>
              <a:gd name="connsiteX5" fmla="*/ 4018140 w 4018140"/>
              <a:gd name="connsiteY5" fmla="*/ 2909709 h 4814011"/>
              <a:gd name="connsiteX6" fmla="*/ 3186332 w 4018140"/>
              <a:gd name="connsiteY6" fmla="*/ 2147151 h 4814011"/>
              <a:gd name="connsiteX7" fmla="*/ 3386867 w 4018140"/>
              <a:gd name="connsiteY7" fmla="*/ 1539994 h 4814011"/>
              <a:gd name="connsiteX8" fmla="*/ 3955394 w 4018140"/>
              <a:gd name="connsiteY8" fmla="*/ 110490 h 4814011"/>
              <a:gd name="connsiteX9" fmla="*/ 2667614 w 4018140"/>
              <a:gd name="connsiteY9" fmla="*/ 0 h 4814011"/>
              <a:gd name="connsiteX10" fmla="*/ 1624944 w 4018140"/>
              <a:gd name="connsiteY10" fmla="*/ 1028700 h 4814011"/>
              <a:gd name="connsiteX11" fmla="*/ 0 w 4018140"/>
              <a:gd name="connsiteY11" fmla="*/ 1916067 h 4814011"/>
              <a:gd name="connsiteX0" fmla="*/ 0 w 4018140"/>
              <a:gd name="connsiteY0" fmla="*/ 1916067 h 4814011"/>
              <a:gd name="connsiteX1" fmla="*/ 374664 w 4018140"/>
              <a:gd name="connsiteY1" fmla="*/ 4296019 h 4814011"/>
              <a:gd name="connsiteX2" fmla="*/ 1697278 w 4018140"/>
              <a:gd name="connsiteY2" fmla="*/ 4814011 h 4814011"/>
              <a:gd name="connsiteX3" fmla="*/ 3142859 w 4018140"/>
              <a:gd name="connsiteY3" fmla="*/ 3482731 h 4814011"/>
              <a:gd name="connsiteX4" fmla="*/ 3263704 w 4018140"/>
              <a:gd name="connsiteY4" fmla="*/ 3088835 h 4814011"/>
              <a:gd name="connsiteX5" fmla="*/ 4018140 w 4018140"/>
              <a:gd name="connsiteY5" fmla="*/ 2909709 h 4814011"/>
              <a:gd name="connsiteX6" fmla="*/ 3899765 w 4018140"/>
              <a:gd name="connsiteY6" fmla="*/ 2870632 h 4814011"/>
              <a:gd name="connsiteX7" fmla="*/ 3386867 w 4018140"/>
              <a:gd name="connsiteY7" fmla="*/ 1539994 h 4814011"/>
              <a:gd name="connsiteX8" fmla="*/ 3955394 w 4018140"/>
              <a:gd name="connsiteY8" fmla="*/ 110490 h 4814011"/>
              <a:gd name="connsiteX9" fmla="*/ 2667614 w 4018140"/>
              <a:gd name="connsiteY9" fmla="*/ 0 h 4814011"/>
              <a:gd name="connsiteX10" fmla="*/ 1624944 w 4018140"/>
              <a:gd name="connsiteY10" fmla="*/ 1028700 h 4814011"/>
              <a:gd name="connsiteX11" fmla="*/ 0 w 4018140"/>
              <a:gd name="connsiteY11" fmla="*/ 1916067 h 4814011"/>
              <a:gd name="connsiteX0" fmla="*/ 0 w 4018140"/>
              <a:gd name="connsiteY0" fmla="*/ 1916067 h 4814011"/>
              <a:gd name="connsiteX1" fmla="*/ 374664 w 4018140"/>
              <a:gd name="connsiteY1" fmla="*/ 4296019 h 4814011"/>
              <a:gd name="connsiteX2" fmla="*/ 1697278 w 4018140"/>
              <a:gd name="connsiteY2" fmla="*/ 4814011 h 4814011"/>
              <a:gd name="connsiteX3" fmla="*/ 3142859 w 4018140"/>
              <a:gd name="connsiteY3" fmla="*/ 3482731 h 4814011"/>
              <a:gd name="connsiteX4" fmla="*/ 3263704 w 4018140"/>
              <a:gd name="connsiteY4" fmla="*/ 3088835 h 4814011"/>
              <a:gd name="connsiteX5" fmla="*/ 4018140 w 4018140"/>
              <a:gd name="connsiteY5" fmla="*/ 2909709 h 4814011"/>
              <a:gd name="connsiteX6" fmla="*/ 3899765 w 4018140"/>
              <a:gd name="connsiteY6" fmla="*/ 2870632 h 4814011"/>
              <a:gd name="connsiteX7" fmla="*/ 3025127 w 4018140"/>
              <a:gd name="connsiteY7" fmla="*/ 2394104 h 4814011"/>
              <a:gd name="connsiteX8" fmla="*/ 3955394 w 4018140"/>
              <a:gd name="connsiteY8" fmla="*/ 110490 h 4814011"/>
              <a:gd name="connsiteX9" fmla="*/ 2667614 w 4018140"/>
              <a:gd name="connsiteY9" fmla="*/ 0 h 4814011"/>
              <a:gd name="connsiteX10" fmla="*/ 1624944 w 4018140"/>
              <a:gd name="connsiteY10" fmla="*/ 1028700 h 4814011"/>
              <a:gd name="connsiteX11" fmla="*/ 0 w 4018140"/>
              <a:gd name="connsiteY11" fmla="*/ 1916067 h 4814011"/>
              <a:gd name="connsiteX0" fmla="*/ 0 w 3955394"/>
              <a:gd name="connsiteY0" fmla="*/ 1916067 h 4814011"/>
              <a:gd name="connsiteX1" fmla="*/ 374664 w 3955394"/>
              <a:gd name="connsiteY1" fmla="*/ 4296019 h 4814011"/>
              <a:gd name="connsiteX2" fmla="*/ 1697278 w 3955394"/>
              <a:gd name="connsiteY2" fmla="*/ 4814011 h 4814011"/>
              <a:gd name="connsiteX3" fmla="*/ 3142859 w 3955394"/>
              <a:gd name="connsiteY3" fmla="*/ 3482731 h 4814011"/>
              <a:gd name="connsiteX4" fmla="*/ 3263704 w 3955394"/>
              <a:gd name="connsiteY4" fmla="*/ 3088835 h 4814011"/>
              <a:gd name="connsiteX5" fmla="*/ 3877463 w 3955394"/>
              <a:gd name="connsiteY5" fmla="*/ 3231256 h 4814011"/>
              <a:gd name="connsiteX6" fmla="*/ 3899765 w 3955394"/>
              <a:gd name="connsiteY6" fmla="*/ 2870632 h 4814011"/>
              <a:gd name="connsiteX7" fmla="*/ 3025127 w 3955394"/>
              <a:gd name="connsiteY7" fmla="*/ 2394104 h 4814011"/>
              <a:gd name="connsiteX8" fmla="*/ 3955394 w 3955394"/>
              <a:gd name="connsiteY8" fmla="*/ 110490 h 4814011"/>
              <a:gd name="connsiteX9" fmla="*/ 2667614 w 3955394"/>
              <a:gd name="connsiteY9" fmla="*/ 0 h 4814011"/>
              <a:gd name="connsiteX10" fmla="*/ 1624944 w 3955394"/>
              <a:gd name="connsiteY10" fmla="*/ 1028700 h 4814011"/>
              <a:gd name="connsiteX11" fmla="*/ 0 w 3955394"/>
              <a:gd name="connsiteY11" fmla="*/ 1916067 h 4814011"/>
              <a:gd name="connsiteX0" fmla="*/ 0 w 4010297"/>
              <a:gd name="connsiteY0" fmla="*/ 1916067 h 4814011"/>
              <a:gd name="connsiteX1" fmla="*/ 374664 w 4010297"/>
              <a:gd name="connsiteY1" fmla="*/ 4296019 h 4814011"/>
              <a:gd name="connsiteX2" fmla="*/ 1697278 w 4010297"/>
              <a:gd name="connsiteY2" fmla="*/ 4814011 h 4814011"/>
              <a:gd name="connsiteX3" fmla="*/ 3142859 w 4010297"/>
              <a:gd name="connsiteY3" fmla="*/ 3482731 h 4814011"/>
              <a:gd name="connsiteX4" fmla="*/ 3263704 w 4010297"/>
              <a:gd name="connsiteY4" fmla="*/ 3088835 h 4814011"/>
              <a:gd name="connsiteX5" fmla="*/ 3877463 w 4010297"/>
              <a:gd name="connsiteY5" fmla="*/ 3231256 h 4814011"/>
              <a:gd name="connsiteX6" fmla="*/ 4010297 w 4010297"/>
              <a:gd name="connsiteY6" fmla="*/ 2900777 h 4814011"/>
              <a:gd name="connsiteX7" fmla="*/ 3025127 w 4010297"/>
              <a:gd name="connsiteY7" fmla="*/ 2394104 h 4814011"/>
              <a:gd name="connsiteX8" fmla="*/ 3955394 w 4010297"/>
              <a:gd name="connsiteY8" fmla="*/ 110490 h 4814011"/>
              <a:gd name="connsiteX9" fmla="*/ 2667614 w 4010297"/>
              <a:gd name="connsiteY9" fmla="*/ 0 h 4814011"/>
              <a:gd name="connsiteX10" fmla="*/ 1624944 w 4010297"/>
              <a:gd name="connsiteY10" fmla="*/ 1028700 h 4814011"/>
              <a:gd name="connsiteX11" fmla="*/ 0 w 4010297"/>
              <a:gd name="connsiteY11" fmla="*/ 1916067 h 4814011"/>
              <a:gd name="connsiteX0" fmla="*/ 0 w 4010297"/>
              <a:gd name="connsiteY0" fmla="*/ 1916067 h 4814011"/>
              <a:gd name="connsiteX1" fmla="*/ 374664 w 4010297"/>
              <a:gd name="connsiteY1" fmla="*/ 4296019 h 4814011"/>
              <a:gd name="connsiteX2" fmla="*/ 1697278 w 4010297"/>
              <a:gd name="connsiteY2" fmla="*/ 4814011 h 4814011"/>
              <a:gd name="connsiteX3" fmla="*/ 3142859 w 4010297"/>
              <a:gd name="connsiteY3" fmla="*/ 3482731 h 4814011"/>
              <a:gd name="connsiteX4" fmla="*/ 3263704 w 4010297"/>
              <a:gd name="connsiteY4" fmla="*/ 3088835 h 4814011"/>
              <a:gd name="connsiteX5" fmla="*/ 3746834 w 4010297"/>
              <a:gd name="connsiteY5" fmla="*/ 3331739 h 4814011"/>
              <a:gd name="connsiteX6" fmla="*/ 4010297 w 4010297"/>
              <a:gd name="connsiteY6" fmla="*/ 2900777 h 4814011"/>
              <a:gd name="connsiteX7" fmla="*/ 3025127 w 4010297"/>
              <a:gd name="connsiteY7" fmla="*/ 2394104 h 4814011"/>
              <a:gd name="connsiteX8" fmla="*/ 3955394 w 4010297"/>
              <a:gd name="connsiteY8" fmla="*/ 110490 h 4814011"/>
              <a:gd name="connsiteX9" fmla="*/ 2667614 w 4010297"/>
              <a:gd name="connsiteY9" fmla="*/ 0 h 4814011"/>
              <a:gd name="connsiteX10" fmla="*/ 1624944 w 4010297"/>
              <a:gd name="connsiteY10" fmla="*/ 1028700 h 4814011"/>
              <a:gd name="connsiteX11" fmla="*/ 0 w 4010297"/>
              <a:gd name="connsiteY11" fmla="*/ 1916067 h 4814011"/>
              <a:gd name="connsiteX0" fmla="*/ 0 w 4010297"/>
              <a:gd name="connsiteY0" fmla="*/ 1916067 h 4814011"/>
              <a:gd name="connsiteX1" fmla="*/ 374664 w 4010297"/>
              <a:gd name="connsiteY1" fmla="*/ 4296019 h 4814011"/>
              <a:gd name="connsiteX2" fmla="*/ 1697278 w 4010297"/>
              <a:gd name="connsiteY2" fmla="*/ 4814011 h 4814011"/>
              <a:gd name="connsiteX3" fmla="*/ 2680634 w 4010297"/>
              <a:gd name="connsiteY3" fmla="*/ 4246406 h 4814011"/>
              <a:gd name="connsiteX4" fmla="*/ 3263704 w 4010297"/>
              <a:gd name="connsiteY4" fmla="*/ 3088835 h 4814011"/>
              <a:gd name="connsiteX5" fmla="*/ 3746834 w 4010297"/>
              <a:gd name="connsiteY5" fmla="*/ 3331739 h 4814011"/>
              <a:gd name="connsiteX6" fmla="*/ 4010297 w 4010297"/>
              <a:gd name="connsiteY6" fmla="*/ 2900777 h 4814011"/>
              <a:gd name="connsiteX7" fmla="*/ 3025127 w 4010297"/>
              <a:gd name="connsiteY7" fmla="*/ 2394104 h 4814011"/>
              <a:gd name="connsiteX8" fmla="*/ 3955394 w 4010297"/>
              <a:gd name="connsiteY8" fmla="*/ 110490 h 4814011"/>
              <a:gd name="connsiteX9" fmla="*/ 2667614 w 4010297"/>
              <a:gd name="connsiteY9" fmla="*/ 0 h 4814011"/>
              <a:gd name="connsiteX10" fmla="*/ 1624944 w 4010297"/>
              <a:gd name="connsiteY10" fmla="*/ 1028700 h 4814011"/>
              <a:gd name="connsiteX11" fmla="*/ 0 w 4010297"/>
              <a:gd name="connsiteY11" fmla="*/ 1916067 h 4814011"/>
              <a:gd name="connsiteX0" fmla="*/ 0 w 4010297"/>
              <a:gd name="connsiteY0" fmla="*/ 1916067 h 4814011"/>
              <a:gd name="connsiteX1" fmla="*/ 374664 w 4010297"/>
              <a:gd name="connsiteY1" fmla="*/ 4296019 h 4814011"/>
              <a:gd name="connsiteX2" fmla="*/ 1697278 w 4010297"/>
              <a:gd name="connsiteY2" fmla="*/ 4814011 h 4814011"/>
              <a:gd name="connsiteX3" fmla="*/ 2680634 w 4010297"/>
              <a:gd name="connsiteY3" fmla="*/ 4246406 h 4814011"/>
              <a:gd name="connsiteX4" fmla="*/ 2600513 w 4010297"/>
              <a:gd name="connsiteY4" fmla="*/ 2938110 h 4814011"/>
              <a:gd name="connsiteX5" fmla="*/ 3746834 w 4010297"/>
              <a:gd name="connsiteY5" fmla="*/ 3331739 h 4814011"/>
              <a:gd name="connsiteX6" fmla="*/ 4010297 w 4010297"/>
              <a:gd name="connsiteY6" fmla="*/ 2900777 h 4814011"/>
              <a:gd name="connsiteX7" fmla="*/ 3025127 w 4010297"/>
              <a:gd name="connsiteY7" fmla="*/ 2394104 h 4814011"/>
              <a:gd name="connsiteX8" fmla="*/ 3955394 w 4010297"/>
              <a:gd name="connsiteY8" fmla="*/ 110490 h 4814011"/>
              <a:gd name="connsiteX9" fmla="*/ 2667614 w 4010297"/>
              <a:gd name="connsiteY9" fmla="*/ 0 h 4814011"/>
              <a:gd name="connsiteX10" fmla="*/ 1624944 w 4010297"/>
              <a:gd name="connsiteY10" fmla="*/ 1028700 h 4814011"/>
              <a:gd name="connsiteX11" fmla="*/ 0 w 4010297"/>
              <a:gd name="connsiteY11" fmla="*/ 1916067 h 4814011"/>
              <a:gd name="connsiteX0" fmla="*/ 0 w 4010297"/>
              <a:gd name="connsiteY0" fmla="*/ 1916067 h 4814011"/>
              <a:gd name="connsiteX1" fmla="*/ 374664 w 4010297"/>
              <a:gd name="connsiteY1" fmla="*/ 4296019 h 4814011"/>
              <a:gd name="connsiteX2" fmla="*/ 1697278 w 4010297"/>
              <a:gd name="connsiteY2" fmla="*/ 4814011 h 4814011"/>
              <a:gd name="connsiteX3" fmla="*/ 2680634 w 4010297"/>
              <a:gd name="connsiteY3" fmla="*/ 4246406 h 4814011"/>
              <a:gd name="connsiteX4" fmla="*/ 2741190 w 4010297"/>
              <a:gd name="connsiteY4" fmla="*/ 3068738 h 4814011"/>
              <a:gd name="connsiteX5" fmla="*/ 3746834 w 4010297"/>
              <a:gd name="connsiteY5" fmla="*/ 3331739 h 4814011"/>
              <a:gd name="connsiteX6" fmla="*/ 4010297 w 4010297"/>
              <a:gd name="connsiteY6" fmla="*/ 2900777 h 4814011"/>
              <a:gd name="connsiteX7" fmla="*/ 3025127 w 4010297"/>
              <a:gd name="connsiteY7" fmla="*/ 2394104 h 4814011"/>
              <a:gd name="connsiteX8" fmla="*/ 3955394 w 4010297"/>
              <a:gd name="connsiteY8" fmla="*/ 110490 h 4814011"/>
              <a:gd name="connsiteX9" fmla="*/ 2667614 w 4010297"/>
              <a:gd name="connsiteY9" fmla="*/ 0 h 4814011"/>
              <a:gd name="connsiteX10" fmla="*/ 1624944 w 4010297"/>
              <a:gd name="connsiteY10" fmla="*/ 1028700 h 4814011"/>
              <a:gd name="connsiteX11" fmla="*/ 0 w 4010297"/>
              <a:gd name="connsiteY11" fmla="*/ 1916067 h 4814011"/>
              <a:gd name="connsiteX0" fmla="*/ 0 w 4010297"/>
              <a:gd name="connsiteY0" fmla="*/ 1916067 h 4814011"/>
              <a:gd name="connsiteX1" fmla="*/ 374664 w 4010297"/>
              <a:gd name="connsiteY1" fmla="*/ 4296019 h 4814011"/>
              <a:gd name="connsiteX2" fmla="*/ 1697278 w 4010297"/>
              <a:gd name="connsiteY2" fmla="*/ 4814011 h 4814011"/>
              <a:gd name="connsiteX3" fmla="*/ 2680634 w 4010297"/>
              <a:gd name="connsiteY3" fmla="*/ 4246406 h 4814011"/>
              <a:gd name="connsiteX4" fmla="*/ 2741190 w 4010297"/>
              <a:gd name="connsiteY4" fmla="*/ 3068738 h 4814011"/>
              <a:gd name="connsiteX5" fmla="*/ 3495625 w 4010297"/>
              <a:gd name="connsiteY5" fmla="*/ 3964785 h 4814011"/>
              <a:gd name="connsiteX6" fmla="*/ 4010297 w 4010297"/>
              <a:gd name="connsiteY6" fmla="*/ 2900777 h 4814011"/>
              <a:gd name="connsiteX7" fmla="*/ 3025127 w 4010297"/>
              <a:gd name="connsiteY7" fmla="*/ 2394104 h 4814011"/>
              <a:gd name="connsiteX8" fmla="*/ 3955394 w 4010297"/>
              <a:gd name="connsiteY8" fmla="*/ 110490 h 4814011"/>
              <a:gd name="connsiteX9" fmla="*/ 2667614 w 4010297"/>
              <a:gd name="connsiteY9" fmla="*/ 0 h 4814011"/>
              <a:gd name="connsiteX10" fmla="*/ 1624944 w 4010297"/>
              <a:gd name="connsiteY10" fmla="*/ 1028700 h 4814011"/>
              <a:gd name="connsiteX11" fmla="*/ 0 w 4010297"/>
              <a:gd name="connsiteY11" fmla="*/ 1916067 h 4814011"/>
              <a:gd name="connsiteX0" fmla="*/ 0 w 4010297"/>
              <a:gd name="connsiteY0" fmla="*/ 1916067 h 4814011"/>
              <a:gd name="connsiteX1" fmla="*/ 374664 w 4010297"/>
              <a:gd name="connsiteY1" fmla="*/ 4296019 h 4814011"/>
              <a:gd name="connsiteX2" fmla="*/ 1697278 w 4010297"/>
              <a:gd name="connsiteY2" fmla="*/ 4814011 h 4814011"/>
              <a:gd name="connsiteX3" fmla="*/ 2680634 w 4010297"/>
              <a:gd name="connsiteY3" fmla="*/ 4246406 h 4814011"/>
              <a:gd name="connsiteX4" fmla="*/ 2891916 w 4010297"/>
              <a:gd name="connsiteY4" fmla="*/ 3561108 h 4814011"/>
              <a:gd name="connsiteX5" fmla="*/ 3495625 w 4010297"/>
              <a:gd name="connsiteY5" fmla="*/ 3964785 h 4814011"/>
              <a:gd name="connsiteX6" fmla="*/ 4010297 w 4010297"/>
              <a:gd name="connsiteY6" fmla="*/ 2900777 h 4814011"/>
              <a:gd name="connsiteX7" fmla="*/ 3025127 w 4010297"/>
              <a:gd name="connsiteY7" fmla="*/ 2394104 h 4814011"/>
              <a:gd name="connsiteX8" fmla="*/ 3955394 w 4010297"/>
              <a:gd name="connsiteY8" fmla="*/ 110490 h 4814011"/>
              <a:gd name="connsiteX9" fmla="*/ 2667614 w 4010297"/>
              <a:gd name="connsiteY9" fmla="*/ 0 h 4814011"/>
              <a:gd name="connsiteX10" fmla="*/ 1624944 w 4010297"/>
              <a:gd name="connsiteY10" fmla="*/ 1028700 h 4814011"/>
              <a:gd name="connsiteX11" fmla="*/ 0 w 4010297"/>
              <a:gd name="connsiteY11" fmla="*/ 1916067 h 4814011"/>
              <a:gd name="connsiteX0" fmla="*/ 0 w 4010297"/>
              <a:gd name="connsiteY0" fmla="*/ 1916067 h 4814011"/>
              <a:gd name="connsiteX1" fmla="*/ 374664 w 4010297"/>
              <a:gd name="connsiteY1" fmla="*/ 4296019 h 4814011"/>
              <a:gd name="connsiteX2" fmla="*/ 1697278 w 4010297"/>
              <a:gd name="connsiteY2" fmla="*/ 4814011 h 4814011"/>
              <a:gd name="connsiteX3" fmla="*/ 2680634 w 4010297"/>
              <a:gd name="connsiteY3" fmla="*/ 4246406 h 4814011"/>
              <a:gd name="connsiteX4" fmla="*/ 2891916 w 4010297"/>
              <a:gd name="connsiteY4" fmla="*/ 3561108 h 4814011"/>
              <a:gd name="connsiteX5" fmla="*/ 3555915 w 4010297"/>
              <a:gd name="connsiteY5" fmla="*/ 3834156 h 4814011"/>
              <a:gd name="connsiteX6" fmla="*/ 4010297 w 4010297"/>
              <a:gd name="connsiteY6" fmla="*/ 2900777 h 4814011"/>
              <a:gd name="connsiteX7" fmla="*/ 3025127 w 4010297"/>
              <a:gd name="connsiteY7" fmla="*/ 2394104 h 4814011"/>
              <a:gd name="connsiteX8" fmla="*/ 3955394 w 4010297"/>
              <a:gd name="connsiteY8" fmla="*/ 110490 h 4814011"/>
              <a:gd name="connsiteX9" fmla="*/ 2667614 w 4010297"/>
              <a:gd name="connsiteY9" fmla="*/ 0 h 4814011"/>
              <a:gd name="connsiteX10" fmla="*/ 1624944 w 4010297"/>
              <a:gd name="connsiteY10" fmla="*/ 1028700 h 4814011"/>
              <a:gd name="connsiteX11" fmla="*/ 0 w 4010297"/>
              <a:gd name="connsiteY11" fmla="*/ 1916067 h 4814011"/>
              <a:gd name="connsiteX0" fmla="*/ 0 w 4010297"/>
              <a:gd name="connsiteY0" fmla="*/ 1916067 h 4814011"/>
              <a:gd name="connsiteX1" fmla="*/ 374664 w 4010297"/>
              <a:gd name="connsiteY1" fmla="*/ 4296019 h 4814011"/>
              <a:gd name="connsiteX2" fmla="*/ 1697278 w 4010297"/>
              <a:gd name="connsiteY2" fmla="*/ 4814011 h 4814011"/>
              <a:gd name="connsiteX3" fmla="*/ 2680634 w 4010297"/>
              <a:gd name="connsiteY3" fmla="*/ 4246406 h 4814011"/>
              <a:gd name="connsiteX4" fmla="*/ 2891916 w 4010297"/>
              <a:gd name="connsiteY4" fmla="*/ 3561108 h 4814011"/>
              <a:gd name="connsiteX5" fmla="*/ 2541032 w 4010297"/>
              <a:gd name="connsiteY5" fmla="*/ 2969998 h 4814011"/>
              <a:gd name="connsiteX6" fmla="*/ 4010297 w 4010297"/>
              <a:gd name="connsiteY6" fmla="*/ 2900777 h 4814011"/>
              <a:gd name="connsiteX7" fmla="*/ 3025127 w 4010297"/>
              <a:gd name="connsiteY7" fmla="*/ 2394104 h 4814011"/>
              <a:gd name="connsiteX8" fmla="*/ 3955394 w 4010297"/>
              <a:gd name="connsiteY8" fmla="*/ 110490 h 4814011"/>
              <a:gd name="connsiteX9" fmla="*/ 2667614 w 4010297"/>
              <a:gd name="connsiteY9" fmla="*/ 0 h 4814011"/>
              <a:gd name="connsiteX10" fmla="*/ 1624944 w 4010297"/>
              <a:gd name="connsiteY10" fmla="*/ 1028700 h 4814011"/>
              <a:gd name="connsiteX11" fmla="*/ 0 w 4010297"/>
              <a:gd name="connsiteY11" fmla="*/ 1916067 h 4814011"/>
              <a:gd name="connsiteX0" fmla="*/ 0 w 4010297"/>
              <a:gd name="connsiteY0" fmla="*/ 1916067 h 4814011"/>
              <a:gd name="connsiteX1" fmla="*/ 374664 w 4010297"/>
              <a:gd name="connsiteY1" fmla="*/ 4296019 h 4814011"/>
              <a:gd name="connsiteX2" fmla="*/ 1697278 w 4010297"/>
              <a:gd name="connsiteY2" fmla="*/ 4814011 h 4814011"/>
              <a:gd name="connsiteX3" fmla="*/ 2680634 w 4010297"/>
              <a:gd name="connsiteY3" fmla="*/ 4246406 h 4814011"/>
              <a:gd name="connsiteX4" fmla="*/ 2781384 w 4010297"/>
              <a:gd name="connsiteY4" fmla="*/ 3711833 h 4814011"/>
              <a:gd name="connsiteX5" fmla="*/ 2541032 w 4010297"/>
              <a:gd name="connsiteY5" fmla="*/ 2969998 h 4814011"/>
              <a:gd name="connsiteX6" fmla="*/ 4010297 w 4010297"/>
              <a:gd name="connsiteY6" fmla="*/ 2900777 h 4814011"/>
              <a:gd name="connsiteX7" fmla="*/ 3025127 w 4010297"/>
              <a:gd name="connsiteY7" fmla="*/ 2394104 h 4814011"/>
              <a:gd name="connsiteX8" fmla="*/ 3955394 w 4010297"/>
              <a:gd name="connsiteY8" fmla="*/ 110490 h 4814011"/>
              <a:gd name="connsiteX9" fmla="*/ 2667614 w 4010297"/>
              <a:gd name="connsiteY9" fmla="*/ 0 h 4814011"/>
              <a:gd name="connsiteX10" fmla="*/ 1624944 w 4010297"/>
              <a:gd name="connsiteY10" fmla="*/ 1028700 h 4814011"/>
              <a:gd name="connsiteX11" fmla="*/ 0 w 4010297"/>
              <a:gd name="connsiteY11" fmla="*/ 1916067 h 4814011"/>
              <a:gd name="connsiteX0" fmla="*/ 0 w 3955394"/>
              <a:gd name="connsiteY0" fmla="*/ 1916067 h 4814011"/>
              <a:gd name="connsiteX1" fmla="*/ 374664 w 3955394"/>
              <a:gd name="connsiteY1" fmla="*/ 4296019 h 4814011"/>
              <a:gd name="connsiteX2" fmla="*/ 1697278 w 3955394"/>
              <a:gd name="connsiteY2" fmla="*/ 4814011 h 4814011"/>
              <a:gd name="connsiteX3" fmla="*/ 2680634 w 3955394"/>
              <a:gd name="connsiteY3" fmla="*/ 4246406 h 4814011"/>
              <a:gd name="connsiteX4" fmla="*/ 2781384 w 3955394"/>
              <a:gd name="connsiteY4" fmla="*/ 3711833 h 4814011"/>
              <a:gd name="connsiteX5" fmla="*/ 2541032 w 3955394"/>
              <a:gd name="connsiteY5" fmla="*/ 2969998 h 4814011"/>
              <a:gd name="connsiteX6" fmla="*/ 2814543 w 3955394"/>
              <a:gd name="connsiteY6" fmla="*/ 2599327 h 4814011"/>
              <a:gd name="connsiteX7" fmla="*/ 3025127 w 3955394"/>
              <a:gd name="connsiteY7" fmla="*/ 2394104 h 4814011"/>
              <a:gd name="connsiteX8" fmla="*/ 3955394 w 3955394"/>
              <a:gd name="connsiteY8" fmla="*/ 110490 h 4814011"/>
              <a:gd name="connsiteX9" fmla="*/ 2667614 w 3955394"/>
              <a:gd name="connsiteY9" fmla="*/ 0 h 4814011"/>
              <a:gd name="connsiteX10" fmla="*/ 1624944 w 3955394"/>
              <a:gd name="connsiteY10" fmla="*/ 1028700 h 4814011"/>
              <a:gd name="connsiteX11" fmla="*/ 0 w 3955394"/>
              <a:gd name="connsiteY11" fmla="*/ 1916067 h 4814011"/>
              <a:gd name="connsiteX0" fmla="*/ 0 w 3955394"/>
              <a:gd name="connsiteY0" fmla="*/ 1916067 h 4814011"/>
              <a:gd name="connsiteX1" fmla="*/ 374664 w 3955394"/>
              <a:gd name="connsiteY1" fmla="*/ 4296019 h 4814011"/>
              <a:gd name="connsiteX2" fmla="*/ 1697278 w 3955394"/>
              <a:gd name="connsiteY2" fmla="*/ 4814011 h 4814011"/>
              <a:gd name="connsiteX3" fmla="*/ 2680634 w 3955394"/>
              <a:gd name="connsiteY3" fmla="*/ 4246406 h 4814011"/>
              <a:gd name="connsiteX4" fmla="*/ 2781384 w 3955394"/>
              <a:gd name="connsiteY4" fmla="*/ 3711833 h 4814011"/>
              <a:gd name="connsiteX5" fmla="*/ 2541032 w 3955394"/>
              <a:gd name="connsiteY5" fmla="*/ 2969998 h 4814011"/>
              <a:gd name="connsiteX6" fmla="*/ 2814543 w 3955394"/>
              <a:gd name="connsiteY6" fmla="*/ 2599327 h 4814011"/>
              <a:gd name="connsiteX7" fmla="*/ 3246190 w 3955394"/>
              <a:gd name="connsiteY7" fmla="*/ 1208398 h 4814011"/>
              <a:gd name="connsiteX8" fmla="*/ 3955394 w 3955394"/>
              <a:gd name="connsiteY8" fmla="*/ 110490 h 4814011"/>
              <a:gd name="connsiteX9" fmla="*/ 2667614 w 3955394"/>
              <a:gd name="connsiteY9" fmla="*/ 0 h 4814011"/>
              <a:gd name="connsiteX10" fmla="*/ 1624944 w 3955394"/>
              <a:gd name="connsiteY10" fmla="*/ 1028700 h 4814011"/>
              <a:gd name="connsiteX11" fmla="*/ 0 w 3955394"/>
              <a:gd name="connsiteY11" fmla="*/ 1916067 h 481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55394" h="4814011">
                <a:moveTo>
                  <a:pt x="0" y="1916067"/>
                </a:moveTo>
                <a:lnTo>
                  <a:pt x="374664" y="4296019"/>
                </a:lnTo>
                <a:lnTo>
                  <a:pt x="1697278" y="4814011"/>
                </a:lnTo>
                <a:lnTo>
                  <a:pt x="2680634" y="4246406"/>
                </a:lnTo>
                <a:lnTo>
                  <a:pt x="2781384" y="3711833"/>
                </a:lnTo>
                <a:lnTo>
                  <a:pt x="2541032" y="2969998"/>
                </a:lnTo>
                <a:lnTo>
                  <a:pt x="2814543" y="2599327"/>
                </a:lnTo>
                <a:lnTo>
                  <a:pt x="3246190" y="1208398"/>
                </a:lnTo>
                <a:lnTo>
                  <a:pt x="3955394" y="110490"/>
                </a:lnTo>
                <a:lnTo>
                  <a:pt x="2667614" y="0"/>
                </a:lnTo>
                <a:lnTo>
                  <a:pt x="1624944" y="1028700"/>
                </a:lnTo>
                <a:lnTo>
                  <a:pt x="0" y="1916067"/>
                </a:lnTo>
                <a:close/>
              </a:path>
            </a:pathLst>
          </a:custGeom>
          <a:noFill/>
          <a:ln w="34925">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cxnSp>
        <p:nvCxnSpPr>
          <p:cNvPr id="149" name="Straight Connector 148">
            <a:extLst>
              <a:ext uri="{FF2B5EF4-FFF2-40B4-BE49-F238E27FC236}">
                <a16:creationId xmlns:a16="http://schemas.microsoft.com/office/drawing/2014/main" id="{6D9B3A05-DC46-6E4B-BEA3-87BB7D979283}"/>
              </a:ext>
            </a:extLst>
          </p:cNvPr>
          <p:cNvCxnSpPr>
            <a:stCxn id="56" idx="4"/>
            <a:endCxn id="68" idx="0"/>
          </p:cNvCxnSpPr>
          <p:nvPr/>
        </p:nvCxnSpPr>
        <p:spPr>
          <a:xfrm flipH="1">
            <a:off x="2868087" y="2688186"/>
            <a:ext cx="176797" cy="1176272"/>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B2DEA4D-9680-DC4E-AB63-A504B11F1A02}"/>
              </a:ext>
            </a:extLst>
          </p:cNvPr>
          <p:cNvSpPr/>
          <p:nvPr/>
        </p:nvSpPr>
        <p:spPr>
          <a:xfrm>
            <a:off x="4270465" y="707675"/>
            <a:ext cx="5004700" cy="965134"/>
          </a:xfrm>
          <a:prstGeom prst="rect">
            <a:avLst/>
          </a:prstGeom>
          <a:solidFill>
            <a:schemeClr val="tx1">
              <a:lumMod val="20000"/>
              <a:lumOff val="80000"/>
            </a:schemeClr>
          </a:solidFill>
        </p:spPr>
        <p:txBody>
          <a:bodyPr wrap="square" lIns="135000" tIns="135000" rIns="540000" bIns="135000">
            <a:spAutoFit/>
          </a:bodyPr>
          <a:lstStyle/>
          <a:p>
            <a:r>
              <a:rPr lang="en-GB" sz="1500" dirty="0">
                <a:latin typeface="Helvetica Neue" panose="02000503000000020004" pitchFamily="2" charset="0"/>
              </a:rPr>
              <a:t>Given a graph G, and a set of </a:t>
            </a:r>
            <a:r>
              <a:rPr lang="en-GB" sz="1500" b="1" dirty="0">
                <a:latin typeface="Helvetica Neue" panose="02000503000000020004" pitchFamily="2" charset="0"/>
              </a:rPr>
              <a:t>query nodes</a:t>
            </a:r>
            <a:r>
              <a:rPr lang="en-GB" sz="1500" dirty="0">
                <a:latin typeface="Helvetica Neue" panose="02000503000000020004" pitchFamily="2" charset="0"/>
              </a:rPr>
              <a:t> V</a:t>
            </a:r>
            <a:r>
              <a:rPr lang="en-GB" sz="675" dirty="0">
                <a:latin typeface="Helvetica Neue" panose="02000503000000020004" pitchFamily="2" charset="0"/>
              </a:rPr>
              <a:t>Q</a:t>
            </a:r>
            <a:r>
              <a:rPr lang="en-GB" sz="1500" dirty="0">
                <a:latin typeface="Helvetica Neue" panose="02000503000000020004" pitchFamily="2" charset="0"/>
              </a:rPr>
              <a:t>⊆V</a:t>
            </a:r>
            <a:r>
              <a:rPr lang="en-GB" sz="675" dirty="0">
                <a:latin typeface="Helvetica Neue" panose="02000503000000020004" pitchFamily="2" charset="0"/>
              </a:rPr>
              <a:t>G</a:t>
            </a:r>
            <a:r>
              <a:rPr lang="en-GB" sz="1500" dirty="0">
                <a:latin typeface="Helvetica Neue" panose="02000503000000020004" pitchFamily="2" charset="0"/>
              </a:rPr>
              <a:t>, </a:t>
            </a:r>
          </a:p>
          <a:p>
            <a:r>
              <a:rPr lang="en-GB" sz="1500" b="1" dirty="0">
                <a:latin typeface="Helvetica Neue" panose="02000503000000020004" pitchFamily="2" charset="0"/>
              </a:rPr>
              <a:t>retrieve all other nodes</a:t>
            </a:r>
            <a:r>
              <a:rPr lang="en-GB" sz="1500" dirty="0">
                <a:latin typeface="Helvetica Neue" panose="02000503000000020004" pitchFamily="2" charset="0"/>
              </a:rPr>
              <a:t> V</a:t>
            </a:r>
            <a:r>
              <a:rPr lang="en-GB" sz="675" dirty="0">
                <a:latin typeface="Helvetica Neue" panose="02000503000000020004" pitchFamily="2" charset="0"/>
              </a:rPr>
              <a:t>C</a:t>
            </a:r>
            <a:r>
              <a:rPr lang="en-GB" sz="1500" dirty="0">
                <a:latin typeface="Helvetica Neue" panose="02000503000000020004" pitchFamily="2" charset="0"/>
              </a:rPr>
              <a:t>⊆V</a:t>
            </a:r>
            <a:r>
              <a:rPr lang="en-GB" sz="675" dirty="0">
                <a:latin typeface="Helvetica Neue" panose="02000503000000020004" pitchFamily="2" charset="0"/>
              </a:rPr>
              <a:t>G</a:t>
            </a:r>
            <a:r>
              <a:rPr lang="en-GB" sz="1500" dirty="0">
                <a:latin typeface="Helvetica Neue" panose="02000503000000020004" pitchFamily="2" charset="0"/>
              </a:rPr>
              <a:t>, </a:t>
            </a:r>
          </a:p>
          <a:p>
            <a:r>
              <a:rPr lang="en-GB" sz="1500" dirty="0">
                <a:latin typeface="Helvetica Neue" panose="02000503000000020004" pitchFamily="2" charset="0"/>
              </a:rPr>
              <a:t>where C is a community in G, and V</a:t>
            </a:r>
            <a:r>
              <a:rPr lang="en-GB" sz="675" dirty="0">
                <a:latin typeface="Helvetica Neue" panose="02000503000000020004" pitchFamily="2" charset="0"/>
              </a:rPr>
              <a:t>Q</a:t>
            </a:r>
            <a:r>
              <a:rPr lang="en-GB" sz="1500" dirty="0">
                <a:latin typeface="Helvetica Neue" panose="02000503000000020004" pitchFamily="2" charset="0"/>
              </a:rPr>
              <a:t>⊆V</a:t>
            </a:r>
            <a:r>
              <a:rPr lang="en-GB" sz="675" dirty="0">
                <a:latin typeface="Helvetica Neue" panose="02000503000000020004" pitchFamily="2" charset="0"/>
              </a:rPr>
              <a:t>C</a:t>
            </a:r>
            <a:r>
              <a:rPr lang="en-GB" sz="1500" dirty="0">
                <a:latin typeface="Helvetica Neue" panose="02000503000000020004" pitchFamily="2" charset="0"/>
              </a:rPr>
              <a:t>. </a:t>
            </a:r>
          </a:p>
        </p:txBody>
      </p:sp>
      <p:sp>
        <p:nvSpPr>
          <p:cNvPr id="156" name="Rectangle 155">
            <a:extLst>
              <a:ext uri="{FF2B5EF4-FFF2-40B4-BE49-F238E27FC236}">
                <a16:creationId xmlns:a16="http://schemas.microsoft.com/office/drawing/2014/main" id="{ADBD6FAE-3E00-534B-8B3A-941B074E159F}"/>
              </a:ext>
            </a:extLst>
          </p:cNvPr>
          <p:cNvSpPr/>
          <p:nvPr/>
        </p:nvSpPr>
        <p:spPr>
          <a:xfrm>
            <a:off x="7098831" y="3166924"/>
            <a:ext cx="1832880" cy="5415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Helvetica Neue" panose="02000503000000020004" pitchFamily="2" charset="0"/>
                <a:ea typeface="Helvetica Neue" charset="0"/>
                <a:cs typeface="Helvetica Neue" charset="0"/>
              </a:rPr>
              <a:t>Solution:  PPR</a:t>
            </a:r>
          </a:p>
        </p:txBody>
      </p:sp>
      <p:pic>
        <p:nvPicPr>
          <p:cNvPr id="158" name="Picture 157">
            <a:extLst>
              <a:ext uri="{FF2B5EF4-FFF2-40B4-BE49-F238E27FC236}">
                <a16:creationId xmlns:a16="http://schemas.microsoft.com/office/drawing/2014/main" id="{69C16244-5354-EE4E-A0B0-58B2B2BEEF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33112" y="3851626"/>
            <a:ext cx="2760213" cy="493654"/>
          </a:xfrm>
          <a:prstGeom prst="rect">
            <a:avLst/>
          </a:prstGeom>
        </p:spPr>
      </p:pic>
      <p:sp>
        <p:nvSpPr>
          <p:cNvPr id="159" name="TextBox 158">
            <a:extLst>
              <a:ext uri="{FF2B5EF4-FFF2-40B4-BE49-F238E27FC236}">
                <a16:creationId xmlns:a16="http://schemas.microsoft.com/office/drawing/2014/main" id="{67549F7B-47CC-E545-A672-C823FCD83F26}"/>
              </a:ext>
            </a:extLst>
          </p:cNvPr>
          <p:cNvSpPr txBox="1"/>
          <p:nvPr/>
        </p:nvSpPr>
        <p:spPr>
          <a:xfrm>
            <a:off x="-388181" y="4121204"/>
            <a:ext cx="4047344" cy="918968"/>
          </a:xfrm>
          <a:prstGeom prst="rect">
            <a:avLst/>
          </a:prstGeom>
          <a:solidFill>
            <a:srgbClr val="C00000"/>
          </a:solidFill>
        </p:spPr>
        <p:txBody>
          <a:bodyPr wrap="square" lIns="135000" tIns="135000" rIns="135000" bIns="135000" rtlCol="0">
            <a:spAutoFit/>
          </a:bodyPr>
          <a:lstStyle/>
          <a:p>
            <a:pPr algn="r"/>
            <a:r>
              <a:rPr lang="en-GB" sz="1500" dirty="0">
                <a:solidFill>
                  <a:schemeClr val="bg1"/>
                </a:solidFill>
                <a:latin typeface="Helvetica Neue Thin" panose="020B0403020202020204" pitchFamily="34" charset="0"/>
              </a:rPr>
              <a:t>Communities can be </a:t>
            </a:r>
            <a:r>
              <a:rPr lang="en-GB" sz="1500" u="sng" dirty="0">
                <a:solidFill>
                  <a:schemeClr val="bg1"/>
                </a:solidFill>
                <a:latin typeface="Helvetica Neue Thin" panose="020B0403020202020204" pitchFamily="34" charset="0"/>
              </a:rPr>
              <a:t>extremely large</a:t>
            </a:r>
          </a:p>
          <a:p>
            <a:pPr algn="r"/>
            <a:r>
              <a:rPr lang="en-GB" sz="1350" dirty="0">
                <a:solidFill>
                  <a:schemeClr val="bg1"/>
                </a:solidFill>
                <a:latin typeface="Helvetica Neue" panose="02000503000000020004" pitchFamily="2" charset="0"/>
              </a:rPr>
              <a:t>Identify “central nodes” </a:t>
            </a:r>
          </a:p>
          <a:p>
            <a:pPr algn="r"/>
            <a:r>
              <a:rPr lang="en-GB" sz="1350" dirty="0">
                <a:solidFill>
                  <a:schemeClr val="bg1"/>
                </a:solidFill>
                <a:latin typeface="Helvetica Neue" panose="02000503000000020004" pitchFamily="2" charset="0"/>
              </a:rPr>
              <a:t>or “the core subgraph”</a:t>
            </a:r>
          </a:p>
        </p:txBody>
      </p:sp>
      <p:sp>
        <p:nvSpPr>
          <p:cNvPr id="151" name="TextBox 150">
            <a:extLst>
              <a:ext uri="{FF2B5EF4-FFF2-40B4-BE49-F238E27FC236}">
                <a16:creationId xmlns:a16="http://schemas.microsoft.com/office/drawing/2014/main" id="{8175238F-790F-2244-8F23-57F060883DFD}"/>
              </a:ext>
            </a:extLst>
          </p:cNvPr>
          <p:cNvSpPr txBox="1"/>
          <p:nvPr/>
        </p:nvSpPr>
        <p:spPr>
          <a:xfrm>
            <a:off x="3892773" y="479395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54812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58"/>
                                        </p:tgtEl>
                                        <p:attrNameLst>
                                          <p:attrName>style.visibility</p:attrName>
                                        </p:attrNameLst>
                                      </p:cBhvr>
                                      <p:to>
                                        <p:strVal val="visible"/>
                                      </p:to>
                                    </p:set>
                                    <p:animEffect transition="in" filter="fade">
                                      <p:cBhvr>
                                        <p:cTn id="9" dur="500"/>
                                        <p:tgtEl>
                                          <p:spTgt spid="15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59"/>
                                        </p:tgtEl>
                                        <p:attrNameLst>
                                          <p:attrName>style.visibility</p:attrName>
                                        </p:attrNameLst>
                                      </p:cBhvr>
                                      <p:to>
                                        <p:strVal val="visible"/>
                                      </p:to>
                                    </p:set>
                                    <p:animEffect transition="in" filter="fade">
                                      <p:cBhvr>
                                        <p:cTn id="12"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animBg="1"/>
      <p:bldP spid="159"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1" y="277718"/>
            <a:ext cx="5306750" cy="901795"/>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The Minimum Wiener Connector Problem</a:t>
            </a:r>
            <a:endParaRPr lang="en-US" sz="2000" b="1"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13" name="Oval 12">
            <a:extLst>
              <a:ext uri="{FF2B5EF4-FFF2-40B4-BE49-F238E27FC236}">
                <a16:creationId xmlns:a16="http://schemas.microsoft.com/office/drawing/2014/main" id="{6BD9E093-DD05-B641-B608-98738A487815}"/>
              </a:ext>
            </a:extLst>
          </p:cNvPr>
          <p:cNvSpPr/>
          <p:nvPr/>
        </p:nvSpPr>
        <p:spPr>
          <a:xfrm>
            <a:off x="6283024" y="2536913"/>
            <a:ext cx="162000" cy="162000"/>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4" name="Oval 13">
            <a:extLst>
              <a:ext uri="{FF2B5EF4-FFF2-40B4-BE49-F238E27FC236}">
                <a16:creationId xmlns:a16="http://schemas.microsoft.com/office/drawing/2014/main" id="{03044E41-27F3-5D40-AFB3-E67F5D426EB2}"/>
              </a:ext>
            </a:extLst>
          </p:cNvPr>
          <p:cNvSpPr/>
          <p:nvPr/>
        </p:nvSpPr>
        <p:spPr>
          <a:xfrm>
            <a:off x="7515664" y="1991965"/>
            <a:ext cx="162000" cy="162000"/>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15" name="Straight Connector 14">
            <a:extLst>
              <a:ext uri="{FF2B5EF4-FFF2-40B4-BE49-F238E27FC236}">
                <a16:creationId xmlns:a16="http://schemas.microsoft.com/office/drawing/2014/main" id="{2F06786C-F1AB-FC43-86BA-17769704557E}"/>
              </a:ext>
            </a:extLst>
          </p:cNvPr>
          <p:cNvCxnSpPr>
            <a:stCxn id="19" idx="3"/>
            <a:endCxn id="40" idx="0"/>
          </p:cNvCxnSpPr>
          <p:nvPr/>
        </p:nvCxnSpPr>
        <p:spPr>
          <a:xfrm flipH="1">
            <a:off x="5983083" y="1206085"/>
            <a:ext cx="208468" cy="785881"/>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75F548D7-480B-A94F-ADBA-56A7DB42A147}"/>
              </a:ext>
            </a:extLst>
          </p:cNvPr>
          <p:cNvSpPr/>
          <p:nvPr/>
        </p:nvSpPr>
        <p:spPr>
          <a:xfrm>
            <a:off x="7353664" y="905808"/>
            <a:ext cx="162000" cy="162000"/>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7" name="Oval 16">
            <a:extLst>
              <a:ext uri="{FF2B5EF4-FFF2-40B4-BE49-F238E27FC236}">
                <a16:creationId xmlns:a16="http://schemas.microsoft.com/office/drawing/2014/main" id="{CCDEE221-FB51-6C4C-B5EF-CB22CD448862}"/>
              </a:ext>
            </a:extLst>
          </p:cNvPr>
          <p:cNvSpPr/>
          <p:nvPr/>
        </p:nvSpPr>
        <p:spPr>
          <a:xfrm>
            <a:off x="7191664" y="2615628"/>
            <a:ext cx="162000" cy="162000"/>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8" name="Oval 17">
            <a:extLst>
              <a:ext uri="{FF2B5EF4-FFF2-40B4-BE49-F238E27FC236}">
                <a16:creationId xmlns:a16="http://schemas.microsoft.com/office/drawing/2014/main" id="{DFD0E786-8C40-5947-95B7-88109AAD18A4}"/>
              </a:ext>
            </a:extLst>
          </p:cNvPr>
          <p:cNvSpPr/>
          <p:nvPr/>
        </p:nvSpPr>
        <p:spPr>
          <a:xfrm>
            <a:off x="6929270" y="1806596"/>
            <a:ext cx="162000" cy="162000"/>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9" name="Oval 18">
            <a:extLst>
              <a:ext uri="{FF2B5EF4-FFF2-40B4-BE49-F238E27FC236}">
                <a16:creationId xmlns:a16="http://schemas.microsoft.com/office/drawing/2014/main" id="{1A6FF91B-FA00-094C-9097-DD3FF6B84E62}"/>
              </a:ext>
            </a:extLst>
          </p:cNvPr>
          <p:cNvSpPr/>
          <p:nvPr/>
        </p:nvSpPr>
        <p:spPr>
          <a:xfrm>
            <a:off x="6167827" y="1067808"/>
            <a:ext cx="162000" cy="162000"/>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20" name="Oval 19">
            <a:extLst>
              <a:ext uri="{FF2B5EF4-FFF2-40B4-BE49-F238E27FC236}">
                <a16:creationId xmlns:a16="http://schemas.microsoft.com/office/drawing/2014/main" id="{7CF9954A-412F-E04E-A424-DA12607D3AEE}"/>
              </a:ext>
            </a:extLst>
          </p:cNvPr>
          <p:cNvSpPr/>
          <p:nvPr/>
        </p:nvSpPr>
        <p:spPr>
          <a:xfrm>
            <a:off x="6679746" y="801001"/>
            <a:ext cx="162000" cy="162000"/>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21" name="Straight Connector 20">
            <a:extLst>
              <a:ext uri="{FF2B5EF4-FFF2-40B4-BE49-F238E27FC236}">
                <a16:creationId xmlns:a16="http://schemas.microsoft.com/office/drawing/2014/main" id="{2C5736E8-6C65-DE44-B602-91EF3CE0EFF1}"/>
              </a:ext>
            </a:extLst>
          </p:cNvPr>
          <p:cNvCxnSpPr>
            <a:stCxn id="13" idx="1"/>
            <a:endCxn id="40" idx="4"/>
          </p:cNvCxnSpPr>
          <p:nvPr/>
        </p:nvCxnSpPr>
        <p:spPr>
          <a:xfrm flipH="1" flipV="1">
            <a:off x="5983084" y="2189966"/>
            <a:ext cx="323665" cy="370672"/>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03B36F8E-230C-0843-BB3E-BF7913A7FC25}"/>
              </a:ext>
            </a:extLst>
          </p:cNvPr>
          <p:cNvCxnSpPr>
            <a:stCxn id="17" idx="2"/>
            <a:endCxn id="13" idx="6"/>
          </p:cNvCxnSpPr>
          <p:nvPr/>
        </p:nvCxnSpPr>
        <p:spPr>
          <a:xfrm flipH="1" flipV="1">
            <a:off x="6445024" y="2617914"/>
            <a:ext cx="746640" cy="78715"/>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AEFE440-5E6B-1E43-B31A-8626D4B36883}"/>
              </a:ext>
            </a:extLst>
          </p:cNvPr>
          <p:cNvCxnSpPr>
            <a:stCxn id="20" idx="2"/>
            <a:endCxn id="19" idx="7"/>
          </p:cNvCxnSpPr>
          <p:nvPr/>
        </p:nvCxnSpPr>
        <p:spPr>
          <a:xfrm flipH="1">
            <a:off x="6306104" y="882002"/>
            <a:ext cx="373643" cy="209531"/>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B5F06E04-0066-2F4D-8DB7-97E41BB6CC07}"/>
              </a:ext>
            </a:extLst>
          </p:cNvPr>
          <p:cNvCxnSpPr>
            <a:stCxn id="16" idx="2"/>
            <a:endCxn id="20" idx="6"/>
          </p:cNvCxnSpPr>
          <p:nvPr/>
        </p:nvCxnSpPr>
        <p:spPr>
          <a:xfrm flipH="1" flipV="1">
            <a:off x="6841746" y="882002"/>
            <a:ext cx="511918" cy="104807"/>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F9DDFFB-710A-9742-9147-3E8009A32F1E}"/>
              </a:ext>
            </a:extLst>
          </p:cNvPr>
          <p:cNvCxnSpPr/>
          <p:nvPr/>
        </p:nvCxnSpPr>
        <p:spPr>
          <a:xfrm flipV="1">
            <a:off x="7067547" y="1079684"/>
            <a:ext cx="367118" cy="731776"/>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C294E158-3A36-8C45-81E7-7283B1865847}"/>
              </a:ext>
            </a:extLst>
          </p:cNvPr>
          <p:cNvCxnSpPr>
            <a:stCxn id="18" idx="5"/>
            <a:endCxn id="14" idx="2"/>
          </p:cNvCxnSpPr>
          <p:nvPr/>
        </p:nvCxnSpPr>
        <p:spPr>
          <a:xfrm>
            <a:off x="7067547" y="1944873"/>
            <a:ext cx="448118" cy="128093"/>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7C84E7A-DA81-4643-AD3A-F35628532427}"/>
              </a:ext>
            </a:extLst>
          </p:cNvPr>
          <p:cNvCxnSpPr>
            <a:stCxn id="40" idx="6"/>
            <a:endCxn id="18" idx="2"/>
          </p:cNvCxnSpPr>
          <p:nvPr/>
        </p:nvCxnSpPr>
        <p:spPr>
          <a:xfrm flipV="1">
            <a:off x="6082084" y="1887597"/>
            <a:ext cx="847187" cy="203369"/>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62B8C212-5BBC-A449-BDD4-16FDECC6E0B0}"/>
              </a:ext>
            </a:extLst>
          </p:cNvPr>
          <p:cNvCxnSpPr>
            <a:stCxn id="17" idx="0"/>
            <a:endCxn id="18" idx="4"/>
          </p:cNvCxnSpPr>
          <p:nvPr/>
        </p:nvCxnSpPr>
        <p:spPr>
          <a:xfrm flipH="1" flipV="1">
            <a:off x="7010271" y="1968597"/>
            <a:ext cx="262394" cy="647032"/>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29" name="Oval 28">
            <a:extLst>
              <a:ext uri="{FF2B5EF4-FFF2-40B4-BE49-F238E27FC236}">
                <a16:creationId xmlns:a16="http://schemas.microsoft.com/office/drawing/2014/main" id="{620155A7-2DB5-4347-990D-40A0DA4AB6FE}"/>
              </a:ext>
            </a:extLst>
          </p:cNvPr>
          <p:cNvSpPr/>
          <p:nvPr/>
        </p:nvSpPr>
        <p:spPr>
          <a:xfrm>
            <a:off x="8385185" y="1796417"/>
            <a:ext cx="162000" cy="162000"/>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30" name="Straight Connector 29">
            <a:extLst>
              <a:ext uri="{FF2B5EF4-FFF2-40B4-BE49-F238E27FC236}">
                <a16:creationId xmlns:a16="http://schemas.microsoft.com/office/drawing/2014/main" id="{C85E39B3-A613-8A4B-9068-5F3BA982916F}"/>
              </a:ext>
            </a:extLst>
          </p:cNvPr>
          <p:cNvCxnSpPr>
            <a:stCxn id="47" idx="3"/>
            <a:endCxn id="14" idx="0"/>
          </p:cNvCxnSpPr>
          <p:nvPr/>
        </p:nvCxnSpPr>
        <p:spPr>
          <a:xfrm flipH="1">
            <a:off x="7596665" y="1435995"/>
            <a:ext cx="523715" cy="555970"/>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68E86A52-92A1-B04D-9881-0A45788A8E58}"/>
              </a:ext>
            </a:extLst>
          </p:cNvPr>
          <p:cNvCxnSpPr>
            <a:stCxn id="41" idx="2"/>
            <a:endCxn id="14" idx="5"/>
          </p:cNvCxnSpPr>
          <p:nvPr/>
        </p:nvCxnSpPr>
        <p:spPr>
          <a:xfrm flipH="1" flipV="1">
            <a:off x="7653941" y="2130242"/>
            <a:ext cx="723388" cy="209807"/>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290DC37D-08B4-C646-B7E9-19038F61AC2F}"/>
              </a:ext>
            </a:extLst>
          </p:cNvPr>
          <p:cNvCxnSpPr>
            <a:stCxn id="29" idx="0"/>
            <a:endCxn id="47" idx="5"/>
          </p:cNvCxnSpPr>
          <p:nvPr/>
        </p:nvCxnSpPr>
        <p:spPr>
          <a:xfrm flipH="1" flipV="1">
            <a:off x="8260388" y="1435996"/>
            <a:ext cx="205798" cy="360422"/>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D29462DB-EA80-E440-9A58-DC80CB85065D}"/>
              </a:ext>
            </a:extLst>
          </p:cNvPr>
          <p:cNvCxnSpPr>
            <a:stCxn id="29" idx="2"/>
            <a:endCxn id="14" idx="6"/>
          </p:cNvCxnSpPr>
          <p:nvPr/>
        </p:nvCxnSpPr>
        <p:spPr>
          <a:xfrm flipH="1">
            <a:off x="7677665" y="1877418"/>
            <a:ext cx="707521" cy="195548"/>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3D02FD1E-8CD1-2F4D-820C-DF73B090E800}"/>
              </a:ext>
            </a:extLst>
          </p:cNvPr>
          <p:cNvCxnSpPr>
            <a:stCxn id="41" idx="3"/>
            <a:endCxn id="17" idx="6"/>
          </p:cNvCxnSpPr>
          <p:nvPr/>
        </p:nvCxnSpPr>
        <p:spPr>
          <a:xfrm flipH="1">
            <a:off x="7353664" y="2410053"/>
            <a:ext cx="1052660" cy="286576"/>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F30172CB-2789-264B-9E17-D3C3799519C6}"/>
              </a:ext>
            </a:extLst>
          </p:cNvPr>
          <p:cNvCxnSpPr>
            <a:stCxn id="18" idx="5"/>
          </p:cNvCxnSpPr>
          <p:nvPr/>
        </p:nvCxnSpPr>
        <p:spPr>
          <a:xfrm>
            <a:off x="7067546" y="1944873"/>
            <a:ext cx="459114" cy="129665"/>
          </a:xfrm>
          <a:prstGeom prst="line">
            <a:avLst/>
          </a:prstGeom>
          <a:ln w="34925" cmpd="sng">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638E93A0-9A99-9B44-BEB2-C63169DF5820}"/>
              </a:ext>
            </a:extLst>
          </p:cNvPr>
          <p:cNvCxnSpPr>
            <a:endCxn id="18" idx="2"/>
          </p:cNvCxnSpPr>
          <p:nvPr/>
        </p:nvCxnSpPr>
        <p:spPr>
          <a:xfrm flipV="1">
            <a:off x="6093080" y="1887596"/>
            <a:ext cx="836191" cy="204942"/>
          </a:xfrm>
          <a:prstGeom prst="line">
            <a:avLst/>
          </a:prstGeom>
          <a:ln w="34925" cmpd="sng">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58AFF592-6955-2F4B-952C-D91730921E01}"/>
              </a:ext>
            </a:extLst>
          </p:cNvPr>
          <p:cNvCxnSpPr/>
          <p:nvPr/>
        </p:nvCxnSpPr>
        <p:spPr>
          <a:xfrm flipH="1">
            <a:off x="7599279" y="1445252"/>
            <a:ext cx="523715" cy="555970"/>
          </a:xfrm>
          <a:prstGeom prst="line">
            <a:avLst/>
          </a:prstGeom>
          <a:ln w="34925" cmpd="sng">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005207EC-C70F-1241-92DC-39D8A35D1E41}"/>
              </a:ext>
            </a:extLst>
          </p:cNvPr>
          <p:cNvCxnSpPr/>
          <p:nvPr/>
        </p:nvCxnSpPr>
        <p:spPr>
          <a:xfrm flipH="1" flipV="1">
            <a:off x="7664937" y="2131814"/>
            <a:ext cx="723388" cy="209807"/>
          </a:xfrm>
          <a:prstGeom prst="line">
            <a:avLst/>
          </a:prstGeom>
          <a:ln w="34925" cmpd="sng">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sp>
        <p:nvSpPr>
          <p:cNvPr id="39" name="Oval 38">
            <a:extLst>
              <a:ext uri="{FF2B5EF4-FFF2-40B4-BE49-F238E27FC236}">
                <a16:creationId xmlns:a16="http://schemas.microsoft.com/office/drawing/2014/main" id="{7AAE8DFD-8117-284A-94A6-647F97996DEF}"/>
              </a:ext>
            </a:extLst>
          </p:cNvPr>
          <p:cNvSpPr/>
          <p:nvPr/>
        </p:nvSpPr>
        <p:spPr>
          <a:xfrm>
            <a:off x="7479524" y="1965253"/>
            <a:ext cx="198000" cy="198000"/>
          </a:xfrm>
          <a:prstGeom prst="ellipse">
            <a:avLst/>
          </a:prstGeom>
          <a:solidFill>
            <a:srgbClr val="00B050"/>
          </a:solidFill>
          <a:ln w="5080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40" name="Oval 39">
            <a:extLst>
              <a:ext uri="{FF2B5EF4-FFF2-40B4-BE49-F238E27FC236}">
                <a16:creationId xmlns:a16="http://schemas.microsoft.com/office/drawing/2014/main" id="{7F82F3D5-7F22-1344-A707-0CC94E18C25D}"/>
              </a:ext>
            </a:extLst>
          </p:cNvPr>
          <p:cNvSpPr/>
          <p:nvPr/>
        </p:nvSpPr>
        <p:spPr>
          <a:xfrm>
            <a:off x="5884083" y="1991965"/>
            <a:ext cx="198000" cy="198000"/>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41" name="Oval 40">
            <a:extLst>
              <a:ext uri="{FF2B5EF4-FFF2-40B4-BE49-F238E27FC236}">
                <a16:creationId xmlns:a16="http://schemas.microsoft.com/office/drawing/2014/main" id="{E89ABE46-9817-6247-AB6B-08F9B3CE91D9}"/>
              </a:ext>
            </a:extLst>
          </p:cNvPr>
          <p:cNvSpPr/>
          <p:nvPr/>
        </p:nvSpPr>
        <p:spPr>
          <a:xfrm>
            <a:off x="8377328" y="2241048"/>
            <a:ext cx="198000" cy="198000"/>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42" name="Rectangle 41">
            <a:extLst>
              <a:ext uri="{FF2B5EF4-FFF2-40B4-BE49-F238E27FC236}">
                <a16:creationId xmlns:a16="http://schemas.microsoft.com/office/drawing/2014/main" id="{8660A5B5-8DA2-1A45-889C-DF788735AE92}"/>
              </a:ext>
            </a:extLst>
          </p:cNvPr>
          <p:cNvSpPr/>
          <p:nvPr/>
        </p:nvSpPr>
        <p:spPr>
          <a:xfrm>
            <a:off x="6167827" y="2952004"/>
            <a:ext cx="2617398" cy="677713"/>
          </a:xfrm>
          <a:prstGeom prst="rect">
            <a:avLst/>
          </a:prstGeom>
          <a:solidFill>
            <a:schemeClr val="bg2"/>
          </a:solidFill>
        </p:spPr>
        <p:style>
          <a:lnRef idx="2">
            <a:schemeClr val="accent5">
              <a:shade val="50000"/>
            </a:schemeClr>
          </a:lnRef>
          <a:fillRef idx="1">
            <a:schemeClr val="accent5"/>
          </a:fillRef>
          <a:effectRef idx="0">
            <a:schemeClr val="accent5"/>
          </a:effectRef>
          <a:fontRef idx="minor">
            <a:schemeClr val="lt1"/>
          </a:fontRef>
        </p:style>
        <p:txBody>
          <a:bodyPr wrap="none" lIns="90000" tIns="90000" rIns="90000" bIns="90000" rtlCol="0" anchor="ctr"/>
          <a:lstStyle/>
          <a:p>
            <a:r>
              <a:rPr lang="en-US" sz="1600" dirty="0">
                <a:solidFill>
                  <a:schemeClr val="tx1"/>
                </a:solidFill>
                <a:latin typeface="Helvetica Neue" panose="02000503000000020004" pitchFamily="2" charset="0"/>
                <a:ea typeface="Georgia" charset="0"/>
                <a:cs typeface="Georgia" charset="0"/>
              </a:rPr>
              <a:t>Case: Infected Patients </a:t>
            </a:r>
          </a:p>
          <a:p>
            <a:r>
              <a:rPr lang="en-US" sz="1600" dirty="0">
                <a:solidFill>
                  <a:schemeClr val="tx1"/>
                </a:solidFill>
                <a:latin typeface="Helvetica Neue" panose="02000503000000020004" pitchFamily="2" charset="0"/>
                <a:ea typeface="Georgia" charset="0"/>
                <a:cs typeface="Georgia" charset="0"/>
              </a:rPr>
              <a:t> </a:t>
            </a:r>
            <a:r>
              <a:rPr lang="en-US" sz="2000" dirty="0">
                <a:solidFill>
                  <a:schemeClr val="tx1"/>
                </a:solidFill>
                <a:latin typeface="Helvetica Neue" panose="02000503000000020004" pitchFamily="2" charset="0"/>
                <a:ea typeface="Georgia" charset="0"/>
                <a:cs typeface="Georgia" charset="0"/>
              </a:rPr>
              <a:t>→ </a:t>
            </a:r>
            <a:r>
              <a:rPr lang="en-US" sz="1600" dirty="0">
                <a:solidFill>
                  <a:schemeClr val="tx1"/>
                </a:solidFill>
                <a:latin typeface="Helvetica Neue" panose="02000503000000020004" pitchFamily="2" charset="0"/>
                <a:ea typeface="Georgia" charset="0"/>
                <a:cs typeface="Georgia" charset="0"/>
              </a:rPr>
              <a:t>Culprit/Other Infected</a:t>
            </a:r>
          </a:p>
        </p:txBody>
      </p:sp>
      <p:sp>
        <p:nvSpPr>
          <p:cNvPr id="43" name="Rectangle 42">
            <a:extLst>
              <a:ext uri="{FF2B5EF4-FFF2-40B4-BE49-F238E27FC236}">
                <a16:creationId xmlns:a16="http://schemas.microsoft.com/office/drawing/2014/main" id="{48CF6879-FDC7-CA4F-AA92-49B6B609CA7C}"/>
              </a:ext>
            </a:extLst>
          </p:cNvPr>
          <p:cNvSpPr/>
          <p:nvPr/>
        </p:nvSpPr>
        <p:spPr>
          <a:xfrm>
            <a:off x="6167828" y="3713002"/>
            <a:ext cx="2633273" cy="736304"/>
          </a:xfrm>
          <a:prstGeom prst="rect">
            <a:avLst/>
          </a:prstGeom>
          <a:solidFill>
            <a:schemeClr val="bg2"/>
          </a:solidFill>
        </p:spPr>
        <p:style>
          <a:lnRef idx="2">
            <a:schemeClr val="accent5">
              <a:shade val="50000"/>
            </a:schemeClr>
          </a:lnRef>
          <a:fillRef idx="1">
            <a:schemeClr val="accent5"/>
          </a:fillRef>
          <a:effectRef idx="0">
            <a:schemeClr val="accent5"/>
          </a:effectRef>
          <a:fontRef idx="minor">
            <a:schemeClr val="lt1"/>
          </a:fontRef>
        </p:style>
        <p:txBody>
          <a:bodyPr wrap="none" lIns="90000" tIns="90000" rIns="90000" bIns="90000" rtlCol="0" anchor="ctr"/>
          <a:lstStyle/>
          <a:p>
            <a:r>
              <a:rPr lang="en-US" sz="1600" dirty="0">
                <a:solidFill>
                  <a:schemeClr val="tx1"/>
                </a:solidFill>
                <a:latin typeface="Helvetica Neue" panose="02000503000000020004" pitchFamily="2" charset="0"/>
                <a:ea typeface="Georgia" charset="0"/>
                <a:cs typeface="Georgia" charset="0"/>
              </a:rPr>
              <a:t>Case: Target Audience</a:t>
            </a:r>
            <a:r>
              <a:rPr lang="en-US" sz="2000" dirty="0">
                <a:solidFill>
                  <a:schemeClr val="tx1"/>
                </a:solidFill>
                <a:latin typeface="Helvetica Neue" panose="02000503000000020004" pitchFamily="2" charset="0"/>
                <a:ea typeface="Georgia" charset="0"/>
                <a:cs typeface="Georgia" charset="0"/>
              </a:rPr>
              <a:t> </a:t>
            </a:r>
          </a:p>
          <a:p>
            <a:r>
              <a:rPr lang="en-US" sz="2000" dirty="0">
                <a:solidFill>
                  <a:schemeClr val="tx1"/>
                </a:solidFill>
                <a:latin typeface="Helvetica Neue" panose="02000503000000020004" pitchFamily="2" charset="0"/>
                <a:ea typeface="Georgia" charset="0"/>
                <a:cs typeface="Georgia" charset="0"/>
              </a:rPr>
              <a:t>→ </a:t>
            </a:r>
            <a:r>
              <a:rPr lang="en-US" sz="1600" dirty="0">
                <a:solidFill>
                  <a:schemeClr val="tx1"/>
                </a:solidFill>
                <a:latin typeface="Helvetica Neue" panose="02000503000000020004" pitchFamily="2" charset="0"/>
                <a:ea typeface="Georgia" charset="0"/>
                <a:cs typeface="Georgia" charset="0"/>
              </a:rPr>
              <a:t> Influencers</a:t>
            </a:r>
          </a:p>
        </p:txBody>
      </p:sp>
      <p:cxnSp>
        <p:nvCxnSpPr>
          <p:cNvPr id="44" name="Straight Connector 43">
            <a:extLst>
              <a:ext uri="{FF2B5EF4-FFF2-40B4-BE49-F238E27FC236}">
                <a16:creationId xmlns:a16="http://schemas.microsoft.com/office/drawing/2014/main" id="{01B87CE3-D799-494F-8B8E-0768F47A48C5}"/>
              </a:ext>
            </a:extLst>
          </p:cNvPr>
          <p:cNvCxnSpPr>
            <a:stCxn id="47" idx="1"/>
            <a:endCxn id="16" idx="5"/>
          </p:cNvCxnSpPr>
          <p:nvPr/>
        </p:nvCxnSpPr>
        <p:spPr>
          <a:xfrm flipH="1" flipV="1">
            <a:off x="7491941" y="1044085"/>
            <a:ext cx="628439" cy="251903"/>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FF0BA0E6-438B-2642-8586-4C4398869F82}"/>
              </a:ext>
            </a:extLst>
          </p:cNvPr>
          <p:cNvCxnSpPr>
            <a:stCxn id="47" idx="2"/>
            <a:endCxn id="18" idx="6"/>
          </p:cNvCxnSpPr>
          <p:nvPr/>
        </p:nvCxnSpPr>
        <p:spPr>
          <a:xfrm flipH="1">
            <a:off x="7091270" y="1365992"/>
            <a:ext cx="1000113" cy="521605"/>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D5F5BF7F-F6E8-C74F-90E3-A7A81B69C75E}"/>
              </a:ext>
            </a:extLst>
          </p:cNvPr>
          <p:cNvCxnSpPr>
            <a:stCxn id="47" idx="2"/>
            <a:endCxn id="18" idx="6"/>
          </p:cNvCxnSpPr>
          <p:nvPr/>
        </p:nvCxnSpPr>
        <p:spPr>
          <a:xfrm flipH="1">
            <a:off x="7091270" y="1365992"/>
            <a:ext cx="1000113" cy="521605"/>
          </a:xfrm>
          <a:prstGeom prst="line">
            <a:avLst/>
          </a:prstGeom>
          <a:ln w="34925" cmpd="sng">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sp>
        <p:nvSpPr>
          <p:cNvPr id="47" name="Oval 46">
            <a:extLst>
              <a:ext uri="{FF2B5EF4-FFF2-40B4-BE49-F238E27FC236}">
                <a16:creationId xmlns:a16="http://schemas.microsoft.com/office/drawing/2014/main" id="{1568C187-793B-9D49-B8A2-133887351D47}"/>
              </a:ext>
            </a:extLst>
          </p:cNvPr>
          <p:cNvSpPr/>
          <p:nvPr/>
        </p:nvSpPr>
        <p:spPr>
          <a:xfrm>
            <a:off x="8091383" y="1266991"/>
            <a:ext cx="198000" cy="198000"/>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48" name="Oval 47">
            <a:extLst>
              <a:ext uri="{FF2B5EF4-FFF2-40B4-BE49-F238E27FC236}">
                <a16:creationId xmlns:a16="http://schemas.microsoft.com/office/drawing/2014/main" id="{3D2DF994-19E4-6745-91A5-C47E3640CD1D}"/>
              </a:ext>
            </a:extLst>
          </p:cNvPr>
          <p:cNvSpPr/>
          <p:nvPr/>
        </p:nvSpPr>
        <p:spPr>
          <a:xfrm>
            <a:off x="6911200" y="1786310"/>
            <a:ext cx="198000" cy="198000"/>
          </a:xfrm>
          <a:prstGeom prst="ellipse">
            <a:avLst/>
          </a:prstGeom>
          <a:solidFill>
            <a:srgbClr val="00B050"/>
          </a:solidFill>
          <a:ln w="5080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51" name="Content Placeholder 2">
            <a:extLst>
              <a:ext uri="{FF2B5EF4-FFF2-40B4-BE49-F238E27FC236}">
                <a16:creationId xmlns:a16="http://schemas.microsoft.com/office/drawing/2014/main" id="{E2AEE88B-9475-754D-9FB6-F983374EA823}"/>
              </a:ext>
            </a:extLst>
          </p:cNvPr>
          <p:cNvSpPr txBox="1">
            <a:spLocks/>
          </p:cNvSpPr>
          <p:nvPr/>
        </p:nvSpPr>
        <p:spPr>
          <a:xfrm>
            <a:off x="350899" y="1286735"/>
            <a:ext cx="4884464" cy="1814627"/>
          </a:xfrm>
          <a:prstGeom prst="rect">
            <a:avLst/>
          </a:prstGeom>
        </p:spPr>
        <p:txBody>
          <a:bodyPr>
            <a:noAutofit/>
          </a:bodyPr>
          <a:lstStyle>
            <a:lvl1pPr marL="285750" indent="-285750" algn="l" defTabSz="914318" rtl="0" eaLnBrk="1" latinLnBrk="0" hangingPunct="1">
              <a:lnSpc>
                <a:spcPct val="120000"/>
              </a:lnSpc>
              <a:spcBef>
                <a:spcPts val="1000"/>
              </a:spcBef>
              <a:buFontTx/>
              <a:buBlip>
                <a:blip r:embed="rId2"/>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2"/>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3"/>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3"/>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3"/>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US" sz="1350" b="1" dirty="0">
                <a:latin typeface="Helvetica Neue" panose="02000503000000020004" pitchFamily="2" charset="0"/>
              </a:rPr>
              <a:t>Model:</a:t>
            </a:r>
            <a:r>
              <a:rPr lang="en-US" sz="1350" dirty="0">
                <a:latin typeface="Helvetica Neue" panose="02000503000000020004" pitchFamily="2" charset="0"/>
              </a:rPr>
              <a:t>        Unlabeled Undirected Graph</a:t>
            </a:r>
          </a:p>
          <a:p>
            <a:pPr marL="0" indent="0">
              <a:lnSpc>
                <a:spcPct val="80000"/>
              </a:lnSpc>
              <a:buNone/>
            </a:pPr>
            <a:r>
              <a:rPr lang="en-US" sz="1350" b="1" dirty="0">
                <a:latin typeface="Helvetica Neue" panose="02000503000000020004" pitchFamily="2" charset="0"/>
              </a:rPr>
              <a:t>Query:</a:t>
            </a:r>
            <a:r>
              <a:rPr lang="en-US" sz="1350" dirty="0">
                <a:latin typeface="Helvetica Neue" panose="02000503000000020004" pitchFamily="2" charset="0"/>
              </a:rPr>
              <a:t>         A set of Nodes </a:t>
            </a:r>
            <a:r>
              <a:rPr lang="en-US" sz="1500" dirty="0">
                <a:latin typeface="Helvetica Neue" panose="02000503000000020004" pitchFamily="2" charset="0"/>
              </a:rPr>
              <a:t>Q</a:t>
            </a:r>
            <a:endParaRPr lang="en-US" sz="1350" dirty="0">
              <a:latin typeface="Helvetica Neue" panose="02000503000000020004" pitchFamily="2" charset="0"/>
            </a:endParaRPr>
          </a:p>
          <a:p>
            <a:pPr marL="0" indent="0">
              <a:lnSpc>
                <a:spcPct val="80000"/>
              </a:lnSpc>
              <a:buNone/>
            </a:pPr>
            <a:r>
              <a:rPr lang="en-US" sz="1350" b="1" dirty="0">
                <a:latin typeface="Helvetica Neue" panose="02000503000000020004" pitchFamily="2" charset="0"/>
              </a:rPr>
              <a:t>Similarity:</a:t>
            </a:r>
            <a:r>
              <a:rPr lang="en-US" sz="1350" dirty="0">
                <a:latin typeface="Helvetica Neue" panose="02000503000000020004" pitchFamily="2" charset="0"/>
              </a:rPr>
              <a:t>   Shortest-Path distance</a:t>
            </a:r>
          </a:p>
          <a:p>
            <a:pPr marL="0" indent="0">
              <a:lnSpc>
                <a:spcPct val="100000"/>
              </a:lnSpc>
              <a:buNone/>
            </a:pPr>
            <a:endParaRPr lang="en-US" sz="600" dirty="0">
              <a:latin typeface="Helvetica Neue" panose="02000503000000020004" pitchFamily="2" charset="0"/>
            </a:endParaRPr>
          </a:p>
          <a:p>
            <a:pPr marL="0" indent="0">
              <a:lnSpc>
                <a:spcPct val="100000"/>
              </a:lnSpc>
              <a:buNone/>
            </a:pPr>
            <a:r>
              <a:rPr lang="en-US" sz="1350" b="1" dirty="0">
                <a:latin typeface="Helvetica Neue" panose="02000503000000020004" pitchFamily="2" charset="0"/>
              </a:rPr>
              <a:t>Output:</a:t>
            </a:r>
            <a:r>
              <a:rPr lang="en-US" sz="1350" dirty="0">
                <a:latin typeface="Helvetica Neue" panose="02000503000000020004" pitchFamily="2" charset="0"/>
              </a:rPr>
              <a:t>       A Set of </a:t>
            </a:r>
            <a:r>
              <a:rPr lang="en-US" sz="1350" u="sng" dirty="0">
                <a:latin typeface="Helvetica Neue" panose="02000503000000020004" pitchFamily="2" charset="0"/>
              </a:rPr>
              <a:t>Connector Nodes</a:t>
            </a:r>
            <a:r>
              <a:rPr lang="en-US" sz="1500" dirty="0">
                <a:latin typeface="Helvetica Neue" panose="02000503000000020004" pitchFamily="2" charset="0"/>
              </a:rPr>
              <a:t> H </a:t>
            </a:r>
          </a:p>
          <a:p>
            <a:pPr marL="0" indent="0">
              <a:lnSpc>
                <a:spcPct val="100000"/>
              </a:lnSpc>
              <a:buNone/>
            </a:pPr>
            <a:r>
              <a:rPr lang="en-US" sz="1500" dirty="0">
                <a:latin typeface="Helvetica Neue" panose="02000503000000020004" pitchFamily="2" charset="0"/>
              </a:rPr>
              <a:t>                     </a:t>
            </a:r>
            <a:r>
              <a:rPr lang="en-US" sz="1350" dirty="0">
                <a:latin typeface="Helvetica Neue" panose="02000503000000020004" pitchFamily="2" charset="0"/>
              </a:rPr>
              <a:t>“explains” connections in </a:t>
            </a:r>
            <a:r>
              <a:rPr lang="en-US" sz="1500" dirty="0">
                <a:latin typeface="Helvetica Neue" panose="02000503000000020004" pitchFamily="2" charset="0"/>
              </a:rPr>
              <a:t>Q</a:t>
            </a:r>
          </a:p>
          <a:p>
            <a:pPr marL="0" indent="0">
              <a:lnSpc>
                <a:spcPct val="100000"/>
              </a:lnSpc>
              <a:buNone/>
            </a:pPr>
            <a:endParaRPr lang="en-US" sz="900" u="sng" dirty="0">
              <a:latin typeface="Helvetica Neue" panose="02000503000000020004" pitchFamily="2" charset="0"/>
            </a:endParaRPr>
          </a:p>
          <a:p>
            <a:pPr>
              <a:lnSpc>
                <a:spcPct val="100000"/>
              </a:lnSpc>
            </a:pPr>
            <a:endParaRPr lang="en-US" sz="900" dirty="0">
              <a:latin typeface="Helvetica Neue" panose="02000503000000020004" pitchFamily="2" charset="0"/>
            </a:endParaRPr>
          </a:p>
          <a:p>
            <a:pPr>
              <a:lnSpc>
                <a:spcPct val="100000"/>
              </a:lnSpc>
            </a:pPr>
            <a:endParaRPr lang="en-US" sz="900" dirty="0">
              <a:latin typeface="Helvetica Neue" panose="02000503000000020004" pitchFamily="2" charset="0"/>
            </a:endParaRPr>
          </a:p>
          <a:p>
            <a:pPr>
              <a:lnSpc>
                <a:spcPct val="100000"/>
              </a:lnSpc>
            </a:pPr>
            <a:endParaRPr lang="en-US" sz="900" dirty="0">
              <a:latin typeface="Helvetica Neue" panose="02000503000000020004" pitchFamily="2" charset="0"/>
            </a:endParaRPr>
          </a:p>
          <a:p>
            <a:pPr>
              <a:lnSpc>
                <a:spcPct val="100000"/>
              </a:lnSpc>
            </a:pPr>
            <a:endParaRPr lang="en-US" sz="900" dirty="0">
              <a:latin typeface="Helvetica Neue" panose="02000503000000020004" pitchFamily="2" charset="0"/>
            </a:endParaRPr>
          </a:p>
        </p:txBody>
      </p:sp>
      <p:sp>
        <p:nvSpPr>
          <p:cNvPr id="52" name="Rectangle 51">
            <a:extLst>
              <a:ext uri="{FF2B5EF4-FFF2-40B4-BE49-F238E27FC236}">
                <a16:creationId xmlns:a16="http://schemas.microsoft.com/office/drawing/2014/main" id="{98866489-36C6-F444-9E80-D3FF6ACD0389}"/>
              </a:ext>
            </a:extLst>
          </p:cNvPr>
          <p:cNvSpPr/>
          <p:nvPr/>
        </p:nvSpPr>
        <p:spPr>
          <a:xfrm>
            <a:off x="376238" y="3982886"/>
            <a:ext cx="5074090" cy="746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Helvetica Neue" panose="02000503000000020004" pitchFamily="2" charset="0"/>
                <a:ea typeface="Helvetica Neue" charset="0"/>
                <a:cs typeface="Helvetica Neue" charset="0"/>
              </a:rPr>
              <a:t>Similar to a Steiner-Tree but</a:t>
            </a:r>
            <a:r>
              <a:rPr lang="is-IS" sz="1600" dirty="0">
                <a:latin typeface="Helvetica Neue" panose="02000503000000020004" pitchFamily="2" charset="0"/>
                <a:ea typeface="Helvetica Neue" charset="0"/>
                <a:cs typeface="Helvetica Neue" charset="0"/>
              </a:rPr>
              <a:t> </a:t>
            </a:r>
          </a:p>
          <a:p>
            <a:pPr algn="ctr"/>
            <a:r>
              <a:rPr lang="is-IS" sz="1600" u="sng" dirty="0">
                <a:latin typeface="Helvetica Neue" panose="02000503000000020004" pitchFamily="2" charset="0"/>
                <a:ea typeface="Helvetica Neue" charset="0"/>
                <a:cs typeface="Helvetica Neue" charset="0"/>
              </a:rPr>
              <a:t>overall pairwise distances</a:t>
            </a:r>
            <a:r>
              <a:rPr lang="is-IS" sz="1600" dirty="0">
                <a:latin typeface="Helvetica Neue" panose="02000503000000020004" pitchFamily="2" charset="0"/>
                <a:ea typeface="Helvetica Neue" charset="0"/>
                <a:cs typeface="Helvetica Neue" charset="0"/>
              </a:rPr>
              <a:t> are optimized</a:t>
            </a:r>
            <a:endParaRPr lang="en-US" sz="1600" dirty="0">
              <a:latin typeface="Helvetica Neue" panose="02000503000000020004" pitchFamily="2" charset="0"/>
              <a:ea typeface="Helvetica Neue" charset="0"/>
              <a:cs typeface="Helvetica Neue" charset="0"/>
            </a:endParaRPr>
          </a:p>
        </p:txBody>
      </p:sp>
      <p:sp>
        <p:nvSpPr>
          <p:cNvPr id="53" name="Rectangle 52">
            <a:extLst>
              <a:ext uri="{FF2B5EF4-FFF2-40B4-BE49-F238E27FC236}">
                <a16:creationId xmlns:a16="http://schemas.microsoft.com/office/drawing/2014/main" id="{FDA83FBA-4B90-D44E-8DD7-352FF9B44131}"/>
              </a:ext>
            </a:extLst>
          </p:cNvPr>
          <p:cNvSpPr/>
          <p:nvPr/>
        </p:nvSpPr>
        <p:spPr>
          <a:xfrm>
            <a:off x="388271" y="3058470"/>
            <a:ext cx="2973397" cy="8591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Helvetica Neue" panose="02000503000000020004" pitchFamily="2" charset="0"/>
                <a:ea typeface="Helvetica Neue" charset="0"/>
                <a:cs typeface="Helvetica Neue" charset="0"/>
              </a:rPr>
              <a:t>Connectors:</a:t>
            </a:r>
          </a:p>
          <a:p>
            <a:pPr algn="ctr"/>
            <a:r>
              <a:rPr lang="en-US" sz="1400" dirty="0">
                <a:latin typeface="Helvetica Neue" panose="02000503000000020004" pitchFamily="2" charset="0"/>
                <a:ea typeface="Helvetica Neue" charset="0"/>
                <a:cs typeface="Helvetica Neue" charset="0"/>
              </a:rPr>
              <a:t>Nodes with </a:t>
            </a:r>
            <a:r>
              <a:rPr lang="en-US" sz="1400" u="sng" dirty="0">
                <a:latin typeface="Helvetica Neue" panose="02000503000000020004" pitchFamily="2" charset="0"/>
                <a:ea typeface="Helvetica Neue" charset="0"/>
                <a:cs typeface="Helvetica Neue" charset="0"/>
              </a:rPr>
              <a:t>HIGH</a:t>
            </a:r>
            <a:r>
              <a:rPr lang="en-US" sz="1400" dirty="0">
                <a:latin typeface="Helvetica Neue" panose="02000503000000020004" pitchFamily="2" charset="0"/>
                <a:ea typeface="Helvetica Neue" charset="0"/>
                <a:cs typeface="Helvetica Neue" charset="0"/>
              </a:rPr>
              <a:t> closeness</a:t>
            </a:r>
          </a:p>
          <a:p>
            <a:pPr algn="ctr"/>
            <a:r>
              <a:rPr lang="en-US" sz="1400" dirty="0">
                <a:latin typeface="Helvetica Neue" panose="02000503000000020004" pitchFamily="2" charset="0"/>
                <a:ea typeface="Helvetica Neue" charset="0"/>
                <a:cs typeface="Helvetica Neue" charset="0"/>
              </a:rPr>
              <a:t>to ALL the inputs</a:t>
            </a:r>
          </a:p>
        </p:txBody>
      </p:sp>
      <p:sp>
        <p:nvSpPr>
          <p:cNvPr id="7" name="Rectangle 6">
            <a:extLst>
              <a:ext uri="{FF2B5EF4-FFF2-40B4-BE49-F238E27FC236}">
                <a16:creationId xmlns:a16="http://schemas.microsoft.com/office/drawing/2014/main" id="{86CFF526-E2E4-3443-9A99-E4359560BEA5}"/>
              </a:ext>
            </a:extLst>
          </p:cNvPr>
          <p:cNvSpPr/>
          <p:nvPr/>
        </p:nvSpPr>
        <p:spPr>
          <a:xfrm>
            <a:off x="7125864" y="387522"/>
            <a:ext cx="1857240" cy="300082"/>
          </a:xfrm>
          <a:prstGeom prst="rect">
            <a:avLst/>
          </a:prstGeom>
        </p:spPr>
        <p:txBody>
          <a:bodyPr wrap="none">
            <a:spAutoFit/>
          </a:bodyPr>
          <a:lstStyle/>
          <a:p>
            <a:r>
              <a:rPr lang="en-GB" sz="1350" dirty="0" err="1">
                <a:solidFill>
                  <a:srgbClr val="0072E5"/>
                </a:solidFill>
                <a:latin typeface="LibreCaslonText"/>
              </a:rPr>
              <a:t>Ruchansky</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2015</a:t>
            </a:r>
            <a:r>
              <a:rPr lang="en-GB" sz="1350" dirty="0">
                <a:latin typeface="LibreCaslonText"/>
              </a:rPr>
              <a:t>] </a:t>
            </a:r>
            <a:endParaRPr lang="en-GB" sz="1350" dirty="0">
              <a:latin typeface="Helvetica Neue" panose="02000503000000020004" pitchFamily="2" charset="0"/>
            </a:endParaRPr>
          </a:p>
        </p:txBody>
      </p:sp>
      <p:sp>
        <p:nvSpPr>
          <p:cNvPr id="50" name="TextBox 49">
            <a:extLst>
              <a:ext uri="{FF2B5EF4-FFF2-40B4-BE49-F238E27FC236}">
                <a16:creationId xmlns:a16="http://schemas.microsoft.com/office/drawing/2014/main" id="{41C783BF-8E2C-F94D-A26C-54E57CE94A65}"/>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7702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8" grpId="0" animBg="1"/>
      <p:bldP spid="52" grpId="0" animBg="1"/>
      <p:bldP spid="5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1" y="277718"/>
            <a:ext cx="4896714" cy="885253"/>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The Minimum Wiener Connector Problem</a:t>
            </a:r>
            <a:endParaRPr lang="en-US" sz="2000" b="1"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51" name="Content Placeholder 2">
            <a:extLst>
              <a:ext uri="{FF2B5EF4-FFF2-40B4-BE49-F238E27FC236}">
                <a16:creationId xmlns:a16="http://schemas.microsoft.com/office/drawing/2014/main" id="{E2AEE88B-9475-754D-9FB6-F983374EA823}"/>
              </a:ext>
            </a:extLst>
          </p:cNvPr>
          <p:cNvSpPr txBox="1">
            <a:spLocks/>
          </p:cNvSpPr>
          <p:nvPr/>
        </p:nvSpPr>
        <p:spPr>
          <a:xfrm>
            <a:off x="350899" y="1286735"/>
            <a:ext cx="4884464" cy="1814627"/>
          </a:xfrm>
          <a:prstGeom prst="rect">
            <a:avLst/>
          </a:prstGeom>
        </p:spPr>
        <p:txBody>
          <a:bodyPr>
            <a:noAutofit/>
          </a:bodyPr>
          <a:lstStyle>
            <a:lvl1pPr marL="285750" indent="-285750" algn="l" defTabSz="914318" rtl="0" eaLnBrk="1" latinLnBrk="0" hangingPunct="1">
              <a:lnSpc>
                <a:spcPct val="120000"/>
              </a:lnSpc>
              <a:spcBef>
                <a:spcPts val="1000"/>
              </a:spcBef>
              <a:buFontTx/>
              <a:buBlip>
                <a:blip r:embed="rId2"/>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2"/>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3"/>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3"/>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3"/>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US" sz="1350" b="1" dirty="0">
                <a:latin typeface="Helvetica Neue" panose="02000503000000020004" pitchFamily="2" charset="0"/>
              </a:rPr>
              <a:t>Model:</a:t>
            </a:r>
            <a:r>
              <a:rPr lang="en-US" sz="1350" dirty="0">
                <a:latin typeface="Helvetica Neue" panose="02000503000000020004" pitchFamily="2" charset="0"/>
              </a:rPr>
              <a:t>        Unlabeled Undirected Graph</a:t>
            </a:r>
          </a:p>
          <a:p>
            <a:pPr marL="0" indent="0">
              <a:lnSpc>
                <a:spcPct val="80000"/>
              </a:lnSpc>
              <a:buNone/>
            </a:pPr>
            <a:r>
              <a:rPr lang="en-US" sz="1350" b="1" dirty="0">
                <a:latin typeface="Helvetica Neue" panose="02000503000000020004" pitchFamily="2" charset="0"/>
              </a:rPr>
              <a:t>Query:</a:t>
            </a:r>
            <a:r>
              <a:rPr lang="en-US" sz="1350" dirty="0">
                <a:latin typeface="Helvetica Neue" panose="02000503000000020004" pitchFamily="2" charset="0"/>
              </a:rPr>
              <a:t>         A set of Nodes </a:t>
            </a:r>
            <a:r>
              <a:rPr lang="en-US" sz="1500" dirty="0">
                <a:latin typeface="Helvetica Neue" panose="02000503000000020004" pitchFamily="2" charset="0"/>
              </a:rPr>
              <a:t>Q</a:t>
            </a:r>
            <a:endParaRPr lang="en-US" sz="1350" dirty="0">
              <a:latin typeface="Helvetica Neue" panose="02000503000000020004" pitchFamily="2" charset="0"/>
            </a:endParaRPr>
          </a:p>
          <a:p>
            <a:pPr marL="0" indent="0">
              <a:lnSpc>
                <a:spcPct val="80000"/>
              </a:lnSpc>
              <a:buNone/>
            </a:pPr>
            <a:r>
              <a:rPr lang="en-US" sz="1350" b="1" dirty="0">
                <a:latin typeface="Helvetica Neue" panose="02000503000000020004" pitchFamily="2" charset="0"/>
              </a:rPr>
              <a:t>Similarity:</a:t>
            </a:r>
            <a:r>
              <a:rPr lang="en-US" sz="1350" dirty="0">
                <a:latin typeface="Helvetica Neue" panose="02000503000000020004" pitchFamily="2" charset="0"/>
              </a:rPr>
              <a:t>   Shortest-Path distance</a:t>
            </a:r>
          </a:p>
          <a:p>
            <a:pPr marL="0" indent="0">
              <a:lnSpc>
                <a:spcPct val="80000"/>
              </a:lnSpc>
              <a:buNone/>
            </a:pPr>
            <a:endParaRPr lang="en-US" sz="600" dirty="0">
              <a:latin typeface="Helvetica Neue" panose="02000503000000020004" pitchFamily="2" charset="0"/>
            </a:endParaRPr>
          </a:p>
          <a:p>
            <a:pPr marL="0" indent="0">
              <a:lnSpc>
                <a:spcPct val="100000"/>
              </a:lnSpc>
              <a:buNone/>
            </a:pPr>
            <a:r>
              <a:rPr lang="en-US" sz="1350" b="1" dirty="0">
                <a:latin typeface="Helvetica Neue" panose="02000503000000020004" pitchFamily="2" charset="0"/>
              </a:rPr>
              <a:t>Output:</a:t>
            </a:r>
            <a:r>
              <a:rPr lang="en-US" sz="1350" dirty="0">
                <a:latin typeface="Helvetica Neue" panose="02000503000000020004" pitchFamily="2" charset="0"/>
              </a:rPr>
              <a:t>       A Set of </a:t>
            </a:r>
            <a:r>
              <a:rPr lang="en-US" sz="1350" u="sng" dirty="0">
                <a:latin typeface="Helvetica Neue" panose="02000503000000020004" pitchFamily="2" charset="0"/>
              </a:rPr>
              <a:t>Connector Nodes</a:t>
            </a:r>
            <a:r>
              <a:rPr lang="en-US" sz="1500" dirty="0">
                <a:latin typeface="Helvetica Neue" panose="02000503000000020004" pitchFamily="2" charset="0"/>
              </a:rPr>
              <a:t> H </a:t>
            </a:r>
          </a:p>
          <a:p>
            <a:pPr marL="0" indent="0">
              <a:lnSpc>
                <a:spcPct val="100000"/>
              </a:lnSpc>
              <a:buNone/>
            </a:pPr>
            <a:r>
              <a:rPr lang="en-US" sz="1500" dirty="0">
                <a:latin typeface="Helvetica Neue" panose="02000503000000020004" pitchFamily="2" charset="0"/>
              </a:rPr>
              <a:t>                     </a:t>
            </a:r>
            <a:r>
              <a:rPr lang="en-US" sz="1350" dirty="0">
                <a:latin typeface="Helvetica Neue" panose="02000503000000020004" pitchFamily="2" charset="0"/>
              </a:rPr>
              <a:t>“explains” connections in </a:t>
            </a:r>
            <a:r>
              <a:rPr lang="en-US" sz="1500" dirty="0">
                <a:latin typeface="Helvetica Neue" panose="02000503000000020004" pitchFamily="2" charset="0"/>
              </a:rPr>
              <a:t>Q</a:t>
            </a:r>
          </a:p>
          <a:p>
            <a:pPr marL="0" indent="0">
              <a:lnSpc>
                <a:spcPct val="100000"/>
              </a:lnSpc>
              <a:buNone/>
            </a:pPr>
            <a:endParaRPr lang="en-US" sz="900" u="sng" dirty="0">
              <a:latin typeface="Helvetica Neue" panose="02000503000000020004" pitchFamily="2" charset="0"/>
            </a:endParaRPr>
          </a:p>
          <a:p>
            <a:pPr>
              <a:lnSpc>
                <a:spcPct val="100000"/>
              </a:lnSpc>
            </a:pPr>
            <a:endParaRPr lang="en-US" sz="900" dirty="0">
              <a:latin typeface="Helvetica Neue" panose="02000503000000020004" pitchFamily="2" charset="0"/>
            </a:endParaRPr>
          </a:p>
          <a:p>
            <a:pPr>
              <a:lnSpc>
                <a:spcPct val="100000"/>
              </a:lnSpc>
            </a:pPr>
            <a:endParaRPr lang="en-US" sz="900" dirty="0">
              <a:latin typeface="Helvetica Neue" panose="02000503000000020004" pitchFamily="2" charset="0"/>
            </a:endParaRPr>
          </a:p>
          <a:p>
            <a:pPr>
              <a:lnSpc>
                <a:spcPct val="100000"/>
              </a:lnSpc>
            </a:pPr>
            <a:endParaRPr lang="en-US" sz="900" dirty="0">
              <a:latin typeface="Helvetica Neue" panose="02000503000000020004" pitchFamily="2" charset="0"/>
            </a:endParaRPr>
          </a:p>
          <a:p>
            <a:pPr>
              <a:lnSpc>
                <a:spcPct val="100000"/>
              </a:lnSpc>
            </a:pPr>
            <a:endParaRPr lang="en-US" sz="900" dirty="0">
              <a:latin typeface="Helvetica Neue" panose="02000503000000020004" pitchFamily="2" charset="0"/>
            </a:endParaRPr>
          </a:p>
        </p:txBody>
      </p:sp>
      <p:sp>
        <p:nvSpPr>
          <p:cNvPr id="49" name="TextBox 48">
            <a:extLst>
              <a:ext uri="{FF2B5EF4-FFF2-40B4-BE49-F238E27FC236}">
                <a16:creationId xmlns:a16="http://schemas.microsoft.com/office/drawing/2014/main" id="{5EE59064-334E-3248-B3AC-53E57513EF72}"/>
              </a:ext>
            </a:extLst>
          </p:cNvPr>
          <p:cNvSpPr txBox="1"/>
          <p:nvPr/>
        </p:nvSpPr>
        <p:spPr>
          <a:xfrm>
            <a:off x="1199996" y="3149532"/>
            <a:ext cx="3536065" cy="830997"/>
          </a:xfrm>
          <a:prstGeom prst="rect">
            <a:avLst/>
          </a:prstGeom>
          <a:noFill/>
        </p:spPr>
        <p:txBody>
          <a:bodyPr wrap="square" rtlCol="0">
            <a:spAutoFit/>
          </a:bodyPr>
          <a:lstStyle/>
          <a:p>
            <a:pPr>
              <a:tabLst>
                <a:tab pos="2957513" algn="l"/>
              </a:tabLst>
            </a:pPr>
            <a:r>
              <a:rPr lang="en-US" sz="1600" dirty="0">
                <a:solidFill>
                  <a:srgbClr val="008700"/>
                </a:solidFill>
                <a:latin typeface="Helvetica Neue" panose="02000503000000020004" pitchFamily="2" charset="0"/>
                <a:ea typeface="Helvetica Neue" charset="0"/>
                <a:cs typeface="Helvetica Neue" charset="0"/>
              </a:rPr>
              <a:t>minimize the sum of pairwise shortest-path-distances </a:t>
            </a:r>
          </a:p>
          <a:p>
            <a:pPr>
              <a:tabLst>
                <a:tab pos="2957513" algn="l"/>
              </a:tabLst>
            </a:pPr>
            <a:r>
              <a:rPr lang="en-US" sz="1600" dirty="0">
                <a:solidFill>
                  <a:srgbClr val="008700"/>
                </a:solidFill>
                <a:latin typeface="Helvetica Neue" panose="02000503000000020004" pitchFamily="2" charset="0"/>
                <a:ea typeface="Helvetica Neue" charset="0"/>
                <a:cs typeface="Helvetica Neue" charset="0"/>
              </a:rPr>
              <a:t>between nodes in the connector H </a:t>
            </a:r>
          </a:p>
        </p:txBody>
      </p:sp>
      <p:sp>
        <p:nvSpPr>
          <p:cNvPr id="50" name="Oval 49">
            <a:extLst>
              <a:ext uri="{FF2B5EF4-FFF2-40B4-BE49-F238E27FC236}">
                <a16:creationId xmlns:a16="http://schemas.microsoft.com/office/drawing/2014/main" id="{549EFA22-2CF2-7742-8498-22E19301ED00}"/>
              </a:ext>
            </a:extLst>
          </p:cNvPr>
          <p:cNvSpPr/>
          <p:nvPr/>
        </p:nvSpPr>
        <p:spPr>
          <a:xfrm>
            <a:off x="5795823" y="1265099"/>
            <a:ext cx="198000" cy="198000"/>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54" name="Oval 53">
            <a:extLst>
              <a:ext uri="{FF2B5EF4-FFF2-40B4-BE49-F238E27FC236}">
                <a16:creationId xmlns:a16="http://schemas.microsoft.com/office/drawing/2014/main" id="{8850A111-2619-1741-98BA-EB506BA1C14C}"/>
              </a:ext>
            </a:extLst>
          </p:cNvPr>
          <p:cNvSpPr/>
          <p:nvPr/>
        </p:nvSpPr>
        <p:spPr>
          <a:xfrm>
            <a:off x="5111726" y="1293308"/>
            <a:ext cx="198000" cy="198000"/>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55" name="Oval 54">
            <a:extLst>
              <a:ext uri="{FF2B5EF4-FFF2-40B4-BE49-F238E27FC236}">
                <a16:creationId xmlns:a16="http://schemas.microsoft.com/office/drawing/2014/main" id="{4F130503-D23E-134B-99E5-E4DF587144B6}"/>
              </a:ext>
            </a:extLst>
          </p:cNvPr>
          <p:cNvSpPr/>
          <p:nvPr/>
        </p:nvSpPr>
        <p:spPr>
          <a:xfrm>
            <a:off x="5408588" y="718854"/>
            <a:ext cx="198000" cy="198000"/>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56" name="Straight Connector 55">
            <a:extLst>
              <a:ext uri="{FF2B5EF4-FFF2-40B4-BE49-F238E27FC236}">
                <a16:creationId xmlns:a16="http://schemas.microsoft.com/office/drawing/2014/main" id="{6AF52616-7423-FC4B-BA7F-DC0B9F8A1BDD}"/>
              </a:ext>
            </a:extLst>
          </p:cNvPr>
          <p:cNvCxnSpPr>
            <a:stCxn id="55" idx="3"/>
            <a:endCxn id="54" idx="0"/>
          </p:cNvCxnSpPr>
          <p:nvPr/>
        </p:nvCxnSpPr>
        <p:spPr>
          <a:xfrm flipH="1">
            <a:off x="5210727" y="887858"/>
            <a:ext cx="226858" cy="405450"/>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F8E3EA0B-31FE-D342-B1AA-0F1BF790DE41}"/>
              </a:ext>
            </a:extLst>
          </p:cNvPr>
          <p:cNvCxnSpPr>
            <a:stCxn id="55" idx="5"/>
            <a:endCxn id="50" idx="1"/>
          </p:cNvCxnSpPr>
          <p:nvPr/>
        </p:nvCxnSpPr>
        <p:spPr>
          <a:xfrm>
            <a:off x="5577593" y="887859"/>
            <a:ext cx="247227" cy="406237"/>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58" name="Oval 57">
            <a:extLst>
              <a:ext uri="{FF2B5EF4-FFF2-40B4-BE49-F238E27FC236}">
                <a16:creationId xmlns:a16="http://schemas.microsoft.com/office/drawing/2014/main" id="{088A2787-B92D-B744-A91D-877EE5733395}"/>
              </a:ext>
            </a:extLst>
          </p:cNvPr>
          <p:cNvSpPr/>
          <p:nvPr/>
        </p:nvSpPr>
        <p:spPr>
          <a:xfrm>
            <a:off x="6137576" y="2501841"/>
            <a:ext cx="198000" cy="198000"/>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59" name="Oval 58">
            <a:extLst>
              <a:ext uri="{FF2B5EF4-FFF2-40B4-BE49-F238E27FC236}">
                <a16:creationId xmlns:a16="http://schemas.microsoft.com/office/drawing/2014/main" id="{82955A85-D341-9647-A6C4-E1C4A4DBD93A}"/>
              </a:ext>
            </a:extLst>
          </p:cNvPr>
          <p:cNvSpPr/>
          <p:nvPr/>
        </p:nvSpPr>
        <p:spPr>
          <a:xfrm>
            <a:off x="5453479" y="2530050"/>
            <a:ext cx="198000" cy="198000"/>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60" name="Oval 59">
            <a:extLst>
              <a:ext uri="{FF2B5EF4-FFF2-40B4-BE49-F238E27FC236}">
                <a16:creationId xmlns:a16="http://schemas.microsoft.com/office/drawing/2014/main" id="{951266F6-11F6-6745-B395-5BC4EEB42224}"/>
              </a:ext>
            </a:extLst>
          </p:cNvPr>
          <p:cNvSpPr/>
          <p:nvPr/>
        </p:nvSpPr>
        <p:spPr>
          <a:xfrm>
            <a:off x="5750341" y="1955596"/>
            <a:ext cx="198000" cy="198000"/>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61" name="Straight Connector 60">
            <a:extLst>
              <a:ext uri="{FF2B5EF4-FFF2-40B4-BE49-F238E27FC236}">
                <a16:creationId xmlns:a16="http://schemas.microsoft.com/office/drawing/2014/main" id="{EF00F0A5-906C-DD47-A2C0-F483B32BC9DD}"/>
              </a:ext>
            </a:extLst>
          </p:cNvPr>
          <p:cNvCxnSpPr/>
          <p:nvPr/>
        </p:nvCxnSpPr>
        <p:spPr>
          <a:xfrm flipH="1">
            <a:off x="5552480" y="2124600"/>
            <a:ext cx="226858" cy="405450"/>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6B6B792F-3AF6-EC4D-A10F-114F6D464BC9}"/>
              </a:ext>
            </a:extLst>
          </p:cNvPr>
          <p:cNvCxnSpPr/>
          <p:nvPr/>
        </p:nvCxnSpPr>
        <p:spPr>
          <a:xfrm>
            <a:off x="5919346" y="2124601"/>
            <a:ext cx="247227" cy="406237"/>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F21418D0-A466-0F4C-83A9-8C8A59B82AD5}"/>
              </a:ext>
            </a:extLst>
          </p:cNvPr>
          <p:cNvCxnSpPr>
            <a:stCxn id="58" idx="2"/>
            <a:endCxn id="59" idx="6"/>
          </p:cNvCxnSpPr>
          <p:nvPr/>
        </p:nvCxnSpPr>
        <p:spPr>
          <a:xfrm flipH="1">
            <a:off x="5651480" y="2600842"/>
            <a:ext cx="486097" cy="28209"/>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E9374826-5E3E-6E43-9B07-3FB9770C8FB6}"/>
              </a:ext>
            </a:extLst>
          </p:cNvPr>
          <p:cNvSpPr txBox="1"/>
          <p:nvPr/>
        </p:nvSpPr>
        <p:spPr>
          <a:xfrm>
            <a:off x="4885043" y="1522247"/>
            <a:ext cx="1382110" cy="338554"/>
          </a:xfrm>
          <a:prstGeom prst="rect">
            <a:avLst/>
          </a:prstGeom>
          <a:noFill/>
        </p:spPr>
        <p:txBody>
          <a:bodyPr wrap="none" rtlCol="0">
            <a:spAutoFit/>
          </a:bodyPr>
          <a:lstStyle/>
          <a:p>
            <a:pPr defTabSz="430202">
              <a:spcAft>
                <a:spcPts val="400"/>
              </a:spcAft>
              <a:buSzPct val="100000"/>
            </a:pPr>
            <a:r>
              <a:rPr lang="en-US" sz="1600" dirty="0">
                <a:solidFill>
                  <a:schemeClr val="accent2">
                    <a:lumMod val="75000"/>
                  </a:schemeClr>
                </a:solidFill>
                <a:latin typeface="Helvetica Neue" charset="0"/>
                <a:ea typeface="Helvetica Neue" charset="0"/>
                <a:cs typeface="Helvetica Neue" charset="0"/>
              </a:rPr>
              <a:t>W=1+2+1 =4</a:t>
            </a:r>
          </a:p>
        </p:txBody>
      </p:sp>
      <p:sp>
        <p:nvSpPr>
          <p:cNvPr id="65" name="TextBox 64">
            <a:extLst>
              <a:ext uri="{FF2B5EF4-FFF2-40B4-BE49-F238E27FC236}">
                <a16:creationId xmlns:a16="http://schemas.microsoft.com/office/drawing/2014/main" id="{F36FE7A5-A2F4-4F47-B2FB-DC299E612464}"/>
              </a:ext>
            </a:extLst>
          </p:cNvPr>
          <p:cNvSpPr txBox="1"/>
          <p:nvPr/>
        </p:nvSpPr>
        <p:spPr>
          <a:xfrm>
            <a:off x="5124916" y="2711033"/>
            <a:ext cx="1443024" cy="338554"/>
          </a:xfrm>
          <a:prstGeom prst="rect">
            <a:avLst/>
          </a:prstGeom>
          <a:noFill/>
        </p:spPr>
        <p:txBody>
          <a:bodyPr wrap="none" rtlCol="0">
            <a:spAutoFit/>
          </a:bodyPr>
          <a:lstStyle/>
          <a:p>
            <a:pPr defTabSz="430202">
              <a:spcAft>
                <a:spcPts val="400"/>
              </a:spcAft>
              <a:buSzPct val="100000"/>
            </a:pPr>
            <a:r>
              <a:rPr lang="en-US" sz="1600" b="1" dirty="0">
                <a:solidFill>
                  <a:schemeClr val="accent6"/>
                </a:solidFill>
                <a:latin typeface="Helvetica Neue" charset="0"/>
                <a:ea typeface="Helvetica Neue" charset="0"/>
                <a:cs typeface="Helvetica Neue" charset="0"/>
              </a:rPr>
              <a:t>W=1+1+1 = 3</a:t>
            </a:r>
          </a:p>
        </p:txBody>
      </p:sp>
      <p:sp>
        <p:nvSpPr>
          <p:cNvPr id="4" name="Rectangle 3">
            <a:extLst>
              <a:ext uri="{FF2B5EF4-FFF2-40B4-BE49-F238E27FC236}">
                <a16:creationId xmlns:a16="http://schemas.microsoft.com/office/drawing/2014/main" id="{39C08494-BB6C-CA42-89F7-DDB5469EAD71}"/>
              </a:ext>
            </a:extLst>
          </p:cNvPr>
          <p:cNvSpPr/>
          <p:nvPr/>
        </p:nvSpPr>
        <p:spPr>
          <a:xfrm>
            <a:off x="1199995" y="4005470"/>
            <a:ext cx="4253484" cy="784830"/>
          </a:xfrm>
          <a:prstGeom prst="rect">
            <a:avLst/>
          </a:prstGeom>
        </p:spPr>
        <p:txBody>
          <a:bodyPr wrap="square">
            <a:spAutoFit/>
          </a:bodyPr>
          <a:lstStyle/>
          <a:p>
            <a:r>
              <a:rPr lang="en-US" b="1" dirty="0">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Called: Wiener Index.</a:t>
            </a:r>
          </a:p>
          <a:p>
            <a:r>
              <a:rPr lang="en-US" sz="1350" dirty="0">
                <a:latin typeface="Helvetica Neue" panose="02000503000000020004" pitchFamily="2" charset="0"/>
              </a:rPr>
              <a:t>                      tradeoff between size </a:t>
            </a:r>
          </a:p>
          <a:p>
            <a:r>
              <a:rPr lang="en-US" sz="1350" dirty="0">
                <a:latin typeface="Helvetica Neue" panose="02000503000000020004" pitchFamily="2" charset="0"/>
              </a:rPr>
              <a:t>                      and average distance </a:t>
            </a:r>
            <a:endParaRPr lang="en-US" sz="2100" dirty="0">
              <a:latin typeface="Helvetica Neue" panose="02000503000000020004" pitchFamily="2" charset="0"/>
            </a:endParaRPr>
          </a:p>
        </p:txBody>
      </p:sp>
      <p:pic>
        <p:nvPicPr>
          <p:cNvPr id="66" name="Picture 65">
            <a:extLst>
              <a:ext uri="{FF2B5EF4-FFF2-40B4-BE49-F238E27FC236}">
                <a16:creationId xmlns:a16="http://schemas.microsoft.com/office/drawing/2014/main" id="{58E8D276-0B17-2F4D-99A6-5B5DA2DE6D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1417" y="3353762"/>
            <a:ext cx="1501047" cy="456149"/>
          </a:xfrm>
          <a:prstGeom prst="rect">
            <a:avLst/>
          </a:prstGeom>
        </p:spPr>
      </p:pic>
      <p:sp>
        <p:nvSpPr>
          <p:cNvPr id="67" name="TextBox 66">
            <a:extLst>
              <a:ext uri="{FF2B5EF4-FFF2-40B4-BE49-F238E27FC236}">
                <a16:creationId xmlns:a16="http://schemas.microsoft.com/office/drawing/2014/main" id="{7315442B-7D11-5D40-9C96-4E941BB2C1BA}"/>
              </a:ext>
            </a:extLst>
          </p:cNvPr>
          <p:cNvSpPr txBox="1"/>
          <p:nvPr/>
        </p:nvSpPr>
        <p:spPr>
          <a:xfrm>
            <a:off x="5276561" y="3872829"/>
            <a:ext cx="2635658" cy="276999"/>
          </a:xfrm>
          <a:prstGeom prst="rect">
            <a:avLst/>
          </a:prstGeom>
          <a:noFill/>
        </p:spPr>
        <p:txBody>
          <a:bodyPr wrap="none" rtlCol="0">
            <a:spAutoFit/>
          </a:bodyPr>
          <a:lstStyle/>
          <a:p>
            <a:pPr defTabSz="322660">
              <a:spcAft>
                <a:spcPts val="300"/>
              </a:spcAft>
              <a:buSzPct val="100000"/>
            </a:pPr>
            <a:r>
              <a:rPr lang="en-US" sz="1200" dirty="0">
                <a:latin typeface="Georgia Regular" charset="0"/>
                <a:ea typeface="Georgia Regular" charset="0"/>
                <a:cs typeface="Georgia Regular" charset="0"/>
              </a:rPr>
              <a:t>d(u, v) </a:t>
            </a:r>
            <a:r>
              <a:rPr lang="en-US" sz="1200" dirty="0">
                <a:latin typeface="Helvetica Neue Light" panose="02000403000000020004" pitchFamily="2" charset="0"/>
                <a:ea typeface="Helvetica Neue Light" panose="02000403000000020004" pitchFamily="2" charset="0"/>
                <a:cs typeface="Helvetica Neue" panose="02000503000000020004" pitchFamily="2" charset="0"/>
              </a:rPr>
              <a:t>is the shortest-path distance</a:t>
            </a:r>
          </a:p>
        </p:txBody>
      </p:sp>
      <p:sp>
        <p:nvSpPr>
          <p:cNvPr id="68" name="Rectangle 67">
            <a:extLst>
              <a:ext uri="{FF2B5EF4-FFF2-40B4-BE49-F238E27FC236}">
                <a16:creationId xmlns:a16="http://schemas.microsoft.com/office/drawing/2014/main" id="{62BA3D06-8B28-E143-AA5E-B5FBBE5BC8D1}"/>
              </a:ext>
            </a:extLst>
          </p:cNvPr>
          <p:cNvSpPr/>
          <p:nvPr/>
        </p:nvSpPr>
        <p:spPr>
          <a:xfrm>
            <a:off x="7429500" y="1902522"/>
            <a:ext cx="1352952" cy="512734"/>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latin typeface="Helvetica Neue" panose="02000503000000020004" pitchFamily="2" charset="0"/>
                <a:ea typeface="Helvetica Neue" charset="0"/>
                <a:cs typeface="Helvetica Neue" charset="0"/>
              </a:rPr>
              <a:t>NP-Hard</a:t>
            </a:r>
          </a:p>
        </p:txBody>
      </p:sp>
      <p:sp>
        <p:nvSpPr>
          <p:cNvPr id="69" name="Rectangle 68">
            <a:extLst>
              <a:ext uri="{FF2B5EF4-FFF2-40B4-BE49-F238E27FC236}">
                <a16:creationId xmlns:a16="http://schemas.microsoft.com/office/drawing/2014/main" id="{4A290F72-8117-B345-917E-5E0DED712ABB}"/>
              </a:ext>
            </a:extLst>
          </p:cNvPr>
          <p:cNvSpPr/>
          <p:nvPr/>
        </p:nvSpPr>
        <p:spPr>
          <a:xfrm>
            <a:off x="6753251" y="894270"/>
            <a:ext cx="2031975" cy="870173"/>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latin typeface="Helvetica Neue" panose="02000503000000020004" pitchFamily="2" charset="0"/>
                <a:ea typeface="Helvetica Neue" charset="0"/>
                <a:cs typeface="Helvetica Neue" charset="0"/>
              </a:rPr>
              <a:t>Sometimes The Best Solution is </a:t>
            </a:r>
          </a:p>
          <a:p>
            <a:pPr algn="ctr"/>
            <a:r>
              <a:rPr lang="en-US" sz="1500" dirty="0">
                <a:latin typeface="Helvetica Neue" panose="02000503000000020004" pitchFamily="2" charset="0"/>
                <a:ea typeface="Helvetica Neue" charset="0"/>
                <a:cs typeface="Helvetica Neue" charset="0"/>
              </a:rPr>
              <a:t>NOT  A Tree</a:t>
            </a:r>
          </a:p>
        </p:txBody>
      </p:sp>
      <p:sp>
        <p:nvSpPr>
          <p:cNvPr id="70" name="Rectangle 69">
            <a:extLst>
              <a:ext uri="{FF2B5EF4-FFF2-40B4-BE49-F238E27FC236}">
                <a16:creationId xmlns:a16="http://schemas.microsoft.com/office/drawing/2014/main" id="{AB5096B1-8661-224B-B97D-194453D63CE3}"/>
              </a:ext>
            </a:extLst>
          </p:cNvPr>
          <p:cNvSpPr/>
          <p:nvPr/>
        </p:nvSpPr>
        <p:spPr>
          <a:xfrm>
            <a:off x="7125864" y="387522"/>
            <a:ext cx="1857240" cy="300082"/>
          </a:xfrm>
          <a:prstGeom prst="rect">
            <a:avLst/>
          </a:prstGeom>
        </p:spPr>
        <p:txBody>
          <a:bodyPr wrap="none">
            <a:spAutoFit/>
          </a:bodyPr>
          <a:lstStyle/>
          <a:p>
            <a:r>
              <a:rPr lang="en-GB" sz="1350" dirty="0" err="1">
                <a:solidFill>
                  <a:srgbClr val="0072E5"/>
                </a:solidFill>
                <a:latin typeface="LibreCaslonText"/>
              </a:rPr>
              <a:t>Ruchansky</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2015</a:t>
            </a:r>
            <a:r>
              <a:rPr lang="en-GB" sz="1350" dirty="0">
                <a:latin typeface="LibreCaslonText"/>
              </a:rPr>
              <a:t>] </a:t>
            </a:r>
            <a:endParaRPr lang="en-GB" sz="1350" dirty="0">
              <a:latin typeface="Helvetica Neue" panose="02000503000000020004" pitchFamily="2" charset="0"/>
            </a:endParaRPr>
          </a:p>
        </p:txBody>
      </p:sp>
      <p:sp>
        <p:nvSpPr>
          <p:cNvPr id="5" name="Rectangle 4">
            <a:extLst>
              <a:ext uri="{FF2B5EF4-FFF2-40B4-BE49-F238E27FC236}">
                <a16:creationId xmlns:a16="http://schemas.microsoft.com/office/drawing/2014/main" id="{1CCCFCF4-2588-A04F-A6DF-98A25843271E}"/>
              </a:ext>
            </a:extLst>
          </p:cNvPr>
          <p:cNvSpPr/>
          <p:nvPr/>
        </p:nvSpPr>
        <p:spPr>
          <a:xfrm>
            <a:off x="5111726" y="3171090"/>
            <a:ext cx="2950606" cy="1078140"/>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191B04B-9998-F04F-9A1D-DC32118E935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65102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1" y="277718"/>
            <a:ext cx="4896714"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Approximate minimum Wiener Index Connector</a:t>
            </a:r>
            <a:endParaRPr lang="en-US" sz="2000" b="1" dirty="0">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
        <p:nvSpPr>
          <p:cNvPr id="70" name="Rectangle 69">
            <a:extLst>
              <a:ext uri="{FF2B5EF4-FFF2-40B4-BE49-F238E27FC236}">
                <a16:creationId xmlns:a16="http://schemas.microsoft.com/office/drawing/2014/main" id="{AB5096B1-8661-224B-B97D-194453D63CE3}"/>
              </a:ext>
            </a:extLst>
          </p:cNvPr>
          <p:cNvSpPr/>
          <p:nvPr/>
        </p:nvSpPr>
        <p:spPr>
          <a:xfrm>
            <a:off x="7125864" y="387522"/>
            <a:ext cx="1857240" cy="300082"/>
          </a:xfrm>
          <a:prstGeom prst="rect">
            <a:avLst/>
          </a:prstGeom>
        </p:spPr>
        <p:txBody>
          <a:bodyPr wrap="none">
            <a:spAutoFit/>
          </a:bodyPr>
          <a:lstStyle/>
          <a:p>
            <a:r>
              <a:rPr lang="en-GB" sz="1350" dirty="0" err="1">
                <a:solidFill>
                  <a:srgbClr val="0072E5"/>
                </a:solidFill>
                <a:latin typeface="LibreCaslonText"/>
              </a:rPr>
              <a:t>Ruchansky</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2015</a:t>
            </a:r>
            <a:r>
              <a:rPr lang="en-GB" sz="1350" dirty="0">
                <a:latin typeface="LibreCaslonText"/>
              </a:rPr>
              <a:t>] </a:t>
            </a:r>
            <a:endParaRPr lang="en-GB" sz="1350" dirty="0">
              <a:latin typeface="Helvetica Neue" panose="02000503000000020004" pitchFamily="2" charset="0"/>
            </a:endParaRPr>
          </a:p>
        </p:txBody>
      </p:sp>
      <p:sp>
        <p:nvSpPr>
          <p:cNvPr id="25" name="Rectangle 24">
            <a:extLst>
              <a:ext uri="{FF2B5EF4-FFF2-40B4-BE49-F238E27FC236}">
                <a16:creationId xmlns:a16="http://schemas.microsoft.com/office/drawing/2014/main" id="{0C81DB31-0E4E-B541-8A0B-D9D81A446EEE}"/>
              </a:ext>
            </a:extLst>
          </p:cNvPr>
          <p:cNvSpPr/>
          <p:nvPr/>
        </p:nvSpPr>
        <p:spPr>
          <a:xfrm>
            <a:off x="4618532" y="889488"/>
            <a:ext cx="4166695" cy="8320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2000" dirty="0">
                <a:latin typeface="Helvetica Neue" panose="02000503000000020004" pitchFamily="2" charset="0"/>
                <a:ea typeface="Helvetica Neue" charset="0"/>
                <a:cs typeface="Helvetica Neue" charset="0"/>
              </a:rPr>
              <a:t>Approximated with</a:t>
            </a:r>
          </a:p>
          <a:p>
            <a:pPr algn="ctr"/>
            <a:r>
              <a:rPr lang="en-US" sz="2000" dirty="0">
                <a:latin typeface="Helvetica Neue" panose="02000503000000020004" pitchFamily="2" charset="0"/>
                <a:ea typeface="Helvetica Neue" charset="0"/>
                <a:cs typeface="Helvetica Neue" charset="0"/>
              </a:rPr>
              <a:t>Edge-Weighted </a:t>
            </a:r>
            <a:r>
              <a:rPr lang="en-US" sz="2000" dirty="0" err="1">
                <a:latin typeface="Helvetica Neue" panose="02000503000000020004" pitchFamily="2" charset="0"/>
                <a:ea typeface="Helvetica Neue" charset="0"/>
                <a:cs typeface="Helvetica Neue" charset="0"/>
              </a:rPr>
              <a:t>SteinerTree</a:t>
            </a:r>
            <a:r>
              <a:rPr lang="en-US" sz="2000" dirty="0">
                <a:latin typeface="Helvetica Neue" panose="02000503000000020004" pitchFamily="2" charset="0"/>
                <a:ea typeface="Helvetica Neue" charset="0"/>
                <a:cs typeface="Helvetica Neue" charset="0"/>
              </a:rPr>
              <a:t> </a:t>
            </a:r>
          </a:p>
        </p:txBody>
      </p:sp>
      <p:sp>
        <p:nvSpPr>
          <p:cNvPr id="26" name="TextBox 25">
            <a:extLst>
              <a:ext uri="{FF2B5EF4-FFF2-40B4-BE49-F238E27FC236}">
                <a16:creationId xmlns:a16="http://schemas.microsoft.com/office/drawing/2014/main" id="{29DAB5A7-25E8-944E-95F2-719510AA620D}"/>
              </a:ext>
            </a:extLst>
          </p:cNvPr>
          <p:cNvSpPr txBox="1"/>
          <p:nvPr/>
        </p:nvSpPr>
        <p:spPr>
          <a:xfrm>
            <a:off x="298165" y="1724987"/>
            <a:ext cx="3760417" cy="369332"/>
          </a:xfrm>
          <a:prstGeom prst="rect">
            <a:avLst/>
          </a:prstGeom>
          <a:noFill/>
        </p:spPr>
        <p:txBody>
          <a:bodyPr wrap="square" rtlCol="0">
            <a:spAutoFit/>
          </a:bodyPr>
          <a:lstStyle/>
          <a:p>
            <a:pPr defTabSz="430202">
              <a:spcAft>
                <a:spcPts val="400"/>
              </a:spcAft>
              <a:buSzPct val="100000"/>
            </a:pPr>
            <a:r>
              <a:rPr lang="en-US" dirty="0">
                <a:solidFill>
                  <a:srgbClr val="000000"/>
                </a:solidFill>
                <a:latin typeface="Helvetica Neue" panose="02000503000000020004" pitchFamily="2" charset="0"/>
                <a:ea typeface="Georgia Regular" charset="0"/>
                <a:cs typeface="Georgia Regular" charset="0"/>
              </a:rPr>
              <a:t>All Pairwise Distances</a:t>
            </a:r>
          </a:p>
        </p:txBody>
      </p:sp>
      <p:sp>
        <p:nvSpPr>
          <p:cNvPr id="27" name="TextBox 26">
            <a:extLst>
              <a:ext uri="{FF2B5EF4-FFF2-40B4-BE49-F238E27FC236}">
                <a16:creationId xmlns:a16="http://schemas.microsoft.com/office/drawing/2014/main" id="{923A7AFB-0795-B34B-9822-242D8B9C3597}"/>
              </a:ext>
            </a:extLst>
          </p:cNvPr>
          <p:cNvSpPr txBox="1"/>
          <p:nvPr/>
        </p:nvSpPr>
        <p:spPr>
          <a:xfrm>
            <a:off x="1321314" y="2238392"/>
            <a:ext cx="2584362" cy="369332"/>
          </a:xfrm>
          <a:prstGeom prst="rect">
            <a:avLst/>
          </a:prstGeom>
          <a:noFill/>
        </p:spPr>
        <p:txBody>
          <a:bodyPr wrap="none" rtlCol="0">
            <a:spAutoFit/>
          </a:bodyPr>
          <a:lstStyle/>
          <a:p>
            <a:pPr defTabSz="430202">
              <a:spcAft>
                <a:spcPts val="400"/>
              </a:spcAft>
              <a:buSzPct val="100000"/>
            </a:pPr>
            <a:r>
              <a:rPr lang="en-US" dirty="0">
                <a:solidFill>
                  <a:schemeClr val="accent1"/>
                </a:solidFill>
                <a:latin typeface="Helvetica Neue" panose="02000503000000020004" pitchFamily="2" charset="0"/>
                <a:ea typeface="Georgia Regular" charset="0"/>
                <a:cs typeface="Georgia Regular" charset="0"/>
              </a:rPr>
              <a:t>Distances from a root r </a:t>
            </a:r>
          </a:p>
        </p:txBody>
      </p:sp>
      <p:sp>
        <p:nvSpPr>
          <p:cNvPr id="28" name="TextBox 27">
            <a:extLst>
              <a:ext uri="{FF2B5EF4-FFF2-40B4-BE49-F238E27FC236}">
                <a16:creationId xmlns:a16="http://schemas.microsoft.com/office/drawing/2014/main" id="{709323F9-DD09-F347-BE9C-66AAF726D5B9}"/>
              </a:ext>
            </a:extLst>
          </p:cNvPr>
          <p:cNvSpPr txBox="1"/>
          <p:nvPr/>
        </p:nvSpPr>
        <p:spPr>
          <a:xfrm>
            <a:off x="268500" y="2700789"/>
            <a:ext cx="4140044" cy="369332"/>
          </a:xfrm>
          <a:prstGeom prst="rect">
            <a:avLst/>
          </a:prstGeom>
          <a:noFill/>
        </p:spPr>
        <p:txBody>
          <a:bodyPr wrap="none" rtlCol="0">
            <a:spAutoFit/>
          </a:bodyPr>
          <a:lstStyle/>
          <a:p>
            <a:pPr defTabSz="430202">
              <a:spcAft>
                <a:spcPts val="400"/>
              </a:spcAft>
              <a:buSzPct val="100000"/>
            </a:pPr>
            <a:r>
              <a:rPr lang="en-US" dirty="0">
                <a:latin typeface="Helvetica Neue" panose="02000503000000020004" pitchFamily="2" charset="0"/>
                <a:ea typeface="Georgia Regular" charset="0"/>
                <a:cs typeface="Georgia Regular" charset="0"/>
              </a:rPr>
              <a:t>Measure distance in H </a:t>
            </a:r>
            <a:r>
              <a:rPr lang="en-US" sz="1200" dirty="0">
                <a:latin typeface="Helvetica Neue Thin" panose="020B0403020202020204" pitchFamily="34" charset="0"/>
                <a:ea typeface="Helvetica Neue Thin" panose="020B0403020202020204" pitchFamily="34" charset="0"/>
                <a:cs typeface="Georgia Regular" charset="0"/>
              </a:rPr>
              <a:t>(i.e., subgraph-induced)</a:t>
            </a:r>
            <a:r>
              <a:rPr lang="en-US" dirty="0">
                <a:latin typeface="Helvetica Neue" panose="02000503000000020004" pitchFamily="2" charset="0"/>
                <a:ea typeface="Georgia Regular" charset="0"/>
                <a:cs typeface="Georgia Regular" charset="0"/>
              </a:rPr>
              <a:t> </a:t>
            </a:r>
          </a:p>
        </p:txBody>
      </p:sp>
      <p:sp>
        <p:nvSpPr>
          <p:cNvPr id="29" name="TextBox 28">
            <a:extLst>
              <a:ext uri="{FF2B5EF4-FFF2-40B4-BE49-F238E27FC236}">
                <a16:creationId xmlns:a16="http://schemas.microsoft.com/office/drawing/2014/main" id="{D883D0CA-89C2-2547-8181-8F56439CF939}"/>
              </a:ext>
            </a:extLst>
          </p:cNvPr>
          <p:cNvSpPr txBox="1"/>
          <p:nvPr/>
        </p:nvSpPr>
        <p:spPr>
          <a:xfrm>
            <a:off x="323851" y="3662610"/>
            <a:ext cx="1670329" cy="369332"/>
          </a:xfrm>
          <a:prstGeom prst="rect">
            <a:avLst/>
          </a:prstGeom>
          <a:noFill/>
        </p:spPr>
        <p:txBody>
          <a:bodyPr wrap="none" rtlCol="0">
            <a:spAutoFit/>
          </a:bodyPr>
          <a:lstStyle/>
          <a:p>
            <a:pPr defTabSz="430202">
              <a:spcAft>
                <a:spcPts val="400"/>
              </a:spcAft>
              <a:buSzPct val="100000"/>
            </a:pPr>
            <a:r>
              <a:rPr lang="en-US" dirty="0">
                <a:solidFill>
                  <a:srgbClr val="000000"/>
                </a:solidFill>
                <a:latin typeface="Helvetica Neue" panose="02000503000000020004" pitchFamily="2" charset="0"/>
                <a:ea typeface="Georgia Regular" charset="0"/>
                <a:cs typeface="Georgia Regular" charset="0"/>
              </a:rPr>
              <a:t>Edge Weights </a:t>
            </a:r>
          </a:p>
        </p:txBody>
      </p:sp>
      <p:sp>
        <p:nvSpPr>
          <p:cNvPr id="30" name="TextBox 29">
            <a:extLst>
              <a:ext uri="{FF2B5EF4-FFF2-40B4-BE49-F238E27FC236}">
                <a16:creationId xmlns:a16="http://schemas.microsoft.com/office/drawing/2014/main" id="{C606E781-0869-834E-A63B-9646A0D3A678}"/>
              </a:ext>
            </a:extLst>
          </p:cNvPr>
          <p:cNvSpPr txBox="1"/>
          <p:nvPr/>
        </p:nvSpPr>
        <p:spPr>
          <a:xfrm>
            <a:off x="733914" y="4172839"/>
            <a:ext cx="958917" cy="338554"/>
          </a:xfrm>
          <a:prstGeom prst="rect">
            <a:avLst/>
          </a:prstGeom>
          <a:noFill/>
        </p:spPr>
        <p:txBody>
          <a:bodyPr wrap="none" rtlCol="0">
            <a:spAutoFit/>
          </a:bodyPr>
          <a:lstStyle/>
          <a:p>
            <a:pPr defTabSz="430202">
              <a:spcAft>
                <a:spcPts val="400"/>
              </a:spcAft>
              <a:buSzPct val="100000"/>
            </a:pPr>
            <a:r>
              <a:rPr lang="pt-BR" sz="1600" dirty="0" err="1">
                <a:latin typeface="Helvetica Neue Regular" charset="0"/>
              </a:rPr>
              <a:t>w</a:t>
            </a:r>
            <a:r>
              <a:rPr lang="pt-BR" sz="1600" dirty="0">
                <a:latin typeface="Helvetica Neue Regular" charset="0"/>
              </a:rPr>
              <a:t>(</a:t>
            </a:r>
            <a:r>
              <a:rPr lang="pt-BR" sz="1600" dirty="0" err="1">
                <a:latin typeface="Helvetica Neue Regular" charset="0"/>
              </a:rPr>
              <a:t>u</a:t>
            </a:r>
            <a:r>
              <a:rPr lang="pt-BR" sz="1600" dirty="0">
                <a:latin typeface="Helvetica Neue Regular" charset="0"/>
              </a:rPr>
              <a:t>, </a:t>
            </a:r>
            <a:r>
              <a:rPr lang="pt-BR" sz="1600" dirty="0" err="1">
                <a:latin typeface="Helvetica Neue Regular" charset="0"/>
              </a:rPr>
              <a:t>v</a:t>
            </a:r>
            <a:r>
              <a:rPr lang="pt-BR" sz="1600" dirty="0">
                <a:latin typeface="Helvetica Neue Regular" charset="0"/>
              </a:rPr>
              <a:t>) =</a:t>
            </a:r>
            <a:endParaRPr lang="en-US" sz="1600" dirty="0">
              <a:solidFill>
                <a:srgbClr val="000000"/>
              </a:solidFill>
              <a:latin typeface="Georgia Regular" charset="0"/>
              <a:ea typeface="Georgia Regular" charset="0"/>
              <a:cs typeface="Georgia Regular" charset="0"/>
            </a:endParaRPr>
          </a:p>
        </p:txBody>
      </p:sp>
      <p:pic>
        <p:nvPicPr>
          <p:cNvPr id="31" name="Picture 30">
            <a:extLst>
              <a:ext uri="{FF2B5EF4-FFF2-40B4-BE49-F238E27FC236}">
                <a16:creationId xmlns:a16="http://schemas.microsoft.com/office/drawing/2014/main" id="{93CEC5FD-874F-224D-899A-00E4344057C8}"/>
              </a:ext>
            </a:extLst>
          </p:cNvPr>
          <p:cNvPicPr>
            <a:picLocks noChangeAspect="1"/>
          </p:cNvPicPr>
          <p:nvPr/>
        </p:nvPicPr>
        <p:blipFill>
          <a:blip r:embed="rId3"/>
          <a:stretch>
            <a:fillRect/>
          </a:stretch>
        </p:blipFill>
        <p:spPr>
          <a:xfrm>
            <a:off x="1785806" y="4088460"/>
            <a:ext cx="3032877" cy="538091"/>
          </a:xfrm>
          <a:prstGeom prst="rect">
            <a:avLst/>
          </a:prstGeom>
        </p:spPr>
      </p:pic>
      <p:sp>
        <p:nvSpPr>
          <p:cNvPr id="32" name="Bent Arrow 31">
            <a:extLst>
              <a:ext uri="{FF2B5EF4-FFF2-40B4-BE49-F238E27FC236}">
                <a16:creationId xmlns:a16="http://schemas.microsoft.com/office/drawing/2014/main" id="{0C1B4B01-AAAD-DD4C-8B0A-B9DA87F964CF}"/>
              </a:ext>
            </a:extLst>
          </p:cNvPr>
          <p:cNvSpPr/>
          <p:nvPr/>
        </p:nvSpPr>
        <p:spPr>
          <a:xfrm flipV="1">
            <a:off x="733916" y="2140192"/>
            <a:ext cx="587399" cy="328302"/>
          </a:xfrm>
          <a:prstGeom prst="bentArrow">
            <a:avLst>
              <a:gd name="adj1" fmla="val 7611"/>
              <a:gd name="adj2" fmla="val 18790"/>
              <a:gd name="adj3" fmla="val 25000"/>
              <a:gd name="adj4" fmla="val 46234"/>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latin typeface="Helvetica Neue" panose="02000503000000020004" pitchFamily="2" charset="0"/>
            </a:endParaRPr>
          </a:p>
        </p:txBody>
      </p:sp>
      <p:sp>
        <p:nvSpPr>
          <p:cNvPr id="33" name="Bent Arrow 32">
            <a:extLst>
              <a:ext uri="{FF2B5EF4-FFF2-40B4-BE49-F238E27FC236}">
                <a16:creationId xmlns:a16="http://schemas.microsoft.com/office/drawing/2014/main" id="{7FE0024E-B21C-5E4B-87C5-B77B5F81FCAD}"/>
              </a:ext>
            </a:extLst>
          </p:cNvPr>
          <p:cNvSpPr/>
          <p:nvPr/>
        </p:nvSpPr>
        <p:spPr>
          <a:xfrm flipV="1">
            <a:off x="733915" y="3046706"/>
            <a:ext cx="587399" cy="328302"/>
          </a:xfrm>
          <a:prstGeom prst="bentArrow">
            <a:avLst>
              <a:gd name="adj1" fmla="val 7611"/>
              <a:gd name="adj2" fmla="val 18790"/>
              <a:gd name="adj3" fmla="val 25000"/>
              <a:gd name="adj4" fmla="val 46234"/>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latin typeface="Helvetica Neue" panose="02000503000000020004" pitchFamily="2" charset="0"/>
            </a:endParaRPr>
          </a:p>
        </p:txBody>
      </p:sp>
      <p:sp>
        <p:nvSpPr>
          <p:cNvPr id="34" name="TextBox 33">
            <a:extLst>
              <a:ext uri="{FF2B5EF4-FFF2-40B4-BE49-F238E27FC236}">
                <a16:creationId xmlns:a16="http://schemas.microsoft.com/office/drawing/2014/main" id="{B9FB7495-6125-3343-A1BE-978F5BD69146}"/>
              </a:ext>
            </a:extLst>
          </p:cNvPr>
          <p:cNvSpPr txBox="1"/>
          <p:nvPr/>
        </p:nvSpPr>
        <p:spPr>
          <a:xfrm>
            <a:off x="286142" y="1170385"/>
            <a:ext cx="3552576" cy="507831"/>
          </a:xfrm>
          <a:prstGeom prst="rect">
            <a:avLst/>
          </a:prstGeom>
          <a:noFill/>
        </p:spPr>
        <p:txBody>
          <a:bodyPr wrap="none" rtlCol="0">
            <a:spAutoFit/>
          </a:bodyPr>
          <a:lstStyle/>
          <a:p>
            <a:pPr defTabSz="430202">
              <a:spcAft>
                <a:spcPts val="400"/>
              </a:spcAft>
              <a:buSzPct val="100000"/>
            </a:pPr>
            <a:r>
              <a:rPr lang="en-US" sz="1400" dirty="0">
                <a:latin typeface="Helvetica Neue" panose="02000503000000020004" pitchFamily="2" charset="0"/>
                <a:ea typeface="Georgia Regular" charset="0"/>
                <a:cs typeface="Georgia Regular" charset="0"/>
              </a:rPr>
              <a:t>CHOOSE</a:t>
            </a:r>
            <a:r>
              <a:rPr lang="en-US" sz="1350" dirty="0">
                <a:latin typeface="Georgia Regular" charset="0"/>
                <a:ea typeface="Georgia Regular" charset="0"/>
                <a:cs typeface="Georgia Regular" charset="0"/>
              </a:rPr>
              <a:t> </a:t>
            </a:r>
            <a:r>
              <a:rPr lang="en-US" dirty="0">
                <a:latin typeface="Georgia" panose="02040502050405020303" pitchFamily="18" charset="0"/>
                <a:ea typeface="Georgia Regular" charset="0"/>
                <a:cs typeface="Georgia Regular" charset="0"/>
              </a:rPr>
              <a:t>r ∈</a:t>
            </a:r>
            <a:r>
              <a:rPr lang="en-US" dirty="0">
                <a:latin typeface="Georgia" panose="02040502050405020303" pitchFamily="18" charset="0"/>
              </a:rPr>
              <a:t> Q</a:t>
            </a:r>
            <a:r>
              <a:rPr lang="en-US" sz="2100" dirty="0">
                <a:latin typeface="Georgia" panose="02040502050405020303" pitchFamily="18" charset="0"/>
                <a:ea typeface="Georgia Regular" charset="0"/>
                <a:cs typeface="Georgia Regular" charset="0"/>
              </a:rPr>
              <a:t> </a:t>
            </a:r>
            <a:r>
              <a:rPr lang="en-US" dirty="0">
                <a:latin typeface="Georgia" panose="02040502050405020303" pitchFamily="18" charset="0"/>
                <a:ea typeface="Georgia Regular" charset="0"/>
                <a:cs typeface="Georgia Regular" charset="0"/>
              </a:rPr>
              <a:t>&amp;</a:t>
            </a:r>
            <a:r>
              <a:rPr lang="en-US" sz="1500" dirty="0">
                <a:latin typeface="Georgia" panose="02040502050405020303" pitchFamily="18" charset="0"/>
                <a:ea typeface="Georgia Regular" charset="0"/>
                <a:cs typeface="Georgia Regular" charset="0"/>
              </a:rPr>
              <a:t> </a:t>
            </a:r>
            <a:r>
              <a:rPr lang="el-GR" sz="1500" dirty="0">
                <a:latin typeface="Georgia" panose="02040502050405020303" pitchFamily="18" charset="0"/>
                <a:ea typeface="Georgia Regular" charset="0"/>
                <a:cs typeface="Georgia Regular" charset="0"/>
              </a:rPr>
              <a:t>λ</a:t>
            </a:r>
            <a:r>
              <a:rPr lang="en-US" sz="1500" dirty="0">
                <a:latin typeface="Georgia" panose="02040502050405020303" pitchFamily="18" charset="0"/>
                <a:ea typeface="Georgia Regular" charset="0"/>
                <a:cs typeface="Georgia Regular" charset="0"/>
              </a:rPr>
              <a:t> ∈ </a:t>
            </a:r>
            <a:r>
              <a:rPr lang="en-US" sz="2700" dirty="0">
                <a:latin typeface="Georgia" panose="02040502050405020303" pitchFamily="18" charset="0"/>
                <a:ea typeface="Georgia Regular" charset="0"/>
                <a:cs typeface="Georgia Regular" charset="0"/>
              </a:rPr>
              <a:t>[</a:t>
            </a:r>
            <a:r>
              <a:rPr lang="hr-HR" sz="1500" dirty="0">
                <a:latin typeface="Georgia" panose="02040502050405020303" pitchFamily="18" charset="0"/>
                <a:ea typeface="Georgia Regular" charset="0"/>
                <a:cs typeface="Georgia Regular" charset="0"/>
              </a:rPr>
              <a:t>1,  log</a:t>
            </a:r>
            <a:r>
              <a:rPr lang="hr-HR" baseline="-25000" dirty="0">
                <a:latin typeface="Georgia" panose="02040502050405020303" pitchFamily="18" charset="0"/>
                <a:ea typeface="Georgia Regular" charset="0"/>
                <a:cs typeface="Georgia Regular" charset="0"/>
              </a:rPr>
              <a:t>(1+β)</a:t>
            </a:r>
            <a:r>
              <a:rPr lang="hr-HR" sz="1500" dirty="0">
                <a:latin typeface="Georgia" panose="02040502050405020303" pitchFamily="18" charset="0"/>
                <a:ea typeface="Georgia Regular" charset="0"/>
                <a:cs typeface="Georgia Regular" charset="0"/>
              </a:rPr>
              <a:t> |V|</a:t>
            </a:r>
            <a:r>
              <a:rPr lang="en-US" sz="1500" dirty="0">
                <a:latin typeface="Georgia" panose="02040502050405020303" pitchFamily="18" charset="0"/>
                <a:ea typeface="Georgia Regular" charset="0"/>
                <a:cs typeface="Georgia Regular" charset="0"/>
              </a:rPr>
              <a:t> </a:t>
            </a:r>
            <a:r>
              <a:rPr lang="en-US" sz="2700" dirty="0">
                <a:latin typeface="Georgia" panose="02040502050405020303" pitchFamily="18" charset="0"/>
                <a:ea typeface="Georgia Regular" charset="0"/>
                <a:cs typeface="Georgia Regular" charset="0"/>
              </a:rPr>
              <a:t>]</a:t>
            </a:r>
            <a:endParaRPr lang="en-US" sz="1500" dirty="0">
              <a:latin typeface="Georgia" panose="02040502050405020303" pitchFamily="18" charset="0"/>
              <a:ea typeface="Georgia Regular" charset="0"/>
              <a:cs typeface="Georgia Regular" charset="0"/>
            </a:endParaRPr>
          </a:p>
        </p:txBody>
      </p:sp>
      <p:sp>
        <p:nvSpPr>
          <p:cNvPr id="35" name="Rectangle 34">
            <a:extLst>
              <a:ext uri="{FF2B5EF4-FFF2-40B4-BE49-F238E27FC236}">
                <a16:creationId xmlns:a16="http://schemas.microsoft.com/office/drawing/2014/main" id="{E2CCC326-9C06-6E44-8A60-2948E35C137E}"/>
              </a:ext>
            </a:extLst>
          </p:cNvPr>
          <p:cNvSpPr/>
          <p:nvPr/>
        </p:nvSpPr>
        <p:spPr>
          <a:xfrm>
            <a:off x="5186468" y="1771872"/>
            <a:ext cx="3598758" cy="10173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500" dirty="0">
                <a:latin typeface="Helvetica Neue" panose="02000503000000020004" pitchFamily="2" charset="0"/>
                <a:ea typeface="Helvetica Neue" charset="0"/>
                <a:cs typeface="Helvetica Neue" charset="0"/>
              </a:rPr>
              <a:t>Enumerate Candidate Solutions </a:t>
            </a:r>
          </a:p>
          <a:p>
            <a:pPr algn="ctr"/>
            <a:r>
              <a:rPr lang="en-US" sz="1500" dirty="0">
                <a:latin typeface="Helvetica Neue" panose="02000503000000020004" pitchFamily="2" charset="0"/>
                <a:ea typeface="Helvetica Neue" charset="0"/>
                <a:cs typeface="Helvetica Neue" charset="0"/>
              </a:rPr>
              <a:t>for </a:t>
            </a:r>
            <a:r>
              <a:rPr lang="en-US" sz="1500" dirty="0">
                <a:latin typeface="Helvetica Neue" panose="02000503000000020004" pitchFamily="2" charset="0"/>
                <a:ea typeface="Georgia Regular" charset="0"/>
                <a:cs typeface="Georgia Regular" charset="0"/>
              </a:rPr>
              <a:t>r ∈</a:t>
            </a:r>
            <a:r>
              <a:rPr lang="en-US" sz="1500" dirty="0">
                <a:latin typeface="Helvetica Neue" panose="02000503000000020004" pitchFamily="2" charset="0"/>
              </a:rPr>
              <a:t> Q</a:t>
            </a:r>
            <a:r>
              <a:rPr lang="en-US" sz="1500" dirty="0">
                <a:latin typeface="Helvetica Neue" panose="02000503000000020004" pitchFamily="2" charset="0"/>
                <a:ea typeface="Georgia Regular" charset="0"/>
                <a:cs typeface="Georgia Regular" charset="0"/>
              </a:rPr>
              <a:t> &amp; </a:t>
            </a:r>
            <a:r>
              <a:rPr lang="el-GR" sz="1500" dirty="0">
                <a:latin typeface="Helvetica Neue" panose="02000503000000020004" pitchFamily="2" charset="0"/>
                <a:ea typeface="Georgia Regular" charset="0"/>
                <a:cs typeface="Georgia Regular" charset="0"/>
              </a:rPr>
              <a:t>λ</a:t>
            </a:r>
            <a:r>
              <a:rPr lang="en-US" sz="1500" dirty="0">
                <a:latin typeface="Helvetica Neue" panose="02000503000000020004" pitchFamily="2" charset="0"/>
                <a:ea typeface="Georgia Regular" charset="0"/>
                <a:cs typeface="Georgia Regular" charset="0"/>
              </a:rPr>
              <a:t> </a:t>
            </a:r>
          </a:p>
          <a:p>
            <a:pPr algn="ctr"/>
            <a:r>
              <a:rPr lang="en-US" sz="1500" dirty="0">
                <a:latin typeface="Helvetica Neue" panose="02000503000000020004" pitchFamily="2" charset="0"/>
                <a:ea typeface="Helvetica Neue" charset="0"/>
                <a:cs typeface="Helvetica Neue" charset="0"/>
              </a:rPr>
              <a:t>and keep best tree</a:t>
            </a:r>
          </a:p>
        </p:txBody>
      </p:sp>
      <p:sp>
        <p:nvSpPr>
          <p:cNvPr id="36" name="Oval 35">
            <a:extLst>
              <a:ext uri="{FF2B5EF4-FFF2-40B4-BE49-F238E27FC236}">
                <a16:creationId xmlns:a16="http://schemas.microsoft.com/office/drawing/2014/main" id="{C1AD0A41-F320-8B4D-A32F-5C1E1ABBCBBB}"/>
              </a:ext>
            </a:extLst>
          </p:cNvPr>
          <p:cNvSpPr/>
          <p:nvPr/>
        </p:nvSpPr>
        <p:spPr>
          <a:xfrm>
            <a:off x="5772386" y="4671010"/>
            <a:ext cx="162000" cy="162000"/>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Helvetica Neue Regular" charset="0"/>
            </a:endParaRPr>
          </a:p>
        </p:txBody>
      </p:sp>
      <p:sp>
        <p:nvSpPr>
          <p:cNvPr id="37" name="Oval 36">
            <a:extLst>
              <a:ext uri="{FF2B5EF4-FFF2-40B4-BE49-F238E27FC236}">
                <a16:creationId xmlns:a16="http://schemas.microsoft.com/office/drawing/2014/main" id="{C195F275-0D74-F54B-90D9-D9E3DEC7CF81}"/>
              </a:ext>
            </a:extLst>
          </p:cNvPr>
          <p:cNvSpPr/>
          <p:nvPr/>
        </p:nvSpPr>
        <p:spPr>
          <a:xfrm>
            <a:off x="7005026" y="4126062"/>
            <a:ext cx="162000" cy="162000"/>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38" name="Straight Connector 37">
            <a:extLst>
              <a:ext uri="{FF2B5EF4-FFF2-40B4-BE49-F238E27FC236}">
                <a16:creationId xmlns:a16="http://schemas.microsoft.com/office/drawing/2014/main" id="{D86ADA10-7E12-9244-A62E-A03DBC93E51D}"/>
              </a:ext>
            </a:extLst>
          </p:cNvPr>
          <p:cNvCxnSpPr>
            <a:stCxn id="84" idx="3"/>
            <a:endCxn id="82" idx="0"/>
          </p:cNvCxnSpPr>
          <p:nvPr/>
        </p:nvCxnSpPr>
        <p:spPr>
          <a:xfrm flipH="1">
            <a:off x="5472446" y="3340182"/>
            <a:ext cx="208468" cy="785881"/>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39" name="Oval 38">
            <a:extLst>
              <a:ext uri="{FF2B5EF4-FFF2-40B4-BE49-F238E27FC236}">
                <a16:creationId xmlns:a16="http://schemas.microsoft.com/office/drawing/2014/main" id="{23FDF387-978E-2C4D-830E-CFD4727A88C2}"/>
              </a:ext>
            </a:extLst>
          </p:cNvPr>
          <p:cNvSpPr/>
          <p:nvPr/>
        </p:nvSpPr>
        <p:spPr>
          <a:xfrm>
            <a:off x="6843026" y="3039905"/>
            <a:ext cx="162000" cy="162000"/>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40" name="Oval 39">
            <a:extLst>
              <a:ext uri="{FF2B5EF4-FFF2-40B4-BE49-F238E27FC236}">
                <a16:creationId xmlns:a16="http://schemas.microsoft.com/office/drawing/2014/main" id="{D5A0D433-B07C-3041-9F2A-6D0BCE3A60E2}"/>
              </a:ext>
            </a:extLst>
          </p:cNvPr>
          <p:cNvSpPr/>
          <p:nvPr/>
        </p:nvSpPr>
        <p:spPr>
          <a:xfrm>
            <a:off x="6681026" y="4749725"/>
            <a:ext cx="162000" cy="162000"/>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41" name="Oval 40">
            <a:extLst>
              <a:ext uri="{FF2B5EF4-FFF2-40B4-BE49-F238E27FC236}">
                <a16:creationId xmlns:a16="http://schemas.microsoft.com/office/drawing/2014/main" id="{0D78E89F-D515-C44C-BB83-0C26FCEAE3D7}"/>
              </a:ext>
            </a:extLst>
          </p:cNvPr>
          <p:cNvSpPr/>
          <p:nvPr/>
        </p:nvSpPr>
        <p:spPr>
          <a:xfrm>
            <a:off x="6418632" y="3909957"/>
            <a:ext cx="162000" cy="162000"/>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42" name="Oval 41">
            <a:extLst>
              <a:ext uri="{FF2B5EF4-FFF2-40B4-BE49-F238E27FC236}">
                <a16:creationId xmlns:a16="http://schemas.microsoft.com/office/drawing/2014/main" id="{404B2D0C-3203-BD44-9120-AD01DD17104E}"/>
              </a:ext>
            </a:extLst>
          </p:cNvPr>
          <p:cNvSpPr/>
          <p:nvPr/>
        </p:nvSpPr>
        <p:spPr>
          <a:xfrm>
            <a:off x="5657189" y="3201905"/>
            <a:ext cx="162000" cy="162000"/>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Helvetica Neue Regular" charset="0"/>
            </a:endParaRPr>
          </a:p>
        </p:txBody>
      </p:sp>
      <p:sp>
        <p:nvSpPr>
          <p:cNvPr id="43" name="Oval 42">
            <a:extLst>
              <a:ext uri="{FF2B5EF4-FFF2-40B4-BE49-F238E27FC236}">
                <a16:creationId xmlns:a16="http://schemas.microsoft.com/office/drawing/2014/main" id="{9FB13F57-9394-5C4B-B2E9-ADB2B96A604F}"/>
              </a:ext>
            </a:extLst>
          </p:cNvPr>
          <p:cNvSpPr/>
          <p:nvPr/>
        </p:nvSpPr>
        <p:spPr>
          <a:xfrm>
            <a:off x="6169108" y="2935098"/>
            <a:ext cx="162000" cy="162000"/>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44" name="Straight Connector 43">
            <a:extLst>
              <a:ext uri="{FF2B5EF4-FFF2-40B4-BE49-F238E27FC236}">
                <a16:creationId xmlns:a16="http://schemas.microsoft.com/office/drawing/2014/main" id="{7CD714A5-4C20-5942-A270-FE0411177D38}"/>
              </a:ext>
            </a:extLst>
          </p:cNvPr>
          <p:cNvCxnSpPr>
            <a:stCxn id="47" idx="1"/>
            <a:endCxn id="82" idx="4"/>
          </p:cNvCxnSpPr>
          <p:nvPr/>
        </p:nvCxnSpPr>
        <p:spPr>
          <a:xfrm flipH="1" flipV="1">
            <a:off x="5472446" y="4324062"/>
            <a:ext cx="323665" cy="370672"/>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DC13EC28-7B5B-9A4A-8FDF-D5FD56346D8E}"/>
              </a:ext>
            </a:extLst>
          </p:cNvPr>
          <p:cNvCxnSpPr>
            <a:stCxn id="76" idx="2"/>
            <a:endCxn id="47" idx="6"/>
          </p:cNvCxnSpPr>
          <p:nvPr/>
        </p:nvCxnSpPr>
        <p:spPr>
          <a:xfrm flipH="1" flipV="1">
            <a:off x="5934386" y="4752011"/>
            <a:ext cx="746640" cy="78715"/>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F0231BF7-2F90-AE44-AA15-F55F1946606A}"/>
              </a:ext>
            </a:extLst>
          </p:cNvPr>
          <p:cNvCxnSpPr>
            <a:endCxn id="84" idx="7"/>
          </p:cNvCxnSpPr>
          <p:nvPr/>
        </p:nvCxnSpPr>
        <p:spPr>
          <a:xfrm flipH="1">
            <a:off x="5795466" y="3016099"/>
            <a:ext cx="373643" cy="209531"/>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C3632766-5773-0F43-9684-3AAA3FD15CB3}"/>
              </a:ext>
            </a:extLst>
          </p:cNvPr>
          <p:cNvCxnSpPr>
            <a:stCxn id="72" idx="2"/>
          </p:cNvCxnSpPr>
          <p:nvPr/>
        </p:nvCxnSpPr>
        <p:spPr>
          <a:xfrm flipH="1" flipV="1">
            <a:off x="6331109" y="3016099"/>
            <a:ext cx="511918" cy="104807"/>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955FADE0-29CD-BA41-B052-211E1D35D337}"/>
              </a:ext>
            </a:extLst>
          </p:cNvPr>
          <p:cNvCxnSpPr/>
          <p:nvPr/>
        </p:nvCxnSpPr>
        <p:spPr>
          <a:xfrm flipV="1">
            <a:off x="6556909" y="3213780"/>
            <a:ext cx="367118" cy="731776"/>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0B26FC5F-EACC-7F43-B963-2ABDE0998D21}"/>
              </a:ext>
            </a:extLst>
          </p:cNvPr>
          <p:cNvCxnSpPr>
            <a:stCxn id="77" idx="5"/>
            <a:endCxn id="52" idx="2"/>
          </p:cNvCxnSpPr>
          <p:nvPr/>
        </p:nvCxnSpPr>
        <p:spPr>
          <a:xfrm>
            <a:off x="6556909" y="4048234"/>
            <a:ext cx="448118" cy="158829"/>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0A827D01-0D62-F34E-A42E-96904DAFC636}"/>
              </a:ext>
            </a:extLst>
          </p:cNvPr>
          <p:cNvCxnSpPr>
            <a:stCxn id="82" idx="6"/>
            <a:endCxn id="77" idx="2"/>
          </p:cNvCxnSpPr>
          <p:nvPr/>
        </p:nvCxnSpPr>
        <p:spPr>
          <a:xfrm flipV="1">
            <a:off x="5571446" y="3990958"/>
            <a:ext cx="847187" cy="234105"/>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FFE82AA6-F72F-8C48-8007-C56DE1723C49}"/>
              </a:ext>
            </a:extLst>
          </p:cNvPr>
          <p:cNvCxnSpPr>
            <a:stCxn id="76" idx="0"/>
            <a:endCxn id="77" idx="4"/>
          </p:cNvCxnSpPr>
          <p:nvPr/>
        </p:nvCxnSpPr>
        <p:spPr>
          <a:xfrm flipH="1" flipV="1">
            <a:off x="6499633" y="4071958"/>
            <a:ext cx="262394" cy="677768"/>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72" name="Oval 71">
            <a:extLst>
              <a:ext uri="{FF2B5EF4-FFF2-40B4-BE49-F238E27FC236}">
                <a16:creationId xmlns:a16="http://schemas.microsoft.com/office/drawing/2014/main" id="{8C98350B-F8F2-5D41-8DBE-E0F72FF07755}"/>
              </a:ext>
            </a:extLst>
          </p:cNvPr>
          <p:cNvSpPr/>
          <p:nvPr/>
        </p:nvSpPr>
        <p:spPr>
          <a:xfrm>
            <a:off x="7874547" y="3930514"/>
            <a:ext cx="162000" cy="162000"/>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73" name="Straight Connector 72">
            <a:extLst>
              <a:ext uri="{FF2B5EF4-FFF2-40B4-BE49-F238E27FC236}">
                <a16:creationId xmlns:a16="http://schemas.microsoft.com/office/drawing/2014/main" id="{0FF19FC6-6ABC-8547-B87C-2B065256B8C1}"/>
              </a:ext>
            </a:extLst>
          </p:cNvPr>
          <p:cNvCxnSpPr>
            <a:endCxn id="52" idx="0"/>
          </p:cNvCxnSpPr>
          <p:nvPr/>
        </p:nvCxnSpPr>
        <p:spPr>
          <a:xfrm flipH="1">
            <a:off x="7086027" y="3570093"/>
            <a:ext cx="523715" cy="555970"/>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13EB1671-15E7-EC42-9935-392C77EDF164}"/>
              </a:ext>
            </a:extLst>
          </p:cNvPr>
          <p:cNvCxnSpPr>
            <a:endCxn id="52" idx="5"/>
          </p:cNvCxnSpPr>
          <p:nvPr/>
        </p:nvCxnSpPr>
        <p:spPr>
          <a:xfrm flipH="1" flipV="1">
            <a:off x="7143303" y="4264339"/>
            <a:ext cx="723388" cy="209807"/>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230BB1B5-59E1-894A-9AED-E431CDC072B9}"/>
              </a:ext>
            </a:extLst>
          </p:cNvPr>
          <p:cNvCxnSpPr/>
          <p:nvPr/>
        </p:nvCxnSpPr>
        <p:spPr>
          <a:xfrm flipH="1" flipV="1">
            <a:off x="7749750" y="3570093"/>
            <a:ext cx="205798" cy="360422"/>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9A853A7E-6468-6541-8977-9BDD2B634938}"/>
              </a:ext>
            </a:extLst>
          </p:cNvPr>
          <p:cNvCxnSpPr>
            <a:endCxn id="52" idx="6"/>
          </p:cNvCxnSpPr>
          <p:nvPr/>
        </p:nvCxnSpPr>
        <p:spPr>
          <a:xfrm flipH="1">
            <a:off x="7167027" y="4011514"/>
            <a:ext cx="707521" cy="195548"/>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34C678DF-88F6-6140-9D46-13C44CF4B4DC}"/>
              </a:ext>
            </a:extLst>
          </p:cNvPr>
          <p:cNvCxnSpPr>
            <a:endCxn id="76" idx="6"/>
          </p:cNvCxnSpPr>
          <p:nvPr/>
        </p:nvCxnSpPr>
        <p:spPr>
          <a:xfrm flipH="1">
            <a:off x="6843027" y="4544150"/>
            <a:ext cx="1052660" cy="286576"/>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250EE960-9D68-4A4A-82B7-246AC460B1AF}"/>
              </a:ext>
            </a:extLst>
          </p:cNvPr>
          <p:cNvCxnSpPr/>
          <p:nvPr/>
        </p:nvCxnSpPr>
        <p:spPr>
          <a:xfrm flipV="1">
            <a:off x="5582442" y="3984845"/>
            <a:ext cx="847187" cy="234105"/>
          </a:xfrm>
          <a:prstGeom prst="line">
            <a:avLst/>
          </a:prstGeom>
          <a:ln w="34925" cmpd="sng">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A0898160-6F17-784A-82CD-70E7FAB63D2E}"/>
              </a:ext>
            </a:extLst>
          </p:cNvPr>
          <p:cNvCxnSpPr/>
          <p:nvPr/>
        </p:nvCxnSpPr>
        <p:spPr>
          <a:xfrm flipH="1">
            <a:off x="7089797" y="3571665"/>
            <a:ext cx="523715" cy="555970"/>
          </a:xfrm>
          <a:prstGeom prst="line">
            <a:avLst/>
          </a:prstGeom>
          <a:ln w="34925" cmpd="sng">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E72E64C4-15D7-FB45-A0BD-C108870EBFE5}"/>
              </a:ext>
            </a:extLst>
          </p:cNvPr>
          <p:cNvCxnSpPr/>
          <p:nvPr/>
        </p:nvCxnSpPr>
        <p:spPr>
          <a:xfrm flipH="1" flipV="1">
            <a:off x="7154298" y="4271419"/>
            <a:ext cx="723388" cy="209807"/>
          </a:xfrm>
          <a:prstGeom prst="line">
            <a:avLst/>
          </a:prstGeom>
          <a:ln w="34925" cmpd="sng">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sp>
        <p:nvSpPr>
          <p:cNvPr id="81" name="Oval 80">
            <a:extLst>
              <a:ext uri="{FF2B5EF4-FFF2-40B4-BE49-F238E27FC236}">
                <a16:creationId xmlns:a16="http://schemas.microsoft.com/office/drawing/2014/main" id="{57220061-210C-AE4E-A968-6D12E2148405}"/>
              </a:ext>
            </a:extLst>
          </p:cNvPr>
          <p:cNvSpPr/>
          <p:nvPr/>
        </p:nvSpPr>
        <p:spPr>
          <a:xfrm>
            <a:off x="6968886" y="4110366"/>
            <a:ext cx="198000" cy="198000"/>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82" name="Oval 81">
            <a:extLst>
              <a:ext uri="{FF2B5EF4-FFF2-40B4-BE49-F238E27FC236}">
                <a16:creationId xmlns:a16="http://schemas.microsoft.com/office/drawing/2014/main" id="{03A070D5-3C43-7347-8852-931341CF4583}"/>
              </a:ext>
            </a:extLst>
          </p:cNvPr>
          <p:cNvSpPr/>
          <p:nvPr/>
        </p:nvSpPr>
        <p:spPr>
          <a:xfrm>
            <a:off x="5373445" y="4126062"/>
            <a:ext cx="198000" cy="198000"/>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Helvetica Neue Regular" charset="0"/>
            </a:endParaRPr>
          </a:p>
        </p:txBody>
      </p:sp>
      <p:sp>
        <p:nvSpPr>
          <p:cNvPr id="83" name="Oval 82">
            <a:extLst>
              <a:ext uri="{FF2B5EF4-FFF2-40B4-BE49-F238E27FC236}">
                <a16:creationId xmlns:a16="http://schemas.microsoft.com/office/drawing/2014/main" id="{2C48DC00-7F71-3B44-A75C-DBAFAD52727C}"/>
              </a:ext>
            </a:extLst>
          </p:cNvPr>
          <p:cNvSpPr/>
          <p:nvPr/>
        </p:nvSpPr>
        <p:spPr>
          <a:xfrm>
            <a:off x="7580745" y="3401088"/>
            <a:ext cx="198000" cy="198000"/>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84" name="Oval 83">
            <a:extLst>
              <a:ext uri="{FF2B5EF4-FFF2-40B4-BE49-F238E27FC236}">
                <a16:creationId xmlns:a16="http://schemas.microsoft.com/office/drawing/2014/main" id="{840F82FA-19C3-C040-BAFA-2E572B3FF997}"/>
              </a:ext>
            </a:extLst>
          </p:cNvPr>
          <p:cNvSpPr/>
          <p:nvPr/>
        </p:nvSpPr>
        <p:spPr>
          <a:xfrm>
            <a:off x="7866690" y="4375145"/>
            <a:ext cx="198000" cy="198000"/>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85" name="TextBox 84">
            <a:extLst>
              <a:ext uri="{FF2B5EF4-FFF2-40B4-BE49-F238E27FC236}">
                <a16:creationId xmlns:a16="http://schemas.microsoft.com/office/drawing/2014/main" id="{521DAC3D-1042-BD4E-B1C0-DE6E5FC76B61}"/>
              </a:ext>
            </a:extLst>
          </p:cNvPr>
          <p:cNvSpPr txBox="1"/>
          <p:nvPr/>
        </p:nvSpPr>
        <p:spPr>
          <a:xfrm>
            <a:off x="7749749" y="3064551"/>
            <a:ext cx="309700" cy="461665"/>
          </a:xfrm>
          <a:prstGeom prst="rect">
            <a:avLst/>
          </a:prstGeom>
          <a:noFill/>
        </p:spPr>
        <p:txBody>
          <a:bodyPr wrap="none" rtlCol="0">
            <a:spAutoFit/>
          </a:bodyPr>
          <a:lstStyle/>
          <a:p>
            <a:pPr defTabSz="430202">
              <a:spcAft>
                <a:spcPts val="400"/>
              </a:spcAft>
              <a:buSzPct val="100000"/>
            </a:pPr>
            <a:r>
              <a:rPr lang="en-US" sz="2400" b="1" dirty="0">
                <a:latin typeface="Perpetua" charset="0"/>
                <a:ea typeface="Perpetua" charset="0"/>
                <a:cs typeface="Perpetua" charset="0"/>
              </a:rPr>
              <a:t>r</a:t>
            </a:r>
          </a:p>
        </p:txBody>
      </p:sp>
      <p:cxnSp>
        <p:nvCxnSpPr>
          <p:cNvPr id="86" name="Straight Connector 85">
            <a:extLst>
              <a:ext uri="{FF2B5EF4-FFF2-40B4-BE49-F238E27FC236}">
                <a16:creationId xmlns:a16="http://schemas.microsoft.com/office/drawing/2014/main" id="{9722CCB6-5280-5649-BDDC-2BDD62AAD681}"/>
              </a:ext>
            </a:extLst>
          </p:cNvPr>
          <p:cNvCxnSpPr>
            <a:stCxn id="83" idx="1"/>
          </p:cNvCxnSpPr>
          <p:nvPr/>
        </p:nvCxnSpPr>
        <p:spPr>
          <a:xfrm flipH="1" flipV="1">
            <a:off x="7008447" y="3122852"/>
            <a:ext cx="601295" cy="307233"/>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41CE39D7-EB5F-3047-B48F-2AB44F13B3CD}"/>
              </a:ext>
            </a:extLst>
          </p:cNvPr>
          <p:cNvCxnSpPr>
            <a:stCxn id="83" idx="2"/>
          </p:cNvCxnSpPr>
          <p:nvPr/>
        </p:nvCxnSpPr>
        <p:spPr>
          <a:xfrm flipH="1">
            <a:off x="6604692" y="3500088"/>
            <a:ext cx="976054" cy="452578"/>
          </a:xfrm>
          <a:prstGeom prst="line">
            <a:avLst/>
          </a:prstGeom>
          <a:ln w="34925" cmpd="sng">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sp>
        <p:nvSpPr>
          <p:cNvPr id="88" name="Oval 87">
            <a:extLst>
              <a:ext uri="{FF2B5EF4-FFF2-40B4-BE49-F238E27FC236}">
                <a16:creationId xmlns:a16="http://schemas.microsoft.com/office/drawing/2014/main" id="{6FB6398A-9781-6D43-9FFC-ED01796C56BB}"/>
              </a:ext>
            </a:extLst>
          </p:cNvPr>
          <p:cNvSpPr/>
          <p:nvPr/>
        </p:nvSpPr>
        <p:spPr>
          <a:xfrm>
            <a:off x="6415400" y="3888454"/>
            <a:ext cx="198000" cy="198000"/>
          </a:xfrm>
          <a:prstGeom prst="ellipse">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89" name="TextBox 88">
            <a:extLst>
              <a:ext uri="{FF2B5EF4-FFF2-40B4-BE49-F238E27FC236}">
                <a16:creationId xmlns:a16="http://schemas.microsoft.com/office/drawing/2014/main" id="{CB0B78AD-922A-E641-AE0E-0529D84CCA37}"/>
              </a:ext>
            </a:extLst>
          </p:cNvPr>
          <p:cNvSpPr txBox="1"/>
          <p:nvPr/>
        </p:nvSpPr>
        <p:spPr>
          <a:xfrm>
            <a:off x="1326403" y="3129929"/>
            <a:ext cx="3942986" cy="369332"/>
          </a:xfrm>
          <a:prstGeom prst="rect">
            <a:avLst/>
          </a:prstGeom>
          <a:noFill/>
        </p:spPr>
        <p:txBody>
          <a:bodyPr wrap="square" rtlCol="0">
            <a:spAutoFit/>
          </a:bodyPr>
          <a:lstStyle/>
          <a:p>
            <a:pPr defTabSz="430202">
              <a:spcAft>
                <a:spcPts val="400"/>
              </a:spcAft>
              <a:buSzPct val="100000"/>
            </a:pPr>
            <a:r>
              <a:rPr lang="en-US" dirty="0">
                <a:solidFill>
                  <a:schemeClr val="accent1"/>
                </a:solidFill>
                <a:latin typeface="Helvetica Neue" panose="02000503000000020004" pitchFamily="2" charset="0"/>
                <a:ea typeface="Georgia Regular" charset="0"/>
                <a:cs typeface="Georgia Regular" charset="0"/>
              </a:rPr>
              <a:t>Precomputed distance in G </a:t>
            </a:r>
          </a:p>
        </p:txBody>
      </p:sp>
      <p:sp>
        <p:nvSpPr>
          <p:cNvPr id="51" name="TextBox 50">
            <a:extLst>
              <a:ext uri="{FF2B5EF4-FFF2-40B4-BE49-F238E27FC236}">
                <a16:creationId xmlns:a16="http://schemas.microsoft.com/office/drawing/2014/main" id="{23F37279-2182-D047-8563-DB9B0C739A1A}"/>
              </a:ext>
            </a:extLst>
          </p:cNvPr>
          <p:cNvSpPr txBox="1"/>
          <p:nvPr/>
        </p:nvSpPr>
        <p:spPr>
          <a:xfrm>
            <a:off x="2412999"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20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2"/>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2" grpId="0" animBg="1"/>
      <p:bldP spid="33" grpId="0" animBg="1"/>
      <p:bldP spid="34" grpId="0"/>
      <p:bldP spid="35" grpId="0" animBg="1"/>
      <p:bldP spid="89"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1" y="277718"/>
            <a:ext cx="4427525"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Focused Clustering and Outlier Detection</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Similarity based on attributes</a:t>
            </a:r>
          </a:p>
        </p:txBody>
      </p:sp>
      <p:sp>
        <p:nvSpPr>
          <p:cNvPr id="15" name="Content Placeholder 2">
            <a:extLst>
              <a:ext uri="{FF2B5EF4-FFF2-40B4-BE49-F238E27FC236}">
                <a16:creationId xmlns:a16="http://schemas.microsoft.com/office/drawing/2014/main" id="{D6B3AEAF-8C6F-284E-BC98-3B44C179555D}"/>
              </a:ext>
            </a:extLst>
          </p:cNvPr>
          <p:cNvSpPr txBox="1">
            <a:spLocks/>
          </p:cNvSpPr>
          <p:nvPr/>
        </p:nvSpPr>
        <p:spPr>
          <a:xfrm>
            <a:off x="350220" y="1519122"/>
            <a:ext cx="5438101" cy="2535371"/>
          </a:xfrm>
          <a:prstGeom prst="rect">
            <a:avLst/>
          </a:prstGeom>
        </p:spPr>
        <p:txBody>
          <a:bodyPr>
            <a:noAutofit/>
          </a:bodyPr>
          <a:lstStyle>
            <a:lvl1pPr marL="285750" indent="-285750" algn="l" defTabSz="914318" rtl="0" eaLnBrk="1" latinLnBrk="0" hangingPunct="1">
              <a:lnSpc>
                <a:spcPct val="120000"/>
              </a:lnSpc>
              <a:spcBef>
                <a:spcPts val="1000"/>
              </a:spcBef>
              <a:buFontTx/>
              <a:buBlip>
                <a:blip r:embed="rId2"/>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2"/>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3"/>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3"/>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3"/>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350" b="1" dirty="0">
                <a:latin typeface="Helvetica Neue" panose="02000503000000020004" pitchFamily="2" charset="0"/>
              </a:rPr>
              <a:t>Model:</a:t>
            </a:r>
            <a:r>
              <a:rPr lang="en-US" sz="1350" dirty="0">
                <a:latin typeface="Helvetica Neue" panose="02000503000000020004" pitchFamily="2" charset="0"/>
              </a:rPr>
              <a:t>      Unlabeled Undirected Graph </a:t>
            </a:r>
            <a:r>
              <a:rPr lang="en-US" sz="1350" u="sng" dirty="0">
                <a:latin typeface="Helvetica Neue" panose="02000503000000020004" pitchFamily="2" charset="0"/>
              </a:rPr>
              <a:t>with Node Attributes</a:t>
            </a:r>
          </a:p>
          <a:p>
            <a:pPr marL="0" indent="0">
              <a:lnSpc>
                <a:spcPct val="100000"/>
              </a:lnSpc>
              <a:buNone/>
            </a:pPr>
            <a:r>
              <a:rPr lang="en-US" sz="1350" b="1" dirty="0">
                <a:latin typeface="Helvetica Neue" panose="02000503000000020004" pitchFamily="2" charset="0"/>
              </a:rPr>
              <a:t>Query:</a:t>
            </a:r>
            <a:r>
              <a:rPr lang="en-US" sz="1350" dirty="0">
                <a:latin typeface="Helvetica Neue" panose="02000503000000020004" pitchFamily="2" charset="0"/>
              </a:rPr>
              <a:t>       A set of Nodes </a:t>
            </a:r>
            <a:r>
              <a:rPr lang="en-US" sz="1500" dirty="0">
                <a:latin typeface="Helvetica Neue" panose="02000503000000020004" pitchFamily="2" charset="0"/>
              </a:rPr>
              <a:t>Q</a:t>
            </a:r>
            <a:endParaRPr lang="en-US" sz="1350" dirty="0">
              <a:latin typeface="Helvetica Neue" panose="02000503000000020004" pitchFamily="2" charset="0"/>
            </a:endParaRPr>
          </a:p>
          <a:p>
            <a:pPr marL="0" indent="0">
              <a:lnSpc>
                <a:spcPct val="100000"/>
              </a:lnSpc>
              <a:buNone/>
            </a:pPr>
            <a:r>
              <a:rPr lang="en-US" sz="1350" b="1" dirty="0">
                <a:latin typeface="Helvetica Neue" panose="02000503000000020004" pitchFamily="2" charset="0"/>
              </a:rPr>
              <a:t>Similarity:</a:t>
            </a:r>
            <a:r>
              <a:rPr lang="en-US" sz="1350" dirty="0">
                <a:latin typeface="Helvetica Neue" panose="02000503000000020004" pitchFamily="2" charset="0"/>
              </a:rPr>
              <a:t> </a:t>
            </a:r>
            <a:r>
              <a:rPr lang="en-US" sz="1350" u="sng" dirty="0">
                <a:latin typeface="Helvetica Neue" panose="02000503000000020004" pitchFamily="2" charset="0"/>
              </a:rPr>
              <a:t>To Be Inferred</a:t>
            </a:r>
            <a:r>
              <a:rPr lang="en-US" sz="1350" dirty="0">
                <a:latin typeface="Helvetica Neue" panose="02000503000000020004" pitchFamily="2" charset="0"/>
              </a:rPr>
              <a:t> </a:t>
            </a:r>
          </a:p>
          <a:p>
            <a:pPr marL="0" indent="0">
              <a:lnSpc>
                <a:spcPct val="100000"/>
              </a:lnSpc>
              <a:buNone/>
            </a:pPr>
            <a:r>
              <a:rPr lang="en-US" sz="1350" dirty="0">
                <a:latin typeface="Helvetica Neue" panose="02000503000000020004" pitchFamily="2" charset="0"/>
              </a:rPr>
              <a:t>                 </a:t>
            </a:r>
            <a:r>
              <a:rPr lang="en-US" sz="1350" i="1" dirty="0">
                <a:latin typeface="Helvetica Neue" panose="02000503000000020004" pitchFamily="2" charset="0"/>
              </a:rPr>
              <a:t>based on Attribute Values &amp; Connectivity</a:t>
            </a:r>
            <a:endParaRPr lang="en-US" sz="1350" i="1" u="sng" dirty="0">
              <a:latin typeface="Helvetica Neue" panose="02000503000000020004" pitchFamily="2" charset="0"/>
            </a:endParaRPr>
          </a:p>
          <a:p>
            <a:pPr marL="0" indent="0">
              <a:lnSpc>
                <a:spcPct val="100000"/>
              </a:lnSpc>
              <a:buNone/>
            </a:pPr>
            <a:endParaRPr lang="en-US" sz="600" dirty="0">
              <a:latin typeface="Helvetica Neue" panose="02000503000000020004" pitchFamily="2" charset="0"/>
            </a:endParaRPr>
          </a:p>
          <a:p>
            <a:pPr marL="0" indent="0">
              <a:lnSpc>
                <a:spcPct val="100000"/>
              </a:lnSpc>
              <a:buNone/>
            </a:pPr>
            <a:r>
              <a:rPr lang="en-US" sz="1350" b="1" dirty="0">
                <a:latin typeface="Helvetica Neue" panose="02000503000000020004" pitchFamily="2" charset="0"/>
              </a:rPr>
              <a:t>Output:</a:t>
            </a:r>
            <a:r>
              <a:rPr lang="en-US" sz="1350" dirty="0">
                <a:latin typeface="Helvetica Neue" panose="02000503000000020004" pitchFamily="2" charset="0"/>
              </a:rPr>
              <a:t>     </a:t>
            </a:r>
            <a:r>
              <a:rPr lang="en-US" sz="1350" u="sng" dirty="0">
                <a:latin typeface="Helvetica Neue" panose="02000503000000020004" pitchFamily="2" charset="0"/>
              </a:rPr>
              <a:t>Clusters</a:t>
            </a:r>
            <a:r>
              <a:rPr lang="en-US" sz="1350" dirty="0">
                <a:latin typeface="Helvetica Neue" panose="02000503000000020004" pitchFamily="2" charset="0"/>
              </a:rPr>
              <a:t> of Nodes: Dense &amp; Coherent</a:t>
            </a:r>
          </a:p>
          <a:p>
            <a:pPr marL="0" indent="0">
              <a:lnSpc>
                <a:spcPct val="100000"/>
              </a:lnSpc>
              <a:buNone/>
            </a:pPr>
            <a:r>
              <a:rPr lang="en-US" sz="900" dirty="0">
                <a:latin typeface="Helvetica Neue" panose="02000503000000020004" pitchFamily="2" charset="0"/>
              </a:rPr>
              <a:t>                                         </a:t>
            </a:r>
            <a:r>
              <a:rPr lang="en-US" sz="1350" dirty="0">
                <a:latin typeface="Helvetica Neue" panose="02000503000000020004" pitchFamily="2" charset="0"/>
              </a:rPr>
              <a:t> + </a:t>
            </a:r>
            <a:r>
              <a:rPr lang="en-US" sz="1350" u="sng" dirty="0">
                <a:latin typeface="Helvetica Neue" panose="02000503000000020004" pitchFamily="2" charset="0"/>
              </a:rPr>
              <a:t>Outliers</a:t>
            </a:r>
            <a:endParaRPr lang="en-US" sz="900" u="sng" dirty="0">
              <a:latin typeface="Helvetica Neue" panose="02000503000000020004" pitchFamily="2" charset="0"/>
            </a:endParaRPr>
          </a:p>
          <a:p>
            <a:pPr marL="0" indent="0">
              <a:lnSpc>
                <a:spcPct val="100000"/>
              </a:lnSpc>
              <a:buNone/>
            </a:pPr>
            <a:endParaRPr lang="en-US" sz="900" dirty="0">
              <a:latin typeface="Helvetica Neue" panose="02000503000000020004" pitchFamily="2" charset="0"/>
            </a:endParaRPr>
          </a:p>
          <a:p>
            <a:pPr>
              <a:lnSpc>
                <a:spcPct val="100000"/>
              </a:lnSpc>
            </a:pPr>
            <a:endParaRPr lang="en-US" sz="900" dirty="0">
              <a:latin typeface="Helvetica Neue" panose="02000503000000020004" pitchFamily="2" charset="0"/>
            </a:endParaRPr>
          </a:p>
          <a:p>
            <a:pPr>
              <a:lnSpc>
                <a:spcPct val="100000"/>
              </a:lnSpc>
            </a:pPr>
            <a:endParaRPr lang="en-US" sz="900" dirty="0">
              <a:latin typeface="Helvetica Neue" panose="02000503000000020004" pitchFamily="2" charset="0"/>
            </a:endParaRPr>
          </a:p>
          <a:p>
            <a:pPr>
              <a:lnSpc>
                <a:spcPct val="100000"/>
              </a:lnSpc>
            </a:pPr>
            <a:endParaRPr lang="en-US" sz="900" dirty="0">
              <a:latin typeface="Helvetica Neue" panose="02000503000000020004" pitchFamily="2" charset="0"/>
            </a:endParaRPr>
          </a:p>
        </p:txBody>
      </p:sp>
      <p:sp>
        <p:nvSpPr>
          <p:cNvPr id="17" name="Oval 16">
            <a:extLst>
              <a:ext uri="{FF2B5EF4-FFF2-40B4-BE49-F238E27FC236}">
                <a16:creationId xmlns:a16="http://schemas.microsoft.com/office/drawing/2014/main" id="{6C150375-9C65-194E-9880-4CBCB152D932}"/>
              </a:ext>
            </a:extLst>
          </p:cNvPr>
          <p:cNvSpPr/>
          <p:nvPr/>
        </p:nvSpPr>
        <p:spPr>
          <a:xfrm>
            <a:off x="7234376" y="3100134"/>
            <a:ext cx="658419" cy="638681"/>
          </a:xfrm>
          <a:prstGeom prst="ellipse">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grpSp>
        <p:nvGrpSpPr>
          <p:cNvPr id="20" name="Group 19">
            <a:extLst>
              <a:ext uri="{FF2B5EF4-FFF2-40B4-BE49-F238E27FC236}">
                <a16:creationId xmlns:a16="http://schemas.microsoft.com/office/drawing/2014/main" id="{6C2024CE-C904-DB40-8F66-AC3DB0578289}"/>
              </a:ext>
            </a:extLst>
          </p:cNvPr>
          <p:cNvGrpSpPr/>
          <p:nvPr/>
        </p:nvGrpSpPr>
        <p:grpSpPr>
          <a:xfrm>
            <a:off x="8168982" y="3187653"/>
            <a:ext cx="795244" cy="866840"/>
            <a:chOff x="2775859" y="-1511298"/>
            <a:chExt cx="795244" cy="866840"/>
          </a:xfrm>
        </p:grpSpPr>
        <p:sp>
          <p:nvSpPr>
            <p:cNvPr id="21" name="Double Bracket 20">
              <a:extLst>
                <a:ext uri="{FF2B5EF4-FFF2-40B4-BE49-F238E27FC236}">
                  <a16:creationId xmlns:a16="http://schemas.microsoft.com/office/drawing/2014/main" id="{51C758CC-FA3D-CE49-BC1B-ED5D99E2C803}"/>
                </a:ext>
              </a:extLst>
            </p:cNvPr>
            <p:cNvSpPr/>
            <p:nvPr/>
          </p:nvSpPr>
          <p:spPr>
            <a:xfrm>
              <a:off x="2775859" y="-1511298"/>
              <a:ext cx="782888" cy="866840"/>
            </a:xfrm>
            <a:prstGeom prst="bracketPair">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Helvetica Neue" panose="02000503000000020004" pitchFamily="2" charset="0"/>
              </a:endParaRPr>
            </a:p>
          </p:txBody>
        </p:sp>
        <p:sp>
          <p:nvSpPr>
            <p:cNvPr id="22" name="TextBox 21">
              <a:extLst>
                <a:ext uri="{FF2B5EF4-FFF2-40B4-BE49-F238E27FC236}">
                  <a16:creationId xmlns:a16="http://schemas.microsoft.com/office/drawing/2014/main" id="{486183EC-5B17-AA41-867D-B7673CBEC1E3}"/>
                </a:ext>
              </a:extLst>
            </p:cNvPr>
            <p:cNvSpPr txBox="1"/>
            <p:nvPr/>
          </p:nvSpPr>
          <p:spPr>
            <a:xfrm>
              <a:off x="2862644" y="-1450769"/>
              <a:ext cx="708459" cy="755649"/>
            </a:xfrm>
            <a:prstGeom prst="rect">
              <a:avLst/>
            </a:prstGeom>
            <a:noFill/>
          </p:spPr>
          <p:txBody>
            <a:bodyPr wrap="none" lIns="0" tIns="0" rIns="0" bIns="0" rtlCol="0">
              <a:noAutofit/>
            </a:bodyPr>
            <a:lstStyle/>
            <a:p>
              <a:pPr defTabSz="430202">
                <a:lnSpc>
                  <a:spcPts val="1300"/>
                </a:lnSpc>
                <a:spcAft>
                  <a:spcPts val="400"/>
                </a:spcAft>
                <a:buSzPct val="100000"/>
              </a:pPr>
              <a:r>
                <a:rPr lang="en-US" sz="1600" b="1" dirty="0">
                  <a:latin typeface="Helvetica Neue" charset="0"/>
                  <a:ea typeface="Helvetica Neue" charset="0"/>
                  <a:cs typeface="Helvetica Neue" charset="0"/>
                </a:rPr>
                <a:t>PhD</a:t>
              </a:r>
            </a:p>
            <a:p>
              <a:pPr defTabSz="430202">
                <a:lnSpc>
                  <a:spcPts val="1300"/>
                </a:lnSpc>
                <a:spcAft>
                  <a:spcPts val="400"/>
                </a:spcAft>
                <a:buSzPct val="100000"/>
              </a:pPr>
              <a:r>
                <a:rPr lang="en-US" sz="1600" b="1" dirty="0">
                  <a:latin typeface="Helvetica Neue" charset="0"/>
                  <a:ea typeface="Helvetica Neue" charset="0"/>
                  <a:cs typeface="Helvetica Neue" charset="0"/>
                </a:rPr>
                <a:t>NYC</a:t>
              </a:r>
            </a:p>
            <a:p>
              <a:pPr defTabSz="430202">
                <a:lnSpc>
                  <a:spcPts val="1300"/>
                </a:lnSpc>
                <a:spcAft>
                  <a:spcPts val="400"/>
                </a:spcAft>
                <a:buSzPct val="100000"/>
              </a:pPr>
              <a:r>
                <a:rPr lang="en-US" sz="1600" dirty="0">
                  <a:latin typeface="Helvetica Neue" charset="0"/>
                  <a:ea typeface="Helvetica Neue" charset="0"/>
                  <a:cs typeface="Helvetica Neue" charset="0"/>
                </a:rPr>
                <a:t>Italian</a:t>
              </a:r>
            </a:p>
            <a:p>
              <a:pPr defTabSz="430202">
                <a:lnSpc>
                  <a:spcPts val="1300"/>
                </a:lnSpc>
                <a:spcAft>
                  <a:spcPts val="400"/>
                </a:spcAft>
                <a:buSzPct val="100000"/>
              </a:pPr>
              <a:r>
                <a:rPr lang="en-US" sz="1600" dirty="0">
                  <a:latin typeface="Helvetica Neue" charset="0"/>
                  <a:ea typeface="Helvetica Neue" charset="0"/>
                  <a:cs typeface="Helvetica Neue" charset="0"/>
                </a:rPr>
                <a:t>IBM</a:t>
              </a:r>
            </a:p>
          </p:txBody>
        </p:sp>
      </p:grpSp>
      <p:grpSp>
        <p:nvGrpSpPr>
          <p:cNvPr id="23" name="Group 22">
            <a:extLst>
              <a:ext uri="{FF2B5EF4-FFF2-40B4-BE49-F238E27FC236}">
                <a16:creationId xmlns:a16="http://schemas.microsoft.com/office/drawing/2014/main" id="{91304265-45D7-5F44-B9D9-F59CFF92D7D9}"/>
              </a:ext>
            </a:extLst>
          </p:cNvPr>
          <p:cNvGrpSpPr/>
          <p:nvPr/>
        </p:nvGrpSpPr>
        <p:grpSpPr>
          <a:xfrm>
            <a:off x="5056621" y="2541886"/>
            <a:ext cx="857960" cy="866840"/>
            <a:chOff x="4320861" y="-1511298"/>
            <a:chExt cx="857960" cy="866840"/>
          </a:xfrm>
        </p:grpSpPr>
        <p:sp>
          <p:nvSpPr>
            <p:cNvPr id="24" name="TextBox 23">
              <a:extLst>
                <a:ext uri="{FF2B5EF4-FFF2-40B4-BE49-F238E27FC236}">
                  <a16:creationId xmlns:a16="http://schemas.microsoft.com/office/drawing/2014/main" id="{676A681F-ED52-EA48-B6D7-2106699FF20D}"/>
                </a:ext>
              </a:extLst>
            </p:cNvPr>
            <p:cNvSpPr txBox="1"/>
            <p:nvPr/>
          </p:nvSpPr>
          <p:spPr>
            <a:xfrm>
              <a:off x="4382358" y="-1450768"/>
              <a:ext cx="796463" cy="755649"/>
            </a:xfrm>
            <a:prstGeom prst="rect">
              <a:avLst/>
            </a:prstGeom>
            <a:noFill/>
          </p:spPr>
          <p:txBody>
            <a:bodyPr wrap="none" lIns="0" tIns="0" rIns="0" bIns="0" rtlCol="0">
              <a:noAutofit/>
            </a:bodyPr>
            <a:lstStyle/>
            <a:p>
              <a:pPr defTabSz="430202">
                <a:lnSpc>
                  <a:spcPts val="1300"/>
                </a:lnSpc>
                <a:spcAft>
                  <a:spcPts val="400"/>
                </a:spcAft>
                <a:buSzPct val="100000"/>
              </a:pPr>
              <a:r>
                <a:rPr lang="en-US" sz="1600" b="1" u="sng" dirty="0">
                  <a:solidFill>
                    <a:schemeClr val="accent2">
                      <a:lumMod val="50000"/>
                    </a:schemeClr>
                  </a:solidFill>
                  <a:latin typeface="Helvetica Neue" charset="0"/>
                  <a:ea typeface="Helvetica Neue" charset="0"/>
                  <a:cs typeface="Helvetica Neue" charset="0"/>
                </a:rPr>
                <a:t>College</a:t>
              </a:r>
            </a:p>
            <a:p>
              <a:pPr defTabSz="430202">
                <a:lnSpc>
                  <a:spcPts val="1300"/>
                </a:lnSpc>
                <a:spcAft>
                  <a:spcPts val="400"/>
                </a:spcAft>
                <a:buSzPct val="100000"/>
              </a:pPr>
              <a:r>
                <a:rPr lang="en-US" sz="1600" b="1" dirty="0">
                  <a:latin typeface="Helvetica Neue" charset="0"/>
                  <a:ea typeface="Helvetica Neue" charset="0"/>
                  <a:cs typeface="Helvetica Neue" charset="0"/>
                </a:rPr>
                <a:t>NYC</a:t>
              </a:r>
            </a:p>
            <a:p>
              <a:pPr defTabSz="430202">
                <a:lnSpc>
                  <a:spcPts val="1300"/>
                </a:lnSpc>
                <a:spcAft>
                  <a:spcPts val="400"/>
                </a:spcAft>
                <a:buSzPct val="100000"/>
              </a:pPr>
              <a:r>
                <a:rPr lang="en-US" sz="1600" dirty="0">
                  <a:latin typeface="Helvetica Neue" charset="0"/>
                  <a:ea typeface="Helvetica Neue" charset="0"/>
                  <a:cs typeface="Helvetica Neue" charset="0"/>
                </a:rPr>
                <a:t>English</a:t>
              </a:r>
            </a:p>
            <a:p>
              <a:pPr defTabSz="430202">
                <a:lnSpc>
                  <a:spcPts val="1300"/>
                </a:lnSpc>
                <a:spcAft>
                  <a:spcPts val="400"/>
                </a:spcAft>
                <a:buSzPct val="100000"/>
              </a:pPr>
              <a:r>
                <a:rPr lang="en-US" sz="1600" dirty="0">
                  <a:latin typeface="Helvetica Neue" charset="0"/>
                  <a:ea typeface="Helvetica Neue" charset="0"/>
                  <a:cs typeface="Helvetica Neue" charset="0"/>
                </a:rPr>
                <a:t>Google</a:t>
              </a:r>
            </a:p>
          </p:txBody>
        </p:sp>
        <p:sp>
          <p:nvSpPr>
            <p:cNvPr id="25" name="Double Bracket 24">
              <a:extLst>
                <a:ext uri="{FF2B5EF4-FFF2-40B4-BE49-F238E27FC236}">
                  <a16:creationId xmlns:a16="http://schemas.microsoft.com/office/drawing/2014/main" id="{B82BDAD9-5D53-4749-8C93-CE0C8E540E67}"/>
                </a:ext>
              </a:extLst>
            </p:cNvPr>
            <p:cNvSpPr/>
            <p:nvPr/>
          </p:nvSpPr>
          <p:spPr>
            <a:xfrm>
              <a:off x="4320861" y="-1511298"/>
              <a:ext cx="857960" cy="866840"/>
            </a:xfrm>
            <a:prstGeom prst="bracketPair">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Helvetica Neue" panose="02000503000000020004" pitchFamily="2" charset="0"/>
              </a:endParaRPr>
            </a:p>
          </p:txBody>
        </p:sp>
      </p:grpSp>
      <p:grpSp>
        <p:nvGrpSpPr>
          <p:cNvPr id="26" name="Group 25">
            <a:extLst>
              <a:ext uri="{FF2B5EF4-FFF2-40B4-BE49-F238E27FC236}">
                <a16:creationId xmlns:a16="http://schemas.microsoft.com/office/drawing/2014/main" id="{D4CB91E0-3685-9142-8A85-FFF42F58D1F3}"/>
              </a:ext>
            </a:extLst>
          </p:cNvPr>
          <p:cNvGrpSpPr/>
          <p:nvPr/>
        </p:nvGrpSpPr>
        <p:grpSpPr>
          <a:xfrm>
            <a:off x="7917742" y="863491"/>
            <a:ext cx="857960" cy="866840"/>
            <a:chOff x="7237990" y="-1455703"/>
            <a:chExt cx="857960" cy="866840"/>
          </a:xfrm>
        </p:grpSpPr>
        <p:sp>
          <p:nvSpPr>
            <p:cNvPr id="27" name="TextBox 26">
              <a:extLst>
                <a:ext uri="{FF2B5EF4-FFF2-40B4-BE49-F238E27FC236}">
                  <a16:creationId xmlns:a16="http://schemas.microsoft.com/office/drawing/2014/main" id="{82069D29-2B3A-C84A-916D-16B777782C1B}"/>
                </a:ext>
              </a:extLst>
            </p:cNvPr>
            <p:cNvSpPr txBox="1"/>
            <p:nvPr/>
          </p:nvSpPr>
          <p:spPr>
            <a:xfrm>
              <a:off x="7324790" y="-1400107"/>
              <a:ext cx="708459" cy="755649"/>
            </a:xfrm>
            <a:prstGeom prst="rect">
              <a:avLst/>
            </a:prstGeom>
            <a:noFill/>
          </p:spPr>
          <p:txBody>
            <a:bodyPr wrap="none" lIns="0" tIns="0" rIns="0" bIns="0" rtlCol="0">
              <a:noAutofit/>
            </a:bodyPr>
            <a:lstStyle/>
            <a:p>
              <a:pPr defTabSz="430202">
                <a:lnSpc>
                  <a:spcPts val="1300"/>
                </a:lnSpc>
                <a:spcAft>
                  <a:spcPts val="400"/>
                </a:spcAft>
                <a:buSzPct val="100000"/>
              </a:pPr>
              <a:r>
                <a:rPr lang="en-US" sz="1600" b="1" dirty="0">
                  <a:latin typeface="Helvetica Neue" charset="0"/>
                  <a:ea typeface="Helvetica Neue" charset="0"/>
                  <a:cs typeface="Helvetica Neue" charset="0"/>
                </a:rPr>
                <a:t>PhD</a:t>
              </a:r>
            </a:p>
            <a:p>
              <a:pPr defTabSz="430202">
                <a:lnSpc>
                  <a:spcPts val="1300"/>
                </a:lnSpc>
                <a:spcAft>
                  <a:spcPts val="400"/>
                </a:spcAft>
                <a:buSzPct val="100000"/>
              </a:pPr>
              <a:r>
                <a:rPr lang="en-US" sz="1600" b="1" dirty="0">
                  <a:latin typeface="Helvetica Neue" charset="0"/>
                  <a:ea typeface="Helvetica Neue" charset="0"/>
                  <a:cs typeface="Helvetica Neue" charset="0"/>
                </a:rPr>
                <a:t>NYC</a:t>
              </a:r>
            </a:p>
            <a:p>
              <a:pPr defTabSz="430202">
                <a:lnSpc>
                  <a:spcPts val="1300"/>
                </a:lnSpc>
                <a:spcAft>
                  <a:spcPts val="400"/>
                </a:spcAft>
                <a:buSzPct val="100000"/>
              </a:pPr>
              <a:r>
                <a:rPr lang="en-US" sz="1600" dirty="0">
                  <a:latin typeface="Helvetica Neue" charset="0"/>
                  <a:ea typeface="Helvetica Neue" charset="0"/>
                  <a:cs typeface="Helvetica Neue" charset="0"/>
                </a:rPr>
                <a:t>Greek</a:t>
              </a:r>
            </a:p>
            <a:p>
              <a:pPr defTabSz="430202">
                <a:lnSpc>
                  <a:spcPts val="1300"/>
                </a:lnSpc>
                <a:spcAft>
                  <a:spcPts val="400"/>
                </a:spcAft>
                <a:buSzPct val="100000"/>
              </a:pPr>
              <a:r>
                <a:rPr lang="en-US" sz="1600" dirty="0">
                  <a:latin typeface="Helvetica Neue" charset="0"/>
                  <a:ea typeface="Helvetica Neue" charset="0"/>
                  <a:cs typeface="Helvetica Neue" charset="0"/>
                </a:rPr>
                <a:t>SAP</a:t>
              </a:r>
            </a:p>
          </p:txBody>
        </p:sp>
        <p:sp>
          <p:nvSpPr>
            <p:cNvPr id="28" name="Double Bracket 27">
              <a:extLst>
                <a:ext uri="{FF2B5EF4-FFF2-40B4-BE49-F238E27FC236}">
                  <a16:creationId xmlns:a16="http://schemas.microsoft.com/office/drawing/2014/main" id="{F9D1745E-EEF4-6241-AF61-F0755BEBB201}"/>
                </a:ext>
              </a:extLst>
            </p:cNvPr>
            <p:cNvSpPr/>
            <p:nvPr/>
          </p:nvSpPr>
          <p:spPr>
            <a:xfrm>
              <a:off x="7237990" y="-1455703"/>
              <a:ext cx="857960" cy="866840"/>
            </a:xfrm>
            <a:prstGeom prst="bracketPair">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Helvetica Neue" panose="02000503000000020004" pitchFamily="2" charset="0"/>
              </a:endParaRPr>
            </a:p>
          </p:txBody>
        </p:sp>
      </p:grpSp>
      <p:grpSp>
        <p:nvGrpSpPr>
          <p:cNvPr id="29" name="Group 28">
            <a:extLst>
              <a:ext uri="{FF2B5EF4-FFF2-40B4-BE49-F238E27FC236}">
                <a16:creationId xmlns:a16="http://schemas.microsoft.com/office/drawing/2014/main" id="{DC7D614E-19A7-E749-AA7D-F4D87136C0BF}"/>
              </a:ext>
            </a:extLst>
          </p:cNvPr>
          <p:cNvGrpSpPr/>
          <p:nvPr/>
        </p:nvGrpSpPr>
        <p:grpSpPr>
          <a:xfrm>
            <a:off x="5254018" y="958378"/>
            <a:ext cx="826377" cy="866840"/>
            <a:chOff x="4549553" y="-570579"/>
            <a:chExt cx="826377" cy="866840"/>
          </a:xfrm>
        </p:grpSpPr>
        <p:sp>
          <p:nvSpPr>
            <p:cNvPr id="30" name="TextBox 29">
              <a:extLst>
                <a:ext uri="{FF2B5EF4-FFF2-40B4-BE49-F238E27FC236}">
                  <a16:creationId xmlns:a16="http://schemas.microsoft.com/office/drawing/2014/main" id="{BFD71CF5-6DE0-344F-AAF9-3E6D50EFF431}"/>
                </a:ext>
              </a:extLst>
            </p:cNvPr>
            <p:cNvSpPr txBox="1"/>
            <p:nvPr/>
          </p:nvSpPr>
          <p:spPr>
            <a:xfrm>
              <a:off x="4608513" y="-509382"/>
              <a:ext cx="708459" cy="755649"/>
            </a:xfrm>
            <a:prstGeom prst="rect">
              <a:avLst/>
            </a:prstGeom>
            <a:noFill/>
          </p:spPr>
          <p:txBody>
            <a:bodyPr wrap="none" lIns="0" tIns="0" rIns="0" bIns="0" rtlCol="0">
              <a:noAutofit/>
            </a:bodyPr>
            <a:lstStyle/>
            <a:p>
              <a:pPr defTabSz="430202">
                <a:lnSpc>
                  <a:spcPts val="1300"/>
                </a:lnSpc>
                <a:spcAft>
                  <a:spcPts val="400"/>
                </a:spcAft>
                <a:buSzPct val="100000"/>
              </a:pPr>
              <a:r>
                <a:rPr lang="en-US" sz="1600" dirty="0">
                  <a:latin typeface="Helvetica Neue" charset="0"/>
                  <a:ea typeface="Helvetica Neue" charset="0"/>
                  <a:cs typeface="Helvetica Neue" charset="0"/>
                </a:rPr>
                <a:t>College</a:t>
              </a:r>
            </a:p>
            <a:p>
              <a:pPr defTabSz="430202">
                <a:lnSpc>
                  <a:spcPts val="1300"/>
                </a:lnSpc>
                <a:spcAft>
                  <a:spcPts val="400"/>
                </a:spcAft>
                <a:buSzPct val="100000"/>
              </a:pPr>
              <a:r>
                <a:rPr lang="en-US" sz="1600" dirty="0">
                  <a:latin typeface="Helvetica Neue" charset="0"/>
                  <a:ea typeface="Helvetica Neue" charset="0"/>
                  <a:cs typeface="Helvetica Neue" charset="0"/>
                </a:rPr>
                <a:t>Paris</a:t>
              </a:r>
            </a:p>
            <a:p>
              <a:pPr defTabSz="430202">
                <a:lnSpc>
                  <a:spcPts val="1300"/>
                </a:lnSpc>
                <a:spcAft>
                  <a:spcPts val="400"/>
                </a:spcAft>
                <a:buSzPct val="100000"/>
              </a:pPr>
              <a:r>
                <a:rPr lang="en-US" sz="1600" dirty="0">
                  <a:latin typeface="Helvetica Neue" charset="0"/>
                  <a:ea typeface="Helvetica Neue" charset="0"/>
                  <a:cs typeface="Helvetica Neue" charset="0"/>
                </a:rPr>
                <a:t>Dutch</a:t>
              </a:r>
            </a:p>
            <a:p>
              <a:pPr defTabSz="430202">
                <a:lnSpc>
                  <a:spcPts val="1300"/>
                </a:lnSpc>
                <a:spcAft>
                  <a:spcPts val="400"/>
                </a:spcAft>
                <a:buSzPct val="100000"/>
              </a:pPr>
              <a:r>
                <a:rPr lang="en-US" sz="1600" dirty="0">
                  <a:latin typeface="Helvetica Neue" charset="0"/>
                  <a:ea typeface="Helvetica Neue" charset="0"/>
                  <a:cs typeface="Helvetica Neue" charset="0"/>
                </a:rPr>
                <a:t>Google</a:t>
              </a:r>
            </a:p>
          </p:txBody>
        </p:sp>
        <p:sp>
          <p:nvSpPr>
            <p:cNvPr id="31" name="Double Bracket 30">
              <a:extLst>
                <a:ext uri="{FF2B5EF4-FFF2-40B4-BE49-F238E27FC236}">
                  <a16:creationId xmlns:a16="http://schemas.microsoft.com/office/drawing/2014/main" id="{A1806726-B172-924E-9B0D-F770CE79C18C}"/>
                </a:ext>
              </a:extLst>
            </p:cNvPr>
            <p:cNvSpPr/>
            <p:nvPr/>
          </p:nvSpPr>
          <p:spPr>
            <a:xfrm>
              <a:off x="4549553" y="-570579"/>
              <a:ext cx="826377" cy="866840"/>
            </a:xfrm>
            <a:prstGeom prst="bracketPair">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Helvetica Neue" panose="02000503000000020004" pitchFamily="2" charset="0"/>
              </a:endParaRPr>
            </a:p>
          </p:txBody>
        </p:sp>
      </p:grpSp>
      <p:grpSp>
        <p:nvGrpSpPr>
          <p:cNvPr id="32" name="Group 31">
            <a:extLst>
              <a:ext uri="{FF2B5EF4-FFF2-40B4-BE49-F238E27FC236}">
                <a16:creationId xmlns:a16="http://schemas.microsoft.com/office/drawing/2014/main" id="{4ED3BDF5-A6D7-494E-8908-DD0E49C03B2B}"/>
              </a:ext>
            </a:extLst>
          </p:cNvPr>
          <p:cNvGrpSpPr/>
          <p:nvPr/>
        </p:nvGrpSpPr>
        <p:grpSpPr>
          <a:xfrm>
            <a:off x="6186854" y="702277"/>
            <a:ext cx="826377" cy="866840"/>
            <a:chOff x="5855557" y="-1927331"/>
            <a:chExt cx="826377" cy="866840"/>
          </a:xfrm>
        </p:grpSpPr>
        <p:sp>
          <p:nvSpPr>
            <p:cNvPr id="33" name="TextBox 32">
              <a:extLst>
                <a:ext uri="{FF2B5EF4-FFF2-40B4-BE49-F238E27FC236}">
                  <a16:creationId xmlns:a16="http://schemas.microsoft.com/office/drawing/2014/main" id="{6F7C4444-0FCD-F343-80AF-1C83F81EBD13}"/>
                </a:ext>
              </a:extLst>
            </p:cNvPr>
            <p:cNvSpPr txBox="1"/>
            <p:nvPr/>
          </p:nvSpPr>
          <p:spPr>
            <a:xfrm>
              <a:off x="5914517" y="-1866134"/>
              <a:ext cx="708459" cy="755649"/>
            </a:xfrm>
            <a:prstGeom prst="rect">
              <a:avLst/>
            </a:prstGeom>
            <a:noFill/>
          </p:spPr>
          <p:txBody>
            <a:bodyPr wrap="none" lIns="0" tIns="0" rIns="0" bIns="0" rtlCol="0">
              <a:noAutofit/>
            </a:bodyPr>
            <a:lstStyle/>
            <a:p>
              <a:pPr defTabSz="430202">
                <a:lnSpc>
                  <a:spcPts val="1300"/>
                </a:lnSpc>
                <a:spcAft>
                  <a:spcPts val="400"/>
                </a:spcAft>
                <a:buSzPct val="100000"/>
              </a:pPr>
              <a:r>
                <a:rPr lang="en-US" sz="1600" b="1" dirty="0">
                  <a:latin typeface="Helvetica Neue" charset="0"/>
                  <a:ea typeface="Helvetica Neue" charset="0"/>
                  <a:cs typeface="Helvetica Neue" charset="0"/>
                </a:rPr>
                <a:t>PhD</a:t>
              </a:r>
            </a:p>
            <a:p>
              <a:pPr defTabSz="430202">
                <a:lnSpc>
                  <a:spcPts val="1300"/>
                </a:lnSpc>
                <a:spcAft>
                  <a:spcPts val="400"/>
                </a:spcAft>
                <a:buSzPct val="100000"/>
              </a:pPr>
              <a:r>
                <a:rPr lang="en-US" sz="1600" b="1" dirty="0">
                  <a:latin typeface="Helvetica Neue" charset="0"/>
                  <a:ea typeface="Helvetica Neue" charset="0"/>
                  <a:cs typeface="Helvetica Neue" charset="0"/>
                </a:rPr>
                <a:t>NYC</a:t>
              </a:r>
            </a:p>
            <a:p>
              <a:pPr defTabSz="430202">
                <a:lnSpc>
                  <a:spcPts val="1300"/>
                </a:lnSpc>
                <a:spcAft>
                  <a:spcPts val="400"/>
                </a:spcAft>
                <a:buSzPct val="100000"/>
              </a:pPr>
              <a:r>
                <a:rPr lang="en-US" sz="1600" dirty="0">
                  <a:latin typeface="Helvetica Neue" charset="0"/>
                  <a:ea typeface="Helvetica Neue" charset="0"/>
                  <a:cs typeface="Helvetica Neue" charset="0"/>
                </a:rPr>
                <a:t>English</a:t>
              </a:r>
            </a:p>
            <a:p>
              <a:pPr defTabSz="430202">
                <a:lnSpc>
                  <a:spcPts val="1300"/>
                </a:lnSpc>
                <a:spcAft>
                  <a:spcPts val="400"/>
                </a:spcAft>
                <a:buSzPct val="100000"/>
              </a:pPr>
              <a:r>
                <a:rPr lang="en-US" sz="1600" dirty="0">
                  <a:latin typeface="Helvetica Neue" charset="0"/>
                  <a:ea typeface="Helvetica Neue" charset="0"/>
                  <a:cs typeface="Helvetica Neue" charset="0"/>
                </a:rPr>
                <a:t>Google</a:t>
              </a:r>
            </a:p>
          </p:txBody>
        </p:sp>
        <p:sp>
          <p:nvSpPr>
            <p:cNvPr id="34" name="Double Bracket 33">
              <a:extLst>
                <a:ext uri="{FF2B5EF4-FFF2-40B4-BE49-F238E27FC236}">
                  <a16:creationId xmlns:a16="http://schemas.microsoft.com/office/drawing/2014/main" id="{986312EF-5690-5B4D-8EAC-419605152087}"/>
                </a:ext>
              </a:extLst>
            </p:cNvPr>
            <p:cNvSpPr/>
            <p:nvPr/>
          </p:nvSpPr>
          <p:spPr>
            <a:xfrm>
              <a:off x="5855557" y="-1927331"/>
              <a:ext cx="826377" cy="866840"/>
            </a:xfrm>
            <a:prstGeom prst="bracketPair">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Helvetica Neue" panose="02000503000000020004" pitchFamily="2" charset="0"/>
              </a:endParaRPr>
            </a:p>
          </p:txBody>
        </p:sp>
      </p:grpSp>
      <p:cxnSp>
        <p:nvCxnSpPr>
          <p:cNvPr id="35" name="Straight Connector 34">
            <a:extLst>
              <a:ext uri="{FF2B5EF4-FFF2-40B4-BE49-F238E27FC236}">
                <a16:creationId xmlns:a16="http://schemas.microsoft.com/office/drawing/2014/main" id="{5D5E7D09-FC74-BD4A-A8C8-422E519C6967}"/>
              </a:ext>
            </a:extLst>
          </p:cNvPr>
          <p:cNvCxnSpPr/>
          <p:nvPr/>
        </p:nvCxnSpPr>
        <p:spPr>
          <a:xfrm>
            <a:off x="6162596" y="2303714"/>
            <a:ext cx="1174209" cy="963319"/>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61AE5D7A-0ED9-0E40-945C-EE14D6EAC6FD}"/>
              </a:ext>
            </a:extLst>
          </p:cNvPr>
          <p:cNvCxnSpPr/>
          <p:nvPr/>
        </p:nvCxnSpPr>
        <p:spPr>
          <a:xfrm flipV="1">
            <a:off x="6224068" y="1878920"/>
            <a:ext cx="868883" cy="184122"/>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118C1CEE-7655-334F-8456-5EBBCDB6B98F}"/>
              </a:ext>
            </a:extLst>
          </p:cNvPr>
          <p:cNvCxnSpPr/>
          <p:nvPr/>
        </p:nvCxnSpPr>
        <p:spPr>
          <a:xfrm>
            <a:off x="7300130" y="1734652"/>
            <a:ext cx="262534" cy="1634715"/>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8D2C68A1-7282-4C44-8AE1-AEA1C3861F7D}"/>
              </a:ext>
            </a:extLst>
          </p:cNvPr>
          <p:cNvCxnSpPr/>
          <p:nvPr/>
        </p:nvCxnSpPr>
        <p:spPr>
          <a:xfrm flipH="1" flipV="1">
            <a:off x="8321810" y="2000205"/>
            <a:ext cx="99892" cy="940446"/>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1567DEBF-C3EB-AE47-B651-F8BCD106BB64}"/>
              </a:ext>
            </a:extLst>
          </p:cNvPr>
          <p:cNvCxnSpPr/>
          <p:nvPr/>
        </p:nvCxnSpPr>
        <p:spPr>
          <a:xfrm flipH="1" flipV="1">
            <a:off x="7601392" y="1787571"/>
            <a:ext cx="452178" cy="153622"/>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8408E703-0E59-6C4D-8CDD-2710B05D07AE}"/>
              </a:ext>
            </a:extLst>
          </p:cNvPr>
          <p:cNvCxnSpPr/>
          <p:nvPr/>
        </p:nvCxnSpPr>
        <p:spPr>
          <a:xfrm flipH="1">
            <a:off x="7725570" y="3091174"/>
            <a:ext cx="493429" cy="317553"/>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C902DBAD-9316-0444-BAFA-7A45FB0B4948}"/>
              </a:ext>
            </a:extLst>
          </p:cNvPr>
          <p:cNvCxnSpPr/>
          <p:nvPr/>
        </p:nvCxnSpPr>
        <p:spPr>
          <a:xfrm flipV="1">
            <a:off x="6308577" y="1934921"/>
            <a:ext cx="907042" cy="1005731"/>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2BF529E3-6EA7-E84C-BC21-2D73590898D6}"/>
              </a:ext>
            </a:extLst>
          </p:cNvPr>
          <p:cNvCxnSpPr/>
          <p:nvPr/>
        </p:nvCxnSpPr>
        <p:spPr>
          <a:xfrm>
            <a:off x="7486255" y="2000205"/>
            <a:ext cx="935447" cy="940446"/>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CC9A970C-83D8-474A-BED1-74605572D67C}"/>
              </a:ext>
            </a:extLst>
          </p:cNvPr>
          <p:cNvCxnSpPr/>
          <p:nvPr/>
        </p:nvCxnSpPr>
        <p:spPr>
          <a:xfrm flipV="1">
            <a:off x="6308578" y="2033957"/>
            <a:ext cx="1992847" cy="1066177"/>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C46FF5F0-60E9-C441-AE47-5B2AF13D092E}"/>
              </a:ext>
            </a:extLst>
          </p:cNvPr>
          <p:cNvCxnSpPr/>
          <p:nvPr/>
        </p:nvCxnSpPr>
        <p:spPr>
          <a:xfrm flipH="1" flipV="1">
            <a:off x="8385076" y="2059626"/>
            <a:ext cx="1643613" cy="410803"/>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CB8442B-CFD0-A54A-ADED-4A3987BFD0DC}"/>
              </a:ext>
            </a:extLst>
          </p:cNvPr>
          <p:cNvCxnSpPr/>
          <p:nvPr/>
        </p:nvCxnSpPr>
        <p:spPr>
          <a:xfrm flipH="1">
            <a:off x="8560425" y="2622829"/>
            <a:ext cx="1620664" cy="350555"/>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5FC788DA-ADD1-BA4F-944A-1267B76B6C70}"/>
              </a:ext>
            </a:extLst>
          </p:cNvPr>
          <p:cNvCxnSpPr>
            <a:cxnSpLocks/>
          </p:cNvCxnSpPr>
          <p:nvPr/>
        </p:nvCxnSpPr>
        <p:spPr>
          <a:xfrm flipH="1">
            <a:off x="7279496" y="665952"/>
            <a:ext cx="446074" cy="1025662"/>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47" name="Cross 46">
            <a:extLst>
              <a:ext uri="{FF2B5EF4-FFF2-40B4-BE49-F238E27FC236}">
                <a16:creationId xmlns:a16="http://schemas.microsoft.com/office/drawing/2014/main" id="{DF700CF9-A43D-0E4F-BAB9-FBDB7966A7CA}"/>
              </a:ext>
            </a:extLst>
          </p:cNvPr>
          <p:cNvSpPr/>
          <p:nvPr/>
        </p:nvSpPr>
        <p:spPr>
          <a:xfrm rot="2563211">
            <a:off x="5119346" y="832080"/>
            <a:ext cx="1040026" cy="1012496"/>
          </a:xfrm>
          <a:prstGeom prst="plus">
            <a:avLst>
              <a:gd name="adj" fmla="val 44881"/>
            </a:avLst>
          </a:prstGeom>
          <a:solidFill>
            <a:schemeClr val="accent2">
              <a:lumMod val="75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sp>
        <p:nvSpPr>
          <p:cNvPr id="48" name="Oval 47">
            <a:extLst>
              <a:ext uri="{FF2B5EF4-FFF2-40B4-BE49-F238E27FC236}">
                <a16:creationId xmlns:a16="http://schemas.microsoft.com/office/drawing/2014/main" id="{A3140F1A-3ED8-E943-ADB6-84A03D407D3E}"/>
              </a:ext>
            </a:extLst>
          </p:cNvPr>
          <p:cNvSpPr/>
          <p:nvPr/>
        </p:nvSpPr>
        <p:spPr>
          <a:xfrm>
            <a:off x="6957031" y="1390459"/>
            <a:ext cx="686366" cy="657548"/>
          </a:xfrm>
          <a:prstGeom prst="ellipse">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pic>
        <p:nvPicPr>
          <p:cNvPr id="49" name="Picture 48">
            <a:extLst>
              <a:ext uri="{FF2B5EF4-FFF2-40B4-BE49-F238E27FC236}">
                <a16:creationId xmlns:a16="http://schemas.microsoft.com/office/drawing/2014/main" id="{66428FEA-4329-CA4F-8AB1-4BBE12029E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961340" y="1395243"/>
            <a:ext cx="674364" cy="652763"/>
          </a:xfrm>
          <a:prstGeom prst="rect">
            <a:avLst/>
          </a:prstGeom>
        </p:spPr>
      </p:pic>
      <p:pic>
        <p:nvPicPr>
          <p:cNvPr id="50" name="Picture 49">
            <a:extLst>
              <a:ext uri="{FF2B5EF4-FFF2-40B4-BE49-F238E27FC236}">
                <a16:creationId xmlns:a16="http://schemas.microsoft.com/office/drawing/2014/main" id="{7BC93B59-E41C-E248-8336-A55631F13D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240032" y="3095495"/>
            <a:ext cx="652763" cy="652763"/>
          </a:xfrm>
          <a:prstGeom prst="rect">
            <a:avLst/>
          </a:prstGeom>
        </p:spPr>
      </p:pic>
      <p:pic>
        <p:nvPicPr>
          <p:cNvPr id="51" name="Picture 50">
            <a:extLst>
              <a:ext uri="{FF2B5EF4-FFF2-40B4-BE49-F238E27FC236}">
                <a16:creationId xmlns:a16="http://schemas.microsoft.com/office/drawing/2014/main" id="{C2B0D123-7E81-9C4C-835A-B5EF35A03C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698251" y="1795109"/>
            <a:ext cx="652763" cy="652763"/>
          </a:xfrm>
          <a:prstGeom prst="rect">
            <a:avLst/>
          </a:prstGeom>
        </p:spPr>
      </p:pic>
      <p:cxnSp>
        <p:nvCxnSpPr>
          <p:cNvPr id="52" name="Straight Connector 51">
            <a:extLst>
              <a:ext uri="{FF2B5EF4-FFF2-40B4-BE49-F238E27FC236}">
                <a16:creationId xmlns:a16="http://schemas.microsoft.com/office/drawing/2014/main" id="{D150CB48-950B-6A4C-9699-D6003A433BE1}"/>
              </a:ext>
            </a:extLst>
          </p:cNvPr>
          <p:cNvCxnSpPr/>
          <p:nvPr/>
        </p:nvCxnSpPr>
        <p:spPr>
          <a:xfrm flipH="1" flipV="1">
            <a:off x="6308578" y="3267033"/>
            <a:ext cx="931454" cy="154844"/>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pic>
        <p:nvPicPr>
          <p:cNvPr id="53" name="Picture 52">
            <a:extLst>
              <a:ext uri="{FF2B5EF4-FFF2-40B4-BE49-F238E27FC236}">
                <a16:creationId xmlns:a16="http://schemas.microsoft.com/office/drawing/2014/main" id="{39B440D1-BEB3-1249-9D97-28A5963BB5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872833" y="2867793"/>
            <a:ext cx="652763" cy="652763"/>
          </a:xfrm>
          <a:prstGeom prst="rect">
            <a:avLst/>
          </a:prstGeom>
        </p:spPr>
      </p:pic>
      <p:pic>
        <p:nvPicPr>
          <p:cNvPr id="54" name="Picture 53">
            <a:extLst>
              <a:ext uri="{FF2B5EF4-FFF2-40B4-BE49-F238E27FC236}">
                <a16:creationId xmlns:a16="http://schemas.microsoft.com/office/drawing/2014/main" id="{AF1A0802-9CD1-8F49-A9EA-4F81FB7938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976587" y="1650951"/>
            <a:ext cx="652763" cy="652763"/>
          </a:xfrm>
          <a:prstGeom prst="rect">
            <a:avLst/>
          </a:prstGeom>
        </p:spPr>
      </p:pic>
      <p:pic>
        <p:nvPicPr>
          <p:cNvPr id="55" name="Picture 54">
            <a:extLst>
              <a:ext uri="{FF2B5EF4-FFF2-40B4-BE49-F238E27FC236}">
                <a16:creationId xmlns:a16="http://schemas.microsoft.com/office/drawing/2014/main" id="{215EAC3C-2312-044D-A272-27C699D11B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095951" y="2614270"/>
            <a:ext cx="652763" cy="652763"/>
          </a:xfrm>
          <a:prstGeom prst="rect">
            <a:avLst/>
          </a:prstGeom>
        </p:spPr>
      </p:pic>
      <p:grpSp>
        <p:nvGrpSpPr>
          <p:cNvPr id="56" name="Group 55">
            <a:extLst>
              <a:ext uri="{FF2B5EF4-FFF2-40B4-BE49-F238E27FC236}">
                <a16:creationId xmlns:a16="http://schemas.microsoft.com/office/drawing/2014/main" id="{BCBCDDA2-D425-6843-A9A7-D9F8B54A883F}"/>
              </a:ext>
            </a:extLst>
          </p:cNvPr>
          <p:cNvGrpSpPr/>
          <p:nvPr/>
        </p:nvGrpSpPr>
        <p:grpSpPr>
          <a:xfrm>
            <a:off x="6866308" y="3781570"/>
            <a:ext cx="826377" cy="866840"/>
            <a:chOff x="9478383" y="-811245"/>
            <a:chExt cx="826377" cy="866840"/>
          </a:xfrm>
        </p:grpSpPr>
        <p:sp>
          <p:nvSpPr>
            <p:cNvPr id="57" name="TextBox 56">
              <a:extLst>
                <a:ext uri="{FF2B5EF4-FFF2-40B4-BE49-F238E27FC236}">
                  <a16:creationId xmlns:a16="http://schemas.microsoft.com/office/drawing/2014/main" id="{A50FD117-FF38-BF48-8A16-D8138907309A}"/>
                </a:ext>
              </a:extLst>
            </p:cNvPr>
            <p:cNvSpPr txBox="1"/>
            <p:nvPr/>
          </p:nvSpPr>
          <p:spPr>
            <a:xfrm>
              <a:off x="9596301" y="-755649"/>
              <a:ext cx="708459" cy="755649"/>
            </a:xfrm>
            <a:prstGeom prst="rect">
              <a:avLst/>
            </a:prstGeom>
            <a:noFill/>
          </p:spPr>
          <p:txBody>
            <a:bodyPr wrap="none" lIns="0" tIns="0" rIns="0" bIns="0" rtlCol="0">
              <a:noAutofit/>
            </a:bodyPr>
            <a:lstStyle/>
            <a:p>
              <a:pPr defTabSz="430202">
                <a:lnSpc>
                  <a:spcPts val="1300"/>
                </a:lnSpc>
                <a:spcAft>
                  <a:spcPts val="400"/>
                </a:spcAft>
                <a:buSzPct val="100000"/>
              </a:pPr>
              <a:r>
                <a:rPr lang="en-US" sz="1600" b="1" dirty="0">
                  <a:latin typeface="Helvetica Neue" charset="0"/>
                  <a:ea typeface="Helvetica Neue" charset="0"/>
                  <a:cs typeface="Helvetica Neue" charset="0"/>
                </a:rPr>
                <a:t>PhD</a:t>
              </a:r>
            </a:p>
            <a:p>
              <a:pPr defTabSz="430202">
                <a:lnSpc>
                  <a:spcPts val="1300"/>
                </a:lnSpc>
                <a:spcAft>
                  <a:spcPts val="400"/>
                </a:spcAft>
                <a:buSzPct val="100000"/>
              </a:pPr>
              <a:r>
                <a:rPr lang="en-US" sz="1600" b="1" dirty="0">
                  <a:latin typeface="Helvetica Neue" charset="0"/>
                  <a:ea typeface="Helvetica Neue" charset="0"/>
                  <a:cs typeface="Helvetica Neue" charset="0"/>
                </a:rPr>
                <a:t>NYC</a:t>
              </a:r>
            </a:p>
            <a:p>
              <a:pPr defTabSz="430202">
                <a:lnSpc>
                  <a:spcPts val="1300"/>
                </a:lnSpc>
                <a:spcAft>
                  <a:spcPts val="400"/>
                </a:spcAft>
                <a:buSzPct val="100000"/>
              </a:pPr>
              <a:r>
                <a:rPr lang="en-US" sz="1600" dirty="0">
                  <a:latin typeface="Helvetica Neue" charset="0"/>
                  <a:ea typeface="Helvetica Neue" charset="0"/>
                  <a:cs typeface="Helvetica Neue" charset="0"/>
                </a:rPr>
                <a:t>French</a:t>
              </a:r>
            </a:p>
            <a:p>
              <a:pPr defTabSz="430202">
                <a:lnSpc>
                  <a:spcPts val="1300"/>
                </a:lnSpc>
                <a:spcAft>
                  <a:spcPts val="400"/>
                </a:spcAft>
                <a:buSzPct val="100000"/>
              </a:pPr>
              <a:r>
                <a:rPr lang="en-US" sz="1600" dirty="0">
                  <a:latin typeface="Helvetica Neue" charset="0"/>
                  <a:ea typeface="Helvetica Neue" charset="0"/>
                  <a:cs typeface="Helvetica Neue" charset="0"/>
                </a:rPr>
                <a:t>SAP</a:t>
              </a:r>
            </a:p>
          </p:txBody>
        </p:sp>
        <p:sp>
          <p:nvSpPr>
            <p:cNvPr id="58" name="Double Bracket 57">
              <a:extLst>
                <a:ext uri="{FF2B5EF4-FFF2-40B4-BE49-F238E27FC236}">
                  <a16:creationId xmlns:a16="http://schemas.microsoft.com/office/drawing/2014/main" id="{EE2BC954-18C7-4447-BF46-5CA6BB5AD4BF}"/>
                </a:ext>
              </a:extLst>
            </p:cNvPr>
            <p:cNvSpPr/>
            <p:nvPr/>
          </p:nvSpPr>
          <p:spPr>
            <a:xfrm>
              <a:off x="9478383" y="-811245"/>
              <a:ext cx="826377" cy="866840"/>
            </a:xfrm>
            <a:prstGeom prst="bracketPair">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Helvetica Neue" panose="02000503000000020004" pitchFamily="2" charset="0"/>
              </a:endParaRPr>
            </a:p>
          </p:txBody>
        </p:sp>
      </p:grpSp>
      <p:sp>
        <p:nvSpPr>
          <p:cNvPr id="59" name="Rectangle 58">
            <a:extLst>
              <a:ext uri="{FF2B5EF4-FFF2-40B4-BE49-F238E27FC236}">
                <a16:creationId xmlns:a16="http://schemas.microsoft.com/office/drawing/2014/main" id="{0D8BD857-0D7C-5645-9E7D-51BE1827BCD4}"/>
              </a:ext>
            </a:extLst>
          </p:cNvPr>
          <p:cNvSpPr/>
          <p:nvPr/>
        </p:nvSpPr>
        <p:spPr>
          <a:xfrm>
            <a:off x="192132" y="3796835"/>
            <a:ext cx="4498607" cy="393273"/>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wrap="none" lIns="90000" tIns="90000" rIns="90000" bIns="90000" rtlCol="0" anchor="ctr"/>
          <a:lstStyle/>
          <a:p>
            <a:r>
              <a:rPr lang="en-US" sz="1400" dirty="0">
                <a:solidFill>
                  <a:schemeClr val="tx1"/>
                </a:solidFill>
                <a:latin typeface="Helvetica Neue" panose="02000503000000020004" pitchFamily="2" charset="0"/>
                <a:ea typeface="Georgia" charset="0"/>
                <a:cs typeface="Georgia" charset="0"/>
              </a:rPr>
              <a:t>Case: Target Users </a:t>
            </a:r>
            <a:r>
              <a:rPr lang="en-US" dirty="0">
                <a:solidFill>
                  <a:schemeClr val="tx1"/>
                </a:solidFill>
                <a:latin typeface="Helvetica Neue" panose="02000503000000020004" pitchFamily="2" charset="0"/>
                <a:ea typeface="Georgia" charset="0"/>
                <a:cs typeface="Georgia" charset="0"/>
              </a:rPr>
              <a:t>→ </a:t>
            </a:r>
            <a:r>
              <a:rPr lang="en-US" sz="1400" dirty="0">
                <a:solidFill>
                  <a:schemeClr val="tx1"/>
                </a:solidFill>
                <a:latin typeface="Helvetica Neue" panose="02000503000000020004" pitchFamily="2" charset="0"/>
                <a:ea typeface="Georgia" charset="0"/>
                <a:cs typeface="Georgia" charset="0"/>
              </a:rPr>
              <a:t>Community with same interests</a:t>
            </a:r>
          </a:p>
        </p:txBody>
      </p:sp>
      <p:sp>
        <p:nvSpPr>
          <p:cNvPr id="7" name="Rectangle 6">
            <a:extLst>
              <a:ext uri="{FF2B5EF4-FFF2-40B4-BE49-F238E27FC236}">
                <a16:creationId xmlns:a16="http://schemas.microsoft.com/office/drawing/2014/main" id="{BD720339-1F37-2A40-9225-B96892D60CDE}"/>
              </a:ext>
            </a:extLst>
          </p:cNvPr>
          <p:cNvSpPr/>
          <p:nvPr/>
        </p:nvSpPr>
        <p:spPr>
          <a:xfrm>
            <a:off x="7336805" y="386380"/>
            <a:ext cx="1604991" cy="300082"/>
          </a:xfrm>
          <a:prstGeom prst="rect">
            <a:avLst/>
          </a:prstGeom>
        </p:spPr>
        <p:txBody>
          <a:bodyPr wrap="none">
            <a:spAutoFit/>
          </a:bodyPr>
          <a:lstStyle/>
          <a:p>
            <a:r>
              <a:rPr lang="en-GB" sz="1350" dirty="0" err="1">
                <a:solidFill>
                  <a:srgbClr val="0072E5"/>
                </a:solidFill>
                <a:latin typeface="LibreCaslonText"/>
              </a:rPr>
              <a:t>Perozzi</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2014</a:t>
            </a:r>
            <a:r>
              <a:rPr lang="en-GB" sz="1350" dirty="0">
                <a:latin typeface="LibreCaslonText"/>
              </a:rPr>
              <a:t>] </a:t>
            </a:r>
          </a:p>
        </p:txBody>
      </p:sp>
      <p:sp>
        <p:nvSpPr>
          <p:cNvPr id="60" name="Rectangle 59">
            <a:extLst>
              <a:ext uri="{FF2B5EF4-FFF2-40B4-BE49-F238E27FC236}">
                <a16:creationId xmlns:a16="http://schemas.microsoft.com/office/drawing/2014/main" id="{08BB5A1B-BC5D-C84B-ABA2-9AFC9573170B}"/>
              </a:ext>
            </a:extLst>
          </p:cNvPr>
          <p:cNvSpPr/>
          <p:nvPr/>
        </p:nvSpPr>
        <p:spPr>
          <a:xfrm>
            <a:off x="203109" y="4211163"/>
            <a:ext cx="5162470" cy="342877"/>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wrap="none" lIns="90000" tIns="90000" rIns="90000" bIns="90000" rtlCol="0" anchor="ctr"/>
          <a:lstStyle/>
          <a:p>
            <a:r>
              <a:rPr lang="en-US" sz="1400" dirty="0">
                <a:solidFill>
                  <a:schemeClr val="tx1"/>
                </a:solidFill>
                <a:latin typeface="Helvetica Neue" panose="02000503000000020004" pitchFamily="2" charset="0"/>
                <a:ea typeface="Georgia" charset="0"/>
                <a:cs typeface="Georgia" charset="0"/>
              </a:rPr>
              <a:t>Case: Products</a:t>
            </a:r>
            <a:r>
              <a:rPr lang="en-US" dirty="0">
                <a:solidFill>
                  <a:schemeClr val="tx1"/>
                </a:solidFill>
                <a:latin typeface="Helvetica Neue" panose="02000503000000020004" pitchFamily="2" charset="0"/>
                <a:ea typeface="Georgia" charset="0"/>
                <a:cs typeface="Georgia" charset="0"/>
              </a:rPr>
              <a:t>→ </a:t>
            </a:r>
            <a:r>
              <a:rPr lang="en-US" sz="1400" dirty="0">
                <a:solidFill>
                  <a:schemeClr val="tx1"/>
                </a:solidFill>
                <a:latin typeface="Helvetica Neue" panose="02000503000000020004" pitchFamily="2" charset="0"/>
                <a:ea typeface="Georgia" charset="0"/>
                <a:cs typeface="Georgia" charset="0"/>
              </a:rPr>
              <a:t>Co-purchased products with similar features</a:t>
            </a:r>
          </a:p>
        </p:txBody>
      </p:sp>
      <p:sp>
        <p:nvSpPr>
          <p:cNvPr id="62" name="TextBox 61">
            <a:extLst>
              <a:ext uri="{FF2B5EF4-FFF2-40B4-BE49-F238E27FC236}">
                <a16:creationId xmlns:a16="http://schemas.microsoft.com/office/drawing/2014/main" id="{1371B323-10AE-CE4E-91EB-018AF733FC46}"/>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5208077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1" y="277718"/>
            <a:ext cx="4427525"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Focused Clustering</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Infer User Focus</a:t>
            </a:r>
          </a:p>
        </p:txBody>
      </p:sp>
      <p:sp>
        <p:nvSpPr>
          <p:cNvPr id="7" name="Rectangle 6">
            <a:extLst>
              <a:ext uri="{FF2B5EF4-FFF2-40B4-BE49-F238E27FC236}">
                <a16:creationId xmlns:a16="http://schemas.microsoft.com/office/drawing/2014/main" id="{BD720339-1F37-2A40-9225-B96892D60CDE}"/>
              </a:ext>
            </a:extLst>
          </p:cNvPr>
          <p:cNvSpPr/>
          <p:nvPr/>
        </p:nvSpPr>
        <p:spPr>
          <a:xfrm>
            <a:off x="7336805" y="386380"/>
            <a:ext cx="1604991" cy="300082"/>
          </a:xfrm>
          <a:prstGeom prst="rect">
            <a:avLst/>
          </a:prstGeom>
        </p:spPr>
        <p:txBody>
          <a:bodyPr wrap="none">
            <a:spAutoFit/>
          </a:bodyPr>
          <a:lstStyle/>
          <a:p>
            <a:r>
              <a:rPr lang="en-GB" sz="1350" dirty="0" err="1">
                <a:solidFill>
                  <a:srgbClr val="0072E5"/>
                </a:solidFill>
                <a:latin typeface="LibreCaslonText"/>
              </a:rPr>
              <a:t>Perozzi</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2014</a:t>
            </a:r>
            <a:r>
              <a:rPr lang="en-GB" sz="1350" dirty="0">
                <a:latin typeface="LibreCaslonText"/>
              </a:rPr>
              <a:t>] </a:t>
            </a:r>
          </a:p>
        </p:txBody>
      </p:sp>
      <p:sp>
        <p:nvSpPr>
          <p:cNvPr id="61" name="Oval 60">
            <a:extLst>
              <a:ext uri="{FF2B5EF4-FFF2-40B4-BE49-F238E27FC236}">
                <a16:creationId xmlns:a16="http://schemas.microsoft.com/office/drawing/2014/main" id="{AF3B5CAB-4D2C-3B46-AAF1-018CBF354C26}"/>
              </a:ext>
            </a:extLst>
          </p:cNvPr>
          <p:cNvSpPr/>
          <p:nvPr/>
        </p:nvSpPr>
        <p:spPr>
          <a:xfrm>
            <a:off x="7234376" y="3100134"/>
            <a:ext cx="658419" cy="638681"/>
          </a:xfrm>
          <a:prstGeom prst="ellipse">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grpSp>
        <p:nvGrpSpPr>
          <p:cNvPr id="62" name="Group 61">
            <a:extLst>
              <a:ext uri="{FF2B5EF4-FFF2-40B4-BE49-F238E27FC236}">
                <a16:creationId xmlns:a16="http://schemas.microsoft.com/office/drawing/2014/main" id="{E5DA8C17-9BD9-6A44-A0EC-9ADFA4B4770A}"/>
              </a:ext>
            </a:extLst>
          </p:cNvPr>
          <p:cNvGrpSpPr/>
          <p:nvPr/>
        </p:nvGrpSpPr>
        <p:grpSpPr>
          <a:xfrm>
            <a:off x="8168982" y="3187653"/>
            <a:ext cx="795244" cy="866840"/>
            <a:chOff x="2775859" y="-1511298"/>
            <a:chExt cx="795244" cy="866840"/>
          </a:xfrm>
        </p:grpSpPr>
        <p:sp>
          <p:nvSpPr>
            <p:cNvPr id="63" name="Double Bracket 62">
              <a:extLst>
                <a:ext uri="{FF2B5EF4-FFF2-40B4-BE49-F238E27FC236}">
                  <a16:creationId xmlns:a16="http://schemas.microsoft.com/office/drawing/2014/main" id="{74478F85-CF1B-3A47-80AD-48A4BACB2E3E}"/>
                </a:ext>
              </a:extLst>
            </p:cNvPr>
            <p:cNvSpPr/>
            <p:nvPr/>
          </p:nvSpPr>
          <p:spPr>
            <a:xfrm>
              <a:off x="2775859" y="-1511298"/>
              <a:ext cx="782888" cy="866840"/>
            </a:xfrm>
            <a:prstGeom prst="bracketPair">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Helvetica Neue" panose="02000503000000020004" pitchFamily="2" charset="0"/>
              </a:endParaRPr>
            </a:p>
          </p:txBody>
        </p:sp>
        <p:sp>
          <p:nvSpPr>
            <p:cNvPr id="64" name="TextBox 63">
              <a:extLst>
                <a:ext uri="{FF2B5EF4-FFF2-40B4-BE49-F238E27FC236}">
                  <a16:creationId xmlns:a16="http://schemas.microsoft.com/office/drawing/2014/main" id="{27ADAF48-C107-DD41-B74A-9DABDC2677FB}"/>
                </a:ext>
              </a:extLst>
            </p:cNvPr>
            <p:cNvSpPr txBox="1"/>
            <p:nvPr/>
          </p:nvSpPr>
          <p:spPr>
            <a:xfrm>
              <a:off x="2862644" y="-1450769"/>
              <a:ext cx="708459" cy="755649"/>
            </a:xfrm>
            <a:prstGeom prst="rect">
              <a:avLst/>
            </a:prstGeom>
            <a:noFill/>
          </p:spPr>
          <p:txBody>
            <a:bodyPr wrap="none" lIns="0" tIns="0" rIns="0" bIns="0" rtlCol="0">
              <a:noAutofit/>
            </a:bodyPr>
            <a:lstStyle/>
            <a:p>
              <a:pPr defTabSz="430202">
                <a:lnSpc>
                  <a:spcPts val="1300"/>
                </a:lnSpc>
                <a:spcAft>
                  <a:spcPts val="400"/>
                </a:spcAft>
                <a:buSzPct val="100000"/>
              </a:pPr>
              <a:r>
                <a:rPr lang="en-US" sz="1600" b="1" dirty="0">
                  <a:latin typeface="Helvetica Neue" charset="0"/>
                  <a:ea typeface="Helvetica Neue" charset="0"/>
                  <a:cs typeface="Helvetica Neue" charset="0"/>
                </a:rPr>
                <a:t>PhD</a:t>
              </a:r>
            </a:p>
            <a:p>
              <a:pPr defTabSz="430202">
                <a:lnSpc>
                  <a:spcPts val="1300"/>
                </a:lnSpc>
                <a:spcAft>
                  <a:spcPts val="400"/>
                </a:spcAft>
                <a:buSzPct val="100000"/>
              </a:pPr>
              <a:r>
                <a:rPr lang="en-US" sz="1600" b="1" dirty="0">
                  <a:latin typeface="Helvetica Neue" charset="0"/>
                  <a:ea typeface="Helvetica Neue" charset="0"/>
                  <a:cs typeface="Helvetica Neue" charset="0"/>
                </a:rPr>
                <a:t>NYC</a:t>
              </a:r>
            </a:p>
            <a:p>
              <a:pPr defTabSz="430202">
                <a:lnSpc>
                  <a:spcPts val="1300"/>
                </a:lnSpc>
                <a:spcAft>
                  <a:spcPts val="400"/>
                </a:spcAft>
                <a:buSzPct val="100000"/>
              </a:pPr>
              <a:r>
                <a:rPr lang="en-US" sz="1600" dirty="0">
                  <a:latin typeface="Helvetica Neue" charset="0"/>
                  <a:ea typeface="Helvetica Neue" charset="0"/>
                  <a:cs typeface="Helvetica Neue" charset="0"/>
                </a:rPr>
                <a:t>Italian</a:t>
              </a:r>
            </a:p>
            <a:p>
              <a:pPr defTabSz="430202">
                <a:lnSpc>
                  <a:spcPts val="1300"/>
                </a:lnSpc>
                <a:spcAft>
                  <a:spcPts val="400"/>
                </a:spcAft>
                <a:buSzPct val="100000"/>
              </a:pPr>
              <a:r>
                <a:rPr lang="en-US" sz="1600" dirty="0">
                  <a:latin typeface="Helvetica Neue" charset="0"/>
                  <a:ea typeface="Helvetica Neue" charset="0"/>
                  <a:cs typeface="Helvetica Neue" charset="0"/>
                </a:rPr>
                <a:t>IBM</a:t>
              </a:r>
            </a:p>
          </p:txBody>
        </p:sp>
      </p:grpSp>
      <p:grpSp>
        <p:nvGrpSpPr>
          <p:cNvPr id="65" name="Group 64">
            <a:extLst>
              <a:ext uri="{FF2B5EF4-FFF2-40B4-BE49-F238E27FC236}">
                <a16:creationId xmlns:a16="http://schemas.microsoft.com/office/drawing/2014/main" id="{A92DAFE1-B196-1243-9147-9D1E901FA9AA}"/>
              </a:ext>
            </a:extLst>
          </p:cNvPr>
          <p:cNvGrpSpPr/>
          <p:nvPr/>
        </p:nvGrpSpPr>
        <p:grpSpPr>
          <a:xfrm>
            <a:off x="5056621" y="2541886"/>
            <a:ext cx="857960" cy="866840"/>
            <a:chOff x="4320861" y="-1511298"/>
            <a:chExt cx="857960" cy="866840"/>
          </a:xfrm>
        </p:grpSpPr>
        <p:sp>
          <p:nvSpPr>
            <p:cNvPr id="66" name="TextBox 65">
              <a:extLst>
                <a:ext uri="{FF2B5EF4-FFF2-40B4-BE49-F238E27FC236}">
                  <a16:creationId xmlns:a16="http://schemas.microsoft.com/office/drawing/2014/main" id="{EBE56618-0E41-7C43-A9D6-F788A6E52F43}"/>
                </a:ext>
              </a:extLst>
            </p:cNvPr>
            <p:cNvSpPr txBox="1"/>
            <p:nvPr/>
          </p:nvSpPr>
          <p:spPr>
            <a:xfrm>
              <a:off x="4382358" y="-1450768"/>
              <a:ext cx="796463" cy="755649"/>
            </a:xfrm>
            <a:prstGeom prst="rect">
              <a:avLst/>
            </a:prstGeom>
            <a:noFill/>
          </p:spPr>
          <p:txBody>
            <a:bodyPr wrap="none" lIns="0" tIns="0" rIns="0" bIns="0" rtlCol="0">
              <a:noAutofit/>
            </a:bodyPr>
            <a:lstStyle/>
            <a:p>
              <a:pPr defTabSz="430202">
                <a:lnSpc>
                  <a:spcPts val="1300"/>
                </a:lnSpc>
                <a:spcAft>
                  <a:spcPts val="400"/>
                </a:spcAft>
                <a:buSzPct val="100000"/>
              </a:pPr>
              <a:r>
                <a:rPr lang="en-US" sz="1600" b="1" u="sng" dirty="0">
                  <a:solidFill>
                    <a:schemeClr val="accent2">
                      <a:lumMod val="50000"/>
                    </a:schemeClr>
                  </a:solidFill>
                  <a:latin typeface="Helvetica Neue" charset="0"/>
                  <a:ea typeface="Helvetica Neue" charset="0"/>
                  <a:cs typeface="Helvetica Neue" charset="0"/>
                </a:rPr>
                <a:t>College</a:t>
              </a:r>
            </a:p>
            <a:p>
              <a:pPr defTabSz="430202">
                <a:lnSpc>
                  <a:spcPts val="1300"/>
                </a:lnSpc>
                <a:spcAft>
                  <a:spcPts val="400"/>
                </a:spcAft>
                <a:buSzPct val="100000"/>
              </a:pPr>
              <a:r>
                <a:rPr lang="en-US" sz="1600" b="1" dirty="0">
                  <a:latin typeface="Helvetica Neue" charset="0"/>
                  <a:ea typeface="Helvetica Neue" charset="0"/>
                  <a:cs typeface="Helvetica Neue" charset="0"/>
                </a:rPr>
                <a:t>NYC</a:t>
              </a:r>
            </a:p>
            <a:p>
              <a:pPr defTabSz="430202">
                <a:lnSpc>
                  <a:spcPts val="1300"/>
                </a:lnSpc>
                <a:spcAft>
                  <a:spcPts val="400"/>
                </a:spcAft>
                <a:buSzPct val="100000"/>
              </a:pPr>
              <a:r>
                <a:rPr lang="en-US" sz="1600" dirty="0">
                  <a:latin typeface="Helvetica Neue" charset="0"/>
                  <a:ea typeface="Helvetica Neue" charset="0"/>
                  <a:cs typeface="Helvetica Neue" charset="0"/>
                </a:rPr>
                <a:t>English</a:t>
              </a:r>
            </a:p>
            <a:p>
              <a:pPr defTabSz="430202">
                <a:lnSpc>
                  <a:spcPts val="1300"/>
                </a:lnSpc>
                <a:spcAft>
                  <a:spcPts val="400"/>
                </a:spcAft>
                <a:buSzPct val="100000"/>
              </a:pPr>
              <a:r>
                <a:rPr lang="en-US" sz="1600" dirty="0">
                  <a:latin typeface="Helvetica Neue" charset="0"/>
                  <a:ea typeface="Helvetica Neue" charset="0"/>
                  <a:cs typeface="Helvetica Neue" charset="0"/>
                </a:rPr>
                <a:t>Google</a:t>
              </a:r>
            </a:p>
          </p:txBody>
        </p:sp>
        <p:sp>
          <p:nvSpPr>
            <p:cNvPr id="67" name="Double Bracket 66">
              <a:extLst>
                <a:ext uri="{FF2B5EF4-FFF2-40B4-BE49-F238E27FC236}">
                  <a16:creationId xmlns:a16="http://schemas.microsoft.com/office/drawing/2014/main" id="{38F07FC8-D934-364D-86C2-8FB41D51BE9C}"/>
                </a:ext>
              </a:extLst>
            </p:cNvPr>
            <p:cNvSpPr/>
            <p:nvPr/>
          </p:nvSpPr>
          <p:spPr>
            <a:xfrm>
              <a:off x="4320861" y="-1511298"/>
              <a:ext cx="857960" cy="866840"/>
            </a:xfrm>
            <a:prstGeom prst="bracketPair">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Helvetica Neue" panose="02000503000000020004" pitchFamily="2" charset="0"/>
              </a:endParaRPr>
            </a:p>
          </p:txBody>
        </p:sp>
      </p:grpSp>
      <p:grpSp>
        <p:nvGrpSpPr>
          <p:cNvPr id="68" name="Group 67">
            <a:extLst>
              <a:ext uri="{FF2B5EF4-FFF2-40B4-BE49-F238E27FC236}">
                <a16:creationId xmlns:a16="http://schemas.microsoft.com/office/drawing/2014/main" id="{E2867397-DDA6-E247-ABA8-724F3A80D758}"/>
              </a:ext>
            </a:extLst>
          </p:cNvPr>
          <p:cNvGrpSpPr/>
          <p:nvPr/>
        </p:nvGrpSpPr>
        <p:grpSpPr>
          <a:xfrm>
            <a:off x="7917742" y="863491"/>
            <a:ext cx="857960" cy="866840"/>
            <a:chOff x="7237990" y="-1455703"/>
            <a:chExt cx="857960" cy="866840"/>
          </a:xfrm>
        </p:grpSpPr>
        <p:sp>
          <p:nvSpPr>
            <p:cNvPr id="69" name="TextBox 68">
              <a:extLst>
                <a:ext uri="{FF2B5EF4-FFF2-40B4-BE49-F238E27FC236}">
                  <a16:creationId xmlns:a16="http://schemas.microsoft.com/office/drawing/2014/main" id="{19995D28-586D-1348-9DA1-DEBB94E91B38}"/>
                </a:ext>
              </a:extLst>
            </p:cNvPr>
            <p:cNvSpPr txBox="1"/>
            <p:nvPr/>
          </p:nvSpPr>
          <p:spPr>
            <a:xfrm>
              <a:off x="7324790" y="-1400107"/>
              <a:ext cx="708459" cy="755649"/>
            </a:xfrm>
            <a:prstGeom prst="rect">
              <a:avLst/>
            </a:prstGeom>
            <a:noFill/>
          </p:spPr>
          <p:txBody>
            <a:bodyPr wrap="none" lIns="0" tIns="0" rIns="0" bIns="0" rtlCol="0">
              <a:noAutofit/>
            </a:bodyPr>
            <a:lstStyle/>
            <a:p>
              <a:pPr defTabSz="430202">
                <a:lnSpc>
                  <a:spcPts val="1300"/>
                </a:lnSpc>
                <a:spcAft>
                  <a:spcPts val="400"/>
                </a:spcAft>
                <a:buSzPct val="100000"/>
              </a:pPr>
              <a:r>
                <a:rPr lang="en-US" sz="1600" b="1" dirty="0">
                  <a:latin typeface="Helvetica Neue" charset="0"/>
                  <a:ea typeface="Helvetica Neue" charset="0"/>
                  <a:cs typeface="Helvetica Neue" charset="0"/>
                </a:rPr>
                <a:t>PhD</a:t>
              </a:r>
            </a:p>
            <a:p>
              <a:pPr defTabSz="430202">
                <a:lnSpc>
                  <a:spcPts val="1300"/>
                </a:lnSpc>
                <a:spcAft>
                  <a:spcPts val="400"/>
                </a:spcAft>
                <a:buSzPct val="100000"/>
              </a:pPr>
              <a:r>
                <a:rPr lang="en-US" sz="1600" b="1" dirty="0">
                  <a:latin typeface="Helvetica Neue" charset="0"/>
                  <a:ea typeface="Helvetica Neue" charset="0"/>
                  <a:cs typeface="Helvetica Neue" charset="0"/>
                </a:rPr>
                <a:t>NYC</a:t>
              </a:r>
            </a:p>
            <a:p>
              <a:pPr defTabSz="430202">
                <a:lnSpc>
                  <a:spcPts val="1300"/>
                </a:lnSpc>
                <a:spcAft>
                  <a:spcPts val="400"/>
                </a:spcAft>
                <a:buSzPct val="100000"/>
              </a:pPr>
              <a:r>
                <a:rPr lang="en-US" sz="1600" dirty="0">
                  <a:latin typeface="Helvetica Neue" charset="0"/>
                  <a:ea typeface="Helvetica Neue" charset="0"/>
                  <a:cs typeface="Helvetica Neue" charset="0"/>
                </a:rPr>
                <a:t>Greek</a:t>
              </a:r>
            </a:p>
            <a:p>
              <a:pPr defTabSz="430202">
                <a:lnSpc>
                  <a:spcPts val="1300"/>
                </a:lnSpc>
                <a:spcAft>
                  <a:spcPts val="400"/>
                </a:spcAft>
                <a:buSzPct val="100000"/>
              </a:pPr>
              <a:r>
                <a:rPr lang="en-US" sz="1600" dirty="0">
                  <a:latin typeface="Helvetica Neue" charset="0"/>
                  <a:ea typeface="Helvetica Neue" charset="0"/>
                  <a:cs typeface="Helvetica Neue" charset="0"/>
                </a:rPr>
                <a:t>SAP</a:t>
              </a:r>
            </a:p>
          </p:txBody>
        </p:sp>
        <p:sp>
          <p:nvSpPr>
            <p:cNvPr id="70" name="Double Bracket 69">
              <a:extLst>
                <a:ext uri="{FF2B5EF4-FFF2-40B4-BE49-F238E27FC236}">
                  <a16:creationId xmlns:a16="http://schemas.microsoft.com/office/drawing/2014/main" id="{A68547F3-5D19-C04D-874E-E5ABC39BEC2B}"/>
                </a:ext>
              </a:extLst>
            </p:cNvPr>
            <p:cNvSpPr/>
            <p:nvPr/>
          </p:nvSpPr>
          <p:spPr>
            <a:xfrm>
              <a:off x="7237990" y="-1455703"/>
              <a:ext cx="857960" cy="866840"/>
            </a:xfrm>
            <a:prstGeom prst="bracketPair">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Helvetica Neue" panose="02000503000000020004" pitchFamily="2" charset="0"/>
              </a:endParaRPr>
            </a:p>
          </p:txBody>
        </p:sp>
      </p:grpSp>
      <p:grpSp>
        <p:nvGrpSpPr>
          <p:cNvPr id="71" name="Group 70">
            <a:extLst>
              <a:ext uri="{FF2B5EF4-FFF2-40B4-BE49-F238E27FC236}">
                <a16:creationId xmlns:a16="http://schemas.microsoft.com/office/drawing/2014/main" id="{03E94D51-D13A-F64D-A884-332B915D4E00}"/>
              </a:ext>
            </a:extLst>
          </p:cNvPr>
          <p:cNvGrpSpPr/>
          <p:nvPr/>
        </p:nvGrpSpPr>
        <p:grpSpPr>
          <a:xfrm>
            <a:off x="5254018" y="958378"/>
            <a:ext cx="826377" cy="866840"/>
            <a:chOff x="4549553" y="-570579"/>
            <a:chExt cx="826377" cy="866840"/>
          </a:xfrm>
        </p:grpSpPr>
        <p:sp>
          <p:nvSpPr>
            <p:cNvPr id="72" name="TextBox 71">
              <a:extLst>
                <a:ext uri="{FF2B5EF4-FFF2-40B4-BE49-F238E27FC236}">
                  <a16:creationId xmlns:a16="http://schemas.microsoft.com/office/drawing/2014/main" id="{91EA6A5E-AC73-8B41-8500-8D293854A291}"/>
                </a:ext>
              </a:extLst>
            </p:cNvPr>
            <p:cNvSpPr txBox="1"/>
            <p:nvPr/>
          </p:nvSpPr>
          <p:spPr>
            <a:xfrm>
              <a:off x="4608513" y="-509382"/>
              <a:ext cx="708459" cy="755649"/>
            </a:xfrm>
            <a:prstGeom prst="rect">
              <a:avLst/>
            </a:prstGeom>
            <a:noFill/>
          </p:spPr>
          <p:txBody>
            <a:bodyPr wrap="none" lIns="0" tIns="0" rIns="0" bIns="0" rtlCol="0">
              <a:noAutofit/>
            </a:bodyPr>
            <a:lstStyle/>
            <a:p>
              <a:pPr defTabSz="430202">
                <a:lnSpc>
                  <a:spcPts val="1300"/>
                </a:lnSpc>
                <a:spcAft>
                  <a:spcPts val="400"/>
                </a:spcAft>
                <a:buSzPct val="100000"/>
              </a:pPr>
              <a:r>
                <a:rPr lang="en-US" sz="1600" dirty="0">
                  <a:latin typeface="Helvetica Neue" charset="0"/>
                  <a:ea typeface="Helvetica Neue" charset="0"/>
                  <a:cs typeface="Helvetica Neue" charset="0"/>
                </a:rPr>
                <a:t>College</a:t>
              </a:r>
            </a:p>
            <a:p>
              <a:pPr defTabSz="430202">
                <a:lnSpc>
                  <a:spcPts val="1300"/>
                </a:lnSpc>
                <a:spcAft>
                  <a:spcPts val="400"/>
                </a:spcAft>
                <a:buSzPct val="100000"/>
              </a:pPr>
              <a:r>
                <a:rPr lang="en-US" sz="1600" dirty="0">
                  <a:latin typeface="Helvetica Neue" charset="0"/>
                  <a:ea typeface="Helvetica Neue" charset="0"/>
                  <a:cs typeface="Helvetica Neue" charset="0"/>
                </a:rPr>
                <a:t>Paris</a:t>
              </a:r>
            </a:p>
            <a:p>
              <a:pPr defTabSz="430202">
                <a:lnSpc>
                  <a:spcPts val="1300"/>
                </a:lnSpc>
                <a:spcAft>
                  <a:spcPts val="400"/>
                </a:spcAft>
                <a:buSzPct val="100000"/>
              </a:pPr>
              <a:r>
                <a:rPr lang="en-US" sz="1600" dirty="0">
                  <a:latin typeface="Helvetica Neue" charset="0"/>
                  <a:ea typeface="Helvetica Neue" charset="0"/>
                  <a:cs typeface="Helvetica Neue" charset="0"/>
                </a:rPr>
                <a:t>Dutch</a:t>
              </a:r>
            </a:p>
            <a:p>
              <a:pPr defTabSz="430202">
                <a:lnSpc>
                  <a:spcPts val="1300"/>
                </a:lnSpc>
                <a:spcAft>
                  <a:spcPts val="400"/>
                </a:spcAft>
                <a:buSzPct val="100000"/>
              </a:pPr>
              <a:r>
                <a:rPr lang="en-US" sz="1600" dirty="0">
                  <a:latin typeface="Helvetica Neue" charset="0"/>
                  <a:ea typeface="Helvetica Neue" charset="0"/>
                  <a:cs typeface="Helvetica Neue" charset="0"/>
                </a:rPr>
                <a:t>Google</a:t>
              </a:r>
            </a:p>
          </p:txBody>
        </p:sp>
        <p:sp>
          <p:nvSpPr>
            <p:cNvPr id="73" name="Double Bracket 72">
              <a:extLst>
                <a:ext uri="{FF2B5EF4-FFF2-40B4-BE49-F238E27FC236}">
                  <a16:creationId xmlns:a16="http://schemas.microsoft.com/office/drawing/2014/main" id="{7A937A57-E85B-0E49-9F6D-88857E01EA63}"/>
                </a:ext>
              </a:extLst>
            </p:cNvPr>
            <p:cNvSpPr/>
            <p:nvPr/>
          </p:nvSpPr>
          <p:spPr>
            <a:xfrm>
              <a:off x="4549553" y="-570579"/>
              <a:ext cx="826377" cy="866840"/>
            </a:xfrm>
            <a:prstGeom prst="bracketPair">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Helvetica Neue" panose="02000503000000020004" pitchFamily="2" charset="0"/>
              </a:endParaRPr>
            </a:p>
          </p:txBody>
        </p:sp>
      </p:grpSp>
      <p:grpSp>
        <p:nvGrpSpPr>
          <p:cNvPr id="74" name="Group 73">
            <a:extLst>
              <a:ext uri="{FF2B5EF4-FFF2-40B4-BE49-F238E27FC236}">
                <a16:creationId xmlns:a16="http://schemas.microsoft.com/office/drawing/2014/main" id="{BCD07ACA-A647-DF48-ADAC-D00F9EB8A22B}"/>
              </a:ext>
            </a:extLst>
          </p:cNvPr>
          <p:cNvGrpSpPr/>
          <p:nvPr/>
        </p:nvGrpSpPr>
        <p:grpSpPr>
          <a:xfrm>
            <a:off x="6186854" y="702277"/>
            <a:ext cx="826377" cy="866840"/>
            <a:chOff x="5855557" y="-1927331"/>
            <a:chExt cx="826377" cy="866840"/>
          </a:xfrm>
        </p:grpSpPr>
        <p:sp>
          <p:nvSpPr>
            <p:cNvPr id="75" name="TextBox 74">
              <a:extLst>
                <a:ext uri="{FF2B5EF4-FFF2-40B4-BE49-F238E27FC236}">
                  <a16:creationId xmlns:a16="http://schemas.microsoft.com/office/drawing/2014/main" id="{C8592025-079B-F245-884C-EFFA1DBF225B}"/>
                </a:ext>
              </a:extLst>
            </p:cNvPr>
            <p:cNvSpPr txBox="1"/>
            <p:nvPr/>
          </p:nvSpPr>
          <p:spPr>
            <a:xfrm>
              <a:off x="5914517" y="-1866134"/>
              <a:ext cx="708459" cy="755649"/>
            </a:xfrm>
            <a:prstGeom prst="rect">
              <a:avLst/>
            </a:prstGeom>
            <a:noFill/>
          </p:spPr>
          <p:txBody>
            <a:bodyPr wrap="none" lIns="0" tIns="0" rIns="0" bIns="0" rtlCol="0">
              <a:noAutofit/>
            </a:bodyPr>
            <a:lstStyle/>
            <a:p>
              <a:pPr defTabSz="430202">
                <a:lnSpc>
                  <a:spcPts val="1300"/>
                </a:lnSpc>
                <a:spcAft>
                  <a:spcPts val="400"/>
                </a:spcAft>
                <a:buSzPct val="100000"/>
              </a:pPr>
              <a:r>
                <a:rPr lang="en-US" sz="1600" b="1" dirty="0">
                  <a:latin typeface="Helvetica Neue" charset="0"/>
                  <a:ea typeface="Helvetica Neue" charset="0"/>
                  <a:cs typeface="Helvetica Neue" charset="0"/>
                </a:rPr>
                <a:t>PhD</a:t>
              </a:r>
            </a:p>
            <a:p>
              <a:pPr defTabSz="430202">
                <a:lnSpc>
                  <a:spcPts val="1300"/>
                </a:lnSpc>
                <a:spcAft>
                  <a:spcPts val="400"/>
                </a:spcAft>
                <a:buSzPct val="100000"/>
              </a:pPr>
              <a:r>
                <a:rPr lang="en-US" sz="1600" b="1" dirty="0">
                  <a:latin typeface="Helvetica Neue" charset="0"/>
                  <a:ea typeface="Helvetica Neue" charset="0"/>
                  <a:cs typeface="Helvetica Neue" charset="0"/>
                </a:rPr>
                <a:t>NYC</a:t>
              </a:r>
            </a:p>
            <a:p>
              <a:pPr defTabSz="430202">
                <a:lnSpc>
                  <a:spcPts val="1300"/>
                </a:lnSpc>
                <a:spcAft>
                  <a:spcPts val="400"/>
                </a:spcAft>
                <a:buSzPct val="100000"/>
              </a:pPr>
              <a:r>
                <a:rPr lang="en-US" sz="1600" dirty="0">
                  <a:latin typeface="Helvetica Neue" charset="0"/>
                  <a:ea typeface="Helvetica Neue" charset="0"/>
                  <a:cs typeface="Helvetica Neue" charset="0"/>
                </a:rPr>
                <a:t>English</a:t>
              </a:r>
            </a:p>
            <a:p>
              <a:pPr defTabSz="430202">
                <a:lnSpc>
                  <a:spcPts val="1300"/>
                </a:lnSpc>
                <a:spcAft>
                  <a:spcPts val="400"/>
                </a:spcAft>
                <a:buSzPct val="100000"/>
              </a:pPr>
              <a:r>
                <a:rPr lang="en-US" sz="1600" dirty="0">
                  <a:latin typeface="Helvetica Neue" charset="0"/>
                  <a:ea typeface="Helvetica Neue" charset="0"/>
                  <a:cs typeface="Helvetica Neue" charset="0"/>
                </a:rPr>
                <a:t>Google</a:t>
              </a:r>
            </a:p>
          </p:txBody>
        </p:sp>
        <p:sp>
          <p:nvSpPr>
            <p:cNvPr id="76" name="Double Bracket 75">
              <a:extLst>
                <a:ext uri="{FF2B5EF4-FFF2-40B4-BE49-F238E27FC236}">
                  <a16:creationId xmlns:a16="http://schemas.microsoft.com/office/drawing/2014/main" id="{A18031D2-0B3E-5B4C-8A63-001F56BB3092}"/>
                </a:ext>
              </a:extLst>
            </p:cNvPr>
            <p:cNvSpPr/>
            <p:nvPr/>
          </p:nvSpPr>
          <p:spPr>
            <a:xfrm>
              <a:off x="5855557" y="-1927331"/>
              <a:ext cx="826377" cy="866840"/>
            </a:xfrm>
            <a:prstGeom prst="bracketPair">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Helvetica Neue" panose="02000503000000020004" pitchFamily="2" charset="0"/>
              </a:endParaRPr>
            </a:p>
          </p:txBody>
        </p:sp>
      </p:grpSp>
      <p:cxnSp>
        <p:nvCxnSpPr>
          <p:cNvPr id="77" name="Straight Connector 76">
            <a:extLst>
              <a:ext uri="{FF2B5EF4-FFF2-40B4-BE49-F238E27FC236}">
                <a16:creationId xmlns:a16="http://schemas.microsoft.com/office/drawing/2014/main" id="{8F663BCB-CEC3-7049-8D5E-E7B85940E1AA}"/>
              </a:ext>
            </a:extLst>
          </p:cNvPr>
          <p:cNvCxnSpPr/>
          <p:nvPr/>
        </p:nvCxnSpPr>
        <p:spPr>
          <a:xfrm>
            <a:off x="6162596" y="2303714"/>
            <a:ext cx="1174209" cy="963319"/>
          </a:xfrm>
          <a:prstGeom prst="line">
            <a:avLst/>
          </a:prstGeom>
          <a:ln w="38100" cmpd="sng">
            <a:solidFill>
              <a:srgbClr val="0070C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123702DC-2006-0C45-BC93-302D78DE851F}"/>
              </a:ext>
            </a:extLst>
          </p:cNvPr>
          <p:cNvCxnSpPr/>
          <p:nvPr/>
        </p:nvCxnSpPr>
        <p:spPr>
          <a:xfrm flipV="1">
            <a:off x="6224068" y="1878920"/>
            <a:ext cx="868883" cy="184122"/>
          </a:xfrm>
          <a:prstGeom prst="line">
            <a:avLst/>
          </a:prstGeom>
          <a:ln w="38100" cmpd="sng">
            <a:solidFill>
              <a:srgbClr val="0070C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8E898EC4-A99E-1643-A2C6-7C1DA9BE5707}"/>
              </a:ext>
            </a:extLst>
          </p:cNvPr>
          <p:cNvCxnSpPr/>
          <p:nvPr/>
        </p:nvCxnSpPr>
        <p:spPr>
          <a:xfrm>
            <a:off x="7300130" y="1734652"/>
            <a:ext cx="262534" cy="1634715"/>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7B11843A-3AD5-3549-9D2D-FE1152EE8276}"/>
              </a:ext>
            </a:extLst>
          </p:cNvPr>
          <p:cNvCxnSpPr/>
          <p:nvPr/>
        </p:nvCxnSpPr>
        <p:spPr>
          <a:xfrm flipH="1" flipV="1">
            <a:off x="8321810" y="2000205"/>
            <a:ext cx="99892" cy="940446"/>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997B8098-4AC2-2642-A733-760960E4EDA2}"/>
              </a:ext>
            </a:extLst>
          </p:cNvPr>
          <p:cNvCxnSpPr/>
          <p:nvPr/>
        </p:nvCxnSpPr>
        <p:spPr>
          <a:xfrm flipH="1" flipV="1">
            <a:off x="7601392" y="1787571"/>
            <a:ext cx="452178" cy="153622"/>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B64A4F89-7862-0142-86CD-12ECC300DF99}"/>
              </a:ext>
            </a:extLst>
          </p:cNvPr>
          <p:cNvCxnSpPr/>
          <p:nvPr/>
        </p:nvCxnSpPr>
        <p:spPr>
          <a:xfrm flipH="1">
            <a:off x="7725570" y="3091174"/>
            <a:ext cx="493429" cy="317553"/>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F5B148EF-52CE-5045-85E8-BC0D52AED4B9}"/>
              </a:ext>
            </a:extLst>
          </p:cNvPr>
          <p:cNvCxnSpPr/>
          <p:nvPr/>
        </p:nvCxnSpPr>
        <p:spPr>
          <a:xfrm flipV="1">
            <a:off x="6308577" y="1934921"/>
            <a:ext cx="907042" cy="1005731"/>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05B95722-A083-7543-A7B1-1F0CC8089367}"/>
              </a:ext>
            </a:extLst>
          </p:cNvPr>
          <p:cNvCxnSpPr/>
          <p:nvPr/>
        </p:nvCxnSpPr>
        <p:spPr>
          <a:xfrm>
            <a:off x="7486255" y="2000205"/>
            <a:ext cx="935447" cy="940446"/>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6ABBFF9B-2E61-EC45-9B92-F516356B30B8}"/>
              </a:ext>
            </a:extLst>
          </p:cNvPr>
          <p:cNvCxnSpPr/>
          <p:nvPr/>
        </p:nvCxnSpPr>
        <p:spPr>
          <a:xfrm flipV="1">
            <a:off x="6308578" y="2033957"/>
            <a:ext cx="1992847" cy="1066177"/>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48DE5202-B915-1147-B52B-2018B25C5011}"/>
              </a:ext>
            </a:extLst>
          </p:cNvPr>
          <p:cNvCxnSpPr/>
          <p:nvPr/>
        </p:nvCxnSpPr>
        <p:spPr>
          <a:xfrm flipH="1" flipV="1">
            <a:off x="8385076" y="2059626"/>
            <a:ext cx="1643613" cy="410803"/>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CB742103-306A-4042-AD69-807419497400}"/>
              </a:ext>
            </a:extLst>
          </p:cNvPr>
          <p:cNvCxnSpPr/>
          <p:nvPr/>
        </p:nvCxnSpPr>
        <p:spPr>
          <a:xfrm flipH="1">
            <a:off x="8560425" y="2622829"/>
            <a:ext cx="1620664" cy="350555"/>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A467DC3B-5465-BC44-BECD-AB793F4D28AC}"/>
              </a:ext>
            </a:extLst>
          </p:cNvPr>
          <p:cNvCxnSpPr>
            <a:stCxn id="63" idx="2"/>
          </p:cNvCxnSpPr>
          <p:nvPr/>
        </p:nvCxnSpPr>
        <p:spPr>
          <a:xfrm flipH="1">
            <a:off x="7279496" y="665952"/>
            <a:ext cx="446074" cy="1025662"/>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89" name="Oval 88">
            <a:extLst>
              <a:ext uri="{FF2B5EF4-FFF2-40B4-BE49-F238E27FC236}">
                <a16:creationId xmlns:a16="http://schemas.microsoft.com/office/drawing/2014/main" id="{7A9BFCB0-7B2D-2546-8150-4893FA53E05C}"/>
              </a:ext>
            </a:extLst>
          </p:cNvPr>
          <p:cNvSpPr/>
          <p:nvPr/>
        </p:nvSpPr>
        <p:spPr>
          <a:xfrm>
            <a:off x="6957031" y="1390459"/>
            <a:ext cx="686366" cy="657548"/>
          </a:xfrm>
          <a:prstGeom prst="ellipse">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pic>
        <p:nvPicPr>
          <p:cNvPr id="90" name="Picture 89">
            <a:extLst>
              <a:ext uri="{FF2B5EF4-FFF2-40B4-BE49-F238E27FC236}">
                <a16:creationId xmlns:a16="http://schemas.microsoft.com/office/drawing/2014/main" id="{CE2AB33E-1BFD-B84A-8E30-6A835F689D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6961340" y="1395243"/>
            <a:ext cx="674364" cy="652763"/>
          </a:xfrm>
          <a:prstGeom prst="rect">
            <a:avLst/>
          </a:prstGeom>
        </p:spPr>
      </p:pic>
      <p:pic>
        <p:nvPicPr>
          <p:cNvPr id="91" name="Picture 90">
            <a:extLst>
              <a:ext uri="{FF2B5EF4-FFF2-40B4-BE49-F238E27FC236}">
                <a16:creationId xmlns:a16="http://schemas.microsoft.com/office/drawing/2014/main" id="{C386C34C-A396-904A-A0A9-0BE35ED023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240032" y="3095495"/>
            <a:ext cx="652763" cy="652763"/>
          </a:xfrm>
          <a:prstGeom prst="rect">
            <a:avLst/>
          </a:prstGeom>
        </p:spPr>
      </p:pic>
      <p:pic>
        <p:nvPicPr>
          <p:cNvPr id="92" name="Picture 91">
            <a:extLst>
              <a:ext uri="{FF2B5EF4-FFF2-40B4-BE49-F238E27FC236}">
                <a16:creationId xmlns:a16="http://schemas.microsoft.com/office/drawing/2014/main" id="{8357411D-36F3-5A4E-97B4-4F290CDD66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698251" y="1795109"/>
            <a:ext cx="652763" cy="652763"/>
          </a:xfrm>
          <a:prstGeom prst="rect">
            <a:avLst/>
          </a:prstGeom>
        </p:spPr>
      </p:pic>
      <p:cxnSp>
        <p:nvCxnSpPr>
          <p:cNvPr id="93" name="Straight Connector 92">
            <a:extLst>
              <a:ext uri="{FF2B5EF4-FFF2-40B4-BE49-F238E27FC236}">
                <a16:creationId xmlns:a16="http://schemas.microsoft.com/office/drawing/2014/main" id="{D6220FAD-6C37-2743-92C9-0BEB7326CB4D}"/>
              </a:ext>
            </a:extLst>
          </p:cNvPr>
          <p:cNvCxnSpPr/>
          <p:nvPr/>
        </p:nvCxnSpPr>
        <p:spPr>
          <a:xfrm flipH="1" flipV="1">
            <a:off x="6308578" y="3267033"/>
            <a:ext cx="931454" cy="154844"/>
          </a:xfrm>
          <a:prstGeom prst="line">
            <a:avLst/>
          </a:prstGeom>
          <a:ln w="38100" cmpd="sng">
            <a:solidFill>
              <a:srgbClr val="0070C0"/>
            </a:solidFill>
          </a:ln>
          <a:effectLst/>
        </p:spPr>
        <p:style>
          <a:lnRef idx="2">
            <a:schemeClr val="accent1"/>
          </a:lnRef>
          <a:fillRef idx="0">
            <a:schemeClr val="accent1"/>
          </a:fillRef>
          <a:effectRef idx="1">
            <a:schemeClr val="accent1"/>
          </a:effectRef>
          <a:fontRef idx="minor">
            <a:schemeClr val="tx1"/>
          </a:fontRef>
        </p:style>
      </p:cxnSp>
      <p:pic>
        <p:nvPicPr>
          <p:cNvPr id="94" name="Picture 93">
            <a:extLst>
              <a:ext uri="{FF2B5EF4-FFF2-40B4-BE49-F238E27FC236}">
                <a16:creationId xmlns:a16="http://schemas.microsoft.com/office/drawing/2014/main" id="{20A5B835-BBD0-7D4E-AF5F-10B94B332B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872833" y="2867793"/>
            <a:ext cx="652763" cy="652763"/>
          </a:xfrm>
          <a:prstGeom prst="rect">
            <a:avLst/>
          </a:prstGeom>
        </p:spPr>
      </p:pic>
      <p:pic>
        <p:nvPicPr>
          <p:cNvPr id="95" name="Picture 94">
            <a:extLst>
              <a:ext uri="{FF2B5EF4-FFF2-40B4-BE49-F238E27FC236}">
                <a16:creationId xmlns:a16="http://schemas.microsoft.com/office/drawing/2014/main" id="{EF8B054F-7377-3649-B6A8-C16D4B2E6E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976587" y="1650951"/>
            <a:ext cx="652763" cy="652763"/>
          </a:xfrm>
          <a:prstGeom prst="rect">
            <a:avLst/>
          </a:prstGeom>
        </p:spPr>
      </p:pic>
      <p:pic>
        <p:nvPicPr>
          <p:cNvPr id="96" name="Picture 95">
            <a:extLst>
              <a:ext uri="{FF2B5EF4-FFF2-40B4-BE49-F238E27FC236}">
                <a16:creationId xmlns:a16="http://schemas.microsoft.com/office/drawing/2014/main" id="{127047B9-2240-CA4B-89FE-DCA23EB3F9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8095951" y="2614270"/>
            <a:ext cx="652763" cy="652763"/>
          </a:xfrm>
          <a:prstGeom prst="rect">
            <a:avLst/>
          </a:prstGeom>
        </p:spPr>
      </p:pic>
      <p:grpSp>
        <p:nvGrpSpPr>
          <p:cNvPr id="97" name="Group 96">
            <a:extLst>
              <a:ext uri="{FF2B5EF4-FFF2-40B4-BE49-F238E27FC236}">
                <a16:creationId xmlns:a16="http://schemas.microsoft.com/office/drawing/2014/main" id="{EA50124E-6E6C-E443-867B-95D0E132F6B2}"/>
              </a:ext>
            </a:extLst>
          </p:cNvPr>
          <p:cNvGrpSpPr/>
          <p:nvPr/>
        </p:nvGrpSpPr>
        <p:grpSpPr>
          <a:xfrm>
            <a:off x="6866308" y="3781570"/>
            <a:ext cx="826377" cy="866840"/>
            <a:chOff x="9478383" y="-811245"/>
            <a:chExt cx="826377" cy="866840"/>
          </a:xfrm>
        </p:grpSpPr>
        <p:sp>
          <p:nvSpPr>
            <p:cNvPr id="98" name="TextBox 97">
              <a:extLst>
                <a:ext uri="{FF2B5EF4-FFF2-40B4-BE49-F238E27FC236}">
                  <a16:creationId xmlns:a16="http://schemas.microsoft.com/office/drawing/2014/main" id="{CCFEBCBA-36DB-BF41-B219-1C82B9FF2E40}"/>
                </a:ext>
              </a:extLst>
            </p:cNvPr>
            <p:cNvSpPr txBox="1"/>
            <p:nvPr/>
          </p:nvSpPr>
          <p:spPr>
            <a:xfrm>
              <a:off x="9596301" y="-755649"/>
              <a:ext cx="708459" cy="755649"/>
            </a:xfrm>
            <a:prstGeom prst="rect">
              <a:avLst/>
            </a:prstGeom>
            <a:noFill/>
          </p:spPr>
          <p:txBody>
            <a:bodyPr wrap="none" lIns="0" tIns="0" rIns="0" bIns="0" rtlCol="0">
              <a:noAutofit/>
            </a:bodyPr>
            <a:lstStyle/>
            <a:p>
              <a:pPr defTabSz="430202">
                <a:lnSpc>
                  <a:spcPts val="1300"/>
                </a:lnSpc>
                <a:spcAft>
                  <a:spcPts val="400"/>
                </a:spcAft>
                <a:buSzPct val="100000"/>
              </a:pPr>
              <a:r>
                <a:rPr lang="en-US" sz="1600" b="1" dirty="0">
                  <a:latin typeface="Helvetica Neue" charset="0"/>
                  <a:ea typeface="Helvetica Neue" charset="0"/>
                  <a:cs typeface="Helvetica Neue" charset="0"/>
                </a:rPr>
                <a:t>PhD</a:t>
              </a:r>
            </a:p>
            <a:p>
              <a:pPr defTabSz="430202">
                <a:lnSpc>
                  <a:spcPts val="1300"/>
                </a:lnSpc>
                <a:spcAft>
                  <a:spcPts val="400"/>
                </a:spcAft>
                <a:buSzPct val="100000"/>
              </a:pPr>
              <a:r>
                <a:rPr lang="en-US" sz="1600" b="1" dirty="0">
                  <a:latin typeface="Helvetica Neue" charset="0"/>
                  <a:ea typeface="Helvetica Neue" charset="0"/>
                  <a:cs typeface="Helvetica Neue" charset="0"/>
                </a:rPr>
                <a:t>NYC</a:t>
              </a:r>
            </a:p>
            <a:p>
              <a:pPr defTabSz="430202">
                <a:lnSpc>
                  <a:spcPts val="1300"/>
                </a:lnSpc>
                <a:spcAft>
                  <a:spcPts val="400"/>
                </a:spcAft>
                <a:buSzPct val="100000"/>
              </a:pPr>
              <a:r>
                <a:rPr lang="en-US" sz="1600" dirty="0">
                  <a:latin typeface="Helvetica Neue" charset="0"/>
                  <a:ea typeface="Helvetica Neue" charset="0"/>
                  <a:cs typeface="Helvetica Neue" charset="0"/>
                </a:rPr>
                <a:t>French</a:t>
              </a:r>
            </a:p>
            <a:p>
              <a:pPr defTabSz="430202">
                <a:lnSpc>
                  <a:spcPts val="1300"/>
                </a:lnSpc>
                <a:spcAft>
                  <a:spcPts val="400"/>
                </a:spcAft>
                <a:buSzPct val="100000"/>
              </a:pPr>
              <a:r>
                <a:rPr lang="en-US" sz="1600" dirty="0">
                  <a:latin typeface="Helvetica Neue" charset="0"/>
                  <a:ea typeface="Helvetica Neue" charset="0"/>
                  <a:cs typeface="Helvetica Neue" charset="0"/>
                </a:rPr>
                <a:t>SAP</a:t>
              </a:r>
            </a:p>
          </p:txBody>
        </p:sp>
        <p:sp>
          <p:nvSpPr>
            <p:cNvPr id="99" name="Double Bracket 98">
              <a:extLst>
                <a:ext uri="{FF2B5EF4-FFF2-40B4-BE49-F238E27FC236}">
                  <a16:creationId xmlns:a16="http://schemas.microsoft.com/office/drawing/2014/main" id="{E43C198E-4F93-F349-B178-D7E33938E48F}"/>
                </a:ext>
              </a:extLst>
            </p:cNvPr>
            <p:cNvSpPr/>
            <p:nvPr/>
          </p:nvSpPr>
          <p:spPr>
            <a:xfrm>
              <a:off x="9478383" y="-811245"/>
              <a:ext cx="826377" cy="866840"/>
            </a:xfrm>
            <a:prstGeom prst="bracketPair">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Helvetica Neue" panose="02000503000000020004" pitchFamily="2" charset="0"/>
              </a:endParaRPr>
            </a:p>
          </p:txBody>
        </p:sp>
      </p:grpSp>
      <p:sp>
        <p:nvSpPr>
          <p:cNvPr id="100" name="Content Placeholder 2">
            <a:extLst>
              <a:ext uri="{FF2B5EF4-FFF2-40B4-BE49-F238E27FC236}">
                <a16:creationId xmlns:a16="http://schemas.microsoft.com/office/drawing/2014/main" id="{6E861160-7C25-C74C-AC24-FAD2E86810AE}"/>
              </a:ext>
            </a:extLst>
          </p:cNvPr>
          <p:cNvSpPr txBox="1">
            <a:spLocks/>
          </p:cNvSpPr>
          <p:nvPr/>
        </p:nvSpPr>
        <p:spPr>
          <a:xfrm>
            <a:off x="342901" y="995247"/>
            <a:ext cx="6465673" cy="3560248"/>
          </a:xfrm>
          <a:prstGeom prst="rect">
            <a:avLst/>
          </a:prstGeom>
        </p:spPr>
        <p:txBody>
          <a:bodyPr/>
          <a:lstStyle>
            <a:lvl1pPr marL="285750" indent="-285750" algn="l" defTabSz="914318" rtl="0" eaLnBrk="1" latinLnBrk="0" hangingPunct="1">
              <a:lnSpc>
                <a:spcPct val="120000"/>
              </a:lnSpc>
              <a:spcBef>
                <a:spcPts val="1000"/>
              </a:spcBef>
              <a:buFontTx/>
              <a:buBlip>
                <a:blip r:embed="rId4"/>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4"/>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5"/>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5"/>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5"/>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latin typeface="Helvetica Neue" panose="02000503000000020004" pitchFamily="2" charset="0"/>
              </a:rPr>
              <a:t>TASK: Infer “</a:t>
            </a:r>
            <a:r>
              <a:rPr lang="en-US" sz="1200" dirty="0">
                <a:solidFill>
                  <a:schemeClr val="accent6">
                    <a:lumMod val="75000"/>
                  </a:schemeClr>
                </a:solidFill>
                <a:latin typeface="Helvetica Neue" panose="02000503000000020004" pitchFamily="2" charset="0"/>
              </a:rPr>
              <a:t>FOCUS</a:t>
            </a:r>
            <a:r>
              <a:rPr lang="en-US" sz="1200" dirty="0">
                <a:latin typeface="Helvetica Neue" panose="02000503000000020004" pitchFamily="2" charset="0"/>
              </a:rPr>
              <a:t>” , important attributes</a:t>
            </a:r>
          </a:p>
          <a:p>
            <a:pPr marL="0" indent="0">
              <a:lnSpc>
                <a:spcPct val="100000"/>
              </a:lnSpc>
              <a:buNone/>
            </a:pPr>
            <a:r>
              <a:rPr lang="en-US" sz="1800" dirty="0">
                <a:latin typeface="Helvetica Neue" panose="02000503000000020004" pitchFamily="2" charset="0"/>
              </a:rPr>
              <a:t>    attribute weights β</a:t>
            </a:r>
          </a:p>
          <a:p>
            <a:endParaRPr lang="en-US" sz="1200" dirty="0">
              <a:latin typeface="Helvetica Neue" panose="02000503000000020004" pitchFamily="2" charset="0"/>
            </a:endParaRPr>
          </a:p>
          <a:p>
            <a:endParaRPr lang="en-US" sz="1200" dirty="0">
              <a:latin typeface="Helvetica Neue" panose="02000503000000020004" pitchFamily="2" charset="0"/>
            </a:endParaRPr>
          </a:p>
          <a:p>
            <a:pPr marL="0" indent="0">
              <a:buNone/>
            </a:pPr>
            <a:endParaRPr lang="en-US" sz="1200" dirty="0">
              <a:latin typeface="Helvetica Neue" panose="02000503000000020004" pitchFamily="2" charset="0"/>
            </a:endParaRPr>
          </a:p>
          <a:p>
            <a:pPr marL="0" indent="0">
              <a:lnSpc>
                <a:spcPct val="150000"/>
              </a:lnSpc>
              <a:buNone/>
            </a:pPr>
            <a:r>
              <a:rPr lang="en-US" sz="1350" dirty="0">
                <a:latin typeface="Helvetica Neue" panose="02000503000000020004" pitchFamily="2" charset="0"/>
              </a:rPr>
              <a:t>1. Set of similar pairs, PS  (from Q)</a:t>
            </a:r>
          </a:p>
          <a:p>
            <a:pPr marL="0" indent="0">
              <a:lnSpc>
                <a:spcPct val="150000"/>
              </a:lnSpc>
              <a:buNone/>
            </a:pPr>
            <a:r>
              <a:rPr lang="en-US" sz="1350" dirty="0">
                <a:latin typeface="Helvetica Neue" panose="02000503000000020004" pitchFamily="2" charset="0"/>
              </a:rPr>
              <a:t>2. Set of dissimilar pairs, PD (random sample)</a:t>
            </a:r>
          </a:p>
          <a:p>
            <a:pPr marL="0" indent="0">
              <a:buNone/>
            </a:pPr>
            <a:r>
              <a:rPr lang="en-US" sz="1350" dirty="0">
                <a:latin typeface="Helvetica Neue" panose="02000503000000020004" pitchFamily="2" charset="0"/>
              </a:rPr>
              <a:t>3. Learn a distance metric between PS and PD </a:t>
            </a:r>
          </a:p>
          <a:p>
            <a:pPr marL="0" indent="0">
              <a:lnSpc>
                <a:spcPts val="1080"/>
              </a:lnSpc>
              <a:buNone/>
            </a:pPr>
            <a:r>
              <a:rPr lang="en-US" sz="1400" dirty="0">
                <a:latin typeface="Helvetica Neue" panose="02000503000000020004" pitchFamily="2" charset="0"/>
              </a:rPr>
              <a:t>   </a:t>
            </a:r>
          </a:p>
          <a:p>
            <a:pPr marL="0" indent="0">
              <a:lnSpc>
                <a:spcPts val="1080"/>
              </a:lnSpc>
              <a:buNone/>
            </a:pPr>
            <a:endParaRPr lang="en-US" sz="1400" dirty="0">
              <a:latin typeface="Helvetica Neue" panose="02000503000000020004" pitchFamily="2" charset="0"/>
            </a:endParaRPr>
          </a:p>
          <a:p>
            <a:pPr marL="0" indent="0">
              <a:lnSpc>
                <a:spcPts val="1080"/>
              </a:lnSpc>
              <a:buNone/>
            </a:pPr>
            <a:r>
              <a:rPr lang="en-US" sz="1000" dirty="0">
                <a:latin typeface="Helvetica Neue" panose="02000503000000020004" pitchFamily="2" charset="0"/>
              </a:rPr>
              <a:t>  </a:t>
            </a:r>
            <a:r>
              <a:rPr lang="pt-BR" sz="1000" dirty="0">
                <a:latin typeface="Helvetica Neue" panose="02000503000000020004" pitchFamily="2" charset="0"/>
              </a:rPr>
              <a:t>( </a:t>
            </a:r>
            <a:r>
              <a:rPr lang="pt-BR" sz="1000" dirty="0" err="1">
                <a:latin typeface="Helvetica Neue" panose="02000503000000020004" pitchFamily="2" charset="0"/>
              </a:rPr>
              <a:t>Distance</a:t>
            </a:r>
            <a:r>
              <a:rPr lang="pt-BR" sz="1000" dirty="0">
                <a:latin typeface="Helvetica Neue" panose="02000503000000020004" pitchFamily="2" charset="0"/>
              </a:rPr>
              <a:t> </a:t>
            </a:r>
            <a:r>
              <a:rPr lang="pt-BR" sz="1000" dirty="0" err="1">
                <a:latin typeface="Helvetica Neue" panose="02000503000000020004" pitchFamily="2" charset="0"/>
              </a:rPr>
              <a:t>Metric</a:t>
            </a:r>
            <a:r>
              <a:rPr lang="pt-BR" sz="1000" dirty="0">
                <a:latin typeface="Helvetica Neue" panose="02000503000000020004" pitchFamily="2" charset="0"/>
              </a:rPr>
              <a:t> Learning,   </a:t>
            </a:r>
            <a:r>
              <a:rPr lang="pt-BR" sz="1000" dirty="0" err="1">
                <a:latin typeface="Helvetica Neue" panose="02000503000000020004" pitchFamily="2" charset="0"/>
              </a:rPr>
              <a:t>inverse</a:t>
            </a:r>
            <a:r>
              <a:rPr lang="pt-BR" sz="1000" dirty="0">
                <a:latin typeface="Helvetica Neue" panose="02000503000000020004" pitchFamily="2" charset="0"/>
              </a:rPr>
              <a:t> </a:t>
            </a:r>
            <a:r>
              <a:rPr lang="pt-BR" sz="1000" dirty="0" err="1">
                <a:latin typeface="Helvetica Neue" panose="02000503000000020004" pitchFamily="2" charset="0"/>
              </a:rPr>
              <a:t>Mahalanobis</a:t>
            </a:r>
            <a:r>
              <a:rPr lang="pt-BR" sz="1000" dirty="0">
                <a:latin typeface="Helvetica Neue" panose="02000503000000020004" pitchFamily="2" charset="0"/>
              </a:rPr>
              <a:t> </a:t>
            </a:r>
            <a:r>
              <a:rPr lang="pt-BR" sz="1000" dirty="0" err="1">
                <a:latin typeface="Helvetica Neue" panose="02000503000000020004" pitchFamily="2" charset="0"/>
              </a:rPr>
              <a:t>distance</a:t>
            </a:r>
            <a:r>
              <a:rPr lang="pt-BR" sz="1000" dirty="0">
                <a:latin typeface="Helvetica Neue" panose="02000503000000020004" pitchFamily="2" charset="0"/>
              </a:rPr>
              <a:t>: Xing, et al 2002)</a:t>
            </a:r>
          </a:p>
        </p:txBody>
      </p:sp>
      <p:grpSp>
        <p:nvGrpSpPr>
          <p:cNvPr id="101" name="Group 100">
            <a:extLst>
              <a:ext uri="{FF2B5EF4-FFF2-40B4-BE49-F238E27FC236}">
                <a16:creationId xmlns:a16="http://schemas.microsoft.com/office/drawing/2014/main" id="{FD54524C-00D4-5541-977F-89D5429EBA23}"/>
              </a:ext>
            </a:extLst>
          </p:cNvPr>
          <p:cNvGrpSpPr/>
          <p:nvPr/>
        </p:nvGrpSpPr>
        <p:grpSpPr>
          <a:xfrm>
            <a:off x="1645391" y="1782658"/>
            <a:ext cx="826377" cy="866840"/>
            <a:chOff x="9478383" y="-811245"/>
            <a:chExt cx="826377" cy="866840"/>
          </a:xfrm>
        </p:grpSpPr>
        <p:sp>
          <p:nvSpPr>
            <p:cNvPr id="102" name="TextBox 101">
              <a:extLst>
                <a:ext uri="{FF2B5EF4-FFF2-40B4-BE49-F238E27FC236}">
                  <a16:creationId xmlns:a16="http://schemas.microsoft.com/office/drawing/2014/main" id="{B7CC0C96-0A8E-104E-9264-438718079285}"/>
                </a:ext>
              </a:extLst>
            </p:cNvPr>
            <p:cNvSpPr txBox="1"/>
            <p:nvPr/>
          </p:nvSpPr>
          <p:spPr>
            <a:xfrm>
              <a:off x="9596301" y="-755649"/>
              <a:ext cx="708459" cy="755649"/>
            </a:xfrm>
            <a:prstGeom prst="rect">
              <a:avLst/>
            </a:prstGeom>
            <a:noFill/>
          </p:spPr>
          <p:txBody>
            <a:bodyPr wrap="none" lIns="0" tIns="0" rIns="0" bIns="0" rtlCol="0">
              <a:noAutofit/>
            </a:bodyPr>
            <a:lstStyle/>
            <a:p>
              <a:pPr defTabSz="430202">
                <a:lnSpc>
                  <a:spcPts val="1300"/>
                </a:lnSpc>
                <a:spcAft>
                  <a:spcPts val="400"/>
                </a:spcAft>
                <a:buSzPct val="100000"/>
              </a:pPr>
              <a:r>
                <a:rPr lang="en-US" sz="1600" b="1" dirty="0">
                  <a:latin typeface="Helvetica Neue" charset="0"/>
                  <a:ea typeface="Helvetica Neue" charset="0"/>
                  <a:cs typeface="Helvetica Neue" charset="0"/>
                </a:rPr>
                <a:t>PhD</a:t>
              </a:r>
            </a:p>
            <a:p>
              <a:pPr defTabSz="430202">
                <a:lnSpc>
                  <a:spcPts val="1300"/>
                </a:lnSpc>
                <a:spcAft>
                  <a:spcPts val="400"/>
                </a:spcAft>
                <a:buSzPct val="100000"/>
              </a:pPr>
              <a:r>
                <a:rPr lang="en-US" sz="1600" b="1" dirty="0">
                  <a:latin typeface="Helvetica Neue" charset="0"/>
                  <a:ea typeface="Helvetica Neue" charset="0"/>
                  <a:cs typeface="Helvetica Neue" charset="0"/>
                </a:rPr>
                <a:t>NYC</a:t>
              </a:r>
            </a:p>
            <a:p>
              <a:pPr defTabSz="430202">
                <a:lnSpc>
                  <a:spcPts val="1300"/>
                </a:lnSpc>
                <a:spcAft>
                  <a:spcPts val="400"/>
                </a:spcAft>
                <a:buSzPct val="100000"/>
              </a:pPr>
              <a:r>
                <a:rPr lang="en-US" sz="1600" dirty="0">
                  <a:latin typeface="Helvetica Neue" charset="0"/>
                  <a:ea typeface="Helvetica Neue" charset="0"/>
                  <a:cs typeface="Helvetica Neue" charset="0"/>
                </a:rPr>
                <a:t>French</a:t>
              </a:r>
            </a:p>
            <a:p>
              <a:pPr defTabSz="430202">
                <a:lnSpc>
                  <a:spcPts val="1300"/>
                </a:lnSpc>
                <a:spcAft>
                  <a:spcPts val="400"/>
                </a:spcAft>
                <a:buSzPct val="100000"/>
              </a:pPr>
              <a:r>
                <a:rPr lang="en-US" sz="1600" dirty="0">
                  <a:latin typeface="Helvetica Neue" charset="0"/>
                  <a:ea typeface="Helvetica Neue" charset="0"/>
                  <a:cs typeface="Helvetica Neue" charset="0"/>
                </a:rPr>
                <a:t>SAP</a:t>
              </a:r>
            </a:p>
          </p:txBody>
        </p:sp>
        <p:sp>
          <p:nvSpPr>
            <p:cNvPr id="103" name="Double Bracket 102">
              <a:extLst>
                <a:ext uri="{FF2B5EF4-FFF2-40B4-BE49-F238E27FC236}">
                  <a16:creationId xmlns:a16="http://schemas.microsoft.com/office/drawing/2014/main" id="{B1A98286-CDB9-A248-BC85-9585D084FF14}"/>
                </a:ext>
              </a:extLst>
            </p:cNvPr>
            <p:cNvSpPr/>
            <p:nvPr/>
          </p:nvSpPr>
          <p:spPr>
            <a:xfrm>
              <a:off x="9478383" y="-811245"/>
              <a:ext cx="826377" cy="866840"/>
            </a:xfrm>
            <a:prstGeom prst="bracketPair">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Helvetica Neue" panose="02000503000000020004" pitchFamily="2" charset="0"/>
              </a:endParaRPr>
            </a:p>
          </p:txBody>
        </p:sp>
      </p:grpSp>
      <p:grpSp>
        <p:nvGrpSpPr>
          <p:cNvPr id="104" name="Group 103">
            <a:extLst>
              <a:ext uri="{FF2B5EF4-FFF2-40B4-BE49-F238E27FC236}">
                <a16:creationId xmlns:a16="http://schemas.microsoft.com/office/drawing/2014/main" id="{A2683F43-37AE-1A4C-BC9C-3F0904022945}"/>
              </a:ext>
            </a:extLst>
          </p:cNvPr>
          <p:cNvGrpSpPr/>
          <p:nvPr/>
        </p:nvGrpSpPr>
        <p:grpSpPr>
          <a:xfrm>
            <a:off x="595934" y="1791366"/>
            <a:ext cx="826377" cy="866840"/>
            <a:chOff x="5855557" y="-1927331"/>
            <a:chExt cx="826377" cy="866840"/>
          </a:xfrm>
        </p:grpSpPr>
        <p:sp>
          <p:nvSpPr>
            <p:cNvPr id="105" name="TextBox 104">
              <a:extLst>
                <a:ext uri="{FF2B5EF4-FFF2-40B4-BE49-F238E27FC236}">
                  <a16:creationId xmlns:a16="http://schemas.microsoft.com/office/drawing/2014/main" id="{F567928B-1D33-724D-8B84-5699211C981E}"/>
                </a:ext>
              </a:extLst>
            </p:cNvPr>
            <p:cNvSpPr txBox="1"/>
            <p:nvPr/>
          </p:nvSpPr>
          <p:spPr>
            <a:xfrm>
              <a:off x="5914517" y="-1866134"/>
              <a:ext cx="708459" cy="755649"/>
            </a:xfrm>
            <a:prstGeom prst="rect">
              <a:avLst/>
            </a:prstGeom>
            <a:noFill/>
          </p:spPr>
          <p:txBody>
            <a:bodyPr wrap="none" lIns="0" tIns="0" rIns="0" bIns="0" rtlCol="0">
              <a:noAutofit/>
            </a:bodyPr>
            <a:lstStyle/>
            <a:p>
              <a:pPr defTabSz="430202">
                <a:lnSpc>
                  <a:spcPts val="1300"/>
                </a:lnSpc>
                <a:spcAft>
                  <a:spcPts val="400"/>
                </a:spcAft>
                <a:buSzPct val="100000"/>
              </a:pPr>
              <a:r>
                <a:rPr lang="en-US" sz="1600" b="1" dirty="0">
                  <a:latin typeface="Helvetica Neue" charset="0"/>
                  <a:ea typeface="Helvetica Neue" charset="0"/>
                  <a:cs typeface="Helvetica Neue" charset="0"/>
                </a:rPr>
                <a:t>PhD</a:t>
              </a:r>
            </a:p>
            <a:p>
              <a:pPr defTabSz="430202">
                <a:lnSpc>
                  <a:spcPts val="1300"/>
                </a:lnSpc>
                <a:spcAft>
                  <a:spcPts val="400"/>
                </a:spcAft>
                <a:buSzPct val="100000"/>
              </a:pPr>
              <a:r>
                <a:rPr lang="en-US" sz="1600" b="1" dirty="0">
                  <a:latin typeface="Helvetica Neue" charset="0"/>
                  <a:ea typeface="Helvetica Neue" charset="0"/>
                  <a:cs typeface="Helvetica Neue" charset="0"/>
                </a:rPr>
                <a:t>NYC</a:t>
              </a:r>
            </a:p>
            <a:p>
              <a:pPr defTabSz="430202">
                <a:lnSpc>
                  <a:spcPts val="1300"/>
                </a:lnSpc>
                <a:spcAft>
                  <a:spcPts val="400"/>
                </a:spcAft>
                <a:buSzPct val="100000"/>
              </a:pPr>
              <a:r>
                <a:rPr lang="en-US" sz="1600" dirty="0">
                  <a:latin typeface="Helvetica Neue" charset="0"/>
                  <a:ea typeface="Helvetica Neue" charset="0"/>
                  <a:cs typeface="Helvetica Neue" charset="0"/>
                </a:rPr>
                <a:t>English</a:t>
              </a:r>
            </a:p>
            <a:p>
              <a:pPr defTabSz="430202">
                <a:lnSpc>
                  <a:spcPts val="1300"/>
                </a:lnSpc>
                <a:spcAft>
                  <a:spcPts val="400"/>
                </a:spcAft>
                <a:buSzPct val="100000"/>
              </a:pPr>
              <a:r>
                <a:rPr lang="en-US" sz="1600" dirty="0">
                  <a:latin typeface="Helvetica Neue" charset="0"/>
                  <a:ea typeface="Helvetica Neue" charset="0"/>
                  <a:cs typeface="Helvetica Neue" charset="0"/>
                </a:rPr>
                <a:t>Google</a:t>
              </a:r>
            </a:p>
          </p:txBody>
        </p:sp>
        <p:sp>
          <p:nvSpPr>
            <p:cNvPr id="106" name="Double Bracket 105">
              <a:extLst>
                <a:ext uri="{FF2B5EF4-FFF2-40B4-BE49-F238E27FC236}">
                  <a16:creationId xmlns:a16="http://schemas.microsoft.com/office/drawing/2014/main" id="{3CBD1C22-70C6-5A4E-ABDD-92D20F4C4094}"/>
                </a:ext>
              </a:extLst>
            </p:cNvPr>
            <p:cNvSpPr/>
            <p:nvPr/>
          </p:nvSpPr>
          <p:spPr>
            <a:xfrm>
              <a:off x="5855557" y="-1927331"/>
              <a:ext cx="826377" cy="866840"/>
            </a:xfrm>
            <a:prstGeom prst="bracketPair">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Helvetica Neue" panose="02000503000000020004" pitchFamily="2" charset="0"/>
              </a:endParaRPr>
            </a:p>
          </p:txBody>
        </p:sp>
      </p:grpSp>
      <p:grpSp>
        <p:nvGrpSpPr>
          <p:cNvPr id="107" name="Group 106">
            <a:extLst>
              <a:ext uri="{FF2B5EF4-FFF2-40B4-BE49-F238E27FC236}">
                <a16:creationId xmlns:a16="http://schemas.microsoft.com/office/drawing/2014/main" id="{ECB71959-BC85-884C-9B5D-ADAC18646024}"/>
              </a:ext>
            </a:extLst>
          </p:cNvPr>
          <p:cNvGrpSpPr/>
          <p:nvPr/>
        </p:nvGrpSpPr>
        <p:grpSpPr>
          <a:xfrm>
            <a:off x="2937817" y="1771852"/>
            <a:ext cx="455833" cy="866840"/>
            <a:chOff x="9478383" y="-811245"/>
            <a:chExt cx="826377" cy="866840"/>
          </a:xfrm>
        </p:grpSpPr>
        <p:sp>
          <p:nvSpPr>
            <p:cNvPr id="108" name="TextBox 107">
              <a:extLst>
                <a:ext uri="{FF2B5EF4-FFF2-40B4-BE49-F238E27FC236}">
                  <a16:creationId xmlns:a16="http://schemas.microsoft.com/office/drawing/2014/main" id="{877D03E2-644C-844A-A1AB-38E025FA6B13}"/>
                </a:ext>
              </a:extLst>
            </p:cNvPr>
            <p:cNvSpPr txBox="1"/>
            <p:nvPr/>
          </p:nvSpPr>
          <p:spPr>
            <a:xfrm>
              <a:off x="9596301" y="-755649"/>
              <a:ext cx="708459" cy="755649"/>
            </a:xfrm>
            <a:prstGeom prst="rect">
              <a:avLst/>
            </a:prstGeom>
            <a:noFill/>
          </p:spPr>
          <p:txBody>
            <a:bodyPr wrap="none" lIns="0" tIns="0" rIns="0" bIns="0" rtlCol="0">
              <a:noAutofit/>
            </a:bodyPr>
            <a:lstStyle/>
            <a:p>
              <a:pPr defTabSz="430202">
                <a:lnSpc>
                  <a:spcPts val="1300"/>
                </a:lnSpc>
                <a:spcAft>
                  <a:spcPts val="400"/>
                </a:spcAft>
                <a:buSzPct val="100000"/>
              </a:pPr>
              <a:r>
                <a:rPr lang="en-US" sz="1600" b="1" dirty="0">
                  <a:solidFill>
                    <a:schemeClr val="tx2"/>
                  </a:solidFill>
                  <a:latin typeface="Helvetica Neue" charset="0"/>
                  <a:ea typeface="Helvetica Neue" charset="0"/>
                  <a:cs typeface="Helvetica Neue" charset="0"/>
                </a:rPr>
                <a:t>0.5</a:t>
              </a:r>
            </a:p>
            <a:p>
              <a:pPr defTabSz="430202">
                <a:lnSpc>
                  <a:spcPts val="1300"/>
                </a:lnSpc>
                <a:spcAft>
                  <a:spcPts val="400"/>
                </a:spcAft>
                <a:buSzPct val="100000"/>
              </a:pPr>
              <a:r>
                <a:rPr lang="en-US" sz="1600" b="1" dirty="0">
                  <a:solidFill>
                    <a:schemeClr val="tx2"/>
                  </a:solidFill>
                  <a:latin typeface="Helvetica Neue" charset="0"/>
                  <a:ea typeface="Helvetica Neue" charset="0"/>
                  <a:cs typeface="Helvetica Neue" charset="0"/>
                </a:rPr>
                <a:t>0.5</a:t>
              </a:r>
            </a:p>
            <a:p>
              <a:pPr defTabSz="430202">
                <a:lnSpc>
                  <a:spcPts val="1300"/>
                </a:lnSpc>
                <a:spcAft>
                  <a:spcPts val="400"/>
                </a:spcAft>
                <a:buSzPct val="100000"/>
              </a:pPr>
              <a:r>
                <a:rPr lang="en-US" sz="1600" dirty="0">
                  <a:solidFill>
                    <a:schemeClr val="tx2"/>
                  </a:solidFill>
                  <a:latin typeface="Helvetica Neue" charset="0"/>
                  <a:ea typeface="Helvetica Neue" charset="0"/>
                  <a:cs typeface="Helvetica Neue" charset="0"/>
                </a:rPr>
                <a:t>0</a:t>
              </a:r>
            </a:p>
            <a:p>
              <a:pPr defTabSz="430202">
                <a:lnSpc>
                  <a:spcPts val="1300"/>
                </a:lnSpc>
                <a:spcAft>
                  <a:spcPts val="400"/>
                </a:spcAft>
                <a:buSzPct val="100000"/>
              </a:pPr>
              <a:r>
                <a:rPr lang="en-US" sz="1600" dirty="0">
                  <a:solidFill>
                    <a:schemeClr val="tx2"/>
                  </a:solidFill>
                  <a:latin typeface="Helvetica Neue" charset="0"/>
                  <a:ea typeface="Helvetica Neue" charset="0"/>
                  <a:cs typeface="Helvetica Neue" charset="0"/>
                </a:rPr>
                <a:t>0</a:t>
              </a:r>
            </a:p>
          </p:txBody>
        </p:sp>
        <p:sp>
          <p:nvSpPr>
            <p:cNvPr id="109" name="Double Bracket 108">
              <a:extLst>
                <a:ext uri="{FF2B5EF4-FFF2-40B4-BE49-F238E27FC236}">
                  <a16:creationId xmlns:a16="http://schemas.microsoft.com/office/drawing/2014/main" id="{ABCC0266-6FDE-2546-9D04-442C6C34C3EF}"/>
                </a:ext>
              </a:extLst>
            </p:cNvPr>
            <p:cNvSpPr/>
            <p:nvPr/>
          </p:nvSpPr>
          <p:spPr>
            <a:xfrm>
              <a:off x="9478383" y="-811245"/>
              <a:ext cx="826377" cy="866840"/>
            </a:xfrm>
            <a:prstGeom prst="bracketPair">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2"/>
                </a:solidFill>
                <a:latin typeface="Helvetica Neue" panose="02000503000000020004" pitchFamily="2" charset="0"/>
              </a:endParaRPr>
            </a:p>
          </p:txBody>
        </p:sp>
      </p:grpSp>
      <p:sp>
        <p:nvSpPr>
          <p:cNvPr id="110" name="Right Arrow 109">
            <a:extLst>
              <a:ext uri="{FF2B5EF4-FFF2-40B4-BE49-F238E27FC236}">
                <a16:creationId xmlns:a16="http://schemas.microsoft.com/office/drawing/2014/main" id="{71BF4CD1-B2DF-2341-B14D-129241651C7E}"/>
              </a:ext>
            </a:extLst>
          </p:cNvPr>
          <p:cNvSpPr/>
          <p:nvPr/>
        </p:nvSpPr>
        <p:spPr>
          <a:xfrm>
            <a:off x="2528669" y="2045395"/>
            <a:ext cx="356274" cy="232033"/>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pic>
        <p:nvPicPr>
          <p:cNvPr id="8" name="Picture 7" descr="A picture containing object&#10;&#10;Description automatically generated">
            <a:extLst>
              <a:ext uri="{FF2B5EF4-FFF2-40B4-BE49-F238E27FC236}">
                <a16:creationId xmlns:a16="http://schemas.microsoft.com/office/drawing/2014/main" id="{2F56CEAC-C07C-D64C-A042-4E5A46F4BA4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9872" y="4106981"/>
            <a:ext cx="2172989" cy="332800"/>
          </a:xfrm>
          <a:prstGeom prst="rect">
            <a:avLst/>
          </a:prstGeom>
        </p:spPr>
      </p:pic>
      <p:sp>
        <p:nvSpPr>
          <p:cNvPr id="111" name="Rectangle 110">
            <a:extLst>
              <a:ext uri="{FF2B5EF4-FFF2-40B4-BE49-F238E27FC236}">
                <a16:creationId xmlns:a16="http://schemas.microsoft.com/office/drawing/2014/main" id="{7BA54C78-5E57-0446-B31B-6589F9E806F7}"/>
              </a:ext>
            </a:extLst>
          </p:cNvPr>
          <p:cNvSpPr/>
          <p:nvPr/>
        </p:nvSpPr>
        <p:spPr>
          <a:xfrm>
            <a:off x="4954949" y="3590524"/>
            <a:ext cx="1835766" cy="11632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500" dirty="0">
                <a:latin typeface="Helvetica Neue" panose="02000503000000020004" pitchFamily="2" charset="0"/>
                <a:ea typeface="Helvetica Neue" charset="0"/>
                <a:cs typeface="Helvetica Neue" charset="0"/>
              </a:rPr>
              <a:t>Similar Attributes </a:t>
            </a:r>
          </a:p>
          <a:p>
            <a:pPr algn="ctr"/>
            <a:r>
              <a:rPr lang="en-US" sz="1500" dirty="0">
                <a:latin typeface="Helvetica Neue" panose="02000503000000020004" pitchFamily="2" charset="0"/>
                <a:ea typeface="Helvetica Neue" charset="0"/>
                <a:cs typeface="Helvetica Neue" charset="0"/>
              </a:rPr>
              <a:t>=</a:t>
            </a:r>
          </a:p>
          <a:p>
            <a:pPr algn="ctr"/>
            <a:r>
              <a:rPr lang="en-US" sz="1500" dirty="0">
                <a:latin typeface="Helvetica Neue" panose="02000503000000020004" pitchFamily="2" charset="0"/>
                <a:ea typeface="Helvetica Neue" charset="0"/>
                <a:cs typeface="Helvetica Neue" charset="0"/>
              </a:rPr>
              <a:t>Stronger Connection</a:t>
            </a:r>
          </a:p>
        </p:txBody>
      </p:sp>
      <p:pic>
        <p:nvPicPr>
          <p:cNvPr id="10" name="Picture 9">
            <a:extLst>
              <a:ext uri="{FF2B5EF4-FFF2-40B4-BE49-F238E27FC236}">
                <a16:creationId xmlns:a16="http://schemas.microsoft.com/office/drawing/2014/main" id="{9AA7F053-A7C8-6E4B-89D4-6A5EFB7A2E4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93510" y="3989403"/>
            <a:ext cx="3926078" cy="418352"/>
          </a:xfrm>
          <a:prstGeom prst="rect">
            <a:avLst/>
          </a:prstGeom>
          <a:solidFill>
            <a:schemeClr val="bg1"/>
          </a:solidFill>
        </p:spPr>
      </p:pic>
      <p:sp>
        <p:nvSpPr>
          <p:cNvPr id="58" name="Rectangle 57">
            <a:extLst>
              <a:ext uri="{FF2B5EF4-FFF2-40B4-BE49-F238E27FC236}">
                <a16:creationId xmlns:a16="http://schemas.microsoft.com/office/drawing/2014/main" id="{4D71AE4C-009D-7245-8E1D-5A435D7B65AF}"/>
              </a:ext>
            </a:extLst>
          </p:cNvPr>
          <p:cNvSpPr/>
          <p:nvPr/>
        </p:nvSpPr>
        <p:spPr>
          <a:xfrm>
            <a:off x="4667172" y="1899637"/>
            <a:ext cx="945620" cy="448325"/>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tx1"/>
                </a:solidFill>
                <a:latin typeface="Helvetica Neue" panose="02000503000000020004" pitchFamily="2" charset="0"/>
                <a:ea typeface="Helvetica Neue" charset="0"/>
                <a:cs typeface="Helvetica Neue" charset="0"/>
              </a:rPr>
              <a:t>Weak Ties</a:t>
            </a:r>
          </a:p>
        </p:txBody>
      </p:sp>
      <p:sp>
        <p:nvSpPr>
          <p:cNvPr id="60" name="Cross 59">
            <a:extLst>
              <a:ext uri="{FF2B5EF4-FFF2-40B4-BE49-F238E27FC236}">
                <a16:creationId xmlns:a16="http://schemas.microsoft.com/office/drawing/2014/main" id="{46E61D74-BDDB-C146-948B-CF569C92FD8A}"/>
              </a:ext>
            </a:extLst>
          </p:cNvPr>
          <p:cNvSpPr/>
          <p:nvPr/>
        </p:nvSpPr>
        <p:spPr>
          <a:xfrm rot="2563211">
            <a:off x="5119346" y="832080"/>
            <a:ext cx="1040026" cy="1012496"/>
          </a:xfrm>
          <a:prstGeom prst="plus">
            <a:avLst>
              <a:gd name="adj" fmla="val 44881"/>
            </a:avLst>
          </a:prstGeom>
          <a:solidFill>
            <a:schemeClr val="accent2">
              <a:lumMod val="75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sp>
        <p:nvSpPr>
          <p:cNvPr id="112" name="TextBox 111">
            <a:extLst>
              <a:ext uri="{FF2B5EF4-FFF2-40B4-BE49-F238E27FC236}">
                <a16:creationId xmlns:a16="http://schemas.microsoft.com/office/drawing/2014/main" id="{0880F460-3218-1C4F-BCE3-E09A3FBD6A9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0213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1" y="277718"/>
            <a:ext cx="4967211"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Focused Clustering</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Prune the Graph and keep dense communities</a:t>
            </a:r>
          </a:p>
        </p:txBody>
      </p:sp>
      <p:sp>
        <p:nvSpPr>
          <p:cNvPr id="7" name="Rectangle 6">
            <a:extLst>
              <a:ext uri="{FF2B5EF4-FFF2-40B4-BE49-F238E27FC236}">
                <a16:creationId xmlns:a16="http://schemas.microsoft.com/office/drawing/2014/main" id="{BD720339-1F37-2A40-9225-B96892D60CDE}"/>
              </a:ext>
            </a:extLst>
          </p:cNvPr>
          <p:cNvSpPr/>
          <p:nvPr/>
        </p:nvSpPr>
        <p:spPr>
          <a:xfrm>
            <a:off x="7336805" y="386380"/>
            <a:ext cx="1604991" cy="300082"/>
          </a:xfrm>
          <a:prstGeom prst="rect">
            <a:avLst/>
          </a:prstGeom>
        </p:spPr>
        <p:txBody>
          <a:bodyPr wrap="none">
            <a:spAutoFit/>
          </a:bodyPr>
          <a:lstStyle/>
          <a:p>
            <a:r>
              <a:rPr lang="en-GB" sz="1350" dirty="0" err="1">
                <a:solidFill>
                  <a:srgbClr val="0072E5"/>
                </a:solidFill>
                <a:latin typeface="LibreCaslonText"/>
              </a:rPr>
              <a:t>Perozzi</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2014</a:t>
            </a:r>
            <a:r>
              <a:rPr lang="en-GB" sz="1350" dirty="0">
                <a:latin typeface="LibreCaslonText"/>
              </a:rPr>
              <a:t>] </a:t>
            </a:r>
          </a:p>
        </p:txBody>
      </p:sp>
      <p:sp>
        <p:nvSpPr>
          <p:cNvPr id="55" name="Content Placeholder 2">
            <a:extLst>
              <a:ext uri="{FF2B5EF4-FFF2-40B4-BE49-F238E27FC236}">
                <a16:creationId xmlns:a16="http://schemas.microsoft.com/office/drawing/2014/main" id="{0CB99285-CC89-7745-85F6-190FD5DE2DC5}"/>
              </a:ext>
            </a:extLst>
          </p:cNvPr>
          <p:cNvSpPr txBox="1">
            <a:spLocks/>
          </p:cNvSpPr>
          <p:nvPr/>
        </p:nvSpPr>
        <p:spPr>
          <a:xfrm>
            <a:off x="342900" y="1193292"/>
            <a:ext cx="7252718" cy="3362202"/>
          </a:xfrm>
          <a:prstGeom prst="rect">
            <a:avLst/>
          </a:prstGeom>
        </p:spPr>
        <p:txBody>
          <a:bodyPr>
            <a:noAutofit/>
          </a:bodyPr>
          <a:lstStyle>
            <a:lvl1pPr marL="285750" indent="-285750" algn="l" defTabSz="914318" rtl="0" eaLnBrk="1" latinLnBrk="0" hangingPunct="1">
              <a:lnSpc>
                <a:spcPct val="120000"/>
              </a:lnSpc>
              <a:spcBef>
                <a:spcPts val="1000"/>
              </a:spcBef>
              <a:buFontTx/>
              <a:buBlip>
                <a:blip r:embed="rId2"/>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2"/>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3"/>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3"/>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3"/>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500" b="1" dirty="0">
                <a:latin typeface="Helvetica Neue" panose="02000503000000020004" pitchFamily="2" charset="0"/>
              </a:rPr>
              <a:t>TASK: Extract Clusters on Focused Graph</a:t>
            </a:r>
          </a:p>
          <a:p>
            <a:pPr marL="0" indent="0">
              <a:lnSpc>
                <a:spcPct val="100000"/>
              </a:lnSpc>
              <a:buNone/>
            </a:pPr>
            <a:r>
              <a:rPr lang="en-US" sz="1500" dirty="0">
                <a:latin typeface="Helvetica Neue" panose="02000503000000020004" pitchFamily="2" charset="0"/>
              </a:rPr>
              <a:t>	 attribute weights β → Edge Weight</a:t>
            </a:r>
          </a:p>
          <a:p>
            <a:pPr marL="0" indent="0">
              <a:lnSpc>
                <a:spcPct val="100000"/>
              </a:lnSpc>
              <a:buNone/>
            </a:pPr>
            <a:r>
              <a:rPr lang="en-US" sz="1350" dirty="0">
                <a:latin typeface="Helvetica Neue" panose="02000503000000020004" pitchFamily="2" charset="0"/>
              </a:rPr>
              <a:t>    </a:t>
            </a:r>
            <a:r>
              <a:rPr lang="en-US" sz="1350" b="1" dirty="0">
                <a:latin typeface="Helvetica Neue" panose="02000503000000020004" pitchFamily="2" charset="0"/>
              </a:rPr>
              <a:t>1. Find Starting Set</a:t>
            </a:r>
            <a:r>
              <a:rPr lang="en-US" sz="1350" dirty="0">
                <a:latin typeface="Helvetica Neue" panose="02000503000000020004" pitchFamily="2" charset="0"/>
              </a:rPr>
              <a:t> of Small Candidate Clusters</a:t>
            </a:r>
          </a:p>
          <a:p>
            <a:pPr marL="0" indent="0">
              <a:lnSpc>
                <a:spcPct val="100000"/>
              </a:lnSpc>
              <a:buNone/>
            </a:pPr>
            <a:r>
              <a:rPr lang="en-US" sz="1200" dirty="0">
                <a:latin typeface="Helvetica Neue" panose="02000503000000020004" pitchFamily="2" charset="0"/>
              </a:rPr>
              <a:t>               1.a  Drop low-weight  edges</a:t>
            </a:r>
          </a:p>
          <a:p>
            <a:pPr marL="0" indent="0">
              <a:lnSpc>
                <a:spcPct val="100000"/>
              </a:lnSpc>
              <a:buNone/>
            </a:pPr>
            <a:r>
              <a:rPr lang="en-US" sz="1200" dirty="0">
                <a:latin typeface="Helvetica Neue" panose="02000503000000020004" pitchFamily="2" charset="0"/>
              </a:rPr>
              <a:t>                1.b Extract Strongly Connected Component C</a:t>
            </a:r>
            <a:r>
              <a:rPr lang="en-US" sz="1200" baseline="-25000" dirty="0">
                <a:latin typeface="Helvetica Neue" panose="02000503000000020004" pitchFamily="2" charset="0"/>
              </a:rPr>
              <a:t>1,</a:t>
            </a:r>
            <a:r>
              <a:rPr lang="en-US" sz="1200" dirty="0">
                <a:latin typeface="Helvetica Neue" panose="02000503000000020004" pitchFamily="2" charset="0"/>
              </a:rPr>
              <a:t> C</a:t>
            </a:r>
            <a:r>
              <a:rPr lang="en-US" sz="1200" baseline="-25000" dirty="0">
                <a:latin typeface="Helvetica Neue" panose="02000503000000020004" pitchFamily="2" charset="0"/>
              </a:rPr>
              <a:t>2, </a:t>
            </a:r>
            <a:r>
              <a:rPr lang="is-IS" sz="1200" baseline="-25000" dirty="0">
                <a:latin typeface="Helvetica Neue" panose="02000503000000020004" pitchFamily="2" charset="0"/>
              </a:rPr>
              <a:t>…</a:t>
            </a:r>
            <a:endParaRPr lang="en-US" sz="1200" dirty="0">
              <a:latin typeface="Helvetica Neue" panose="02000503000000020004" pitchFamily="2" charset="0"/>
            </a:endParaRPr>
          </a:p>
          <a:p>
            <a:pPr marL="0" indent="0">
              <a:lnSpc>
                <a:spcPct val="100000"/>
              </a:lnSpc>
              <a:buNone/>
            </a:pPr>
            <a:r>
              <a:rPr lang="en-US" sz="1350" b="1" dirty="0">
                <a:latin typeface="Helvetica Neue" panose="02000503000000020004" pitchFamily="2" charset="0"/>
              </a:rPr>
              <a:t>    2. Grow Clusters</a:t>
            </a:r>
            <a:r>
              <a:rPr lang="en-US" sz="1350" dirty="0">
                <a:latin typeface="Helvetica Neue" panose="02000503000000020004" pitchFamily="2" charset="0"/>
              </a:rPr>
              <a:t> around Candidates</a:t>
            </a:r>
          </a:p>
          <a:p>
            <a:pPr marL="0" indent="0">
              <a:lnSpc>
                <a:spcPct val="100000"/>
              </a:lnSpc>
              <a:buNone/>
            </a:pPr>
            <a:r>
              <a:rPr lang="en-US" sz="1200" dirty="0">
                <a:latin typeface="Helvetica Neue" panose="02000503000000020004" pitchFamily="2" charset="0"/>
              </a:rPr>
              <a:t>         2.a Compute conductance of C: </a:t>
            </a:r>
            <a:r>
              <a:rPr lang="en-US" sz="1200" dirty="0" err="1">
                <a:latin typeface="Helvetica Neue" panose="02000503000000020004" pitchFamily="2" charset="0"/>
              </a:rPr>
              <a:t>φ</a:t>
            </a:r>
            <a:r>
              <a:rPr lang="en-US" sz="1200" baseline="30000" dirty="0">
                <a:latin typeface="Helvetica Neue" panose="02000503000000020004" pitchFamily="2" charset="0"/>
              </a:rPr>
              <a:t>(w)</a:t>
            </a:r>
            <a:r>
              <a:rPr lang="en-US" sz="1200" dirty="0">
                <a:latin typeface="Helvetica Neue" panose="02000503000000020004" pitchFamily="2" charset="0"/>
              </a:rPr>
              <a:t> (C, G)</a:t>
            </a:r>
          </a:p>
          <a:p>
            <a:pPr marL="0" indent="0">
              <a:lnSpc>
                <a:spcPct val="100000"/>
              </a:lnSpc>
              <a:buNone/>
            </a:pPr>
            <a:r>
              <a:rPr lang="en-US" sz="1200" dirty="0">
                <a:latin typeface="Helvetica Neue" panose="02000503000000020004" pitchFamily="2" charset="0"/>
              </a:rPr>
              <a:t>         2.b Select node to add to C’:  best improvement to ∆</a:t>
            </a:r>
            <a:r>
              <a:rPr lang="en-US" sz="1200" dirty="0" err="1">
                <a:latin typeface="Helvetica Neue" panose="02000503000000020004" pitchFamily="2" charset="0"/>
              </a:rPr>
              <a:t>φ</a:t>
            </a:r>
            <a:r>
              <a:rPr lang="en-US" sz="1200" baseline="30000" dirty="0">
                <a:latin typeface="Helvetica Neue" panose="02000503000000020004" pitchFamily="2" charset="0"/>
              </a:rPr>
              <a:t>(w)</a:t>
            </a:r>
            <a:r>
              <a:rPr lang="en-US" sz="1200" dirty="0">
                <a:latin typeface="Helvetica Neue" panose="02000503000000020004" pitchFamily="2" charset="0"/>
              </a:rPr>
              <a:t> (C,C’) (greedy)</a:t>
            </a:r>
          </a:p>
          <a:p>
            <a:pPr marL="0" indent="0">
              <a:lnSpc>
                <a:spcPct val="100000"/>
              </a:lnSpc>
              <a:buNone/>
            </a:pPr>
            <a:r>
              <a:rPr lang="en-US" sz="1200" dirty="0">
                <a:latin typeface="Helvetica Neue" panose="02000503000000020004" pitchFamily="2" charset="0"/>
              </a:rPr>
              <a:t>         2.c Prune Underperforming nodes</a:t>
            </a:r>
          </a:p>
          <a:p>
            <a:pPr marL="0" indent="0">
              <a:lnSpc>
                <a:spcPct val="100000"/>
              </a:lnSpc>
              <a:buNone/>
            </a:pPr>
            <a:r>
              <a:rPr lang="en-US" sz="1350" b="1" dirty="0">
                <a:latin typeface="Helvetica Neue" panose="02000503000000020004" pitchFamily="2" charset="0"/>
              </a:rPr>
              <a:t>    3. Detect Outliers:</a:t>
            </a:r>
            <a:r>
              <a:rPr lang="en-US" sz="1350" dirty="0">
                <a:latin typeface="Helvetica Neue" panose="02000503000000020004" pitchFamily="2" charset="0"/>
              </a:rPr>
              <a:t> High </a:t>
            </a:r>
            <a:r>
              <a:rPr lang="en-US" sz="1350" u="sng" dirty="0">
                <a:latin typeface="Helvetica Neue" panose="02000503000000020004" pitchFamily="2" charset="0"/>
              </a:rPr>
              <a:t>unweighted </a:t>
            </a:r>
            <a:r>
              <a:rPr lang="en-US" sz="1350" dirty="0">
                <a:latin typeface="Helvetica Neue" panose="02000503000000020004" pitchFamily="2" charset="0"/>
              </a:rPr>
              <a:t>conductance </a:t>
            </a:r>
          </a:p>
          <a:p>
            <a:pPr marL="0" indent="0">
              <a:lnSpc>
                <a:spcPct val="100000"/>
              </a:lnSpc>
              <a:buNone/>
            </a:pPr>
            <a:r>
              <a:rPr lang="en-US" sz="1350" dirty="0">
                <a:latin typeface="Helvetica Neue" panose="02000503000000020004" pitchFamily="2" charset="0"/>
              </a:rPr>
              <a:t>         </a:t>
            </a:r>
            <a:r>
              <a:rPr lang="en-US" sz="1350" dirty="0" err="1">
                <a:latin typeface="Helvetica Neue" panose="02000503000000020004" pitchFamily="2" charset="0"/>
              </a:rPr>
              <a:t>w.r.t.</a:t>
            </a:r>
            <a:r>
              <a:rPr lang="en-US" sz="1350" dirty="0">
                <a:latin typeface="Helvetica Neue" panose="02000503000000020004" pitchFamily="2" charset="0"/>
              </a:rPr>
              <a:t> low weighted conductance</a:t>
            </a:r>
            <a:endParaRPr lang="en-US" sz="1350" u="sng" dirty="0">
              <a:latin typeface="Helvetica Neue" panose="02000503000000020004" pitchFamily="2" charset="0"/>
            </a:endParaRPr>
          </a:p>
          <a:p>
            <a:pPr marL="0" indent="0">
              <a:lnSpc>
                <a:spcPct val="100000"/>
              </a:lnSpc>
              <a:buNone/>
            </a:pPr>
            <a:endParaRPr lang="en-US" sz="1200" dirty="0">
              <a:latin typeface="Helvetica Neue" panose="02000503000000020004" pitchFamily="2" charset="0"/>
            </a:endParaRPr>
          </a:p>
          <a:p>
            <a:pPr marL="0" indent="0">
              <a:lnSpc>
                <a:spcPct val="100000"/>
              </a:lnSpc>
              <a:buNone/>
            </a:pPr>
            <a:endParaRPr lang="en-US" sz="1200" dirty="0">
              <a:latin typeface="Helvetica Neue" panose="02000503000000020004" pitchFamily="2" charset="0"/>
            </a:endParaRPr>
          </a:p>
        </p:txBody>
      </p:sp>
      <p:cxnSp>
        <p:nvCxnSpPr>
          <p:cNvPr id="57" name="Straight Connector 56">
            <a:extLst>
              <a:ext uri="{FF2B5EF4-FFF2-40B4-BE49-F238E27FC236}">
                <a16:creationId xmlns:a16="http://schemas.microsoft.com/office/drawing/2014/main" id="{2EACC2C8-0499-DF45-8427-D551E8ED3944}"/>
              </a:ext>
            </a:extLst>
          </p:cNvPr>
          <p:cNvCxnSpPr>
            <a:stCxn id="117" idx="7"/>
            <a:endCxn id="118" idx="2"/>
          </p:cNvCxnSpPr>
          <p:nvPr/>
        </p:nvCxnSpPr>
        <p:spPr>
          <a:xfrm flipV="1">
            <a:off x="6198091" y="1838784"/>
            <a:ext cx="552523" cy="281965"/>
          </a:xfrm>
          <a:prstGeom prst="line">
            <a:avLst/>
          </a:prstGeom>
          <a:ln w="53975" cap="rnd"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A113D9CA-39ED-3040-9A8A-7BB1579EC1C8}"/>
              </a:ext>
            </a:extLst>
          </p:cNvPr>
          <p:cNvCxnSpPr>
            <a:stCxn id="118" idx="4"/>
            <a:endCxn id="120" idx="1"/>
          </p:cNvCxnSpPr>
          <p:nvPr/>
        </p:nvCxnSpPr>
        <p:spPr>
          <a:xfrm>
            <a:off x="6876614" y="1964782"/>
            <a:ext cx="38497" cy="384258"/>
          </a:xfrm>
          <a:prstGeom prst="line">
            <a:avLst/>
          </a:prstGeom>
          <a:ln w="53975" cap="rnd"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FF94AC02-B4E7-7F45-831B-2DA1FFD818B4}"/>
              </a:ext>
            </a:extLst>
          </p:cNvPr>
          <p:cNvCxnSpPr>
            <a:stCxn id="118" idx="6"/>
            <a:endCxn id="119" idx="1"/>
          </p:cNvCxnSpPr>
          <p:nvPr/>
        </p:nvCxnSpPr>
        <p:spPr>
          <a:xfrm>
            <a:off x="7002613" y="1838784"/>
            <a:ext cx="406487" cy="175640"/>
          </a:xfrm>
          <a:prstGeom prst="line">
            <a:avLst/>
          </a:prstGeom>
          <a:ln w="53975" cap="rnd"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0" name="Oval 59">
            <a:extLst>
              <a:ext uri="{FF2B5EF4-FFF2-40B4-BE49-F238E27FC236}">
                <a16:creationId xmlns:a16="http://schemas.microsoft.com/office/drawing/2014/main" id="{653D7AC0-1F2B-B544-AC10-CF5680E3916E}"/>
              </a:ext>
            </a:extLst>
          </p:cNvPr>
          <p:cNvSpPr/>
          <p:nvPr/>
        </p:nvSpPr>
        <p:spPr>
          <a:xfrm>
            <a:off x="6421745" y="2473104"/>
            <a:ext cx="251999" cy="251999"/>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111" name="Straight Connector 110">
            <a:extLst>
              <a:ext uri="{FF2B5EF4-FFF2-40B4-BE49-F238E27FC236}">
                <a16:creationId xmlns:a16="http://schemas.microsoft.com/office/drawing/2014/main" id="{2F662706-65CC-7E48-A93D-9D831403F38B}"/>
              </a:ext>
            </a:extLst>
          </p:cNvPr>
          <p:cNvCxnSpPr>
            <a:stCxn id="60" idx="1"/>
            <a:endCxn id="117" idx="5"/>
          </p:cNvCxnSpPr>
          <p:nvPr/>
        </p:nvCxnSpPr>
        <p:spPr>
          <a:xfrm flipH="1" flipV="1">
            <a:off x="6198091" y="2298939"/>
            <a:ext cx="260558" cy="211068"/>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12" name="Oval 111">
            <a:extLst>
              <a:ext uri="{FF2B5EF4-FFF2-40B4-BE49-F238E27FC236}">
                <a16:creationId xmlns:a16="http://schemas.microsoft.com/office/drawing/2014/main" id="{984560E3-FCC4-CF41-BE11-00D930EBE2E7}"/>
              </a:ext>
            </a:extLst>
          </p:cNvPr>
          <p:cNvSpPr/>
          <p:nvPr/>
        </p:nvSpPr>
        <p:spPr>
          <a:xfrm>
            <a:off x="8053252" y="1970399"/>
            <a:ext cx="251999" cy="251999"/>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113" name="Straight Connector 112">
            <a:extLst>
              <a:ext uri="{FF2B5EF4-FFF2-40B4-BE49-F238E27FC236}">
                <a16:creationId xmlns:a16="http://schemas.microsoft.com/office/drawing/2014/main" id="{DE033EB7-918C-1C48-8743-A414E5ADF227}"/>
              </a:ext>
            </a:extLst>
          </p:cNvPr>
          <p:cNvCxnSpPr>
            <a:stCxn id="112" idx="2"/>
            <a:endCxn id="119" idx="6"/>
          </p:cNvCxnSpPr>
          <p:nvPr/>
        </p:nvCxnSpPr>
        <p:spPr>
          <a:xfrm flipH="1">
            <a:off x="7624195" y="2096399"/>
            <a:ext cx="429057" cy="7121"/>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0E516455-0B6F-F44F-A3E6-C6336DB1A702}"/>
              </a:ext>
            </a:extLst>
          </p:cNvPr>
          <p:cNvCxnSpPr>
            <a:stCxn id="119" idx="3"/>
            <a:endCxn id="120" idx="6"/>
          </p:cNvCxnSpPr>
          <p:nvPr/>
        </p:nvCxnSpPr>
        <p:spPr>
          <a:xfrm flipH="1">
            <a:off x="7130206" y="2192614"/>
            <a:ext cx="278894" cy="245522"/>
          </a:xfrm>
          <a:prstGeom prst="line">
            <a:avLst/>
          </a:prstGeom>
          <a:ln w="53975" cap="rnd"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15" name="Oval 114">
            <a:extLst>
              <a:ext uri="{FF2B5EF4-FFF2-40B4-BE49-F238E27FC236}">
                <a16:creationId xmlns:a16="http://schemas.microsoft.com/office/drawing/2014/main" id="{8C7FE5CF-A812-3B41-B966-84F8CBFC4C77}"/>
              </a:ext>
            </a:extLst>
          </p:cNvPr>
          <p:cNvSpPr/>
          <p:nvPr/>
        </p:nvSpPr>
        <p:spPr>
          <a:xfrm>
            <a:off x="7725989" y="1593699"/>
            <a:ext cx="251999" cy="251999"/>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116" name="Straight Connector 115">
            <a:extLst>
              <a:ext uri="{FF2B5EF4-FFF2-40B4-BE49-F238E27FC236}">
                <a16:creationId xmlns:a16="http://schemas.microsoft.com/office/drawing/2014/main" id="{C632EB7B-EE43-BA4C-833F-33521FF5DD7A}"/>
              </a:ext>
            </a:extLst>
          </p:cNvPr>
          <p:cNvCxnSpPr>
            <a:stCxn id="115" idx="5"/>
            <a:endCxn id="112" idx="0"/>
          </p:cNvCxnSpPr>
          <p:nvPr/>
        </p:nvCxnSpPr>
        <p:spPr>
          <a:xfrm>
            <a:off x="7941084" y="1808794"/>
            <a:ext cx="238168" cy="161605"/>
          </a:xfrm>
          <a:prstGeom prst="line">
            <a:avLst/>
          </a:prstGeom>
          <a:ln w="25400" cmpd="sng">
            <a:solidFill>
              <a:schemeClr val="tx2">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17" name="Oval 116">
            <a:extLst>
              <a:ext uri="{FF2B5EF4-FFF2-40B4-BE49-F238E27FC236}">
                <a16:creationId xmlns:a16="http://schemas.microsoft.com/office/drawing/2014/main" id="{E187160B-1AA8-8E40-B6EB-F3C6E539FB1A}"/>
              </a:ext>
            </a:extLst>
          </p:cNvPr>
          <p:cNvSpPr/>
          <p:nvPr/>
        </p:nvSpPr>
        <p:spPr>
          <a:xfrm>
            <a:off x="5982996" y="2083845"/>
            <a:ext cx="251999" cy="251999"/>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18" name="Oval 117">
            <a:extLst>
              <a:ext uri="{FF2B5EF4-FFF2-40B4-BE49-F238E27FC236}">
                <a16:creationId xmlns:a16="http://schemas.microsoft.com/office/drawing/2014/main" id="{857D2A45-6974-C84F-B843-AB2D85FD78AF}"/>
              </a:ext>
            </a:extLst>
          </p:cNvPr>
          <p:cNvSpPr/>
          <p:nvPr/>
        </p:nvSpPr>
        <p:spPr>
          <a:xfrm>
            <a:off x="6750614" y="1712784"/>
            <a:ext cx="251999" cy="251999"/>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19" name="Oval 118">
            <a:extLst>
              <a:ext uri="{FF2B5EF4-FFF2-40B4-BE49-F238E27FC236}">
                <a16:creationId xmlns:a16="http://schemas.microsoft.com/office/drawing/2014/main" id="{A98F3754-1920-BD44-BB81-0C5FF50AA607}"/>
              </a:ext>
            </a:extLst>
          </p:cNvPr>
          <p:cNvSpPr/>
          <p:nvPr/>
        </p:nvSpPr>
        <p:spPr>
          <a:xfrm>
            <a:off x="7372196" y="1977520"/>
            <a:ext cx="251999" cy="251999"/>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20" name="Oval 119">
            <a:extLst>
              <a:ext uri="{FF2B5EF4-FFF2-40B4-BE49-F238E27FC236}">
                <a16:creationId xmlns:a16="http://schemas.microsoft.com/office/drawing/2014/main" id="{EF2FD8AB-0BCD-304E-8E5C-3E40146BFEC3}"/>
              </a:ext>
            </a:extLst>
          </p:cNvPr>
          <p:cNvSpPr/>
          <p:nvPr/>
        </p:nvSpPr>
        <p:spPr>
          <a:xfrm>
            <a:off x="6878207" y="2312137"/>
            <a:ext cx="251999" cy="251999"/>
          </a:xfrm>
          <a:prstGeom prst="ellipse">
            <a:avLst/>
          </a:prstGeom>
          <a:solidFill>
            <a:schemeClr val="tx2">
              <a:lumMod val="60000"/>
              <a:lumOff val="4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21" name="Oval 120">
            <a:extLst>
              <a:ext uri="{FF2B5EF4-FFF2-40B4-BE49-F238E27FC236}">
                <a16:creationId xmlns:a16="http://schemas.microsoft.com/office/drawing/2014/main" id="{A285C5D2-28B3-1143-B4A1-47B93AF5990A}"/>
              </a:ext>
            </a:extLst>
          </p:cNvPr>
          <p:cNvSpPr/>
          <p:nvPr/>
        </p:nvSpPr>
        <p:spPr>
          <a:xfrm>
            <a:off x="6519167" y="1567102"/>
            <a:ext cx="1178245" cy="1131404"/>
          </a:xfrm>
          <a:prstGeom prst="ellipse">
            <a:avLst/>
          </a:prstGeom>
          <a:noFill/>
          <a:ln w="38100">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sp>
        <p:nvSpPr>
          <p:cNvPr id="122" name="TextBox 121">
            <a:extLst>
              <a:ext uri="{FF2B5EF4-FFF2-40B4-BE49-F238E27FC236}">
                <a16:creationId xmlns:a16="http://schemas.microsoft.com/office/drawing/2014/main" id="{3E0FB05A-727E-9542-9E5F-EC343B1114C5}"/>
              </a:ext>
            </a:extLst>
          </p:cNvPr>
          <p:cNvSpPr txBox="1"/>
          <p:nvPr/>
        </p:nvSpPr>
        <p:spPr>
          <a:xfrm>
            <a:off x="7498195" y="2510007"/>
            <a:ext cx="779381" cy="400110"/>
          </a:xfrm>
          <a:prstGeom prst="rect">
            <a:avLst/>
          </a:prstGeom>
          <a:noFill/>
        </p:spPr>
        <p:txBody>
          <a:bodyPr wrap="none" rtlCol="0">
            <a:spAutoFit/>
          </a:bodyPr>
          <a:lstStyle/>
          <a:p>
            <a:pPr defTabSz="430202">
              <a:spcAft>
                <a:spcPts val="400"/>
              </a:spcAft>
              <a:buSzPct val="100000"/>
            </a:pPr>
            <a:r>
              <a:rPr lang="en-US" sz="2000" dirty="0">
                <a:solidFill>
                  <a:schemeClr val="tx2">
                    <a:lumMod val="75000"/>
                  </a:schemeClr>
                </a:solidFill>
                <a:latin typeface="Helvetica Neue" panose="02000503000000020004" pitchFamily="2" charset="0"/>
                <a:ea typeface="Georgia Regular" charset="0"/>
                <a:cs typeface="Georgia Regular" charset="0"/>
              </a:rPr>
              <a:t>Seed</a:t>
            </a:r>
            <a:endParaRPr lang="en-US" dirty="0">
              <a:solidFill>
                <a:schemeClr val="tx2">
                  <a:lumMod val="75000"/>
                </a:schemeClr>
              </a:solidFill>
              <a:latin typeface="Helvetica Neue" panose="02000503000000020004" pitchFamily="2" charset="0"/>
              <a:ea typeface="Georgia Regular" charset="0"/>
              <a:cs typeface="Georgia Regular" charset="0"/>
            </a:endParaRPr>
          </a:p>
        </p:txBody>
      </p:sp>
      <p:sp>
        <p:nvSpPr>
          <p:cNvPr id="123" name="Rectangle 122">
            <a:extLst>
              <a:ext uri="{FF2B5EF4-FFF2-40B4-BE49-F238E27FC236}">
                <a16:creationId xmlns:a16="http://schemas.microsoft.com/office/drawing/2014/main" id="{8D9B3ACF-294B-B84E-B18B-E6C3E83F94D2}"/>
              </a:ext>
            </a:extLst>
          </p:cNvPr>
          <p:cNvSpPr/>
          <p:nvPr/>
        </p:nvSpPr>
        <p:spPr>
          <a:xfrm>
            <a:off x="5696055" y="1047069"/>
            <a:ext cx="818309" cy="6155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dirty="0">
                <a:latin typeface="Helvetica Neue" panose="02000503000000020004" pitchFamily="2" charset="0"/>
                <a:ea typeface="Helvetica Neue" charset="0"/>
                <a:cs typeface="Helvetica Neue" charset="0"/>
              </a:rPr>
              <a:t>LOCAL </a:t>
            </a:r>
          </a:p>
          <a:p>
            <a:pPr algn="ctr"/>
            <a:r>
              <a:rPr lang="en-US" sz="1200" dirty="0">
                <a:latin typeface="Helvetica Neue" panose="02000503000000020004" pitchFamily="2" charset="0"/>
                <a:ea typeface="Helvetica Neue" charset="0"/>
                <a:cs typeface="Helvetica Neue" charset="0"/>
              </a:rPr>
              <a:t>clusters</a:t>
            </a:r>
          </a:p>
        </p:txBody>
      </p:sp>
      <p:sp>
        <p:nvSpPr>
          <p:cNvPr id="4" name="TextBox 3">
            <a:extLst>
              <a:ext uri="{FF2B5EF4-FFF2-40B4-BE49-F238E27FC236}">
                <a16:creationId xmlns:a16="http://schemas.microsoft.com/office/drawing/2014/main" id="{4C1C1E0A-4A5D-CC45-9448-963A5A953CC0}"/>
              </a:ext>
            </a:extLst>
          </p:cNvPr>
          <p:cNvSpPr txBox="1"/>
          <p:nvPr/>
        </p:nvSpPr>
        <p:spPr>
          <a:xfrm>
            <a:off x="5892700" y="2978994"/>
            <a:ext cx="3521973" cy="965134"/>
          </a:xfrm>
          <a:prstGeom prst="rect">
            <a:avLst/>
          </a:prstGeom>
          <a:solidFill>
            <a:schemeClr val="tx1">
              <a:lumMod val="20000"/>
              <a:lumOff val="80000"/>
            </a:schemeClr>
          </a:solidFill>
        </p:spPr>
        <p:txBody>
          <a:bodyPr wrap="square" lIns="135000" tIns="135000" rIns="135000" bIns="135000" rtlCol="0">
            <a:spAutoFit/>
          </a:bodyPr>
          <a:lstStyle/>
          <a:p>
            <a:r>
              <a:rPr lang="en-GB" sz="1200" b="1" dirty="0">
                <a:latin typeface="Helvetica Neue" panose="02000503000000020004" pitchFamily="2" charset="0"/>
              </a:rPr>
              <a:t>Weighted Conductance:</a:t>
            </a:r>
          </a:p>
          <a:p>
            <a:r>
              <a:rPr lang="en-GB" sz="1100" i="1" dirty="0">
                <a:latin typeface="Helvetica Neue" panose="02000503000000020004" pitchFamily="2" charset="0"/>
              </a:rPr>
              <a:t>ratio between the weighted sum of edges </a:t>
            </a:r>
          </a:p>
          <a:p>
            <a:r>
              <a:rPr lang="en-GB" sz="1100" i="1" dirty="0">
                <a:latin typeface="Helvetica Neue" panose="02000503000000020004" pitchFamily="2" charset="0"/>
              </a:rPr>
              <a:t>crossing the boundaries of the cluster </a:t>
            </a:r>
          </a:p>
          <a:p>
            <a:r>
              <a:rPr lang="en-GB" sz="1100" i="1" dirty="0">
                <a:latin typeface="Helvetica Neue" panose="02000503000000020004" pitchFamily="2" charset="0"/>
              </a:rPr>
              <a:t>and the weighted sum of those residing within it. </a:t>
            </a:r>
          </a:p>
        </p:txBody>
      </p:sp>
      <p:sp>
        <p:nvSpPr>
          <p:cNvPr id="125" name="Rectangle 124">
            <a:extLst>
              <a:ext uri="{FF2B5EF4-FFF2-40B4-BE49-F238E27FC236}">
                <a16:creationId xmlns:a16="http://schemas.microsoft.com/office/drawing/2014/main" id="{317CE1E6-F62C-874C-8948-ABB263BB914F}"/>
              </a:ext>
            </a:extLst>
          </p:cNvPr>
          <p:cNvSpPr/>
          <p:nvPr/>
        </p:nvSpPr>
        <p:spPr>
          <a:xfrm>
            <a:off x="5892700" y="3968639"/>
            <a:ext cx="3475992" cy="798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rtlCol="0" anchor="ctr"/>
          <a:lstStyle/>
          <a:p>
            <a:r>
              <a:rPr lang="en-US" sz="1200" b="1" dirty="0">
                <a:latin typeface="Helvetica Neue" panose="02000503000000020004" pitchFamily="2" charset="0"/>
                <a:ea typeface="Helvetica Neue" charset="0"/>
                <a:cs typeface="Helvetica Neue" charset="0"/>
              </a:rPr>
              <a:t>Performant Strategy:</a:t>
            </a:r>
          </a:p>
          <a:p>
            <a:r>
              <a:rPr lang="en-US" sz="1200" dirty="0">
                <a:latin typeface="Helvetica Neue" panose="02000503000000020004" pitchFamily="2" charset="0"/>
                <a:ea typeface="Helvetica Neue" charset="0"/>
                <a:cs typeface="Helvetica Neue" charset="0"/>
              </a:rPr>
              <a:t>Start with local solution and expand around them to avoid complete scans of the graph</a:t>
            </a:r>
          </a:p>
        </p:txBody>
      </p:sp>
      <p:cxnSp>
        <p:nvCxnSpPr>
          <p:cNvPr id="26" name="Straight Connector 25">
            <a:extLst>
              <a:ext uri="{FF2B5EF4-FFF2-40B4-BE49-F238E27FC236}">
                <a16:creationId xmlns:a16="http://schemas.microsoft.com/office/drawing/2014/main" id="{F0191D9D-DF49-F44D-ACEA-708F89420240}"/>
              </a:ext>
            </a:extLst>
          </p:cNvPr>
          <p:cNvCxnSpPr>
            <a:cxnSpLocks/>
            <a:stCxn id="117" idx="6"/>
            <a:endCxn id="120" idx="2"/>
          </p:cNvCxnSpPr>
          <p:nvPr/>
        </p:nvCxnSpPr>
        <p:spPr>
          <a:xfrm>
            <a:off x="6234995" y="2209844"/>
            <a:ext cx="643212" cy="228293"/>
          </a:xfrm>
          <a:prstGeom prst="line">
            <a:avLst/>
          </a:prstGeom>
          <a:ln w="53975" cap="rnd"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D9AB45F0-F61B-C746-BAB4-C50D7AC3C0FC}"/>
              </a:ext>
            </a:extLst>
          </p:cNvPr>
          <p:cNvSpPr txBox="1"/>
          <p:nvPr/>
        </p:nvSpPr>
        <p:spPr>
          <a:xfrm>
            <a:off x="5742035" y="2014424"/>
            <a:ext cx="312906" cy="369332"/>
          </a:xfrm>
          <a:prstGeom prst="rect">
            <a:avLst/>
          </a:prstGeom>
          <a:noFill/>
        </p:spPr>
        <p:txBody>
          <a:bodyPr wrap="none" rtlCol="0">
            <a:spAutoFit/>
          </a:bodyPr>
          <a:lstStyle/>
          <a:p>
            <a:r>
              <a:rPr lang="en-US" dirty="0">
                <a:latin typeface="Helvetica Neue" panose="02000503000000020004" pitchFamily="2" charset="0"/>
              </a:rPr>
              <a:t>?</a:t>
            </a:r>
            <a:endParaRPr lang="en-US" sz="1350" dirty="0">
              <a:latin typeface="Helvetica Neue" panose="02000503000000020004" pitchFamily="2" charset="0"/>
            </a:endParaRPr>
          </a:p>
        </p:txBody>
      </p:sp>
      <p:sp>
        <p:nvSpPr>
          <p:cNvPr id="27" name="TextBox 26">
            <a:extLst>
              <a:ext uri="{FF2B5EF4-FFF2-40B4-BE49-F238E27FC236}">
                <a16:creationId xmlns:a16="http://schemas.microsoft.com/office/drawing/2014/main" id="{7D5A4D17-88EE-DC4C-A27B-4C94F491D0AE}"/>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1213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xEl>
                                              <p:pRg st="8" end="8"/>
                                            </p:txEl>
                                          </p:spTgt>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5">
                                            <p:txEl>
                                              <p:pRg st="9" end="9"/>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5">
                                            <p:txEl>
                                              <p:pRg st="10" end="10"/>
                                            </p:txEl>
                                          </p:spTgt>
                                        </p:tgtEl>
                                        <p:attrNameLst>
                                          <p:attrName>style.visibility</p:attrName>
                                        </p:attrNameLst>
                                      </p:cBhvr>
                                      <p:to>
                                        <p:strVal val="visible"/>
                                      </p:to>
                                    </p:set>
                                  </p:childTnLst>
                                </p:cTn>
                              </p:par>
                              <p:par>
                                <p:cTn id="20" presetID="10" presetClass="entr" presetSubtype="0" fill="hold" grpId="0" nodeType="withEffect">
                                  <p:stCondLst>
                                    <p:cond delay="0"/>
                                  </p:stCondLst>
                                  <p:childTnLst>
                                    <p:set>
                                      <p:cBhvr>
                                        <p:cTn id="21" dur="1" fill="hold">
                                          <p:stCondLst>
                                            <p:cond delay="0"/>
                                          </p:stCondLst>
                                        </p:cTn>
                                        <p:tgtEl>
                                          <p:spTgt spid="125"/>
                                        </p:tgtEl>
                                        <p:attrNameLst>
                                          <p:attrName>style.visibility</p:attrName>
                                        </p:attrNameLst>
                                      </p:cBhvr>
                                      <p:to>
                                        <p:strVal val="visible"/>
                                      </p:to>
                                    </p:set>
                                    <p:animEffect transition="in" filter="fade">
                                      <p:cBhvr>
                                        <p:cTn id="22"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5580794" cy="1105789"/>
          </a:xfrm>
        </p:spPr>
        <p:txBody>
          <a:bodyPr/>
          <a:lstStyle/>
          <a:p>
            <a:r>
              <a:rPr lang="en-US" sz="2800" b="1" dirty="0" err="1">
                <a:latin typeface="Helvetica Neue Condensed" panose="02000503000000020004" pitchFamily="2" charset="0"/>
                <a:ea typeface="Helvetica Neue Condensed" panose="02000503000000020004" pitchFamily="2" charset="0"/>
                <a:cs typeface="Helvetica Neue Condensed" panose="02000503000000020004" pitchFamily="2" charset="0"/>
              </a:rPr>
              <a:t>iQBEES</a:t>
            </a:r>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Entity Search by Example</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Knowledge Graph Search</a:t>
            </a:r>
          </a:p>
        </p:txBody>
      </p:sp>
      <p:sp>
        <p:nvSpPr>
          <p:cNvPr id="15" name="Content Placeholder 2">
            <a:extLst>
              <a:ext uri="{FF2B5EF4-FFF2-40B4-BE49-F238E27FC236}">
                <a16:creationId xmlns:a16="http://schemas.microsoft.com/office/drawing/2014/main" id="{D6B3AEAF-8C6F-284E-BC98-3B44C179555D}"/>
              </a:ext>
            </a:extLst>
          </p:cNvPr>
          <p:cNvSpPr txBox="1">
            <a:spLocks/>
          </p:cNvSpPr>
          <p:nvPr/>
        </p:nvSpPr>
        <p:spPr>
          <a:xfrm>
            <a:off x="337183" y="1383507"/>
            <a:ext cx="4884464" cy="1814627"/>
          </a:xfrm>
          <a:prstGeom prst="rect">
            <a:avLst/>
          </a:prstGeom>
        </p:spPr>
        <p:txBody>
          <a:bodyPr>
            <a:noAutofit/>
          </a:bodyPr>
          <a:lstStyle>
            <a:lvl1pPr marL="285750" indent="-285750" algn="l" defTabSz="914318" rtl="0" eaLnBrk="1" latinLnBrk="0" hangingPunct="1">
              <a:lnSpc>
                <a:spcPct val="120000"/>
              </a:lnSpc>
              <a:spcBef>
                <a:spcPts val="1000"/>
              </a:spcBef>
              <a:buFontTx/>
              <a:buBlip>
                <a:blip r:embed="rId2"/>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2"/>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3"/>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3"/>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3"/>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350" b="1" dirty="0">
                <a:latin typeface="Helvetica Neue" panose="02000503000000020004" pitchFamily="2" charset="0"/>
              </a:rPr>
              <a:t>Model:</a:t>
            </a:r>
            <a:r>
              <a:rPr lang="en-US" sz="1350" dirty="0">
                <a:latin typeface="Helvetica Neue" panose="02000503000000020004" pitchFamily="2" charset="0"/>
              </a:rPr>
              <a:t>        Knowledge Graph (Edge-labels)</a:t>
            </a:r>
          </a:p>
          <a:p>
            <a:pPr marL="0" indent="0">
              <a:lnSpc>
                <a:spcPct val="100000"/>
              </a:lnSpc>
              <a:buNone/>
            </a:pPr>
            <a:r>
              <a:rPr lang="en-US" sz="1350" b="1" dirty="0">
                <a:latin typeface="Helvetica Neue" panose="02000503000000020004" pitchFamily="2" charset="0"/>
              </a:rPr>
              <a:t>Query:</a:t>
            </a:r>
            <a:r>
              <a:rPr lang="en-US" sz="1350" dirty="0">
                <a:latin typeface="Helvetica Neue" panose="02000503000000020004" pitchFamily="2" charset="0"/>
              </a:rPr>
              <a:t>         A set of Entities </a:t>
            </a:r>
            <a:r>
              <a:rPr lang="en-US" sz="1500" dirty="0">
                <a:latin typeface="Helvetica Neue" panose="02000503000000020004" pitchFamily="2" charset="0"/>
              </a:rPr>
              <a:t>Q</a:t>
            </a:r>
            <a:endParaRPr lang="en-US" sz="1350" dirty="0">
              <a:latin typeface="Helvetica Neue" panose="02000503000000020004" pitchFamily="2" charset="0"/>
            </a:endParaRPr>
          </a:p>
          <a:p>
            <a:pPr marL="0" indent="0">
              <a:lnSpc>
                <a:spcPct val="100000"/>
              </a:lnSpc>
              <a:buNone/>
            </a:pPr>
            <a:r>
              <a:rPr lang="en-US" sz="1350" b="1" dirty="0">
                <a:latin typeface="Helvetica Neue" panose="02000503000000020004" pitchFamily="2" charset="0"/>
              </a:rPr>
              <a:t>Similarity:</a:t>
            </a:r>
            <a:r>
              <a:rPr lang="en-US" sz="1350" dirty="0">
                <a:latin typeface="Helvetica Neue" panose="02000503000000020004" pitchFamily="2" charset="0"/>
              </a:rPr>
              <a:t>   Shared semantic properties</a:t>
            </a:r>
          </a:p>
          <a:p>
            <a:pPr marL="0" indent="0">
              <a:lnSpc>
                <a:spcPct val="100000"/>
              </a:lnSpc>
              <a:buNone/>
            </a:pPr>
            <a:endParaRPr lang="en-US" sz="600" dirty="0">
              <a:latin typeface="Helvetica Neue" panose="02000503000000020004" pitchFamily="2" charset="0"/>
            </a:endParaRPr>
          </a:p>
          <a:p>
            <a:pPr marL="0" indent="0">
              <a:lnSpc>
                <a:spcPct val="100000"/>
              </a:lnSpc>
              <a:buNone/>
            </a:pPr>
            <a:r>
              <a:rPr lang="en-US" sz="1350" b="1" dirty="0">
                <a:latin typeface="Helvetica Neue" panose="02000503000000020004" pitchFamily="2" charset="0"/>
              </a:rPr>
              <a:t>Output:</a:t>
            </a:r>
            <a:r>
              <a:rPr lang="en-US" sz="1350" dirty="0">
                <a:latin typeface="Helvetica Neue" panose="02000503000000020004" pitchFamily="2" charset="0"/>
              </a:rPr>
              <a:t>       A Set of </a:t>
            </a:r>
            <a:r>
              <a:rPr lang="en-US" sz="1350" u="sng" dirty="0">
                <a:latin typeface="Helvetica Neue" panose="02000503000000020004" pitchFamily="2" charset="0"/>
              </a:rPr>
              <a:t>Similar Entities</a:t>
            </a:r>
            <a:r>
              <a:rPr lang="en-US" sz="1350" dirty="0">
                <a:latin typeface="Helvetica Neue" panose="02000503000000020004" pitchFamily="2" charset="0"/>
              </a:rPr>
              <a:t> (ranked)</a:t>
            </a:r>
            <a:endParaRPr lang="en-US" sz="900" u="sng" dirty="0">
              <a:latin typeface="Helvetica Neue" panose="02000503000000020004" pitchFamily="2" charset="0"/>
            </a:endParaRPr>
          </a:p>
          <a:p>
            <a:pPr>
              <a:lnSpc>
                <a:spcPct val="100000"/>
              </a:lnSpc>
            </a:pPr>
            <a:endParaRPr lang="en-US" sz="900" dirty="0">
              <a:latin typeface="Helvetica Neue" panose="02000503000000020004" pitchFamily="2" charset="0"/>
            </a:endParaRPr>
          </a:p>
          <a:p>
            <a:endParaRPr lang="en-US" sz="900" dirty="0">
              <a:latin typeface="Helvetica Neue" panose="02000503000000020004" pitchFamily="2" charset="0"/>
            </a:endParaRPr>
          </a:p>
          <a:p>
            <a:endParaRPr lang="en-US" sz="900" dirty="0">
              <a:latin typeface="Helvetica Neue" panose="02000503000000020004" pitchFamily="2" charset="0"/>
            </a:endParaRPr>
          </a:p>
          <a:p>
            <a:endParaRPr lang="en-US" sz="900" dirty="0">
              <a:latin typeface="Helvetica Neue" panose="02000503000000020004" pitchFamily="2" charset="0"/>
            </a:endParaRPr>
          </a:p>
        </p:txBody>
      </p:sp>
      <p:sp>
        <p:nvSpPr>
          <p:cNvPr id="4" name="Rectangle 3">
            <a:extLst>
              <a:ext uri="{FF2B5EF4-FFF2-40B4-BE49-F238E27FC236}">
                <a16:creationId xmlns:a16="http://schemas.microsoft.com/office/drawing/2014/main" id="{EF47BF75-944E-F947-99B5-31A5F4F12A20}"/>
              </a:ext>
            </a:extLst>
          </p:cNvPr>
          <p:cNvSpPr/>
          <p:nvPr/>
        </p:nvSpPr>
        <p:spPr>
          <a:xfrm>
            <a:off x="7070591" y="391604"/>
            <a:ext cx="1693156" cy="300082"/>
          </a:xfrm>
          <a:prstGeom prst="rect">
            <a:avLst/>
          </a:prstGeom>
        </p:spPr>
        <p:txBody>
          <a:bodyPr wrap="none">
            <a:spAutoFit/>
          </a:bodyPr>
          <a:lstStyle/>
          <a:p>
            <a:r>
              <a:rPr lang="en-GB" sz="1350" dirty="0">
                <a:solidFill>
                  <a:srgbClr val="0072E5"/>
                </a:solidFill>
                <a:latin typeface="LibreCaslonText"/>
              </a:rPr>
              <a:t>Metzger et al. </a:t>
            </a:r>
            <a:r>
              <a:rPr lang="en-GB" sz="1350" dirty="0">
                <a:latin typeface="LibreCaslonText"/>
              </a:rPr>
              <a:t>[</a:t>
            </a:r>
            <a:r>
              <a:rPr lang="en-GB" sz="1350" dirty="0">
                <a:solidFill>
                  <a:srgbClr val="0072E5"/>
                </a:solidFill>
                <a:latin typeface="LibreCaslonText"/>
              </a:rPr>
              <a:t>2013</a:t>
            </a:r>
            <a:r>
              <a:rPr lang="en-GB" sz="1350" dirty="0">
                <a:latin typeface="LibreCaslonText"/>
              </a:rPr>
              <a:t>] </a:t>
            </a:r>
          </a:p>
        </p:txBody>
      </p:sp>
      <p:sp>
        <p:nvSpPr>
          <p:cNvPr id="5" name="Rectangle 4">
            <a:extLst>
              <a:ext uri="{FF2B5EF4-FFF2-40B4-BE49-F238E27FC236}">
                <a16:creationId xmlns:a16="http://schemas.microsoft.com/office/drawing/2014/main" id="{768E3F09-4DA6-384B-9393-F84FE64BC63C}"/>
              </a:ext>
            </a:extLst>
          </p:cNvPr>
          <p:cNvSpPr/>
          <p:nvPr/>
        </p:nvSpPr>
        <p:spPr>
          <a:xfrm>
            <a:off x="7093723" y="615290"/>
            <a:ext cx="1671611" cy="300082"/>
          </a:xfrm>
          <a:prstGeom prst="rect">
            <a:avLst/>
          </a:prstGeom>
        </p:spPr>
        <p:txBody>
          <a:bodyPr wrap="none">
            <a:spAutoFit/>
          </a:bodyPr>
          <a:lstStyle/>
          <a:p>
            <a:r>
              <a:rPr lang="en-GB" sz="1350" dirty="0" err="1">
                <a:solidFill>
                  <a:srgbClr val="0072E5"/>
                </a:solidFill>
                <a:latin typeface="LibreCaslonText"/>
              </a:rPr>
              <a:t>Sobczak</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2015</a:t>
            </a:r>
            <a:r>
              <a:rPr lang="en-GB" sz="1350" dirty="0">
                <a:latin typeface="LibreCaslonText"/>
              </a:rPr>
              <a:t>] </a:t>
            </a:r>
          </a:p>
        </p:txBody>
      </p:sp>
      <p:sp>
        <p:nvSpPr>
          <p:cNvPr id="7" name="Rectangle 6">
            <a:extLst>
              <a:ext uri="{FF2B5EF4-FFF2-40B4-BE49-F238E27FC236}">
                <a16:creationId xmlns:a16="http://schemas.microsoft.com/office/drawing/2014/main" id="{66C850AB-2728-5447-A1FF-B5A5D9E4FEA7}"/>
              </a:ext>
            </a:extLst>
          </p:cNvPr>
          <p:cNvSpPr/>
          <p:nvPr/>
        </p:nvSpPr>
        <p:spPr>
          <a:xfrm>
            <a:off x="340936" y="3376891"/>
            <a:ext cx="4153533" cy="576000"/>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wrap="none" lIns="90000" tIns="90000" rIns="90000" bIns="90000" rtlCol="0" anchor="ctr"/>
          <a:lstStyle/>
          <a:p>
            <a:r>
              <a:rPr lang="en-US" sz="1400" dirty="0">
                <a:solidFill>
                  <a:schemeClr val="tx1"/>
                </a:solidFill>
                <a:latin typeface="Helvetica Neue" panose="02000503000000020004" pitchFamily="2" charset="0"/>
                <a:ea typeface="Georgia" charset="0"/>
                <a:cs typeface="Georgia" charset="0"/>
              </a:rPr>
              <a:t>Case: Products</a:t>
            </a:r>
            <a:r>
              <a:rPr lang="en-US" dirty="0">
                <a:solidFill>
                  <a:schemeClr val="tx1"/>
                </a:solidFill>
                <a:latin typeface="Helvetica Neue" panose="02000503000000020004" pitchFamily="2" charset="0"/>
                <a:ea typeface="Georgia" charset="0"/>
                <a:cs typeface="Georgia" charset="0"/>
              </a:rPr>
              <a:t>→ </a:t>
            </a:r>
            <a:r>
              <a:rPr lang="en-US" sz="1400" dirty="0">
                <a:solidFill>
                  <a:schemeClr val="tx1"/>
                </a:solidFill>
                <a:latin typeface="Helvetica Neue" panose="02000503000000020004" pitchFamily="2" charset="0"/>
                <a:ea typeface="Georgia" charset="0"/>
                <a:cs typeface="Georgia" charset="0"/>
              </a:rPr>
              <a:t>Products with similar aspects</a:t>
            </a:r>
          </a:p>
        </p:txBody>
      </p:sp>
      <p:pic>
        <p:nvPicPr>
          <p:cNvPr id="9" name="Picture 8">
            <a:extLst>
              <a:ext uri="{FF2B5EF4-FFF2-40B4-BE49-F238E27FC236}">
                <a16:creationId xmlns:a16="http://schemas.microsoft.com/office/drawing/2014/main" id="{AC1FCE5C-2E4E-1645-8EFB-19DD53AFDF1C}"/>
              </a:ext>
            </a:extLst>
          </p:cNvPr>
          <p:cNvPicPr>
            <a:picLocks noChangeAspect="1"/>
          </p:cNvPicPr>
          <p:nvPr/>
        </p:nvPicPr>
        <p:blipFill>
          <a:blip r:embed="rId4" cstate="screen">
            <a:lum/>
            <a:alphaModFix/>
            <a:extLst>
              <a:ext uri="{28A0092B-C50C-407E-A947-70E740481C1C}">
                <a14:useLocalDpi xmlns:a14="http://schemas.microsoft.com/office/drawing/2010/main"/>
              </a:ext>
            </a:extLst>
          </a:blip>
          <a:srcRect/>
          <a:stretch>
            <a:fillRect/>
          </a:stretch>
        </p:blipFill>
        <p:spPr>
          <a:xfrm flipH="1">
            <a:off x="5217750" y="1115522"/>
            <a:ext cx="699370" cy="1049118"/>
          </a:xfrm>
          <a:prstGeom prst="rect">
            <a:avLst/>
          </a:prstGeom>
          <a:noFill/>
          <a:ln cap="flat">
            <a:noFill/>
          </a:ln>
        </p:spPr>
      </p:pic>
      <p:pic>
        <p:nvPicPr>
          <p:cNvPr id="10" name="Picture 9">
            <a:extLst>
              <a:ext uri="{FF2B5EF4-FFF2-40B4-BE49-F238E27FC236}">
                <a16:creationId xmlns:a16="http://schemas.microsoft.com/office/drawing/2014/main" id="{E41C109F-C903-3A4B-AA78-4101A3D5CCC8}"/>
              </a:ext>
            </a:extLst>
          </p:cNvPr>
          <p:cNvPicPr>
            <a:picLocks noChangeAspect="1"/>
          </p:cNvPicPr>
          <p:nvPr/>
        </p:nvPicPr>
        <p:blipFill>
          <a:blip r:embed="rId5" cstate="screen">
            <a:lum/>
            <a:alphaModFix/>
            <a:extLst>
              <a:ext uri="{28A0092B-C50C-407E-A947-70E740481C1C}">
                <a14:useLocalDpi xmlns:a14="http://schemas.microsoft.com/office/drawing/2010/main"/>
              </a:ext>
            </a:extLst>
          </a:blip>
          <a:srcRect/>
          <a:stretch>
            <a:fillRect/>
          </a:stretch>
        </p:blipFill>
        <p:spPr>
          <a:xfrm flipH="1">
            <a:off x="5204369" y="3132129"/>
            <a:ext cx="755787" cy="945106"/>
          </a:xfrm>
          <a:prstGeom prst="rect">
            <a:avLst/>
          </a:prstGeom>
          <a:noFill/>
          <a:ln cap="flat">
            <a:noFill/>
          </a:ln>
        </p:spPr>
      </p:pic>
      <p:pic>
        <p:nvPicPr>
          <p:cNvPr id="11" name="Picture 10">
            <a:extLst>
              <a:ext uri="{FF2B5EF4-FFF2-40B4-BE49-F238E27FC236}">
                <a16:creationId xmlns:a16="http://schemas.microsoft.com/office/drawing/2014/main" id="{D7400262-1233-B142-8C2F-64583F709752}"/>
              </a:ext>
            </a:extLst>
          </p:cNvPr>
          <p:cNvPicPr>
            <a:picLocks noChangeAspect="1"/>
          </p:cNvPicPr>
          <p:nvPr/>
        </p:nvPicPr>
        <p:blipFill>
          <a:blip r:embed="rId6" cstate="screen">
            <a:lum/>
            <a:alphaModFix/>
            <a:extLst>
              <a:ext uri="{28A0092B-C50C-407E-A947-70E740481C1C}">
                <a14:useLocalDpi xmlns:a14="http://schemas.microsoft.com/office/drawing/2010/main"/>
              </a:ext>
            </a:extLst>
          </a:blip>
          <a:srcRect/>
          <a:stretch>
            <a:fillRect/>
          </a:stretch>
        </p:blipFill>
        <p:spPr>
          <a:xfrm flipH="1">
            <a:off x="5774243" y="3471864"/>
            <a:ext cx="705744" cy="966670"/>
          </a:xfrm>
          <a:prstGeom prst="rect">
            <a:avLst/>
          </a:prstGeom>
          <a:noFill/>
          <a:ln cap="flat">
            <a:noFill/>
          </a:ln>
        </p:spPr>
      </p:pic>
      <p:pic>
        <p:nvPicPr>
          <p:cNvPr id="12" name="Picture 11">
            <a:extLst>
              <a:ext uri="{FF2B5EF4-FFF2-40B4-BE49-F238E27FC236}">
                <a16:creationId xmlns:a16="http://schemas.microsoft.com/office/drawing/2014/main" id="{16606731-A239-644E-B1AD-E733A486C81C}"/>
              </a:ext>
            </a:extLst>
          </p:cNvPr>
          <p:cNvPicPr>
            <a:picLocks noChangeAspect="1"/>
          </p:cNvPicPr>
          <p:nvPr/>
        </p:nvPicPr>
        <p:blipFill>
          <a:blip r:embed="rId7" cstate="screen">
            <a:lum/>
            <a:alphaModFix/>
            <a:extLst>
              <a:ext uri="{28A0092B-C50C-407E-A947-70E740481C1C}">
                <a14:useLocalDpi xmlns:a14="http://schemas.microsoft.com/office/drawing/2010/main"/>
              </a:ext>
            </a:extLst>
          </a:blip>
          <a:srcRect/>
          <a:stretch>
            <a:fillRect/>
          </a:stretch>
        </p:blipFill>
        <p:spPr>
          <a:xfrm flipH="1">
            <a:off x="7791609" y="859353"/>
            <a:ext cx="786901" cy="986590"/>
          </a:xfrm>
          <a:prstGeom prst="rect">
            <a:avLst/>
          </a:prstGeom>
          <a:noFill/>
          <a:ln cap="flat">
            <a:noFill/>
          </a:ln>
        </p:spPr>
      </p:pic>
      <p:pic>
        <p:nvPicPr>
          <p:cNvPr id="13" name="Picture 12">
            <a:extLst>
              <a:ext uri="{FF2B5EF4-FFF2-40B4-BE49-F238E27FC236}">
                <a16:creationId xmlns:a16="http://schemas.microsoft.com/office/drawing/2014/main" id="{8C48510F-C606-434C-AFE8-CED88C828319}"/>
              </a:ext>
            </a:extLst>
          </p:cNvPr>
          <p:cNvPicPr>
            <a:picLocks noChangeAspect="1"/>
          </p:cNvPicPr>
          <p:nvPr/>
        </p:nvPicPr>
        <p:blipFill>
          <a:blip r:embed="rId8" cstate="screen">
            <a:lum/>
            <a:alphaModFix/>
            <a:extLst>
              <a:ext uri="{28A0092B-C50C-407E-A947-70E740481C1C}">
                <a14:useLocalDpi xmlns:a14="http://schemas.microsoft.com/office/drawing/2010/main"/>
              </a:ext>
            </a:extLst>
          </a:blip>
          <a:srcRect/>
          <a:stretch>
            <a:fillRect/>
          </a:stretch>
        </p:blipFill>
        <p:spPr>
          <a:xfrm flipH="1">
            <a:off x="8120939" y="1360962"/>
            <a:ext cx="624745" cy="930454"/>
          </a:xfrm>
          <a:prstGeom prst="rect">
            <a:avLst/>
          </a:prstGeom>
          <a:noFill/>
          <a:ln cap="flat">
            <a:noFill/>
          </a:ln>
        </p:spPr>
      </p:pic>
      <p:pic>
        <p:nvPicPr>
          <p:cNvPr id="14" name="Picture 13">
            <a:extLst>
              <a:ext uri="{FF2B5EF4-FFF2-40B4-BE49-F238E27FC236}">
                <a16:creationId xmlns:a16="http://schemas.microsoft.com/office/drawing/2014/main" id="{6E52027E-D7C8-7047-8912-56800F21ABCE}"/>
              </a:ext>
            </a:extLst>
          </p:cNvPr>
          <p:cNvPicPr>
            <a:picLocks noChangeAspect="1"/>
          </p:cNvPicPr>
          <p:nvPr/>
        </p:nvPicPr>
        <p:blipFill>
          <a:blip r:embed="rId9" cstate="screen">
            <a:lum/>
            <a:alphaModFix/>
            <a:extLst>
              <a:ext uri="{28A0092B-C50C-407E-A947-70E740481C1C}">
                <a14:useLocalDpi xmlns:a14="http://schemas.microsoft.com/office/drawing/2010/main"/>
              </a:ext>
            </a:extLst>
          </a:blip>
          <a:srcRect/>
          <a:stretch>
            <a:fillRect/>
          </a:stretch>
        </p:blipFill>
        <p:spPr>
          <a:xfrm flipH="1">
            <a:off x="6933480" y="2540953"/>
            <a:ext cx="673145" cy="1129976"/>
          </a:xfrm>
          <a:prstGeom prst="rect">
            <a:avLst/>
          </a:prstGeom>
          <a:noFill/>
          <a:ln cap="flat">
            <a:noFill/>
          </a:ln>
        </p:spPr>
      </p:pic>
      <p:pic>
        <p:nvPicPr>
          <p:cNvPr id="16" name="Picture 15">
            <a:extLst>
              <a:ext uri="{FF2B5EF4-FFF2-40B4-BE49-F238E27FC236}">
                <a16:creationId xmlns:a16="http://schemas.microsoft.com/office/drawing/2014/main" id="{83C7702B-19F6-524E-8974-C7CE9CEAB3B6}"/>
              </a:ext>
            </a:extLst>
          </p:cNvPr>
          <p:cNvPicPr>
            <a:picLocks noChangeAspect="1"/>
          </p:cNvPicPr>
          <p:nvPr/>
        </p:nvPicPr>
        <p:blipFill>
          <a:blip r:embed="rId10" cstate="screen">
            <a:lum/>
            <a:alphaModFix/>
            <a:extLst>
              <a:ext uri="{28A0092B-C50C-407E-A947-70E740481C1C}">
                <a14:useLocalDpi xmlns:a14="http://schemas.microsoft.com/office/drawing/2010/main"/>
              </a:ext>
            </a:extLst>
          </a:blip>
          <a:srcRect/>
          <a:stretch>
            <a:fillRect/>
          </a:stretch>
        </p:blipFill>
        <p:spPr>
          <a:xfrm flipH="1">
            <a:off x="7396102" y="3050049"/>
            <a:ext cx="724836" cy="1085695"/>
          </a:xfrm>
          <a:prstGeom prst="rect">
            <a:avLst/>
          </a:prstGeom>
          <a:noFill/>
          <a:ln cap="flat">
            <a:noFill/>
          </a:ln>
        </p:spPr>
      </p:pic>
      <p:pic>
        <p:nvPicPr>
          <p:cNvPr id="17" name="Picture 16">
            <a:extLst>
              <a:ext uri="{FF2B5EF4-FFF2-40B4-BE49-F238E27FC236}">
                <a16:creationId xmlns:a16="http://schemas.microsoft.com/office/drawing/2014/main" id="{B2B4A012-3054-1C4A-9A51-3040783873BE}"/>
              </a:ext>
            </a:extLst>
          </p:cNvPr>
          <p:cNvPicPr>
            <a:picLocks noChangeAspect="1"/>
          </p:cNvPicPr>
          <p:nvPr/>
        </p:nvPicPr>
        <p:blipFill>
          <a:blip r:embed="rId11" cstate="screen">
            <a:lum/>
            <a:alphaModFix/>
            <a:extLst>
              <a:ext uri="{28A0092B-C50C-407E-A947-70E740481C1C}">
                <a14:useLocalDpi xmlns:a14="http://schemas.microsoft.com/office/drawing/2010/main"/>
              </a:ext>
            </a:extLst>
          </a:blip>
          <a:srcRect/>
          <a:stretch>
            <a:fillRect/>
          </a:stretch>
        </p:blipFill>
        <p:spPr>
          <a:xfrm flipH="1">
            <a:off x="5164769" y="3861084"/>
            <a:ext cx="740805" cy="800236"/>
          </a:xfrm>
          <a:prstGeom prst="rect">
            <a:avLst/>
          </a:prstGeom>
          <a:noFill/>
          <a:ln cap="flat">
            <a:noFill/>
          </a:ln>
        </p:spPr>
      </p:pic>
      <p:pic>
        <p:nvPicPr>
          <p:cNvPr id="18" name="Picture 17">
            <a:extLst>
              <a:ext uri="{FF2B5EF4-FFF2-40B4-BE49-F238E27FC236}">
                <a16:creationId xmlns:a16="http://schemas.microsoft.com/office/drawing/2014/main" id="{A49334A6-177A-9B49-9C4C-52C7A64CE4B0}"/>
              </a:ext>
            </a:extLst>
          </p:cNvPr>
          <p:cNvPicPr>
            <a:picLocks noChangeAspect="1"/>
          </p:cNvPicPr>
          <p:nvPr/>
        </p:nvPicPr>
        <p:blipFill>
          <a:blip r:embed="rId12" cstate="screen">
            <a:lum/>
            <a:alphaModFix/>
            <a:extLst>
              <a:ext uri="{28A0092B-C50C-407E-A947-70E740481C1C}">
                <a14:useLocalDpi xmlns:a14="http://schemas.microsoft.com/office/drawing/2010/main"/>
              </a:ext>
            </a:extLst>
          </a:blip>
          <a:srcRect/>
          <a:stretch>
            <a:fillRect/>
          </a:stretch>
        </p:blipFill>
        <p:spPr>
          <a:xfrm flipH="1">
            <a:off x="6845483" y="3426998"/>
            <a:ext cx="605155" cy="952679"/>
          </a:xfrm>
          <a:prstGeom prst="rect">
            <a:avLst/>
          </a:prstGeom>
          <a:noFill/>
          <a:ln cap="flat">
            <a:noFill/>
          </a:ln>
        </p:spPr>
      </p:pic>
      <p:cxnSp>
        <p:nvCxnSpPr>
          <p:cNvPr id="19" name="Straight Arrow Connector 18">
            <a:extLst>
              <a:ext uri="{FF2B5EF4-FFF2-40B4-BE49-F238E27FC236}">
                <a16:creationId xmlns:a16="http://schemas.microsoft.com/office/drawing/2014/main" id="{8D355592-5253-D24D-86EE-D0F9784C0786}"/>
              </a:ext>
            </a:extLst>
          </p:cNvPr>
          <p:cNvCxnSpPr/>
          <p:nvPr/>
        </p:nvCxnSpPr>
        <p:spPr>
          <a:xfrm flipH="1">
            <a:off x="5897741" y="2291416"/>
            <a:ext cx="7834" cy="810116"/>
          </a:xfrm>
          <a:prstGeom prst="straightConnector1">
            <a:avLst/>
          </a:prstGeom>
          <a:ln w="63500" cmpd="sng">
            <a:solidFill>
              <a:schemeClr val="tx2">
                <a:lumMod val="75000"/>
              </a:schemeClr>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FAD2A2CA-CCB7-9944-8FE8-51D55D4B81F8}"/>
              </a:ext>
            </a:extLst>
          </p:cNvPr>
          <p:cNvCxnSpPr/>
          <p:nvPr/>
        </p:nvCxnSpPr>
        <p:spPr>
          <a:xfrm>
            <a:off x="6254886" y="2324438"/>
            <a:ext cx="590597" cy="623044"/>
          </a:xfrm>
          <a:prstGeom prst="straightConnector1">
            <a:avLst/>
          </a:prstGeom>
          <a:ln w="63500" cmpd="sng">
            <a:solidFill>
              <a:schemeClr val="tx2">
                <a:lumMod val="75000"/>
              </a:schemeClr>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556FD6E0-D7AA-B940-91BA-5A32B54CBF8C}"/>
              </a:ext>
            </a:extLst>
          </p:cNvPr>
          <p:cNvCxnSpPr>
            <a:cxnSpLocks/>
          </p:cNvCxnSpPr>
          <p:nvPr/>
        </p:nvCxnSpPr>
        <p:spPr>
          <a:xfrm flipV="1">
            <a:off x="6479987" y="1360964"/>
            <a:ext cx="1214634" cy="355539"/>
          </a:xfrm>
          <a:prstGeom prst="straightConnector1">
            <a:avLst/>
          </a:prstGeom>
          <a:ln w="63500" cmpd="sng">
            <a:solidFill>
              <a:schemeClr val="tx2">
                <a:lumMod val="75000"/>
              </a:schemeClr>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5C2D2552-6FCC-FA4C-9E46-1F77EF75BD2A}"/>
              </a:ext>
            </a:extLst>
          </p:cNvPr>
          <p:cNvSpPr txBox="1"/>
          <p:nvPr/>
        </p:nvSpPr>
        <p:spPr>
          <a:xfrm>
            <a:off x="5421139" y="2526511"/>
            <a:ext cx="356188" cy="461665"/>
          </a:xfrm>
          <a:prstGeom prst="rect">
            <a:avLst/>
          </a:prstGeom>
          <a:noFill/>
        </p:spPr>
        <p:txBody>
          <a:bodyPr wrap="none" rtlCol="0">
            <a:spAutoFit/>
          </a:bodyPr>
          <a:lstStyle/>
          <a:p>
            <a:pPr defTabSz="430202">
              <a:spcAft>
                <a:spcPts val="400"/>
              </a:spcAft>
              <a:buSzPct val="100000"/>
            </a:pPr>
            <a:r>
              <a:rPr lang="en-US" sz="2400" dirty="0">
                <a:solidFill>
                  <a:srgbClr val="285096"/>
                </a:solidFill>
                <a:latin typeface="Helvetica Neue" panose="02000503000000020004" pitchFamily="2" charset="0"/>
                <a:ea typeface="Helvetica Neue" charset="0"/>
                <a:cs typeface="Helvetica Neue" charset="0"/>
              </a:rPr>
              <a:t>?</a:t>
            </a:r>
          </a:p>
        </p:txBody>
      </p:sp>
      <p:sp>
        <p:nvSpPr>
          <p:cNvPr id="23" name="TextBox 22">
            <a:extLst>
              <a:ext uri="{FF2B5EF4-FFF2-40B4-BE49-F238E27FC236}">
                <a16:creationId xmlns:a16="http://schemas.microsoft.com/office/drawing/2014/main" id="{BADE9EC7-6AD8-AD48-8E19-6B6EF44E0021}"/>
              </a:ext>
            </a:extLst>
          </p:cNvPr>
          <p:cNvSpPr txBox="1"/>
          <p:nvPr/>
        </p:nvSpPr>
        <p:spPr>
          <a:xfrm>
            <a:off x="6554990" y="1989732"/>
            <a:ext cx="356188" cy="461665"/>
          </a:xfrm>
          <a:prstGeom prst="rect">
            <a:avLst/>
          </a:prstGeom>
          <a:noFill/>
        </p:spPr>
        <p:txBody>
          <a:bodyPr wrap="none" rtlCol="0">
            <a:spAutoFit/>
          </a:bodyPr>
          <a:lstStyle/>
          <a:p>
            <a:pPr defTabSz="430202">
              <a:spcAft>
                <a:spcPts val="400"/>
              </a:spcAft>
              <a:buSzPct val="100000"/>
            </a:pPr>
            <a:r>
              <a:rPr lang="en-US" sz="2400" b="1" dirty="0">
                <a:solidFill>
                  <a:srgbClr val="285096"/>
                </a:solidFill>
                <a:latin typeface="Helvetica Neue" charset="0"/>
                <a:ea typeface="Helvetica Neue" charset="0"/>
                <a:cs typeface="Helvetica Neue" charset="0"/>
              </a:rPr>
              <a:t>?</a:t>
            </a:r>
          </a:p>
        </p:txBody>
      </p:sp>
      <p:sp>
        <p:nvSpPr>
          <p:cNvPr id="24" name="TextBox 23">
            <a:extLst>
              <a:ext uri="{FF2B5EF4-FFF2-40B4-BE49-F238E27FC236}">
                <a16:creationId xmlns:a16="http://schemas.microsoft.com/office/drawing/2014/main" id="{AD04DD7A-C9DA-8644-96FD-E97F43EF286C}"/>
              </a:ext>
            </a:extLst>
          </p:cNvPr>
          <p:cNvSpPr txBox="1"/>
          <p:nvPr/>
        </p:nvSpPr>
        <p:spPr>
          <a:xfrm>
            <a:off x="6726042" y="953354"/>
            <a:ext cx="356188" cy="461665"/>
          </a:xfrm>
          <a:prstGeom prst="rect">
            <a:avLst/>
          </a:prstGeom>
          <a:noFill/>
        </p:spPr>
        <p:txBody>
          <a:bodyPr wrap="none" rtlCol="0">
            <a:spAutoFit/>
          </a:bodyPr>
          <a:lstStyle/>
          <a:p>
            <a:pPr defTabSz="430202">
              <a:spcAft>
                <a:spcPts val="400"/>
              </a:spcAft>
              <a:buSzPct val="100000"/>
            </a:pPr>
            <a:r>
              <a:rPr lang="en-US" sz="2400" dirty="0">
                <a:solidFill>
                  <a:srgbClr val="285096"/>
                </a:solidFill>
                <a:latin typeface="Helvetica Neue" panose="02000503000000020004" pitchFamily="2" charset="0"/>
                <a:ea typeface="Helvetica Neue" charset="0"/>
                <a:cs typeface="Helvetica Neue" charset="0"/>
              </a:rPr>
              <a:t>?</a:t>
            </a:r>
          </a:p>
        </p:txBody>
      </p:sp>
      <p:sp>
        <p:nvSpPr>
          <p:cNvPr id="25" name="TextBox 24">
            <a:extLst>
              <a:ext uri="{FF2B5EF4-FFF2-40B4-BE49-F238E27FC236}">
                <a16:creationId xmlns:a16="http://schemas.microsoft.com/office/drawing/2014/main" id="{C675B0ED-AF72-DC47-836D-0E11B31ED6A4}"/>
              </a:ext>
            </a:extLst>
          </p:cNvPr>
          <p:cNvSpPr txBox="1"/>
          <p:nvPr/>
        </p:nvSpPr>
        <p:spPr>
          <a:xfrm>
            <a:off x="5139673" y="819470"/>
            <a:ext cx="939681" cy="338554"/>
          </a:xfrm>
          <a:prstGeom prst="rect">
            <a:avLst/>
          </a:prstGeom>
          <a:noFill/>
        </p:spPr>
        <p:txBody>
          <a:bodyPr wrap="none" rtlCol="0">
            <a:spAutoFit/>
          </a:bodyPr>
          <a:lstStyle/>
          <a:p>
            <a:pPr defTabSz="430202">
              <a:spcAft>
                <a:spcPts val="400"/>
              </a:spcAft>
              <a:buSzPct val="100000"/>
            </a:pPr>
            <a:r>
              <a:rPr lang="en-US" sz="1600" dirty="0">
                <a:latin typeface="Helvetica Neue" panose="02000503000000020004" pitchFamily="2" charset="0"/>
                <a:ea typeface="Georgia" charset="0"/>
                <a:cs typeface="Georgia" charset="0"/>
              </a:rPr>
              <a:t>Entity 1</a:t>
            </a:r>
            <a:r>
              <a:rPr lang="en-US" sz="1600" dirty="0">
                <a:latin typeface="Helvetica Neue" panose="02000503000000020004" pitchFamily="2" charset="0"/>
                <a:ea typeface="Georgia" charset="0"/>
                <a:cs typeface="Georgia" charset="0"/>
                <a:sym typeface="Wingdings"/>
              </a:rPr>
              <a:t>:</a:t>
            </a:r>
            <a:endParaRPr lang="en-US" sz="1600" dirty="0">
              <a:latin typeface="Helvetica Neue" panose="02000503000000020004" pitchFamily="2" charset="0"/>
              <a:ea typeface="Georgia" charset="0"/>
              <a:cs typeface="Georgia" charset="0"/>
            </a:endParaRPr>
          </a:p>
        </p:txBody>
      </p:sp>
      <p:sp>
        <p:nvSpPr>
          <p:cNvPr id="26" name="TextBox 25">
            <a:extLst>
              <a:ext uri="{FF2B5EF4-FFF2-40B4-BE49-F238E27FC236}">
                <a16:creationId xmlns:a16="http://schemas.microsoft.com/office/drawing/2014/main" id="{B0682C0A-F4B2-514A-8244-F25C2A23D176}"/>
              </a:ext>
            </a:extLst>
          </p:cNvPr>
          <p:cNvSpPr txBox="1"/>
          <p:nvPr/>
        </p:nvSpPr>
        <p:spPr>
          <a:xfrm>
            <a:off x="5858557" y="1155273"/>
            <a:ext cx="939681" cy="338554"/>
          </a:xfrm>
          <a:prstGeom prst="rect">
            <a:avLst/>
          </a:prstGeom>
          <a:noFill/>
        </p:spPr>
        <p:txBody>
          <a:bodyPr wrap="none" rtlCol="0">
            <a:spAutoFit/>
          </a:bodyPr>
          <a:lstStyle/>
          <a:p>
            <a:pPr defTabSz="430202">
              <a:spcAft>
                <a:spcPts val="400"/>
              </a:spcAft>
              <a:buSzPct val="100000"/>
            </a:pPr>
            <a:r>
              <a:rPr lang="en-US" sz="1600" dirty="0">
                <a:latin typeface="Helvetica Neue" panose="02000503000000020004" pitchFamily="2" charset="0"/>
                <a:ea typeface="Georgia" charset="0"/>
                <a:cs typeface="Georgia" charset="0"/>
              </a:rPr>
              <a:t>Entity 2</a:t>
            </a:r>
            <a:r>
              <a:rPr lang="en-US" sz="1600" dirty="0">
                <a:latin typeface="Helvetica Neue" panose="02000503000000020004" pitchFamily="2" charset="0"/>
                <a:ea typeface="Georgia" charset="0"/>
                <a:cs typeface="Georgia" charset="0"/>
                <a:sym typeface="Wingdings"/>
              </a:rPr>
              <a:t>:</a:t>
            </a:r>
            <a:endParaRPr lang="en-US" sz="1600" dirty="0">
              <a:latin typeface="Helvetica Neue" panose="02000503000000020004" pitchFamily="2" charset="0"/>
              <a:ea typeface="Georgia" charset="0"/>
              <a:cs typeface="Georgia" charset="0"/>
            </a:endParaRPr>
          </a:p>
        </p:txBody>
      </p:sp>
      <p:pic>
        <p:nvPicPr>
          <p:cNvPr id="27" name="Picture 26">
            <a:extLst>
              <a:ext uri="{FF2B5EF4-FFF2-40B4-BE49-F238E27FC236}">
                <a16:creationId xmlns:a16="http://schemas.microsoft.com/office/drawing/2014/main" id="{6D8704F6-FAD8-D14E-896B-25E75CD2C797}"/>
              </a:ext>
            </a:extLst>
          </p:cNvPr>
          <p:cNvPicPr>
            <a:picLocks noChangeAspect="1"/>
          </p:cNvPicPr>
          <p:nvPr/>
        </p:nvPicPr>
        <p:blipFill>
          <a:blip r:embed="rId13" cstate="screen">
            <a:lum/>
            <a:alphaModFix/>
            <a:extLst>
              <a:ext uri="{28A0092B-C50C-407E-A947-70E740481C1C}">
                <a14:useLocalDpi xmlns:a14="http://schemas.microsoft.com/office/drawing/2010/main"/>
              </a:ext>
            </a:extLst>
          </a:blip>
          <a:srcRect/>
          <a:stretch>
            <a:fillRect/>
          </a:stretch>
        </p:blipFill>
        <p:spPr>
          <a:xfrm flipH="1">
            <a:off x="5899372" y="1441179"/>
            <a:ext cx="846848" cy="846848"/>
          </a:xfrm>
          <a:prstGeom prst="rect">
            <a:avLst/>
          </a:prstGeom>
          <a:noFill/>
          <a:ln cap="flat">
            <a:noFill/>
          </a:ln>
        </p:spPr>
      </p:pic>
      <p:sp>
        <p:nvSpPr>
          <p:cNvPr id="29" name="TextBox 28">
            <a:extLst>
              <a:ext uri="{FF2B5EF4-FFF2-40B4-BE49-F238E27FC236}">
                <a16:creationId xmlns:a16="http://schemas.microsoft.com/office/drawing/2014/main" id="{8FCEB97C-A5BE-1D41-B09C-FF7CE2B5B87B}"/>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8" name="Rectangle 27">
            <a:extLst>
              <a:ext uri="{FF2B5EF4-FFF2-40B4-BE49-F238E27FC236}">
                <a16:creationId xmlns:a16="http://schemas.microsoft.com/office/drawing/2014/main" id="{CEA7EE9D-D079-FB4C-A59B-55D86829BB5E}"/>
              </a:ext>
            </a:extLst>
          </p:cNvPr>
          <p:cNvSpPr/>
          <p:nvPr/>
        </p:nvSpPr>
        <p:spPr>
          <a:xfrm>
            <a:off x="332260" y="4010845"/>
            <a:ext cx="3974828" cy="576000"/>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wrap="none" lIns="90000" tIns="90000" rIns="90000" bIns="90000" rtlCol="0" anchor="ctr"/>
          <a:lstStyle/>
          <a:p>
            <a:r>
              <a:rPr lang="en-US" sz="1400" dirty="0">
                <a:solidFill>
                  <a:schemeClr val="tx1"/>
                </a:solidFill>
                <a:latin typeface="Helvetica Neue" panose="02000503000000020004" pitchFamily="2" charset="0"/>
                <a:ea typeface="Georgia" charset="0"/>
                <a:cs typeface="Georgia" charset="0"/>
              </a:rPr>
              <a:t>Case: KG Exploration</a:t>
            </a:r>
            <a:r>
              <a:rPr lang="en-US" dirty="0">
                <a:solidFill>
                  <a:schemeClr val="tx1"/>
                </a:solidFill>
                <a:latin typeface="Helvetica Neue" panose="02000503000000020004" pitchFamily="2" charset="0"/>
                <a:ea typeface="Georgia" charset="0"/>
                <a:cs typeface="Georgia" charset="0"/>
              </a:rPr>
              <a:t>→ </a:t>
            </a:r>
            <a:r>
              <a:rPr lang="en-US" sz="1400" dirty="0">
                <a:solidFill>
                  <a:schemeClr val="tx1"/>
                </a:solidFill>
                <a:latin typeface="Helvetica Neue" panose="02000503000000020004" pitchFamily="2" charset="0"/>
                <a:ea typeface="Georgia" charset="0"/>
                <a:cs typeface="Georgia" charset="0"/>
              </a:rPr>
              <a:t>Related Entities</a:t>
            </a:r>
          </a:p>
        </p:txBody>
      </p:sp>
    </p:spTree>
    <p:extLst>
      <p:ext uri="{BB962C8B-B14F-4D97-AF65-F5344CB8AC3E}">
        <p14:creationId xmlns:p14="http://schemas.microsoft.com/office/powerpoint/2010/main" val="4661457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hidden"/>
                                      </p:to>
                                    </p:set>
                                  </p:childTnLst>
                                </p:cTn>
                              </p:par>
                              <p:par>
                                <p:cTn id="13" presetID="9" presetClass="emph" presetSubtype="0" nodeType="withEffect">
                                  <p:stCondLst>
                                    <p:cond delay="0"/>
                                  </p:stCondLst>
                                  <p:childTnLst>
                                    <p:set>
                                      <p:cBhvr rctx="PPT">
                                        <p:cTn id="14" dur="indefinite"/>
                                        <p:tgtEl>
                                          <p:spTgt spid="19"/>
                                        </p:tgtEl>
                                        <p:attrNameLst>
                                          <p:attrName>style.opacity</p:attrName>
                                        </p:attrNameLst>
                                      </p:cBhvr>
                                      <p:to>
                                        <p:strVal val="0.5"/>
                                      </p:to>
                                    </p:set>
                                    <p:animEffect filter="image" prLst="opacity: 0.5">
                                      <p:cBhvr rctx="IE">
                                        <p:cTn id="15" dur="indefinite"/>
                                        <p:tgtEl>
                                          <p:spTgt spid="19"/>
                                        </p:tgtEl>
                                      </p:cBhvr>
                                    </p:animEffect>
                                  </p:childTnLst>
                                </p:cTn>
                              </p:par>
                              <p:par>
                                <p:cTn id="16" presetID="9" presetClass="emph" presetSubtype="0" nodeType="withEffect">
                                  <p:stCondLst>
                                    <p:cond delay="0"/>
                                  </p:stCondLst>
                                  <p:childTnLst>
                                    <p:set>
                                      <p:cBhvr rctx="PPT">
                                        <p:cTn id="17" dur="indefinite"/>
                                        <p:tgtEl>
                                          <p:spTgt spid="20"/>
                                        </p:tgtEl>
                                        <p:attrNameLst>
                                          <p:attrName>style.opacity</p:attrName>
                                        </p:attrNameLst>
                                      </p:cBhvr>
                                      <p:to>
                                        <p:strVal val="0.5"/>
                                      </p:to>
                                    </p:set>
                                    <p:animEffect filter="image" prLst="opacity: 0.5">
                                      <p:cBhvr rctx="IE">
                                        <p:cTn id="18" dur="indefinite"/>
                                        <p:tgtEl>
                                          <p:spTgt spid="20"/>
                                        </p:tgtEl>
                                      </p:cBhvr>
                                    </p:animEffect>
                                  </p:childTnLst>
                                </p:cTn>
                              </p:par>
                              <p:par>
                                <p:cTn id="19" presetID="1" presetClass="exit"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hidden"/>
                                      </p:to>
                                    </p:set>
                                  </p:childTnLst>
                                </p:cTn>
                              </p:par>
                              <p:par>
                                <p:cTn id="21" presetID="9" presetClass="emph" presetSubtype="0" nodeType="withEffect">
                                  <p:stCondLst>
                                    <p:cond delay="0"/>
                                  </p:stCondLst>
                                  <p:childTnLst>
                                    <p:set>
                                      <p:cBhvr>
                                        <p:cTn id="22" dur="indefinite"/>
                                        <p:tgtEl>
                                          <p:spTgt spid="19"/>
                                        </p:tgtEl>
                                        <p:attrNameLst>
                                          <p:attrName>style.opacity</p:attrName>
                                        </p:attrNameLst>
                                      </p:cBhvr>
                                      <p:to>
                                        <p:strVal val="0.5"/>
                                      </p:to>
                                    </p:set>
                                    <p:animEffect filter="image" prLst="opacity: 0.5">
                                      <p:cBhvr rctx="IE">
                                        <p:cTn id="23" dur="indefinite"/>
                                        <p:tgtEl>
                                          <p:spTgt spid="19"/>
                                        </p:tgtEl>
                                      </p:cBhvr>
                                    </p:animEffect>
                                  </p:childTnLst>
                                </p:cTn>
                              </p:par>
                              <p:par>
                                <p:cTn id="24" presetID="9" presetClass="emph" presetSubtype="0" nodeType="withEffect">
                                  <p:stCondLst>
                                    <p:cond delay="0"/>
                                  </p:stCondLst>
                                  <p:childTnLst>
                                    <p:set>
                                      <p:cBhvr>
                                        <p:cTn id="25" dur="indefinite"/>
                                        <p:tgtEl>
                                          <p:spTgt spid="20"/>
                                        </p:tgtEl>
                                        <p:attrNameLst>
                                          <p:attrName>style.opacity</p:attrName>
                                        </p:attrNameLst>
                                      </p:cBhvr>
                                      <p:to>
                                        <p:strVal val="0.5"/>
                                      </p:to>
                                    </p:set>
                                    <p:animEffect filter="image" prLst="opacity: 0.5">
                                      <p:cBhvr rctx="IE">
                                        <p:cTn id="26" dur="indefinite"/>
                                        <p:tgtEl>
                                          <p:spTgt spid="20"/>
                                        </p:tgtEl>
                                      </p:cBhvr>
                                    </p:animEffect>
                                  </p:childTnLst>
                                </p:cTn>
                              </p:par>
                              <p:par>
                                <p:cTn id="27" presetID="9" presetClass="emph" presetSubtype="0" nodeType="withEffect">
                                  <p:stCondLst>
                                    <p:cond delay="0"/>
                                  </p:stCondLst>
                                  <p:childTnLst>
                                    <p:set>
                                      <p:cBhvr>
                                        <p:cTn id="28" dur="indefinite"/>
                                        <p:tgtEl>
                                          <p:spTgt spid="10"/>
                                        </p:tgtEl>
                                        <p:attrNameLst>
                                          <p:attrName>style.opacity</p:attrName>
                                        </p:attrNameLst>
                                      </p:cBhvr>
                                      <p:to>
                                        <p:strVal val="0.5"/>
                                      </p:to>
                                    </p:set>
                                    <p:animEffect filter="image" prLst="opacity: 0.5">
                                      <p:cBhvr rctx="IE">
                                        <p:cTn id="29" dur="indefinite"/>
                                        <p:tgtEl>
                                          <p:spTgt spid="10"/>
                                        </p:tgtEl>
                                      </p:cBhvr>
                                    </p:animEffect>
                                  </p:childTnLst>
                                </p:cTn>
                              </p:par>
                              <p:par>
                                <p:cTn id="30" presetID="9" presetClass="emph" presetSubtype="0" nodeType="withEffect">
                                  <p:stCondLst>
                                    <p:cond delay="0"/>
                                  </p:stCondLst>
                                  <p:childTnLst>
                                    <p:set>
                                      <p:cBhvr>
                                        <p:cTn id="31" dur="indefinite"/>
                                        <p:tgtEl>
                                          <p:spTgt spid="11"/>
                                        </p:tgtEl>
                                        <p:attrNameLst>
                                          <p:attrName>style.opacity</p:attrName>
                                        </p:attrNameLst>
                                      </p:cBhvr>
                                      <p:to>
                                        <p:strVal val="0.5"/>
                                      </p:to>
                                    </p:set>
                                    <p:animEffect filter="image" prLst="opacity: 0.5">
                                      <p:cBhvr rctx="IE">
                                        <p:cTn id="32" dur="indefinite"/>
                                        <p:tgtEl>
                                          <p:spTgt spid="11"/>
                                        </p:tgtEl>
                                      </p:cBhvr>
                                    </p:animEffect>
                                  </p:childTnLst>
                                </p:cTn>
                              </p:par>
                              <p:par>
                                <p:cTn id="33" presetID="9" presetClass="emph" presetSubtype="0" nodeType="withEffect">
                                  <p:stCondLst>
                                    <p:cond delay="0"/>
                                  </p:stCondLst>
                                  <p:childTnLst>
                                    <p:set>
                                      <p:cBhvr>
                                        <p:cTn id="34" dur="indefinite"/>
                                        <p:tgtEl>
                                          <p:spTgt spid="17"/>
                                        </p:tgtEl>
                                        <p:attrNameLst>
                                          <p:attrName>style.opacity</p:attrName>
                                        </p:attrNameLst>
                                      </p:cBhvr>
                                      <p:to>
                                        <p:strVal val="0.5"/>
                                      </p:to>
                                    </p:set>
                                    <p:animEffect filter="image" prLst="opacity: 0.5">
                                      <p:cBhvr rctx="IE">
                                        <p:cTn id="35" dur="indefinite"/>
                                        <p:tgtEl>
                                          <p:spTgt spid="17"/>
                                        </p:tgtEl>
                                      </p:cBhvr>
                                    </p:animEffect>
                                  </p:childTnLst>
                                </p:cTn>
                              </p:par>
                              <p:par>
                                <p:cTn id="36" presetID="9" presetClass="emph" presetSubtype="0" nodeType="withEffect">
                                  <p:stCondLst>
                                    <p:cond delay="0"/>
                                  </p:stCondLst>
                                  <p:childTnLst>
                                    <p:set>
                                      <p:cBhvr>
                                        <p:cTn id="37" dur="indefinite"/>
                                        <p:tgtEl>
                                          <p:spTgt spid="18"/>
                                        </p:tgtEl>
                                        <p:attrNameLst>
                                          <p:attrName>style.opacity</p:attrName>
                                        </p:attrNameLst>
                                      </p:cBhvr>
                                      <p:to>
                                        <p:strVal val="0.5"/>
                                      </p:to>
                                    </p:set>
                                    <p:animEffect filter="image" prLst="opacity: 0.5">
                                      <p:cBhvr rctx="IE">
                                        <p:cTn id="38" dur="indefinite"/>
                                        <p:tgtEl>
                                          <p:spTgt spid="18"/>
                                        </p:tgtEl>
                                      </p:cBhvr>
                                    </p:animEffect>
                                  </p:childTnLst>
                                </p:cTn>
                              </p:par>
                              <p:par>
                                <p:cTn id="39" presetID="9" presetClass="emph" presetSubtype="0" nodeType="withEffect">
                                  <p:stCondLst>
                                    <p:cond delay="0"/>
                                  </p:stCondLst>
                                  <p:childTnLst>
                                    <p:set>
                                      <p:cBhvr>
                                        <p:cTn id="40" dur="indefinite"/>
                                        <p:tgtEl>
                                          <p:spTgt spid="14"/>
                                        </p:tgtEl>
                                        <p:attrNameLst>
                                          <p:attrName>style.opacity</p:attrName>
                                        </p:attrNameLst>
                                      </p:cBhvr>
                                      <p:to>
                                        <p:strVal val="0.5"/>
                                      </p:to>
                                    </p:set>
                                    <p:animEffect filter="image" prLst="opacity: 0.5">
                                      <p:cBhvr rctx="IE">
                                        <p:cTn id="41" dur="indefinite"/>
                                        <p:tgtEl>
                                          <p:spTgt spid="14"/>
                                        </p:tgtEl>
                                      </p:cBhvr>
                                    </p:animEffect>
                                  </p:childTnLst>
                                </p:cTn>
                              </p:par>
                              <p:par>
                                <p:cTn id="42" presetID="9" presetClass="emph" presetSubtype="0" nodeType="withEffect">
                                  <p:stCondLst>
                                    <p:cond delay="0"/>
                                  </p:stCondLst>
                                  <p:childTnLst>
                                    <p:set>
                                      <p:cBhvr>
                                        <p:cTn id="43" dur="indefinite"/>
                                        <p:tgtEl>
                                          <p:spTgt spid="16"/>
                                        </p:tgtEl>
                                        <p:attrNameLst>
                                          <p:attrName>style.opacity</p:attrName>
                                        </p:attrNameLst>
                                      </p:cBhvr>
                                      <p:to>
                                        <p:strVal val="0.5"/>
                                      </p:to>
                                    </p:set>
                                    <p:animEffect filter="image" prLst="opacity: 0.5">
                                      <p:cBhvr rctx="IE">
                                        <p:cTn id="44" dur="indefinite"/>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a:cxnSpLocks/>
          </p:cNvCxnSpPr>
          <p:nvPr/>
        </p:nvCxnSpPr>
        <p:spPr>
          <a:xfrm>
            <a:off x="2862284" y="3396242"/>
            <a:ext cx="3165471" cy="0"/>
          </a:xfrm>
          <a:prstGeom prst="straightConnector1">
            <a:avLst/>
          </a:prstGeom>
          <a:ln>
            <a:solidFill>
              <a:srgbClr val="FF0000"/>
            </a:solidFill>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5" name="Can 4"/>
          <p:cNvSpPr/>
          <p:nvPr/>
        </p:nvSpPr>
        <p:spPr>
          <a:xfrm>
            <a:off x="6061772" y="2869119"/>
            <a:ext cx="1072454" cy="902782"/>
          </a:xfrm>
          <a:prstGeom prst="can">
            <a:avLst/>
          </a:prstGeom>
          <a:noFill/>
        </p:spPr>
        <p:style>
          <a:lnRef idx="1">
            <a:schemeClr val="dk1"/>
          </a:lnRef>
          <a:fillRef idx="3">
            <a:schemeClr val="dk1"/>
          </a:fillRef>
          <a:effectRef idx="2">
            <a:schemeClr val="dk1"/>
          </a:effectRef>
          <a:fontRef idx="minor">
            <a:schemeClr val="lt1"/>
          </a:fontRef>
        </p:style>
        <p:txBody>
          <a:bodyPr rtlCol="0" anchor="ctr"/>
          <a:lstStyle/>
          <a:p>
            <a:pPr algn="ctr"/>
            <a:endParaRPr lang="it-IT" sz="1050" dirty="0">
              <a:solidFill>
                <a:schemeClr val="tx1"/>
              </a:solidFill>
            </a:endParaRPr>
          </a:p>
        </p:txBody>
      </p:sp>
      <p:sp>
        <p:nvSpPr>
          <p:cNvPr id="7" name="TextBox 6"/>
          <p:cNvSpPr txBox="1"/>
          <p:nvPr/>
        </p:nvSpPr>
        <p:spPr>
          <a:xfrm>
            <a:off x="3953049" y="3074160"/>
            <a:ext cx="814316" cy="276999"/>
          </a:xfrm>
          <a:prstGeom prst="rect">
            <a:avLst/>
          </a:prstGeom>
          <a:noFill/>
        </p:spPr>
        <p:txBody>
          <a:bodyPr wrap="square" rtlCol="0">
            <a:spAutoFit/>
          </a:bodyPr>
          <a:lstStyle/>
          <a:p>
            <a:pPr defTabSz="322660">
              <a:spcAft>
                <a:spcPts val="300"/>
              </a:spcAft>
              <a:buSzPct val="100000"/>
            </a:pPr>
            <a:r>
              <a:rPr lang="it-IT" sz="1200" dirty="0">
                <a:solidFill>
                  <a:srgbClr val="000000"/>
                </a:solidFill>
                <a:latin typeface="HP Simplified" pitchFamily="34" charset="0"/>
                <a:cs typeface="HP Simplified" pitchFamily="34" charset="0"/>
              </a:rPr>
              <a:t>Query???</a:t>
            </a:r>
          </a:p>
        </p:txBody>
      </p:sp>
      <p:sp>
        <p:nvSpPr>
          <p:cNvPr id="9" name="Rectangle 8"/>
          <p:cNvSpPr/>
          <p:nvPr/>
        </p:nvSpPr>
        <p:spPr>
          <a:xfrm>
            <a:off x="5987361" y="3237600"/>
            <a:ext cx="1221277" cy="300082"/>
          </a:xfrm>
          <a:prstGeom prst="rect">
            <a:avLst/>
          </a:prstGeom>
        </p:spPr>
        <p:txBody>
          <a:bodyPr wrap="square">
            <a:spAutoFit/>
          </a:bodyPr>
          <a:lstStyle/>
          <a:p>
            <a:pPr algn="ctr"/>
            <a:r>
              <a:rPr lang="it-IT" sz="1350" dirty="0"/>
              <a:t>Big Data</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7725" y="2817838"/>
            <a:ext cx="1100669" cy="1100669"/>
          </a:xfrm>
          <a:prstGeom prst="rect">
            <a:avLst/>
          </a:prstGeom>
        </p:spPr>
      </p:pic>
      <p:sp>
        <p:nvSpPr>
          <p:cNvPr id="2" name="Cloud Callout 1"/>
          <p:cNvSpPr/>
          <p:nvPr/>
        </p:nvSpPr>
        <p:spPr>
          <a:xfrm>
            <a:off x="2488394" y="1693175"/>
            <a:ext cx="2550331" cy="1059607"/>
          </a:xfrm>
          <a:prstGeom prst="cloudCallout">
            <a:avLst>
              <a:gd name="adj1" fmla="val -54618"/>
              <a:gd name="adj2" fmla="val 72169"/>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it-IT" sz="1350" dirty="0">
              <a:solidFill>
                <a:srgbClr val="32649F"/>
              </a:solidFill>
            </a:endParaRPr>
          </a:p>
        </p:txBody>
      </p:sp>
      <p:sp>
        <p:nvSpPr>
          <p:cNvPr id="10" name="TextBox 9"/>
          <p:cNvSpPr txBox="1"/>
          <p:nvPr/>
        </p:nvSpPr>
        <p:spPr>
          <a:xfrm>
            <a:off x="2832477" y="1761313"/>
            <a:ext cx="2241143" cy="923330"/>
          </a:xfrm>
          <a:prstGeom prst="rect">
            <a:avLst/>
          </a:prstGeom>
          <a:noFill/>
        </p:spPr>
        <p:txBody>
          <a:bodyPr wrap="square" rtlCol="0">
            <a:spAutoFit/>
          </a:bodyPr>
          <a:lstStyle/>
          <a:p>
            <a:pPr algn="l"/>
            <a:r>
              <a:rPr lang="en-US" sz="1350" dirty="0"/>
              <a:t>I would like to find acquisitions</a:t>
            </a:r>
          </a:p>
          <a:p>
            <a:pPr algn="l"/>
            <a:r>
              <a:rPr lang="en-US" sz="1350" dirty="0"/>
              <a:t>like the one of </a:t>
            </a:r>
          </a:p>
          <a:p>
            <a:pPr algn="l"/>
            <a:r>
              <a:rPr lang="en-US" sz="1350" dirty="0"/>
              <a:t>YouTube by Google</a:t>
            </a:r>
          </a:p>
        </p:txBody>
      </p:sp>
      <p:sp>
        <p:nvSpPr>
          <p:cNvPr id="6" name="Title 5">
            <a:extLst>
              <a:ext uri="{FF2B5EF4-FFF2-40B4-BE49-F238E27FC236}">
                <a16:creationId xmlns:a16="http://schemas.microsoft.com/office/drawing/2014/main" id="{F6A637DA-0592-8746-A8E5-E3C7A5C71C79}"/>
              </a:ext>
            </a:extLst>
          </p:cNvPr>
          <p:cNvSpPr>
            <a:spLocks noGrp="1"/>
          </p:cNvSpPr>
          <p:nvPr>
            <p:ph type="title"/>
          </p:nvPr>
        </p:nvSpPr>
        <p:spPr/>
        <p:txBody>
          <a:bodyPr>
            <a:normAutofit/>
          </a:bodyPr>
          <a:lstStyle/>
          <a:p>
            <a:r>
              <a:rPr lang="en-US" dirty="0"/>
              <a:t>Modern Data Management Systems</a:t>
            </a:r>
          </a:p>
        </p:txBody>
      </p:sp>
      <p:sp>
        <p:nvSpPr>
          <p:cNvPr id="11" name="Title 5">
            <a:extLst>
              <a:ext uri="{FF2B5EF4-FFF2-40B4-BE49-F238E27FC236}">
                <a16:creationId xmlns:a16="http://schemas.microsoft.com/office/drawing/2014/main" id="{B5406B2F-5438-3546-B3F4-DC8673C4B01E}"/>
              </a:ext>
            </a:extLst>
          </p:cNvPr>
          <p:cNvSpPr txBox="1">
            <a:spLocks/>
          </p:cNvSpPr>
          <p:nvPr/>
        </p:nvSpPr>
        <p:spPr bwMode="black">
          <a:xfrm>
            <a:off x="386416" y="974626"/>
            <a:ext cx="8117206" cy="430887"/>
          </a:xfrm>
          <a:prstGeom prst="rect">
            <a:avLst/>
          </a:prstGeom>
          <a:ln>
            <a:noFill/>
          </a:ln>
        </p:spPr>
        <p:txBody>
          <a:bodyPr vert="horz" wrap="square" lIns="0" tIns="0" rIns="0" bIns="0" rtlCol="0" anchor="t" anchorCtr="0">
            <a:normAutofit/>
          </a:bodyPr>
          <a:lstStyle>
            <a:lvl1pPr algn="l" defTabSz="457200" rtl="0" eaLnBrk="1" latinLnBrk="0" hangingPunct="1">
              <a:lnSpc>
                <a:spcPct val="100000"/>
              </a:lnSpc>
              <a:spcBef>
                <a:spcPct val="0"/>
              </a:spcBef>
              <a:spcAft>
                <a:spcPts val="0"/>
              </a:spcAft>
              <a:buNone/>
              <a:defRPr lang="en-GB" sz="2800" b="0" i="0" kern="1200">
                <a:solidFill>
                  <a:srgbClr val="000000"/>
                </a:solidFill>
                <a:latin typeface="Helvetica Neue Bold Condensed"/>
                <a:ea typeface="+mj-ea"/>
                <a:cs typeface="Helvetica Neue Bold Condensed"/>
              </a:defRPr>
            </a:lvl1pPr>
          </a:lstStyle>
          <a:p>
            <a:pPr algn="r"/>
            <a:r>
              <a:rPr lang="en-US" sz="1800" dirty="0">
                <a:latin typeface="Helvetica" pitchFamily="2" charset="0"/>
              </a:rPr>
              <a:t>How do we describe what we are looking for?</a:t>
            </a:r>
          </a:p>
        </p:txBody>
      </p:sp>
      <p:sp>
        <p:nvSpPr>
          <p:cNvPr id="13" name="TextBox 12">
            <a:extLst>
              <a:ext uri="{FF2B5EF4-FFF2-40B4-BE49-F238E27FC236}">
                <a16:creationId xmlns:a16="http://schemas.microsoft.com/office/drawing/2014/main" id="{CDF0B105-EEE5-C346-A11D-69339E9649B3}"/>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0193893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5580794"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Maximal Aspects</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Selecting Features of Entity Similarity</a:t>
            </a:r>
          </a:p>
        </p:txBody>
      </p:sp>
      <p:sp>
        <p:nvSpPr>
          <p:cNvPr id="4" name="Rectangle 3">
            <a:extLst>
              <a:ext uri="{FF2B5EF4-FFF2-40B4-BE49-F238E27FC236}">
                <a16:creationId xmlns:a16="http://schemas.microsoft.com/office/drawing/2014/main" id="{EF47BF75-944E-F947-99B5-31A5F4F12A20}"/>
              </a:ext>
            </a:extLst>
          </p:cNvPr>
          <p:cNvSpPr/>
          <p:nvPr/>
        </p:nvSpPr>
        <p:spPr>
          <a:xfrm>
            <a:off x="7070591" y="391604"/>
            <a:ext cx="1693156" cy="300082"/>
          </a:xfrm>
          <a:prstGeom prst="rect">
            <a:avLst/>
          </a:prstGeom>
        </p:spPr>
        <p:txBody>
          <a:bodyPr wrap="none">
            <a:spAutoFit/>
          </a:bodyPr>
          <a:lstStyle/>
          <a:p>
            <a:r>
              <a:rPr lang="en-GB" sz="1350" dirty="0">
                <a:solidFill>
                  <a:srgbClr val="0072E5"/>
                </a:solidFill>
                <a:latin typeface="LibreCaslonText"/>
              </a:rPr>
              <a:t>Metzger et al. </a:t>
            </a:r>
            <a:r>
              <a:rPr lang="en-GB" sz="1350" dirty="0">
                <a:latin typeface="LibreCaslonText"/>
              </a:rPr>
              <a:t>[</a:t>
            </a:r>
            <a:r>
              <a:rPr lang="en-GB" sz="1350" dirty="0">
                <a:solidFill>
                  <a:srgbClr val="0072E5"/>
                </a:solidFill>
                <a:latin typeface="LibreCaslonText"/>
              </a:rPr>
              <a:t>2013</a:t>
            </a:r>
            <a:r>
              <a:rPr lang="en-GB" sz="1350" dirty="0">
                <a:latin typeface="LibreCaslonText"/>
              </a:rPr>
              <a:t>] </a:t>
            </a:r>
          </a:p>
        </p:txBody>
      </p:sp>
      <p:sp>
        <p:nvSpPr>
          <p:cNvPr id="5" name="Rectangle 4">
            <a:extLst>
              <a:ext uri="{FF2B5EF4-FFF2-40B4-BE49-F238E27FC236}">
                <a16:creationId xmlns:a16="http://schemas.microsoft.com/office/drawing/2014/main" id="{768E3F09-4DA6-384B-9393-F84FE64BC63C}"/>
              </a:ext>
            </a:extLst>
          </p:cNvPr>
          <p:cNvSpPr/>
          <p:nvPr/>
        </p:nvSpPr>
        <p:spPr>
          <a:xfrm>
            <a:off x="7093723" y="615290"/>
            <a:ext cx="1671611" cy="300082"/>
          </a:xfrm>
          <a:prstGeom prst="rect">
            <a:avLst/>
          </a:prstGeom>
        </p:spPr>
        <p:txBody>
          <a:bodyPr wrap="none">
            <a:spAutoFit/>
          </a:bodyPr>
          <a:lstStyle/>
          <a:p>
            <a:r>
              <a:rPr lang="en-GB" sz="1350" dirty="0" err="1">
                <a:solidFill>
                  <a:srgbClr val="0072E5"/>
                </a:solidFill>
                <a:latin typeface="LibreCaslonText"/>
              </a:rPr>
              <a:t>Sobczak</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2015</a:t>
            </a:r>
            <a:r>
              <a:rPr lang="en-GB" sz="1350" dirty="0">
                <a:latin typeface="LibreCaslonText"/>
              </a:rPr>
              <a:t>] </a:t>
            </a:r>
          </a:p>
        </p:txBody>
      </p:sp>
      <p:pic>
        <p:nvPicPr>
          <p:cNvPr id="28" name="Picture 27">
            <a:extLst>
              <a:ext uri="{FF2B5EF4-FFF2-40B4-BE49-F238E27FC236}">
                <a16:creationId xmlns:a16="http://schemas.microsoft.com/office/drawing/2014/main" id="{47CA2F5F-EF31-AA49-B302-96657E3D16A9}"/>
              </a:ext>
            </a:extLst>
          </p:cNvPr>
          <p:cNvPicPr>
            <a:picLocks noChangeAspect="1"/>
          </p:cNvPicPr>
          <p:nvPr/>
        </p:nvPicPr>
        <p:blipFill>
          <a:blip r:embed="rId2" cstate="screen">
            <a:lum/>
            <a:alphaModFix/>
            <a:extLst>
              <a:ext uri="{28A0092B-C50C-407E-A947-70E740481C1C}">
                <a14:useLocalDpi xmlns:a14="http://schemas.microsoft.com/office/drawing/2010/main"/>
              </a:ext>
            </a:extLst>
          </a:blip>
          <a:srcRect/>
          <a:stretch>
            <a:fillRect/>
          </a:stretch>
        </p:blipFill>
        <p:spPr>
          <a:xfrm>
            <a:off x="4332463" y="2251210"/>
            <a:ext cx="594050" cy="761288"/>
          </a:xfrm>
          <a:prstGeom prst="rect">
            <a:avLst/>
          </a:prstGeom>
          <a:noFill/>
          <a:ln cap="flat">
            <a:noFill/>
          </a:ln>
        </p:spPr>
      </p:pic>
      <p:sp>
        <p:nvSpPr>
          <p:cNvPr id="31" name="Freihandform: Form 62">
            <a:extLst>
              <a:ext uri="{FF2B5EF4-FFF2-40B4-BE49-F238E27FC236}">
                <a16:creationId xmlns:a16="http://schemas.microsoft.com/office/drawing/2014/main" id="{EFBA8057-AE74-C346-98D6-9B6028C7D6DE}"/>
              </a:ext>
            </a:extLst>
          </p:cNvPr>
          <p:cNvSpPr/>
          <p:nvPr/>
        </p:nvSpPr>
        <p:spPr>
          <a:xfrm>
            <a:off x="1731151" y="1261245"/>
            <a:ext cx="1963537" cy="30989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B8E0E3"/>
          </a:solidFill>
          <a:ln w="25557" cap="flat">
            <a:solidFill>
              <a:schemeClr val="tx1"/>
            </a:solidFill>
            <a:prstDash val="solid"/>
            <a:miter/>
          </a:ln>
        </p:spPr>
        <p:txBody>
          <a:bodyPr vert="horz" wrap="none" lIns="90004" tIns="46798" rIns="90004" bIns="46798" anchor="t" anchorCtr="1" compatLnSpc="0">
            <a:spAutoFit/>
          </a:bodyPr>
          <a:lstStyle/>
          <a:p>
            <a:pPr algn="ctr" defTabSz="914378">
              <a:defRPr sz="1800" b="0" i="0" u="none" strike="noStrike" kern="0" cap="none" spc="0" baseline="0">
                <a:solidFill>
                  <a:srgbClr val="000000"/>
                </a:solidFill>
                <a:uFillTx/>
              </a:defRPr>
            </a:pPr>
            <a:r>
              <a:rPr lang="de-DE" sz="1400" dirty="0">
                <a:solidFill>
                  <a:srgbClr val="000000"/>
                </a:solidFill>
                <a:latin typeface="Helvetica Neue" panose="02000503000000020004" pitchFamily="2" charset="0"/>
                <a:ea typeface="Helvetica Neue" charset="0"/>
                <a:cs typeface="Helvetica Neue" charset="0"/>
              </a:rPr>
              <a:t>?x </a:t>
            </a:r>
            <a:r>
              <a:rPr lang="de-DE" sz="1400" dirty="0" err="1">
                <a:solidFill>
                  <a:srgbClr val="000000"/>
                </a:solidFill>
                <a:latin typeface="Helvetica Neue" panose="02000503000000020004" pitchFamily="2" charset="0"/>
                <a:ea typeface="Helvetica Neue" charset="0"/>
                <a:cs typeface="Helvetica Neue" charset="0"/>
              </a:rPr>
              <a:t>sport</a:t>
            </a:r>
            <a:r>
              <a:rPr lang="de-DE" sz="1400" dirty="0">
                <a:solidFill>
                  <a:srgbClr val="000000"/>
                </a:solidFill>
                <a:latin typeface="Helvetica Neue" panose="02000503000000020004" pitchFamily="2" charset="0"/>
                <a:ea typeface="Helvetica Neue" charset="0"/>
                <a:cs typeface="Helvetica Neue" charset="0"/>
              </a:rPr>
              <a:t> </a:t>
            </a:r>
            <a:r>
              <a:rPr lang="de-DE" sz="1400" dirty="0" err="1">
                <a:solidFill>
                  <a:srgbClr val="000000"/>
                </a:solidFill>
                <a:latin typeface="Helvetica Neue" panose="02000503000000020004" pitchFamily="2" charset="0"/>
                <a:ea typeface="Helvetica Neue" charset="0"/>
                <a:cs typeface="Helvetica Neue" charset="0"/>
              </a:rPr>
              <a:t>BodyBuilding</a:t>
            </a:r>
            <a:endParaRPr lang="de-DE" sz="1400" dirty="0">
              <a:solidFill>
                <a:srgbClr val="000000"/>
              </a:solidFill>
              <a:latin typeface="Helvetica Neue" panose="02000503000000020004" pitchFamily="2" charset="0"/>
              <a:ea typeface="Helvetica Neue" charset="0"/>
              <a:cs typeface="Helvetica Neue" charset="0"/>
            </a:endParaRPr>
          </a:p>
        </p:txBody>
      </p:sp>
      <p:sp>
        <p:nvSpPr>
          <p:cNvPr id="32" name="Freihandform: Form 64">
            <a:extLst>
              <a:ext uri="{FF2B5EF4-FFF2-40B4-BE49-F238E27FC236}">
                <a16:creationId xmlns:a16="http://schemas.microsoft.com/office/drawing/2014/main" id="{FC593E48-6A68-2E48-9C37-D9F533E5A26B}"/>
              </a:ext>
            </a:extLst>
          </p:cNvPr>
          <p:cNvSpPr/>
          <p:nvPr/>
        </p:nvSpPr>
        <p:spPr>
          <a:xfrm>
            <a:off x="1732580" y="3494255"/>
            <a:ext cx="1294956" cy="30989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C0C0C0"/>
          </a:solidFill>
          <a:ln w="25557" cap="flat">
            <a:solidFill>
              <a:srgbClr val="C00000"/>
            </a:solidFill>
            <a:prstDash val="solid"/>
            <a:miter/>
          </a:ln>
        </p:spPr>
        <p:txBody>
          <a:bodyPr vert="horz" wrap="none" lIns="90004" tIns="46798" rIns="90004" bIns="46798" anchor="t" anchorCtr="1" compatLnSpc="0">
            <a:spAutoFit/>
          </a:bodyPr>
          <a:lstStyle/>
          <a:p>
            <a:pPr algn="ctr" defTabSz="914378">
              <a:defRPr sz="1800" b="0" i="0" u="none" strike="noStrike" kern="0" cap="none" spc="0" baseline="0">
                <a:solidFill>
                  <a:srgbClr val="000000"/>
                </a:solidFill>
                <a:uFillTx/>
              </a:defRPr>
            </a:pPr>
            <a:r>
              <a:rPr lang="de-DE" sz="1400" dirty="0">
                <a:solidFill>
                  <a:srgbClr val="C00000"/>
                </a:solidFill>
                <a:latin typeface="Helvetica Neue" panose="02000503000000020004" pitchFamily="2" charset="0"/>
                <a:ea typeface="Helvetica Neue" charset="0"/>
                <a:cs typeface="Helvetica Neue" charset="0"/>
              </a:rPr>
              <a:t>?x type Entity</a:t>
            </a:r>
          </a:p>
        </p:txBody>
      </p:sp>
      <p:sp>
        <p:nvSpPr>
          <p:cNvPr id="33" name="Freihandform: Form 65">
            <a:extLst>
              <a:ext uri="{FF2B5EF4-FFF2-40B4-BE49-F238E27FC236}">
                <a16:creationId xmlns:a16="http://schemas.microsoft.com/office/drawing/2014/main" id="{ED361AC3-28D4-C249-9435-7678C25E974A}"/>
              </a:ext>
            </a:extLst>
          </p:cNvPr>
          <p:cNvSpPr/>
          <p:nvPr/>
        </p:nvSpPr>
        <p:spPr>
          <a:xfrm>
            <a:off x="1735968" y="1622322"/>
            <a:ext cx="2043109" cy="30989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B8E0E3"/>
          </a:solidFill>
          <a:ln w="25557" cap="flat">
            <a:solidFill>
              <a:srgbClr val="000000"/>
            </a:solidFill>
            <a:prstDash val="solid"/>
            <a:miter/>
          </a:ln>
        </p:spPr>
        <p:txBody>
          <a:bodyPr vert="horz" wrap="none" lIns="90004" tIns="46798" rIns="90004" bIns="46798" anchor="t" anchorCtr="1" compatLnSpc="0">
            <a:spAutoFit/>
          </a:bodyPr>
          <a:lstStyle/>
          <a:p>
            <a:pPr algn="ctr" defTabSz="914378">
              <a:defRPr sz="1800" b="0" i="0" u="none" strike="noStrike" kern="0" cap="none" spc="0" baseline="0">
                <a:solidFill>
                  <a:srgbClr val="000000"/>
                </a:solidFill>
                <a:uFillTx/>
              </a:defRPr>
            </a:pPr>
            <a:r>
              <a:rPr lang="de-DE" sz="1400" dirty="0">
                <a:solidFill>
                  <a:srgbClr val="000000"/>
                </a:solidFill>
                <a:latin typeface="Helvetica Neue" panose="02000503000000020004" pitchFamily="2" charset="0"/>
                <a:ea typeface="Helvetica Neue" charset="0"/>
                <a:cs typeface="Helvetica Neue" charset="0"/>
              </a:rPr>
              <a:t>?x type </a:t>
            </a:r>
            <a:r>
              <a:rPr lang="de-DE" sz="1400" dirty="0" err="1">
                <a:solidFill>
                  <a:srgbClr val="000000"/>
                </a:solidFill>
                <a:latin typeface="Helvetica Neue" panose="02000503000000020004" pitchFamily="2" charset="0"/>
                <a:ea typeface="Helvetica Neue" charset="0"/>
                <a:cs typeface="Helvetica Neue" charset="0"/>
              </a:rPr>
              <a:t>AmericanActor</a:t>
            </a:r>
            <a:endParaRPr lang="de-DE" sz="1400" dirty="0">
              <a:solidFill>
                <a:srgbClr val="000000"/>
              </a:solidFill>
              <a:latin typeface="Helvetica Neue" panose="02000503000000020004" pitchFamily="2" charset="0"/>
              <a:ea typeface="Helvetica Neue" charset="0"/>
              <a:cs typeface="Helvetica Neue" charset="0"/>
            </a:endParaRPr>
          </a:p>
        </p:txBody>
      </p:sp>
      <p:sp>
        <p:nvSpPr>
          <p:cNvPr id="34" name="Freihandform: Form 66">
            <a:extLst>
              <a:ext uri="{FF2B5EF4-FFF2-40B4-BE49-F238E27FC236}">
                <a16:creationId xmlns:a16="http://schemas.microsoft.com/office/drawing/2014/main" id="{80ECF578-5C78-3A42-85BE-F5EE54C92C66}"/>
              </a:ext>
            </a:extLst>
          </p:cNvPr>
          <p:cNvSpPr/>
          <p:nvPr/>
        </p:nvSpPr>
        <p:spPr>
          <a:xfrm>
            <a:off x="1751550" y="2677947"/>
            <a:ext cx="2182698" cy="30989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B8E0E3"/>
          </a:solidFill>
          <a:ln w="25557" cap="flat">
            <a:solidFill>
              <a:srgbClr val="000000"/>
            </a:solidFill>
            <a:prstDash val="solid"/>
            <a:miter/>
          </a:ln>
        </p:spPr>
        <p:txBody>
          <a:bodyPr vert="horz" wrap="none" lIns="90004" tIns="46798" rIns="90004" bIns="46798" anchor="t" anchorCtr="1" compatLnSpc="0">
            <a:spAutoFit/>
          </a:bodyPr>
          <a:lstStyle/>
          <a:p>
            <a:pPr algn="ctr" defTabSz="914378">
              <a:defRPr sz="1800" b="0" i="0" u="none" strike="noStrike" kern="0" cap="none" spc="0" baseline="0">
                <a:solidFill>
                  <a:srgbClr val="000000"/>
                </a:solidFill>
                <a:uFillTx/>
              </a:defRPr>
            </a:pPr>
            <a:r>
              <a:rPr lang="de-DE" sz="1400" dirty="0">
                <a:solidFill>
                  <a:srgbClr val="000000"/>
                </a:solidFill>
                <a:latin typeface="Helvetica Neue" panose="02000503000000020004" pitchFamily="2" charset="0"/>
                <a:ea typeface="Helvetica Neue" charset="0"/>
                <a:cs typeface="Helvetica Neue" charset="0"/>
              </a:rPr>
              <a:t>?x </a:t>
            </a:r>
            <a:r>
              <a:rPr lang="de-DE" sz="1400" dirty="0" err="1">
                <a:solidFill>
                  <a:srgbClr val="000000"/>
                </a:solidFill>
                <a:latin typeface="Helvetica Neue" panose="02000503000000020004" pitchFamily="2" charset="0"/>
                <a:ea typeface="Helvetica Neue" charset="0"/>
                <a:cs typeface="Helvetica Neue" charset="0"/>
              </a:rPr>
              <a:t>governorOf</a:t>
            </a:r>
            <a:r>
              <a:rPr lang="de-DE" sz="1400" dirty="0">
                <a:solidFill>
                  <a:srgbClr val="000000"/>
                </a:solidFill>
                <a:latin typeface="Helvetica Neue" panose="02000503000000020004" pitchFamily="2" charset="0"/>
                <a:ea typeface="Helvetica Neue" charset="0"/>
                <a:cs typeface="Helvetica Neue" charset="0"/>
              </a:rPr>
              <a:t> California</a:t>
            </a:r>
          </a:p>
        </p:txBody>
      </p:sp>
      <p:sp>
        <p:nvSpPr>
          <p:cNvPr id="35" name="Freihandform: Form 72">
            <a:extLst>
              <a:ext uri="{FF2B5EF4-FFF2-40B4-BE49-F238E27FC236}">
                <a16:creationId xmlns:a16="http://schemas.microsoft.com/office/drawing/2014/main" id="{8D0A7A64-0D43-E542-A9F1-A039E39C06FD}"/>
              </a:ext>
            </a:extLst>
          </p:cNvPr>
          <p:cNvSpPr/>
          <p:nvPr/>
        </p:nvSpPr>
        <p:spPr>
          <a:xfrm>
            <a:off x="1720857" y="4282122"/>
            <a:ext cx="2413082" cy="308608"/>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B8E0E3"/>
          </a:solidFill>
          <a:ln w="25557" cap="flat">
            <a:solidFill>
              <a:srgbClr val="000000"/>
            </a:solidFill>
            <a:prstDash val="solid"/>
            <a:miter/>
          </a:ln>
        </p:spPr>
        <p:txBody>
          <a:bodyPr vert="horz" wrap="none" lIns="90004" tIns="46798" rIns="90004" bIns="46798" anchor="t" anchorCtr="1" compatLnSpc="0">
            <a:spAutoFit/>
          </a:bodyPr>
          <a:lstStyle/>
          <a:p>
            <a:pPr algn="ctr" defTabSz="914378">
              <a:defRPr sz="1800" b="0" i="0" u="none" strike="noStrike" kern="0" cap="none" spc="0" baseline="0">
                <a:solidFill>
                  <a:srgbClr val="000000"/>
                </a:solidFill>
                <a:uFillTx/>
              </a:defRPr>
            </a:pPr>
            <a:r>
              <a:rPr lang="de-DE" sz="1400" dirty="0">
                <a:solidFill>
                  <a:srgbClr val="000000"/>
                </a:solidFill>
                <a:latin typeface="Helvetica Neue" panose="02000503000000020004" pitchFamily="2" charset="0"/>
                <a:ea typeface="Helvetica Neue" charset="0"/>
                <a:cs typeface="Helvetica Neue" charset="0"/>
              </a:rPr>
              <a:t>?x </a:t>
            </a:r>
            <a:r>
              <a:rPr lang="de-DE" sz="1400" dirty="0" err="1">
                <a:solidFill>
                  <a:srgbClr val="000000"/>
                </a:solidFill>
                <a:latin typeface="Helvetica Neue" panose="02000503000000020004" pitchFamily="2" charset="0"/>
                <a:ea typeface="Helvetica Neue" charset="0"/>
                <a:cs typeface="Helvetica Neue" charset="0"/>
              </a:rPr>
              <a:t>actedIn</a:t>
            </a:r>
            <a:r>
              <a:rPr lang="de-DE" sz="1400" dirty="0">
                <a:solidFill>
                  <a:srgbClr val="000000"/>
                </a:solidFill>
                <a:latin typeface="Helvetica Neue" panose="02000503000000020004" pitchFamily="2" charset="0"/>
                <a:ea typeface="Helvetica Neue" charset="0"/>
                <a:cs typeface="Helvetica Neue" charset="0"/>
              </a:rPr>
              <a:t> </a:t>
            </a:r>
            <a:r>
              <a:rPr lang="de-DE" sz="1400" dirty="0" err="1">
                <a:solidFill>
                  <a:srgbClr val="000000"/>
                </a:solidFill>
                <a:latin typeface="Helvetica Neue" panose="02000503000000020004" pitchFamily="2" charset="0"/>
                <a:ea typeface="Helvetica Neue" charset="0"/>
                <a:cs typeface="Helvetica Neue" charset="0"/>
              </a:rPr>
              <a:t>TheExpendables</a:t>
            </a:r>
            <a:endParaRPr lang="de-DE" sz="1400" dirty="0">
              <a:solidFill>
                <a:srgbClr val="000000"/>
              </a:solidFill>
              <a:latin typeface="Helvetica Neue" panose="02000503000000020004" pitchFamily="2" charset="0"/>
              <a:ea typeface="Helvetica Neue" charset="0"/>
              <a:cs typeface="Helvetica Neue" charset="0"/>
            </a:endParaRPr>
          </a:p>
        </p:txBody>
      </p:sp>
      <p:sp>
        <p:nvSpPr>
          <p:cNvPr id="36" name="Freihandform: Form 161">
            <a:extLst>
              <a:ext uri="{FF2B5EF4-FFF2-40B4-BE49-F238E27FC236}">
                <a16:creationId xmlns:a16="http://schemas.microsoft.com/office/drawing/2014/main" id="{85006BAC-F197-7D44-AD75-284ECAF4C352}"/>
              </a:ext>
            </a:extLst>
          </p:cNvPr>
          <p:cNvSpPr/>
          <p:nvPr/>
        </p:nvSpPr>
        <p:spPr>
          <a:xfrm>
            <a:off x="1719448" y="3157836"/>
            <a:ext cx="1788296" cy="308608"/>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B8E0E3"/>
          </a:solidFill>
          <a:ln w="25557" cap="flat">
            <a:solidFill>
              <a:srgbClr val="000000"/>
            </a:solidFill>
            <a:prstDash val="solid"/>
            <a:miter/>
          </a:ln>
        </p:spPr>
        <p:txBody>
          <a:bodyPr vert="horz" wrap="none" lIns="90004" tIns="46798" rIns="90004" bIns="46798" anchor="t" anchorCtr="1" compatLnSpc="0">
            <a:spAutoFit/>
          </a:bodyPr>
          <a:lstStyle/>
          <a:p>
            <a:pPr algn="ctr" defTabSz="914378">
              <a:defRPr sz="1800" b="0" i="0" u="none" strike="noStrike" kern="0" cap="none" spc="0" baseline="0">
                <a:solidFill>
                  <a:srgbClr val="000000"/>
                </a:solidFill>
                <a:uFillTx/>
              </a:defRPr>
            </a:pPr>
            <a:r>
              <a:rPr lang="de-DE" sz="1400" dirty="0">
                <a:solidFill>
                  <a:srgbClr val="000000"/>
                </a:solidFill>
                <a:latin typeface="Helvetica Neue" panose="02000503000000020004" pitchFamily="2" charset="0"/>
                <a:ea typeface="Helvetica Neue" charset="0"/>
                <a:cs typeface="Helvetica Neue" charset="0"/>
              </a:rPr>
              <a:t>?x </a:t>
            </a:r>
            <a:r>
              <a:rPr lang="de-DE" sz="1400" dirty="0" err="1">
                <a:solidFill>
                  <a:srgbClr val="000000"/>
                </a:solidFill>
                <a:latin typeface="Helvetica Neue" panose="02000503000000020004" pitchFamily="2" charset="0"/>
                <a:ea typeface="Helvetica Neue" charset="0"/>
                <a:cs typeface="Helvetica Neue" charset="0"/>
              </a:rPr>
              <a:t>hasHeight</a:t>
            </a:r>
            <a:r>
              <a:rPr lang="de-DE" sz="1400" dirty="0">
                <a:solidFill>
                  <a:srgbClr val="000000"/>
                </a:solidFill>
                <a:latin typeface="Helvetica Neue" panose="02000503000000020004" pitchFamily="2" charset="0"/>
                <a:ea typeface="Helvetica Neue" charset="0"/>
                <a:cs typeface="Helvetica Neue" charset="0"/>
              </a:rPr>
              <a:t> 1.88m</a:t>
            </a:r>
          </a:p>
        </p:txBody>
      </p:sp>
      <p:pic>
        <p:nvPicPr>
          <p:cNvPr id="37" name="Picture 36">
            <a:extLst>
              <a:ext uri="{FF2B5EF4-FFF2-40B4-BE49-F238E27FC236}">
                <a16:creationId xmlns:a16="http://schemas.microsoft.com/office/drawing/2014/main" id="{5ED6EB34-7790-094F-9C5F-45E03BC2F0EE}"/>
              </a:ext>
            </a:extLst>
          </p:cNvPr>
          <p:cNvPicPr>
            <a:picLocks noChangeAspect="1"/>
          </p:cNvPicPr>
          <p:nvPr/>
        </p:nvPicPr>
        <p:blipFill>
          <a:blip r:embed="rId3" cstate="screen">
            <a:lum/>
            <a:alphaModFix/>
            <a:extLst>
              <a:ext uri="{28A0092B-C50C-407E-A947-70E740481C1C}">
                <a14:useLocalDpi xmlns:a14="http://schemas.microsoft.com/office/drawing/2010/main"/>
              </a:ext>
            </a:extLst>
          </a:blip>
          <a:srcRect/>
          <a:stretch>
            <a:fillRect/>
          </a:stretch>
        </p:blipFill>
        <p:spPr>
          <a:xfrm flipH="1">
            <a:off x="323850" y="1261246"/>
            <a:ext cx="883254" cy="1324961"/>
          </a:xfrm>
          <a:prstGeom prst="rect">
            <a:avLst/>
          </a:prstGeom>
          <a:noFill/>
          <a:ln cap="flat">
            <a:noFill/>
          </a:ln>
        </p:spPr>
      </p:pic>
      <p:sp>
        <p:nvSpPr>
          <p:cNvPr id="38" name="Freihandform: Form 65">
            <a:extLst>
              <a:ext uri="{FF2B5EF4-FFF2-40B4-BE49-F238E27FC236}">
                <a16:creationId xmlns:a16="http://schemas.microsoft.com/office/drawing/2014/main" id="{787CBB32-AA18-F342-95FA-F543F2EB7DB7}"/>
              </a:ext>
            </a:extLst>
          </p:cNvPr>
          <p:cNvSpPr/>
          <p:nvPr/>
        </p:nvSpPr>
        <p:spPr>
          <a:xfrm>
            <a:off x="1744211" y="2310047"/>
            <a:ext cx="2043109" cy="30989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B8E0E3"/>
          </a:solidFill>
          <a:ln w="25557" cap="flat">
            <a:solidFill>
              <a:srgbClr val="000000"/>
            </a:solidFill>
            <a:prstDash val="solid"/>
            <a:miter/>
          </a:ln>
        </p:spPr>
        <p:txBody>
          <a:bodyPr vert="horz" wrap="none" lIns="90004" tIns="46798" rIns="90004" bIns="46798" anchor="t" anchorCtr="1" compatLnSpc="0">
            <a:spAutoFit/>
          </a:bodyPr>
          <a:lstStyle/>
          <a:p>
            <a:pPr algn="ctr" defTabSz="914378">
              <a:defRPr sz="1800" b="0" i="0" u="none" strike="noStrike" kern="0" cap="none" spc="0" baseline="0">
                <a:solidFill>
                  <a:srgbClr val="000000"/>
                </a:solidFill>
                <a:uFillTx/>
              </a:defRPr>
            </a:pPr>
            <a:r>
              <a:rPr lang="de-DE" sz="1400" dirty="0">
                <a:solidFill>
                  <a:srgbClr val="000000"/>
                </a:solidFill>
                <a:latin typeface="Helvetica Neue" panose="02000503000000020004" pitchFamily="2" charset="0"/>
                <a:ea typeface="Helvetica Neue" charset="0"/>
                <a:cs typeface="Helvetica Neue" charset="0"/>
              </a:rPr>
              <a:t>?x type </a:t>
            </a:r>
            <a:r>
              <a:rPr lang="de-DE" sz="1400" dirty="0" err="1">
                <a:solidFill>
                  <a:srgbClr val="000000"/>
                </a:solidFill>
                <a:latin typeface="Helvetica Neue" panose="02000503000000020004" pitchFamily="2" charset="0"/>
                <a:ea typeface="Helvetica Neue" charset="0"/>
                <a:cs typeface="Helvetica Neue" charset="0"/>
              </a:rPr>
              <a:t>AmericanActor</a:t>
            </a:r>
            <a:endParaRPr lang="de-DE" sz="1400" dirty="0">
              <a:solidFill>
                <a:srgbClr val="000000"/>
              </a:solidFill>
              <a:latin typeface="Helvetica Neue" panose="02000503000000020004" pitchFamily="2" charset="0"/>
              <a:ea typeface="Helvetica Neue" charset="0"/>
              <a:cs typeface="Helvetica Neue" charset="0"/>
            </a:endParaRPr>
          </a:p>
        </p:txBody>
      </p:sp>
      <p:pic>
        <p:nvPicPr>
          <p:cNvPr id="40" name="Picture 39">
            <a:extLst>
              <a:ext uri="{FF2B5EF4-FFF2-40B4-BE49-F238E27FC236}">
                <a16:creationId xmlns:a16="http://schemas.microsoft.com/office/drawing/2014/main" id="{B9939541-DCF7-2A4F-B7CB-6586ACEBDDFA}"/>
              </a:ext>
            </a:extLst>
          </p:cNvPr>
          <p:cNvPicPr>
            <a:picLocks noChangeAspect="1"/>
          </p:cNvPicPr>
          <p:nvPr/>
        </p:nvPicPr>
        <p:blipFill>
          <a:blip r:embed="rId4" cstate="screen">
            <a:lum/>
            <a:alphaModFix/>
            <a:extLst>
              <a:ext uri="{28A0092B-C50C-407E-A947-70E740481C1C}">
                <a14:useLocalDpi xmlns:a14="http://schemas.microsoft.com/office/drawing/2010/main"/>
              </a:ext>
            </a:extLst>
          </a:blip>
          <a:srcRect/>
          <a:stretch>
            <a:fillRect/>
          </a:stretch>
        </p:blipFill>
        <p:spPr>
          <a:xfrm>
            <a:off x="4065250" y="1167955"/>
            <a:ext cx="1496472" cy="839213"/>
          </a:xfrm>
          <a:prstGeom prst="rect">
            <a:avLst/>
          </a:prstGeom>
          <a:noFill/>
          <a:ln cap="flat">
            <a:noFill/>
          </a:ln>
        </p:spPr>
      </p:pic>
      <p:sp>
        <p:nvSpPr>
          <p:cNvPr id="41" name="Freihandform: Form 65">
            <a:extLst>
              <a:ext uri="{FF2B5EF4-FFF2-40B4-BE49-F238E27FC236}">
                <a16:creationId xmlns:a16="http://schemas.microsoft.com/office/drawing/2014/main" id="{CB0C48B7-6A71-8444-B740-081DF3C6B4C4}"/>
              </a:ext>
            </a:extLst>
          </p:cNvPr>
          <p:cNvSpPr/>
          <p:nvPr/>
        </p:nvSpPr>
        <p:spPr>
          <a:xfrm>
            <a:off x="1744211" y="3915662"/>
            <a:ext cx="2043109" cy="30989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B8E0E3"/>
          </a:solidFill>
          <a:ln w="25557" cap="flat">
            <a:solidFill>
              <a:srgbClr val="000000"/>
            </a:solidFill>
            <a:prstDash val="solid"/>
            <a:miter/>
          </a:ln>
        </p:spPr>
        <p:txBody>
          <a:bodyPr vert="horz" wrap="none" lIns="90004" tIns="46798" rIns="90004" bIns="46798" anchor="t" anchorCtr="1" compatLnSpc="0">
            <a:spAutoFit/>
          </a:bodyPr>
          <a:lstStyle/>
          <a:p>
            <a:pPr algn="ctr" defTabSz="914378">
              <a:defRPr sz="1800" b="0" i="0" u="none" strike="noStrike" kern="0" cap="none" spc="0" baseline="0">
                <a:solidFill>
                  <a:srgbClr val="000000"/>
                </a:solidFill>
                <a:uFillTx/>
              </a:defRPr>
            </a:pPr>
            <a:r>
              <a:rPr lang="de-DE" sz="1400" dirty="0">
                <a:solidFill>
                  <a:srgbClr val="000000"/>
                </a:solidFill>
                <a:latin typeface="Helvetica Neue" panose="02000503000000020004" pitchFamily="2" charset="0"/>
                <a:ea typeface="Helvetica Neue" charset="0"/>
                <a:cs typeface="Helvetica Neue" charset="0"/>
              </a:rPr>
              <a:t>?x type </a:t>
            </a:r>
            <a:r>
              <a:rPr lang="de-DE" sz="1400" dirty="0" err="1">
                <a:solidFill>
                  <a:srgbClr val="000000"/>
                </a:solidFill>
                <a:latin typeface="Helvetica Neue" panose="02000503000000020004" pitchFamily="2" charset="0"/>
                <a:ea typeface="Helvetica Neue" charset="0"/>
                <a:cs typeface="Helvetica Neue" charset="0"/>
              </a:rPr>
              <a:t>AmericanActor</a:t>
            </a:r>
            <a:endParaRPr lang="de-DE" sz="1400" dirty="0">
              <a:solidFill>
                <a:srgbClr val="000000"/>
              </a:solidFill>
              <a:latin typeface="Helvetica Neue" panose="02000503000000020004" pitchFamily="2" charset="0"/>
              <a:ea typeface="Helvetica Neue" charset="0"/>
              <a:cs typeface="Helvetica Neue" charset="0"/>
            </a:endParaRPr>
          </a:p>
        </p:txBody>
      </p:sp>
      <p:pic>
        <p:nvPicPr>
          <p:cNvPr id="42" name="Picture 41">
            <a:extLst>
              <a:ext uri="{FF2B5EF4-FFF2-40B4-BE49-F238E27FC236}">
                <a16:creationId xmlns:a16="http://schemas.microsoft.com/office/drawing/2014/main" id="{59C4A63C-083D-4144-BF48-F16731960EE0}"/>
              </a:ext>
            </a:extLst>
          </p:cNvPr>
          <p:cNvPicPr>
            <a:picLocks noChangeAspect="1"/>
          </p:cNvPicPr>
          <p:nvPr/>
        </p:nvPicPr>
        <p:blipFill>
          <a:blip r:embed="rId5" cstate="screen">
            <a:lum/>
            <a:alphaModFix/>
            <a:extLst>
              <a:ext uri="{28A0092B-C50C-407E-A947-70E740481C1C}">
                <a14:useLocalDpi xmlns:a14="http://schemas.microsoft.com/office/drawing/2010/main"/>
              </a:ext>
            </a:extLst>
          </a:blip>
          <a:srcRect/>
          <a:stretch>
            <a:fillRect/>
          </a:stretch>
        </p:blipFill>
        <p:spPr>
          <a:xfrm>
            <a:off x="4118136" y="3199157"/>
            <a:ext cx="488756" cy="654915"/>
          </a:xfrm>
          <a:prstGeom prst="rect">
            <a:avLst/>
          </a:prstGeom>
          <a:noFill/>
          <a:ln cap="flat">
            <a:noFill/>
          </a:ln>
        </p:spPr>
      </p:pic>
      <p:pic>
        <p:nvPicPr>
          <p:cNvPr id="43" name="Picture 42">
            <a:extLst>
              <a:ext uri="{FF2B5EF4-FFF2-40B4-BE49-F238E27FC236}">
                <a16:creationId xmlns:a16="http://schemas.microsoft.com/office/drawing/2014/main" id="{9A7B1EBF-E2C5-464B-8DC3-A651DB995311}"/>
              </a:ext>
            </a:extLst>
          </p:cNvPr>
          <p:cNvPicPr>
            <a:picLocks noChangeAspect="1"/>
          </p:cNvPicPr>
          <p:nvPr/>
        </p:nvPicPr>
        <p:blipFill>
          <a:blip r:embed="rId6" cstate="screen">
            <a:lum/>
            <a:alphaModFix/>
            <a:extLst>
              <a:ext uri="{28A0092B-C50C-407E-A947-70E740481C1C}">
                <a14:useLocalDpi xmlns:a14="http://schemas.microsoft.com/office/drawing/2010/main"/>
              </a:ext>
            </a:extLst>
          </a:blip>
          <a:srcRect/>
          <a:stretch>
            <a:fillRect/>
          </a:stretch>
        </p:blipFill>
        <p:spPr>
          <a:xfrm>
            <a:off x="4591569" y="3243972"/>
            <a:ext cx="609367" cy="584183"/>
          </a:xfrm>
          <a:prstGeom prst="rect">
            <a:avLst/>
          </a:prstGeom>
          <a:noFill/>
          <a:ln cap="flat">
            <a:noFill/>
          </a:ln>
        </p:spPr>
      </p:pic>
      <p:sp>
        <p:nvSpPr>
          <p:cNvPr id="44" name="Rectangle 43">
            <a:extLst>
              <a:ext uri="{FF2B5EF4-FFF2-40B4-BE49-F238E27FC236}">
                <a16:creationId xmlns:a16="http://schemas.microsoft.com/office/drawing/2014/main" id="{E9DD2FB8-6A77-6148-A712-88A12E28BAFE}"/>
              </a:ext>
            </a:extLst>
          </p:cNvPr>
          <p:cNvSpPr/>
          <p:nvPr/>
        </p:nvSpPr>
        <p:spPr>
          <a:xfrm>
            <a:off x="6386024" y="3092580"/>
            <a:ext cx="2029488" cy="85070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2000" dirty="0">
                <a:solidFill>
                  <a:schemeClr val="tx1"/>
                </a:solidFill>
                <a:latin typeface="Helvetica Neue" panose="02000503000000020004" pitchFamily="2" charset="0"/>
                <a:ea typeface="Helvetica Neue" charset="0"/>
                <a:cs typeface="Helvetica Neue" charset="0"/>
              </a:rPr>
              <a:t>Use most Specific Type</a:t>
            </a:r>
          </a:p>
        </p:txBody>
      </p:sp>
      <p:sp>
        <p:nvSpPr>
          <p:cNvPr id="45" name="Rectangle 44">
            <a:extLst>
              <a:ext uri="{FF2B5EF4-FFF2-40B4-BE49-F238E27FC236}">
                <a16:creationId xmlns:a16="http://schemas.microsoft.com/office/drawing/2014/main" id="{A2B88F92-16D9-F04E-9872-999F18CF94D4}"/>
              </a:ext>
            </a:extLst>
          </p:cNvPr>
          <p:cNvSpPr/>
          <p:nvPr/>
        </p:nvSpPr>
        <p:spPr>
          <a:xfrm>
            <a:off x="6152396" y="1149130"/>
            <a:ext cx="2503387" cy="90033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defTabSz="914378" hangingPunct="0">
              <a:defRPr sz="1800" b="0" i="0" u="none" strike="noStrike" kern="0" cap="none" spc="0" baseline="0">
                <a:solidFill>
                  <a:srgbClr val="000000"/>
                </a:solidFill>
                <a:uFillTx/>
              </a:defRPr>
            </a:pPr>
            <a:r>
              <a:rPr lang="de-DE" sz="1500" dirty="0" err="1">
                <a:solidFill>
                  <a:srgbClr val="000000"/>
                </a:solidFill>
                <a:latin typeface="Helvetica Neue" panose="02000503000000020004" pitchFamily="2" charset="0"/>
                <a:ea typeface="Helvetica Neue" charset="0"/>
                <a:cs typeface="Helvetica Neue" charset="0"/>
              </a:rPr>
              <a:t>Is</a:t>
            </a:r>
            <a:r>
              <a:rPr lang="de-DE" sz="1500" dirty="0">
                <a:solidFill>
                  <a:srgbClr val="000000"/>
                </a:solidFill>
                <a:latin typeface="Helvetica Neue" panose="02000503000000020004" pitchFamily="2" charset="0"/>
                <a:ea typeface="Helvetica Neue" charset="0"/>
                <a:cs typeface="Helvetica Neue" charset="0"/>
              </a:rPr>
              <a:t> not maximal </a:t>
            </a:r>
            <a:r>
              <a:rPr lang="de-DE" sz="1500" dirty="0" err="1">
                <a:solidFill>
                  <a:srgbClr val="000000"/>
                </a:solidFill>
                <a:latin typeface="Helvetica Neue" panose="02000503000000020004" pitchFamily="2" charset="0"/>
                <a:ea typeface="Helvetica Neue" charset="0"/>
                <a:cs typeface="Helvetica Neue" charset="0"/>
              </a:rPr>
              <a:t>if</a:t>
            </a:r>
            <a:endParaRPr lang="de-DE" sz="1500" dirty="0">
              <a:solidFill>
                <a:srgbClr val="000000"/>
              </a:solidFill>
              <a:latin typeface="Helvetica Neue" panose="02000503000000020004" pitchFamily="2" charset="0"/>
              <a:ea typeface="Helvetica Neue" charset="0"/>
              <a:cs typeface="Helvetica Neue" charset="0"/>
            </a:endParaRPr>
          </a:p>
          <a:p>
            <a:pPr algn="ctr" defTabSz="914378" hangingPunct="0">
              <a:defRPr sz="1800" b="0" i="0" u="none" strike="noStrike" kern="0" cap="none" spc="0" baseline="0">
                <a:solidFill>
                  <a:srgbClr val="000000"/>
                </a:solidFill>
                <a:uFillTx/>
              </a:defRPr>
            </a:pPr>
            <a:r>
              <a:rPr lang="de-DE" sz="1500" dirty="0" err="1">
                <a:solidFill>
                  <a:srgbClr val="000000"/>
                </a:solidFill>
                <a:latin typeface="Helvetica Neue" panose="02000503000000020004" pitchFamily="2" charset="0"/>
                <a:ea typeface="Helvetica Neue" charset="0"/>
                <a:cs typeface="Helvetica Neue" charset="0"/>
              </a:rPr>
              <a:t>Adding</a:t>
            </a:r>
            <a:r>
              <a:rPr lang="de-DE" sz="1500" dirty="0">
                <a:solidFill>
                  <a:srgbClr val="000000"/>
                </a:solidFill>
                <a:latin typeface="Helvetica Neue" panose="02000503000000020004" pitchFamily="2" charset="0"/>
                <a:ea typeface="Helvetica Neue" charset="0"/>
                <a:cs typeface="Helvetica Neue" charset="0"/>
              </a:rPr>
              <a:t> </a:t>
            </a:r>
            <a:r>
              <a:rPr lang="de-DE" sz="1500" dirty="0" err="1">
                <a:solidFill>
                  <a:srgbClr val="000000"/>
                </a:solidFill>
                <a:latin typeface="Helvetica Neue" panose="02000503000000020004" pitchFamily="2" charset="0"/>
                <a:ea typeface="Helvetica Neue" charset="0"/>
                <a:cs typeface="Helvetica Neue" charset="0"/>
              </a:rPr>
              <a:t>any</a:t>
            </a:r>
            <a:r>
              <a:rPr lang="de-DE" sz="1500" dirty="0">
                <a:solidFill>
                  <a:srgbClr val="000000"/>
                </a:solidFill>
                <a:latin typeface="Helvetica Neue" panose="02000503000000020004" pitchFamily="2" charset="0"/>
                <a:ea typeface="Helvetica Neue" charset="0"/>
                <a:cs typeface="Helvetica Neue" charset="0"/>
              </a:rPr>
              <a:t> </a:t>
            </a:r>
            <a:r>
              <a:rPr lang="de-DE" sz="1500" dirty="0" err="1">
                <a:solidFill>
                  <a:srgbClr val="000000"/>
                </a:solidFill>
                <a:latin typeface="Helvetica Neue" panose="02000503000000020004" pitchFamily="2" charset="0"/>
                <a:ea typeface="Helvetica Neue" charset="0"/>
                <a:cs typeface="Helvetica Neue" charset="0"/>
              </a:rPr>
              <a:t>aspect</a:t>
            </a:r>
            <a:endParaRPr lang="de-DE" sz="1500" dirty="0">
              <a:solidFill>
                <a:srgbClr val="000000"/>
              </a:solidFill>
              <a:latin typeface="Helvetica Neue" panose="02000503000000020004" pitchFamily="2" charset="0"/>
              <a:ea typeface="Helvetica Neue" charset="0"/>
              <a:cs typeface="Helvetica Neue" charset="0"/>
            </a:endParaRPr>
          </a:p>
          <a:p>
            <a:pPr algn="ctr" defTabSz="914378" hangingPunct="0">
              <a:defRPr sz="1800" b="0" i="0" u="none" strike="noStrike" kern="0" cap="none" spc="0" baseline="0">
                <a:solidFill>
                  <a:srgbClr val="000000"/>
                </a:solidFill>
                <a:uFillTx/>
              </a:defRPr>
            </a:pPr>
            <a:r>
              <a:rPr lang="de-DE" sz="1500" dirty="0">
                <a:solidFill>
                  <a:srgbClr val="000000"/>
                </a:solidFill>
                <a:latin typeface="Helvetica Neue" panose="02000503000000020004" pitchFamily="2" charset="0"/>
                <a:ea typeface="Helvetica Neue" charset="0"/>
                <a:cs typeface="Helvetica Neue" charset="0"/>
              </a:rPr>
              <a:t>→ E(A)={Arnold}</a:t>
            </a:r>
          </a:p>
        </p:txBody>
      </p:sp>
      <p:sp>
        <p:nvSpPr>
          <p:cNvPr id="46" name="Rectangle 45">
            <a:extLst>
              <a:ext uri="{FF2B5EF4-FFF2-40B4-BE49-F238E27FC236}">
                <a16:creationId xmlns:a16="http://schemas.microsoft.com/office/drawing/2014/main" id="{E3A8BFCE-7B7D-184A-9E6A-BCF7F704AC52}"/>
              </a:ext>
            </a:extLst>
          </p:cNvPr>
          <p:cNvSpPr/>
          <p:nvPr/>
        </p:nvSpPr>
        <p:spPr>
          <a:xfrm>
            <a:off x="6145754" y="2153300"/>
            <a:ext cx="2510028" cy="7960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defTabSz="914378" hangingPunct="0">
              <a:defRPr sz="1800" b="0" i="0" u="none" strike="noStrike" kern="0" cap="none" spc="0" baseline="0">
                <a:solidFill>
                  <a:srgbClr val="000000"/>
                </a:solidFill>
                <a:uFillTx/>
              </a:defRPr>
            </a:pPr>
            <a:r>
              <a:rPr lang="de-DE" sz="1500" dirty="0" err="1">
                <a:solidFill>
                  <a:srgbClr val="000000"/>
                </a:solidFill>
                <a:latin typeface="Helvetica Neue" panose="02000503000000020004" pitchFamily="2" charset="0"/>
                <a:ea typeface="Helvetica Neue" charset="0"/>
                <a:cs typeface="Helvetica Neue" charset="0"/>
              </a:rPr>
              <a:t>Include</a:t>
            </a:r>
            <a:r>
              <a:rPr lang="de-DE" sz="1500" dirty="0">
                <a:solidFill>
                  <a:srgbClr val="000000"/>
                </a:solidFill>
                <a:latin typeface="Helvetica Neue" panose="02000503000000020004" pitchFamily="2" charset="0"/>
                <a:ea typeface="Helvetica Neue" charset="0"/>
                <a:cs typeface="Helvetica Neue" charset="0"/>
              </a:rPr>
              <a:t> </a:t>
            </a:r>
          </a:p>
          <a:p>
            <a:pPr algn="ctr" defTabSz="914378" hangingPunct="0">
              <a:defRPr sz="1800" b="0" i="0" u="none" strike="noStrike" kern="0" cap="none" spc="0" baseline="0">
                <a:solidFill>
                  <a:srgbClr val="000000"/>
                </a:solidFill>
                <a:uFillTx/>
              </a:defRPr>
            </a:pPr>
            <a:r>
              <a:rPr lang="de-DE" sz="1500" dirty="0" err="1">
                <a:solidFill>
                  <a:srgbClr val="000000"/>
                </a:solidFill>
                <a:latin typeface="Helvetica Neue" panose="02000503000000020004" pitchFamily="2" charset="0"/>
                <a:ea typeface="Helvetica Neue" charset="0"/>
                <a:cs typeface="Helvetica Neue" charset="0"/>
              </a:rPr>
              <a:t>Typical</a:t>
            </a:r>
            <a:r>
              <a:rPr lang="de-DE" sz="1500" dirty="0">
                <a:solidFill>
                  <a:srgbClr val="000000"/>
                </a:solidFill>
                <a:latin typeface="Helvetica Neue" panose="02000503000000020004" pitchFamily="2" charset="0"/>
                <a:ea typeface="Helvetica Neue" charset="0"/>
                <a:cs typeface="Helvetica Neue" charset="0"/>
              </a:rPr>
              <a:t> </a:t>
            </a:r>
            <a:r>
              <a:rPr lang="de-DE" sz="1500" dirty="0" err="1">
                <a:solidFill>
                  <a:srgbClr val="000000"/>
                </a:solidFill>
                <a:latin typeface="Helvetica Neue" panose="02000503000000020004" pitchFamily="2" charset="0"/>
                <a:ea typeface="Helvetica Neue" charset="0"/>
                <a:cs typeface="Helvetica Neue" charset="0"/>
              </a:rPr>
              <a:t>Types</a:t>
            </a:r>
            <a:endParaRPr lang="de-DE" sz="1500" dirty="0">
              <a:solidFill>
                <a:srgbClr val="000000"/>
              </a:solidFill>
              <a:latin typeface="Helvetica Neue" panose="02000503000000020004" pitchFamily="2" charset="0"/>
              <a:ea typeface="Helvetica Neue" charset="0"/>
              <a:cs typeface="Helvetica Neue" charset="0"/>
            </a:endParaRPr>
          </a:p>
        </p:txBody>
      </p:sp>
      <p:sp>
        <p:nvSpPr>
          <p:cNvPr id="47" name="Rectangle 46">
            <a:extLst>
              <a:ext uri="{FF2B5EF4-FFF2-40B4-BE49-F238E27FC236}">
                <a16:creationId xmlns:a16="http://schemas.microsoft.com/office/drawing/2014/main" id="{46B373C6-3B6E-3B4B-9D3B-28708B12A584}"/>
              </a:ext>
            </a:extLst>
          </p:cNvPr>
          <p:cNvSpPr/>
          <p:nvPr/>
        </p:nvSpPr>
        <p:spPr>
          <a:xfrm>
            <a:off x="130583" y="2796037"/>
            <a:ext cx="1324053" cy="9396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Helvetica Neue Condensed Black" panose="02000503000000020004" pitchFamily="2" charset="0"/>
                <a:ea typeface="Helvetica Neue" charset="0"/>
                <a:cs typeface="Helvetica Neue" charset="0"/>
              </a:rPr>
              <a:t>1. Prune</a:t>
            </a:r>
          </a:p>
          <a:p>
            <a:pPr algn="ctr"/>
            <a:r>
              <a:rPr lang="en-US" b="1" dirty="0">
                <a:solidFill>
                  <a:schemeClr val="tx1"/>
                </a:solidFill>
                <a:latin typeface="Helvetica Neue Condensed Black" panose="02000503000000020004" pitchFamily="2" charset="0"/>
                <a:ea typeface="Helvetica Neue" charset="0"/>
                <a:cs typeface="Helvetica Neue" charset="0"/>
              </a:rPr>
              <a:t>generic</a:t>
            </a:r>
          </a:p>
          <a:p>
            <a:pPr algn="ctr"/>
            <a:r>
              <a:rPr lang="en-US" b="1" dirty="0">
                <a:solidFill>
                  <a:schemeClr val="tx1"/>
                </a:solidFill>
                <a:latin typeface="Helvetica Neue Condensed Black" panose="02000503000000020004" pitchFamily="2" charset="0"/>
                <a:ea typeface="Helvetica Neue" charset="0"/>
                <a:cs typeface="Helvetica Neue" charset="0"/>
              </a:rPr>
              <a:t>aspects</a:t>
            </a:r>
            <a:endParaRPr lang="en-US" sz="1400" b="1" dirty="0">
              <a:solidFill>
                <a:schemeClr val="tx1"/>
              </a:solidFill>
              <a:latin typeface="Helvetica Neue Condensed Black" panose="02000503000000020004" pitchFamily="2" charset="0"/>
              <a:ea typeface="Helvetica Neue" charset="0"/>
              <a:cs typeface="Helvetica Neue" charset="0"/>
            </a:endParaRPr>
          </a:p>
        </p:txBody>
      </p:sp>
      <p:sp>
        <p:nvSpPr>
          <p:cNvPr id="48" name="Rectangle 47">
            <a:extLst>
              <a:ext uri="{FF2B5EF4-FFF2-40B4-BE49-F238E27FC236}">
                <a16:creationId xmlns:a16="http://schemas.microsoft.com/office/drawing/2014/main" id="{7895A90A-8923-BA4D-B75B-E253A9674150}"/>
              </a:ext>
            </a:extLst>
          </p:cNvPr>
          <p:cNvSpPr/>
          <p:nvPr/>
        </p:nvSpPr>
        <p:spPr>
          <a:xfrm>
            <a:off x="130583" y="3963025"/>
            <a:ext cx="1324053" cy="9396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Helvetica Neue Condensed Black" panose="02000503000000020004" pitchFamily="2" charset="0"/>
                <a:ea typeface="Helvetica Neue" charset="0"/>
                <a:cs typeface="Helvetica Neue" charset="0"/>
              </a:rPr>
              <a:t>2. Rank</a:t>
            </a:r>
          </a:p>
          <a:p>
            <a:pPr algn="ctr"/>
            <a:r>
              <a:rPr lang="en-US" b="1" dirty="0">
                <a:solidFill>
                  <a:schemeClr val="tx1"/>
                </a:solidFill>
                <a:latin typeface="Helvetica Neue Condensed Black" panose="02000503000000020004" pitchFamily="2" charset="0"/>
                <a:ea typeface="Helvetica Neue" charset="0"/>
                <a:cs typeface="Helvetica Neue" charset="0"/>
              </a:rPr>
              <a:t>Set of</a:t>
            </a:r>
          </a:p>
          <a:p>
            <a:pPr algn="ctr"/>
            <a:r>
              <a:rPr lang="en-US" b="1" dirty="0">
                <a:solidFill>
                  <a:schemeClr val="tx1"/>
                </a:solidFill>
                <a:latin typeface="Helvetica Neue Condensed Black" panose="02000503000000020004" pitchFamily="2" charset="0"/>
                <a:ea typeface="Helvetica Neue" charset="0"/>
                <a:cs typeface="Helvetica Neue" charset="0"/>
              </a:rPr>
              <a:t>aspects</a:t>
            </a:r>
            <a:endParaRPr lang="en-US" sz="1400" b="1" dirty="0">
              <a:solidFill>
                <a:schemeClr val="tx1"/>
              </a:solidFill>
              <a:latin typeface="Helvetica Neue Condensed Black" panose="02000503000000020004" pitchFamily="2" charset="0"/>
              <a:ea typeface="Helvetica Neue" charset="0"/>
              <a:cs typeface="Helvetica Neue" charset="0"/>
            </a:endParaRPr>
          </a:p>
        </p:txBody>
      </p:sp>
      <p:sp>
        <p:nvSpPr>
          <p:cNvPr id="49" name="Rectangle 48">
            <a:extLst>
              <a:ext uri="{FF2B5EF4-FFF2-40B4-BE49-F238E27FC236}">
                <a16:creationId xmlns:a16="http://schemas.microsoft.com/office/drawing/2014/main" id="{96EAAF44-AC7E-1243-9B0D-64279B57C1C8}"/>
              </a:ext>
            </a:extLst>
          </p:cNvPr>
          <p:cNvSpPr/>
          <p:nvPr/>
        </p:nvSpPr>
        <p:spPr>
          <a:xfrm>
            <a:off x="6386024" y="4030794"/>
            <a:ext cx="2029488" cy="85070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2000" dirty="0">
                <a:solidFill>
                  <a:schemeClr val="tx1"/>
                </a:solidFill>
                <a:latin typeface="Helvetica Neue" panose="02000503000000020004" pitchFamily="2" charset="0"/>
                <a:ea typeface="Helvetica Neue" charset="0"/>
                <a:cs typeface="Helvetica Neue" charset="0"/>
              </a:rPr>
              <a:t>REPEATABLE</a:t>
            </a:r>
          </a:p>
          <a:p>
            <a:pPr algn="ctr"/>
            <a:r>
              <a:rPr lang="en-US" sz="2000" dirty="0">
                <a:solidFill>
                  <a:schemeClr val="tx1"/>
                </a:solidFill>
                <a:latin typeface="Helvetica Neue" panose="02000503000000020004" pitchFamily="2" charset="0"/>
                <a:ea typeface="Helvetica Neue" charset="0"/>
                <a:cs typeface="Helvetica Neue" charset="0"/>
              </a:rPr>
              <a:t>Update Q</a:t>
            </a:r>
          </a:p>
        </p:txBody>
      </p:sp>
      <p:pic>
        <p:nvPicPr>
          <p:cNvPr id="50" name="Picture 49">
            <a:extLst>
              <a:ext uri="{FF2B5EF4-FFF2-40B4-BE49-F238E27FC236}">
                <a16:creationId xmlns:a16="http://schemas.microsoft.com/office/drawing/2014/main" id="{6E7BFE29-A0B7-4944-9BE5-575D1D0CE303}"/>
              </a:ext>
            </a:extLst>
          </p:cNvPr>
          <p:cNvPicPr>
            <a:picLocks noChangeAspect="1"/>
          </p:cNvPicPr>
          <p:nvPr/>
        </p:nvPicPr>
        <p:blipFill>
          <a:blip r:embed="rId7">
            <a:lum/>
            <a:alphaModFix/>
          </a:blip>
          <a:srcRect/>
          <a:stretch>
            <a:fillRect/>
          </a:stretch>
        </p:blipFill>
        <p:spPr>
          <a:xfrm>
            <a:off x="5149266" y="3281291"/>
            <a:ext cx="988594" cy="545279"/>
          </a:xfrm>
          <a:prstGeom prst="rect">
            <a:avLst/>
          </a:prstGeom>
          <a:noFill/>
          <a:ln cap="flat">
            <a:noFill/>
          </a:ln>
        </p:spPr>
      </p:pic>
      <p:sp>
        <p:nvSpPr>
          <p:cNvPr id="6" name="TextBox 5">
            <a:extLst>
              <a:ext uri="{FF2B5EF4-FFF2-40B4-BE49-F238E27FC236}">
                <a16:creationId xmlns:a16="http://schemas.microsoft.com/office/drawing/2014/main" id="{E7B3687D-26E5-4F44-B901-6957B0B46C13}"/>
              </a:ext>
            </a:extLst>
          </p:cNvPr>
          <p:cNvSpPr txBox="1"/>
          <p:nvPr/>
        </p:nvSpPr>
        <p:spPr>
          <a:xfrm>
            <a:off x="3514726" y="-391886"/>
            <a:ext cx="184731" cy="300082"/>
          </a:xfrm>
          <a:prstGeom prst="rect">
            <a:avLst/>
          </a:prstGeom>
          <a:noFill/>
        </p:spPr>
        <p:txBody>
          <a:bodyPr wrap="none" rtlCol="0">
            <a:spAutoFit/>
          </a:bodyPr>
          <a:lstStyle/>
          <a:p>
            <a:endParaRPr lang="en-US" sz="1350" dirty="0">
              <a:latin typeface="Helvetica Neue" panose="02000503000000020004" pitchFamily="2" charset="0"/>
            </a:endParaRPr>
          </a:p>
        </p:txBody>
      </p:sp>
      <p:pic>
        <p:nvPicPr>
          <p:cNvPr id="29" name="Picture 28">
            <a:extLst>
              <a:ext uri="{FF2B5EF4-FFF2-40B4-BE49-F238E27FC236}">
                <a16:creationId xmlns:a16="http://schemas.microsoft.com/office/drawing/2014/main" id="{081C1682-448C-AB40-97F4-76ADD914B901}"/>
              </a:ext>
            </a:extLst>
          </p:cNvPr>
          <p:cNvPicPr>
            <a:picLocks noChangeAspect="1"/>
          </p:cNvPicPr>
          <p:nvPr/>
        </p:nvPicPr>
        <p:blipFill>
          <a:blip r:embed="rId8" cstate="screen">
            <a:lum/>
            <a:alphaModFix/>
            <a:extLst>
              <a:ext uri="{28A0092B-C50C-407E-A947-70E740481C1C}">
                <a14:useLocalDpi xmlns:a14="http://schemas.microsoft.com/office/drawing/2010/main"/>
              </a:ext>
            </a:extLst>
          </a:blip>
          <a:srcRect/>
          <a:stretch>
            <a:fillRect/>
          </a:stretch>
        </p:blipFill>
        <p:spPr>
          <a:xfrm>
            <a:off x="4198545" y="4059628"/>
            <a:ext cx="551572" cy="793040"/>
          </a:xfrm>
          <a:prstGeom prst="rect">
            <a:avLst/>
          </a:prstGeom>
          <a:noFill/>
          <a:ln cap="flat">
            <a:noFill/>
          </a:ln>
        </p:spPr>
      </p:pic>
      <p:pic>
        <p:nvPicPr>
          <p:cNvPr id="30" name="Picture 29">
            <a:extLst>
              <a:ext uri="{FF2B5EF4-FFF2-40B4-BE49-F238E27FC236}">
                <a16:creationId xmlns:a16="http://schemas.microsoft.com/office/drawing/2014/main" id="{5BC96D90-6E98-1D4D-B590-CAC17F16B769}"/>
              </a:ext>
            </a:extLst>
          </p:cNvPr>
          <p:cNvPicPr>
            <a:picLocks noChangeAspect="1"/>
          </p:cNvPicPr>
          <p:nvPr/>
        </p:nvPicPr>
        <p:blipFill>
          <a:blip r:embed="rId9" cstate="screen">
            <a:lum/>
            <a:alphaModFix/>
            <a:extLst>
              <a:ext uri="{28A0092B-C50C-407E-A947-70E740481C1C}">
                <a14:useLocalDpi xmlns:a14="http://schemas.microsoft.com/office/drawing/2010/main"/>
              </a:ext>
            </a:extLst>
          </a:blip>
          <a:srcRect/>
          <a:stretch>
            <a:fillRect/>
          </a:stretch>
        </p:blipFill>
        <p:spPr>
          <a:xfrm>
            <a:off x="4926513" y="3954970"/>
            <a:ext cx="734683" cy="921151"/>
          </a:xfrm>
          <a:prstGeom prst="rect">
            <a:avLst/>
          </a:prstGeom>
          <a:noFill/>
          <a:ln cap="flat">
            <a:noFill/>
          </a:ln>
        </p:spPr>
      </p:pic>
      <p:sp>
        <p:nvSpPr>
          <p:cNvPr id="39" name="Freihandform: Form 68">
            <a:extLst>
              <a:ext uri="{FF2B5EF4-FFF2-40B4-BE49-F238E27FC236}">
                <a16:creationId xmlns:a16="http://schemas.microsoft.com/office/drawing/2014/main" id="{D0A031E9-AEF1-5D4C-8745-08F86D191117}"/>
              </a:ext>
            </a:extLst>
          </p:cNvPr>
          <p:cNvSpPr/>
          <p:nvPr/>
        </p:nvSpPr>
        <p:spPr>
          <a:xfrm>
            <a:off x="1733396" y="4634316"/>
            <a:ext cx="1800159" cy="30989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rgbClr val="B8E0E3"/>
          </a:solidFill>
          <a:ln w="25557" cap="flat">
            <a:solidFill>
              <a:srgbClr val="000000"/>
            </a:solidFill>
            <a:prstDash val="solid"/>
            <a:miter/>
          </a:ln>
        </p:spPr>
        <p:txBody>
          <a:bodyPr vert="horz" wrap="none" lIns="90004" tIns="46798" rIns="90004" bIns="46798" anchor="t" anchorCtr="1" compatLnSpc="0">
            <a:spAutoFit/>
          </a:bodyPr>
          <a:lstStyle/>
          <a:p>
            <a:pPr algn="ctr" defTabSz="914378">
              <a:defRPr sz="1800" b="0" i="0" u="none" strike="noStrike" kern="0" cap="none" spc="0" baseline="0">
                <a:solidFill>
                  <a:srgbClr val="000000"/>
                </a:solidFill>
                <a:uFillTx/>
              </a:defRPr>
            </a:pPr>
            <a:r>
              <a:rPr lang="de-DE" sz="1400" dirty="0">
                <a:solidFill>
                  <a:srgbClr val="000000"/>
                </a:solidFill>
                <a:latin typeface="Helvetica Neue" panose="02000503000000020004" pitchFamily="2" charset="0"/>
                <a:ea typeface="Helvetica Neue" charset="0"/>
                <a:cs typeface="Helvetica Neue" charset="0"/>
              </a:rPr>
              <a:t>?x type </a:t>
            </a:r>
            <a:r>
              <a:rPr lang="de-DE" sz="1400" dirty="0" err="1">
                <a:solidFill>
                  <a:srgbClr val="000000"/>
                </a:solidFill>
                <a:latin typeface="Helvetica Neue" panose="02000503000000020004" pitchFamily="2" charset="0"/>
                <a:ea typeface="Helvetica Neue" charset="0"/>
                <a:cs typeface="Helvetica Neue" charset="0"/>
              </a:rPr>
              <a:t>ActionActor</a:t>
            </a:r>
            <a:endParaRPr lang="de-DE" sz="1400" dirty="0">
              <a:solidFill>
                <a:srgbClr val="000000"/>
              </a:solidFill>
              <a:latin typeface="Helvetica Neue" panose="02000503000000020004" pitchFamily="2" charset="0"/>
              <a:ea typeface="Helvetica Neue" charset="0"/>
              <a:cs typeface="Helvetica Neue" charset="0"/>
            </a:endParaRPr>
          </a:p>
        </p:txBody>
      </p:sp>
      <p:sp>
        <p:nvSpPr>
          <p:cNvPr id="52" name="TextBox 51">
            <a:extLst>
              <a:ext uri="{FF2B5EF4-FFF2-40B4-BE49-F238E27FC236}">
                <a16:creationId xmlns:a16="http://schemas.microsoft.com/office/drawing/2014/main" id="{249F9BA2-0E87-B946-AB93-4FDD6264EB1F}"/>
              </a:ext>
            </a:extLst>
          </p:cNvPr>
          <p:cNvSpPr txBox="1"/>
          <p:nvPr/>
        </p:nvSpPr>
        <p:spPr>
          <a:xfrm>
            <a:off x="3632237" y="4879825"/>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92755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Class="entr"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animBg="1"/>
      <p:bldP spid="36" grpId="0" animBg="1"/>
      <p:bldP spid="41" grpId="0" animBg="1"/>
      <p:bldP spid="44" grpId="0" animBg="1"/>
      <p:bldP spid="47" grpId="0" animBg="1"/>
      <p:bldP spid="48" grpId="0" animBg="1"/>
      <p:bldP spid="49" grpId="0" animBg="1"/>
      <p:bldP spid="39"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
        <p:nvSpPr>
          <p:cNvPr id="5" name="TextBox 4"/>
          <p:cNvSpPr txBox="1"/>
          <p:nvPr/>
        </p:nvSpPr>
        <p:spPr>
          <a:xfrm>
            <a:off x="3506871" y="152169"/>
            <a:ext cx="2443298" cy="882293"/>
          </a:xfrm>
          <a:prstGeom prst="rect">
            <a:avLst/>
          </a:prstGeom>
          <a:noFill/>
          <a:effectLst>
            <a:outerShdw blurRad="50800" dist="38100" dir="5400000" algn="t" rotWithShape="0">
              <a:prstClr val="black">
                <a:alpha val="40000"/>
              </a:prstClr>
            </a:outerShdw>
          </a:effectLst>
        </p:spPr>
        <p:txBody>
          <a:bodyPr wrap="none" rtlCol="0">
            <a:spAutoFit/>
          </a:bodyPr>
          <a:lstStyle/>
          <a:p>
            <a:pPr marL="0" algn="ctr" defTabSz="430213">
              <a:spcAft>
                <a:spcPts val="400"/>
              </a:spcAft>
              <a:buSzPct val="100000"/>
            </a:pPr>
            <a:r>
              <a:rPr lang="en-US" sz="2400" b="1" dirty="0">
                <a:solidFill>
                  <a:schemeClr val="bg1"/>
                </a:solidFill>
                <a:latin typeface="Helvetica Neue" charset="0"/>
                <a:ea typeface="Helvetica Neue" charset="0"/>
                <a:cs typeface="Helvetica Neue" charset="0"/>
              </a:rPr>
              <a:t>SIMILARITY for</a:t>
            </a:r>
          </a:p>
          <a:p>
            <a:pPr marL="0" algn="ctr" defTabSz="430213">
              <a:spcAft>
                <a:spcPts val="400"/>
              </a:spcAft>
              <a:buSzPct val="100000"/>
            </a:pPr>
            <a:r>
              <a:rPr lang="en-US" sz="2400" b="1" dirty="0">
                <a:solidFill>
                  <a:schemeClr val="bg1"/>
                </a:solidFill>
                <a:latin typeface="Helvetica Neue" charset="0"/>
                <a:ea typeface="Helvetica Neue" charset="0"/>
                <a:cs typeface="Helvetica Neue" charset="0"/>
              </a:rPr>
              <a:t>GRAPHS</a:t>
            </a:r>
          </a:p>
        </p:txBody>
      </p:sp>
      <p:sp>
        <p:nvSpPr>
          <p:cNvPr id="43" name="Rounded Rectangle 42">
            <a:extLst>
              <a:ext uri="{FF2B5EF4-FFF2-40B4-BE49-F238E27FC236}">
                <a16:creationId xmlns:a16="http://schemas.microsoft.com/office/drawing/2014/main" id="{EDA94FC8-B454-E54B-8248-A4B582E65B5C}"/>
              </a:ext>
            </a:extLst>
          </p:cNvPr>
          <p:cNvSpPr/>
          <p:nvPr/>
        </p:nvSpPr>
        <p:spPr>
          <a:xfrm>
            <a:off x="1682701" y="1084101"/>
            <a:ext cx="1469749" cy="743274"/>
          </a:xfrm>
          <a:prstGeom prst="roundRect">
            <a:avLst/>
          </a:prstGeom>
          <a:solidFill>
            <a:schemeClr val="bg1"/>
          </a:solidFill>
          <a:ln>
            <a:noFill/>
          </a:ln>
          <a:effectLst>
            <a:outerShdw blurRad="50800" dist="38100" dir="5400000" algn="t" rotWithShape="0">
              <a:schemeClr val="tx2">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dirty="0">
                <a:solidFill>
                  <a:srgbClr val="FF0000"/>
                </a:solidFill>
                <a:latin typeface="Helvetica Neue" panose="02000503000000020004" pitchFamily="2" charset="0"/>
                <a:ea typeface="Helvetica Neue Condensed Black" charset="0"/>
                <a:cs typeface="Helvetica Neue Condensed Black" charset="0"/>
              </a:rPr>
              <a:t>Nodes</a:t>
            </a:r>
            <a:endParaRPr lang="en-US" sz="2100" dirty="0">
              <a:solidFill>
                <a:srgbClr val="FF0000"/>
              </a:solidFill>
              <a:latin typeface="Helvetica Neue" panose="02000503000000020004" pitchFamily="2" charset="0"/>
              <a:ea typeface="Helvetica Neue Condensed Black" charset="0"/>
              <a:cs typeface="Helvetica Neue Condensed Black" charset="0"/>
            </a:endParaRPr>
          </a:p>
        </p:txBody>
      </p:sp>
      <p:sp>
        <p:nvSpPr>
          <p:cNvPr id="44" name="Rounded Rectangle 43">
            <a:extLst>
              <a:ext uri="{FF2B5EF4-FFF2-40B4-BE49-F238E27FC236}">
                <a16:creationId xmlns:a16="http://schemas.microsoft.com/office/drawing/2014/main" id="{BA6DA398-4BD5-E74E-9EEE-A1B6D45A6FD5}"/>
              </a:ext>
            </a:extLst>
          </p:cNvPr>
          <p:cNvSpPr/>
          <p:nvPr/>
        </p:nvSpPr>
        <p:spPr>
          <a:xfrm>
            <a:off x="5898101" y="1098429"/>
            <a:ext cx="1875943" cy="743274"/>
          </a:xfrm>
          <a:prstGeom prst="roundRect">
            <a:avLst/>
          </a:prstGeom>
          <a:solidFill>
            <a:schemeClr val="bg1"/>
          </a:solidFill>
          <a:ln>
            <a:noFill/>
          </a:ln>
          <a:effectLst>
            <a:outerShdw blurRad="50800" dist="38100" dir="5400000" algn="t" rotWithShape="0">
              <a:schemeClr val="tx2">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dirty="0">
                <a:solidFill>
                  <a:srgbClr val="FF0000"/>
                </a:solidFill>
                <a:latin typeface="Helvetica Neue" panose="02000503000000020004" pitchFamily="2" charset="0"/>
                <a:ea typeface="Helvetica Neue Condensed Black" charset="0"/>
                <a:cs typeface="Helvetica Neue Condensed Black" charset="0"/>
              </a:rPr>
              <a:t>Structures</a:t>
            </a:r>
          </a:p>
        </p:txBody>
      </p:sp>
      <p:sp>
        <p:nvSpPr>
          <p:cNvPr id="45" name="Rounded Rectangle 44">
            <a:extLst>
              <a:ext uri="{FF2B5EF4-FFF2-40B4-BE49-F238E27FC236}">
                <a16:creationId xmlns:a16="http://schemas.microsoft.com/office/drawing/2014/main" id="{24BECC02-2A7C-9143-BA7F-8B4436A2C252}"/>
              </a:ext>
            </a:extLst>
          </p:cNvPr>
          <p:cNvSpPr/>
          <p:nvPr/>
        </p:nvSpPr>
        <p:spPr>
          <a:xfrm>
            <a:off x="309064" y="2437916"/>
            <a:ext cx="1858748" cy="648000"/>
          </a:xfrm>
          <a:prstGeom prst="roundRect">
            <a:avLst/>
          </a:prstGeom>
          <a:pattFill prst="dkUpDiag">
            <a:fgClr>
              <a:schemeClr val="tx2">
                <a:lumMod val="20000"/>
                <a:lumOff val="80000"/>
              </a:schemeClr>
            </a:fgClr>
            <a:bgClr>
              <a:schemeClr val="bg1"/>
            </a:bgClr>
          </a:pattFill>
          <a:ln w="25400">
            <a:solidFill>
              <a:schemeClr val="bg1"/>
            </a:solidFill>
          </a:ln>
          <a:effectLst>
            <a:outerShdw blurRad="50800" dist="38100" dir="5400000" algn="t" rotWithShape="0">
              <a:schemeClr val="tx2">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1">
                    <a:lumMod val="50000"/>
                  </a:schemeClr>
                </a:solidFill>
                <a:latin typeface="Helvetica Neue" panose="02000503000000020004" pitchFamily="2" charset="0"/>
                <a:ea typeface="Helvetica Neue" charset="0"/>
                <a:cs typeface="Helvetica Neue" charset="0"/>
              </a:rPr>
              <a:t>Connectivity</a:t>
            </a:r>
          </a:p>
        </p:txBody>
      </p:sp>
      <p:sp>
        <p:nvSpPr>
          <p:cNvPr id="46" name="Rounded Rectangle 45">
            <a:extLst>
              <a:ext uri="{FF2B5EF4-FFF2-40B4-BE49-F238E27FC236}">
                <a16:creationId xmlns:a16="http://schemas.microsoft.com/office/drawing/2014/main" id="{715B27FA-88E3-534A-8E81-78C90DD144FE}"/>
              </a:ext>
            </a:extLst>
          </p:cNvPr>
          <p:cNvSpPr/>
          <p:nvPr/>
        </p:nvSpPr>
        <p:spPr>
          <a:xfrm>
            <a:off x="2675137" y="2437916"/>
            <a:ext cx="1872000" cy="648000"/>
          </a:xfrm>
          <a:prstGeom prst="roundRect">
            <a:avLst/>
          </a:prstGeom>
          <a:pattFill prst="dkUpDiag">
            <a:fgClr>
              <a:schemeClr val="tx2">
                <a:lumMod val="20000"/>
                <a:lumOff val="80000"/>
              </a:schemeClr>
            </a:fgClr>
            <a:bgClr>
              <a:schemeClr val="bg1"/>
            </a:bgClr>
          </a:pattFill>
          <a:ln w="25400">
            <a:solidFill>
              <a:schemeClr val="bg1"/>
            </a:solidFill>
          </a:ln>
          <a:effectLst>
            <a:outerShdw blurRad="50800" dist="38100" dir="5400000" algn="t" rotWithShape="0">
              <a:schemeClr val="tx2">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1">
                    <a:lumMod val="50000"/>
                  </a:schemeClr>
                </a:solidFill>
                <a:latin typeface="Helvetica Neue" panose="02000503000000020004" pitchFamily="2" charset="0"/>
                <a:ea typeface="Helvetica Neue" charset="0"/>
                <a:cs typeface="Helvetica Neue" charset="0"/>
              </a:rPr>
              <a:t>Properties</a:t>
            </a:r>
          </a:p>
        </p:txBody>
      </p:sp>
      <p:sp>
        <p:nvSpPr>
          <p:cNvPr id="47" name="Rounded Rectangle 46">
            <a:extLst>
              <a:ext uri="{FF2B5EF4-FFF2-40B4-BE49-F238E27FC236}">
                <a16:creationId xmlns:a16="http://schemas.microsoft.com/office/drawing/2014/main" id="{14A5A07A-0702-1042-9285-4500F0A492FC}"/>
              </a:ext>
            </a:extLst>
          </p:cNvPr>
          <p:cNvSpPr/>
          <p:nvPr/>
        </p:nvSpPr>
        <p:spPr>
          <a:xfrm>
            <a:off x="6934804" y="2437916"/>
            <a:ext cx="1874805" cy="631170"/>
          </a:xfrm>
          <a:prstGeom prst="roundRect">
            <a:avLst/>
          </a:prstGeom>
          <a:pattFill prst="dkUpDiag">
            <a:fgClr>
              <a:schemeClr val="tx2">
                <a:lumMod val="20000"/>
                <a:lumOff val="80000"/>
              </a:schemeClr>
            </a:fgClr>
            <a:bgClr>
              <a:schemeClr val="bg1"/>
            </a:bgClr>
          </a:pattFill>
          <a:ln w="25400">
            <a:solidFill>
              <a:schemeClr val="bg1"/>
            </a:solidFill>
          </a:ln>
          <a:effectLst>
            <a:outerShdw blurRad="50800" dist="38100" dir="5400000" algn="t" rotWithShape="0">
              <a:schemeClr val="tx2">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1">
                    <a:lumMod val="50000"/>
                  </a:schemeClr>
                </a:solidFill>
                <a:latin typeface="Helvetica Neue" panose="02000503000000020004" pitchFamily="2" charset="0"/>
                <a:ea typeface="Helvetica Neue" charset="0"/>
                <a:cs typeface="Helvetica Neue" charset="0"/>
              </a:rPr>
              <a:t>(Edge-)Labels</a:t>
            </a:r>
          </a:p>
        </p:txBody>
      </p:sp>
      <p:sp>
        <p:nvSpPr>
          <p:cNvPr id="48" name="Rounded Rectangle 47">
            <a:extLst>
              <a:ext uri="{FF2B5EF4-FFF2-40B4-BE49-F238E27FC236}">
                <a16:creationId xmlns:a16="http://schemas.microsoft.com/office/drawing/2014/main" id="{717F1B56-ABC2-2945-B243-266122AF2C9C}"/>
              </a:ext>
            </a:extLst>
          </p:cNvPr>
          <p:cNvSpPr/>
          <p:nvPr/>
        </p:nvSpPr>
        <p:spPr>
          <a:xfrm>
            <a:off x="4846753" y="2437916"/>
            <a:ext cx="1872000" cy="648000"/>
          </a:xfrm>
          <a:prstGeom prst="roundRect">
            <a:avLst/>
          </a:prstGeom>
          <a:pattFill prst="dkUpDiag">
            <a:fgClr>
              <a:schemeClr val="tx2">
                <a:lumMod val="20000"/>
                <a:lumOff val="80000"/>
              </a:schemeClr>
            </a:fgClr>
            <a:bgClr>
              <a:schemeClr val="bg1"/>
            </a:bgClr>
          </a:pattFill>
          <a:ln w="25400">
            <a:solidFill>
              <a:schemeClr val="bg1"/>
            </a:solidFill>
          </a:ln>
          <a:effectLst>
            <a:outerShdw blurRad="50800" dist="38100" dir="5400000" algn="t" rotWithShape="0">
              <a:schemeClr val="tx2">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1">
                    <a:lumMod val="50000"/>
                  </a:schemeClr>
                </a:solidFill>
                <a:latin typeface="Helvetica Neue" panose="02000503000000020004" pitchFamily="2" charset="0"/>
                <a:ea typeface="Helvetica Neue" charset="0"/>
                <a:cs typeface="Helvetica Neue" charset="0"/>
              </a:rPr>
              <a:t>Queries</a:t>
            </a:r>
          </a:p>
        </p:txBody>
      </p:sp>
      <p:cxnSp>
        <p:nvCxnSpPr>
          <p:cNvPr id="49" name="Elbow Connector 48">
            <a:extLst>
              <a:ext uri="{FF2B5EF4-FFF2-40B4-BE49-F238E27FC236}">
                <a16:creationId xmlns:a16="http://schemas.microsoft.com/office/drawing/2014/main" id="{73752AFD-77D3-E141-97DC-75581A171237}"/>
              </a:ext>
            </a:extLst>
          </p:cNvPr>
          <p:cNvCxnSpPr>
            <a:stCxn id="43" idx="2"/>
            <a:endCxn id="45" idx="0"/>
          </p:cNvCxnSpPr>
          <p:nvPr/>
        </p:nvCxnSpPr>
        <p:spPr>
          <a:xfrm rot="5400000">
            <a:off x="1522737" y="1543078"/>
            <a:ext cx="610540" cy="1179137"/>
          </a:xfrm>
          <a:prstGeom prst="bentConnector3">
            <a:avLst/>
          </a:prstGeom>
          <a:ln w="28575" cmpd="sng">
            <a:solidFill>
              <a:schemeClr val="bg1"/>
            </a:solidFill>
            <a:tailEnd type="triangle" w="lg" len="lg"/>
          </a:ln>
          <a:effectLst>
            <a:outerShdw blurRad="50800" dist="38100" dir="5400000" algn="t" rotWithShape="0">
              <a:schemeClr val="tx2">
                <a:lumMod val="50000"/>
                <a:alpha val="40000"/>
              </a:schemeClr>
            </a:outerShdw>
          </a:effectLst>
        </p:spPr>
        <p:style>
          <a:lnRef idx="2">
            <a:schemeClr val="accent1"/>
          </a:lnRef>
          <a:fillRef idx="0">
            <a:schemeClr val="accent1"/>
          </a:fillRef>
          <a:effectRef idx="1">
            <a:schemeClr val="accent1"/>
          </a:effectRef>
          <a:fontRef idx="minor">
            <a:schemeClr val="tx1"/>
          </a:fontRef>
        </p:style>
      </p:cxnSp>
      <p:cxnSp>
        <p:nvCxnSpPr>
          <p:cNvPr id="50" name="Elbow Connector 49">
            <a:extLst>
              <a:ext uri="{FF2B5EF4-FFF2-40B4-BE49-F238E27FC236}">
                <a16:creationId xmlns:a16="http://schemas.microsoft.com/office/drawing/2014/main" id="{B0EC19A5-CD87-9D42-83BF-29758FC4881D}"/>
              </a:ext>
            </a:extLst>
          </p:cNvPr>
          <p:cNvCxnSpPr>
            <a:stCxn id="43" idx="2"/>
            <a:endCxn id="46" idx="0"/>
          </p:cNvCxnSpPr>
          <p:nvPr/>
        </p:nvCxnSpPr>
        <p:spPr>
          <a:xfrm rot="16200000" flipH="1">
            <a:off x="2709086" y="1535864"/>
            <a:ext cx="610540" cy="1193562"/>
          </a:xfrm>
          <a:prstGeom prst="bentConnector3">
            <a:avLst>
              <a:gd name="adj1" fmla="val 50000"/>
            </a:avLst>
          </a:prstGeom>
          <a:ln w="28575" cmpd="sng">
            <a:solidFill>
              <a:schemeClr val="bg1"/>
            </a:solidFill>
            <a:tailEnd type="triangle" w="lg" len="lg"/>
          </a:ln>
          <a:effectLst>
            <a:outerShdw blurRad="50800" dist="38100" dir="5400000" algn="t" rotWithShape="0">
              <a:schemeClr val="tx2">
                <a:lumMod val="50000"/>
                <a:alpha val="40000"/>
              </a:schemeClr>
            </a:outerShdw>
          </a:effectLst>
        </p:spPr>
        <p:style>
          <a:lnRef idx="2">
            <a:schemeClr val="accent1"/>
          </a:lnRef>
          <a:fillRef idx="0">
            <a:schemeClr val="accent1"/>
          </a:fillRef>
          <a:effectRef idx="1">
            <a:schemeClr val="accent1"/>
          </a:effectRef>
          <a:fontRef idx="minor">
            <a:schemeClr val="tx1"/>
          </a:fontRef>
        </p:style>
      </p:cxnSp>
      <p:cxnSp>
        <p:nvCxnSpPr>
          <p:cNvPr id="51" name="Elbow Connector 50">
            <a:extLst>
              <a:ext uri="{FF2B5EF4-FFF2-40B4-BE49-F238E27FC236}">
                <a16:creationId xmlns:a16="http://schemas.microsoft.com/office/drawing/2014/main" id="{D752EAF1-D3D3-8C4D-8F02-1586E85D3BCA}"/>
              </a:ext>
            </a:extLst>
          </p:cNvPr>
          <p:cNvCxnSpPr>
            <a:stCxn id="44" idx="2"/>
            <a:endCxn id="48" idx="0"/>
          </p:cNvCxnSpPr>
          <p:nvPr/>
        </p:nvCxnSpPr>
        <p:spPr>
          <a:xfrm rot="5400000">
            <a:off x="6011307" y="1613151"/>
            <a:ext cx="596212" cy="1053319"/>
          </a:xfrm>
          <a:prstGeom prst="bentConnector3">
            <a:avLst>
              <a:gd name="adj1" fmla="val 50000"/>
            </a:avLst>
          </a:prstGeom>
          <a:ln w="28575" cmpd="sng">
            <a:solidFill>
              <a:schemeClr val="bg1"/>
            </a:solidFill>
            <a:tailEnd type="triangle" w="lg" len="lg"/>
          </a:ln>
          <a:effectLst>
            <a:outerShdw blurRad="50800" dist="38100" dir="5400000" algn="t" rotWithShape="0">
              <a:schemeClr val="tx2">
                <a:lumMod val="50000"/>
                <a:alpha val="40000"/>
              </a:schemeClr>
            </a:outerShdw>
          </a:effectLst>
        </p:spPr>
        <p:style>
          <a:lnRef idx="2">
            <a:schemeClr val="accent1"/>
          </a:lnRef>
          <a:fillRef idx="0">
            <a:schemeClr val="accent1"/>
          </a:fillRef>
          <a:effectRef idx="1">
            <a:schemeClr val="accent1"/>
          </a:effectRef>
          <a:fontRef idx="minor">
            <a:schemeClr val="tx1"/>
          </a:fontRef>
        </p:style>
      </p:cxnSp>
      <p:cxnSp>
        <p:nvCxnSpPr>
          <p:cNvPr id="52" name="Elbow Connector 51">
            <a:extLst>
              <a:ext uri="{FF2B5EF4-FFF2-40B4-BE49-F238E27FC236}">
                <a16:creationId xmlns:a16="http://schemas.microsoft.com/office/drawing/2014/main" id="{2F88B612-9EE7-4449-BCD0-F42A1957ADF5}"/>
              </a:ext>
            </a:extLst>
          </p:cNvPr>
          <p:cNvCxnSpPr>
            <a:stCxn id="44" idx="2"/>
            <a:endCxn id="47" idx="0"/>
          </p:cNvCxnSpPr>
          <p:nvPr/>
        </p:nvCxnSpPr>
        <p:spPr>
          <a:xfrm rot="16200000" flipH="1">
            <a:off x="7056033" y="1621743"/>
            <a:ext cx="596212" cy="1036135"/>
          </a:xfrm>
          <a:prstGeom prst="bentConnector3">
            <a:avLst>
              <a:gd name="adj1" fmla="val 50000"/>
            </a:avLst>
          </a:prstGeom>
          <a:ln w="28575" cmpd="sng">
            <a:solidFill>
              <a:schemeClr val="bg1"/>
            </a:solidFill>
            <a:tailEnd type="triangle" w="lg" len="lg"/>
          </a:ln>
          <a:effectLst>
            <a:outerShdw blurRad="50800" dist="38100" dir="5400000" algn="t" rotWithShape="0">
              <a:schemeClr val="tx2">
                <a:lumMod val="50000"/>
                <a:alpha val="40000"/>
              </a:schemeClr>
            </a:outerShdw>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5E699D5E-7E86-A441-943B-A67D1BB6797A}"/>
              </a:ext>
            </a:extLst>
          </p:cNvPr>
          <p:cNvSpPr txBox="1"/>
          <p:nvPr/>
        </p:nvSpPr>
        <p:spPr>
          <a:xfrm>
            <a:off x="3459898" y="3245157"/>
            <a:ext cx="2773709" cy="646331"/>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n-US" b="1" dirty="0">
                <a:solidFill>
                  <a:schemeClr val="bg1"/>
                </a:solidFill>
                <a:latin typeface="Helvetica Neue Condensed Black" panose="02000503000000020004" pitchFamily="2" charset="0"/>
              </a:rPr>
              <a:t>Queries can retrieve </a:t>
            </a:r>
          </a:p>
          <a:p>
            <a:pPr algn="ctr"/>
            <a:r>
              <a:rPr lang="en-US" b="1" dirty="0">
                <a:solidFill>
                  <a:schemeClr val="bg1"/>
                </a:solidFill>
                <a:latin typeface="Helvetica Neue Condensed Black" panose="02000503000000020004" pitchFamily="2" charset="0"/>
              </a:rPr>
              <a:t>both Nodes and Structures</a:t>
            </a:r>
          </a:p>
        </p:txBody>
      </p:sp>
      <p:grpSp>
        <p:nvGrpSpPr>
          <p:cNvPr id="17" name="Group 16">
            <a:extLst>
              <a:ext uri="{FF2B5EF4-FFF2-40B4-BE49-F238E27FC236}">
                <a16:creationId xmlns:a16="http://schemas.microsoft.com/office/drawing/2014/main" id="{D6AE83C5-857A-2C40-826C-A64B4303173E}"/>
              </a:ext>
            </a:extLst>
          </p:cNvPr>
          <p:cNvGrpSpPr/>
          <p:nvPr/>
        </p:nvGrpSpPr>
        <p:grpSpPr>
          <a:xfrm>
            <a:off x="103141" y="2224579"/>
            <a:ext cx="478235" cy="503999"/>
            <a:chOff x="70202" y="-842330"/>
            <a:chExt cx="612000" cy="612000"/>
          </a:xfrm>
        </p:grpSpPr>
        <p:sp>
          <p:nvSpPr>
            <p:cNvPr id="18" name="Oval 17">
              <a:extLst>
                <a:ext uri="{FF2B5EF4-FFF2-40B4-BE49-F238E27FC236}">
                  <a16:creationId xmlns:a16="http://schemas.microsoft.com/office/drawing/2014/main" id="{37338E59-D57A-EB49-B5C3-5D6FBA1B7894}"/>
                </a:ext>
              </a:extLst>
            </p:cNvPr>
            <p:cNvSpPr/>
            <p:nvPr/>
          </p:nvSpPr>
          <p:spPr>
            <a:xfrm>
              <a:off x="70202" y="-842330"/>
              <a:ext cx="612000" cy="612000"/>
            </a:xfrm>
            <a:prstGeom prst="ellipse">
              <a:avLst/>
            </a:prstGeom>
            <a:solidFill>
              <a:schemeClr val="accent6">
                <a:lumMod val="20000"/>
                <a:lumOff val="80000"/>
              </a:schemeClr>
            </a:solidFill>
            <a:ln w="3810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id="{2B65427E-185F-0A44-931F-7EF1A713E470}"/>
                </a:ext>
              </a:extLst>
            </p:cNvPr>
            <p:cNvSpPr txBox="1"/>
            <p:nvPr/>
          </p:nvSpPr>
          <p:spPr>
            <a:xfrm>
              <a:off x="116785" y="-799524"/>
              <a:ext cx="564537" cy="485849"/>
            </a:xfrm>
            <a:prstGeom prst="rect">
              <a:avLst/>
            </a:prstGeom>
            <a:noFill/>
          </p:spPr>
          <p:txBody>
            <a:bodyPr wrap="none" rtlCol="0">
              <a:spAutoFit/>
            </a:bodyPr>
            <a:lstStyle/>
            <a:p>
              <a:pPr defTabSz="430213">
                <a:spcAft>
                  <a:spcPts val="400"/>
                </a:spcAft>
                <a:buSzPct val="100000"/>
              </a:pPr>
              <a:r>
                <a:rPr lang="en-US" sz="2000" dirty="0">
                  <a:solidFill>
                    <a:schemeClr val="accent6">
                      <a:lumMod val="50000"/>
                    </a:schemeClr>
                  </a:solidFill>
                  <a:latin typeface="Helvetica" charset="0"/>
                  <a:ea typeface="Helvetica" charset="0"/>
                  <a:cs typeface="Helvetica" charset="0"/>
                </a:rPr>
                <a:t>✓</a:t>
              </a:r>
            </a:p>
          </p:txBody>
        </p:sp>
      </p:grpSp>
      <p:grpSp>
        <p:nvGrpSpPr>
          <p:cNvPr id="20" name="Group 19">
            <a:extLst>
              <a:ext uri="{FF2B5EF4-FFF2-40B4-BE49-F238E27FC236}">
                <a16:creationId xmlns:a16="http://schemas.microsoft.com/office/drawing/2014/main" id="{E319A025-FD4E-A240-A8BF-160A3D3EE521}"/>
              </a:ext>
            </a:extLst>
          </p:cNvPr>
          <p:cNvGrpSpPr/>
          <p:nvPr/>
        </p:nvGrpSpPr>
        <p:grpSpPr>
          <a:xfrm>
            <a:off x="2478074" y="2293216"/>
            <a:ext cx="478235" cy="503999"/>
            <a:chOff x="70202" y="-842330"/>
            <a:chExt cx="612000" cy="612000"/>
          </a:xfrm>
        </p:grpSpPr>
        <p:sp>
          <p:nvSpPr>
            <p:cNvPr id="21" name="Oval 20">
              <a:extLst>
                <a:ext uri="{FF2B5EF4-FFF2-40B4-BE49-F238E27FC236}">
                  <a16:creationId xmlns:a16="http://schemas.microsoft.com/office/drawing/2014/main" id="{178F4E34-622E-0544-8833-E617231FF4BF}"/>
                </a:ext>
              </a:extLst>
            </p:cNvPr>
            <p:cNvSpPr/>
            <p:nvPr/>
          </p:nvSpPr>
          <p:spPr>
            <a:xfrm>
              <a:off x="70202" y="-842330"/>
              <a:ext cx="612000" cy="612000"/>
            </a:xfrm>
            <a:prstGeom prst="ellipse">
              <a:avLst/>
            </a:prstGeom>
            <a:solidFill>
              <a:schemeClr val="accent6">
                <a:lumMod val="20000"/>
                <a:lumOff val="80000"/>
              </a:schemeClr>
            </a:solidFill>
            <a:ln w="3810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7AE539A8-2E3C-2B49-A407-F7AD28A548B6}"/>
                </a:ext>
              </a:extLst>
            </p:cNvPr>
            <p:cNvSpPr txBox="1"/>
            <p:nvPr/>
          </p:nvSpPr>
          <p:spPr>
            <a:xfrm>
              <a:off x="116785" y="-799524"/>
              <a:ext cx="564537" cy="485849"/>
            </a:xfrm>
            <a:prstGeom prst="rect">
              <a:avLst/>
            </a:prstGeom>
            <a:noFill/>
          </p:spPr>
          <p:txBody>
            <a:bodyPr wrap="none" rtlCol="0">
              <a:spAutoFit/>
            </a:bodyPr>
            <a:lstStyle/>
            <a:p>
              <a:pPr defTabSz="430213">
                <a:spcAft>
                  <a:spcPts val="400"/>
                </a:spcAft>
                <a:buSzPct val="100000"/>
              </a:pPr>
              <a:r>
                <a:rPr lang="en-US" sz="2000" dirty="0">
                  <a:solidFill>
                    <a:schemeClr val="accent6">
                      <a:lumMod val="50000"/>
                    </a:schemeClr>
                  </a:solidFill>
                  <a:latin typeface="Helvetica" charset="0"/>
                  <a:ea typeface="Helvetica" charset="0"/>
                  <a:cs typeface="Helvetica" charset="0"/>
                </a:rPr>
                <a:t>✓</a:t>
              </a:r>
            </a:p>
          </p:txBody>
        </p:sp>
      </p:grpSp>
    </p:spTree>
    <p:extLst>
      <p:ext uri="{BB962C8B-B14F-4D97-AF65-F5344CB8AC3E}">
        <p14:creationId xmlns:p14="http://schemas.microsoft.com/office/powerpoint/2010/main" val="7602498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a:extLst>
              <a:ext uri="{FF2B5EF4-FFF2-40B4-BE49-F238E27FC236}">
                <a16:creationId xmlns:a16="http://schemas.microsoft.com/office/drawing/2014/main" id="{2AF14591-42EB-5844-9220-B9C38D0844AE}"/>
              </a:ext>
            </a:extLst>
          </p:cNvPr>
          <p:cNvSpPr/>
          <p:nvPr/>
        </p:nvSpPr>
        <p:spPr>
          <a:xfrm>
            <a:off x="2516950" y="1722479"/>
            <a:ext cx="1394062" cy="1895744"/>
          </a:xfrm>
          <a:prstGeom prst="roundRect">
            <a:avLst>
              <a:gd name="adj" fmla="val 5198"/>
            </a:avLst>
          </a:prstGeom>
          <a:noFill/>
          <a:ln w="25400" cap="flat" cmpd="sng" algn="ctr">
            <a:solidFill>
              <a:srgbClr val="44546A"/>
            </a:solidFill>
            <a:prstDash val="solid"/>
            <a:miter lim="800000"/>
          </a:ln>
          <a:effectLst/>
        </p:spPr>
        <p:txBody>
          <a:bodyPr rtlCol="0" anchor="ctr"/>
          <a:lstStyle/>
          <a:p>
            <a:pPr algn="ctr" defTabSz="685800">
              <a:defRPr/>
            </a:pPr>
            <a:endParaRPr lang="en-US" sz="1350" kern="0" dirty="0">
              <a:solidFill>
                <a:srgbClr val="44546A"/>
              </a:solidFill>
              <a:latin typeface="Helvetica Neue" charset="0"/>
              <a:ea typeface="Helvetica Neue" charset="0"/>
              <a:cs typeface="Helvetica Neue" charset="0"/>
            </a:endParaRPr>
          </a:p>
        </p:txBody>
      </p:sp>
      <p:sp>
        <p:nvSpPr>
          <p:cNvPr id="28" name="Rounded Rectangle 27">
            <a:extLst>
              <a:ext uri="{FF2B5EF4-FFF2-40B4-BE49-F238E27FC236}">
                <a16:creationId xmlns:a16="http://schemas.microsoft.com/office/drawing/2014/main" id="{B3663739-0887-1446-A7DC-33E350E589D1}"/>
              </a:ext>
            </a:extLst>
          </p:cNvPr>
          <p:cNvSpPr/>
          <p:nvPr/>
        </p:nvSpPr>
        <p:spPr>
          <a:xfrm>
            <a:off x="4052024" y="1721232"/>
            <a:ext cx="1404000" cy="1895744"/>
          </a:xfrm>
          <a:prstGeom prst="roundRect">
            <a:avLst>
              <a:gd name="adj" fmla="val 7078"/>
            </a:avLst>
          </a:prstGeom>
          <a:noFill/>
          <a:ln w="25400" cap="flat" cmpd="sng" algn="ctr">
            <a:solidFill>
              <a:srgbClr val="44546A"/>
            </a:solidFill>
            <a:prstDash val="solid"/>
            <a:miter lim="800000"/>
          </a:ln>
          <a:effectLst/>
        </p:spPr>
        <p:txBody>
          <a:bodyPr rtlCol="0" anchor="ctr"/>
          <a:lstStyle/>
          <a:p>
            <a:pPr algn="ctr" defTabSz="685800">
              <a:defRPr/>
            </a:pPr>
            <a:endParaRPr lang="en-US" sz="1350" kern="0" dirty="0">
              <a:solidFill>
                <a:srgbClr val="44546A"/>
              </a:solidFill>
              <a:latin typeface="Helvetica Neue" charset="0"/>
              <a:ea typeface="Helvetica Neue" charset="0"/>
              <a:cs typeface="Helvetica Neue" charset="0"/>
            </a:endParaRPr>
          </a:p>
        </p:txBody>
      </p:sp>
      <p:sp>
        <p:nvSpPr>
          <p:cNvPr id="29" name="Rounded Rectangle 28">
            <a:extLst>
              <a:ext uri="{FF2B5EF4-FFF2-40B4-BE49-F238E27FC236}">
                <a16:creationId xmlns:a16="http://schemas.microsoft.com/office/drawing/2014/main" id="{D0D8B6C2-01CF-134D-9492-4C7D446DCEE4}"/>
              </a:ext>
            </a:extLst>
          </p:cNvPr>
          <p:cNvSpPr/>
          <p:nvPr/>
        </p:nvSpPr>
        <p:spPr>
          <a:xfrm>
            <a:off x="5679065" y="1716644"/>
            <a:ext cx="1404000" cy="1895744"/>
          </a:xfrm>
          <a:prstGeom prst="roundRect">
            <a:avLst>
              <a:gd name="adj" fmla="val 6778"/>
            </a:avLst>
          </a:prstGeom>
          <a:noFill/>
          <a:ln w="25400" cap="flat" cmpd="sng" algn="ctr">
            <a:solidFill>
              <a:srgbClr val="44546A"/>
            </a:solidFill>
            <a:prstDash val="solid"/>
            <a:miter lim="800000"/>
          </a:ln>
          <a:effectLst/>
        </p:spPr>
        <p:txBody>
          <a:bodyPr rtlCol="0" anchor="ctr"/>
          <a:lstStyle/>
          <a:p>
            <a:pPr algn="ctr" defTabSz="685800">
              <a:defRPr/>
            </a:pPr>
            <a:endParaRPr lang="en-US" sz="1350" kern="0" dirty="0">
              <a:solidFill>
                <a:srgbClr val="44546A"/>
              </a:solidFill>
              <a:latin typeface="Helvetica Neue" charset="0"/>
              <a:ea typeface="Helvetica Neue" charset="0"/>
              <a:cs typeface="Helvetica Neue" charset="0"/>
            </a:endParaRPr>
          </a:p>
        </p:txBody>
      </p:sp>
      <p:sp>
        <p:nvSpPr>
          <p:cNvPr id="30" name="Rounded Rectangle 29">
            <a:extLst>
              <a:ext uri="{FF2B5EF4-FFF2-40B4-BE49-F238E27FC236}">
                <a16:creationId xmlns:a16="http://schemas.microsoft.com/office/drawing/2014/main" id="{7C7CE606-BD61-2145-8CA0-7BEF27413210}"/>
              </a:ext>
            </a:extLst>
          </p:cNvPr>
          <p:cNvSpPr/>
          <p:nvPr/>
        </p:nvSpPr>
        <p:spPr>
          <a:xfrm>
            <a:off x="7248878" y="1716644"/>
            <a:ext cx="1404000" cy="1895744"/>
          </a:xfrm>
          <a:prstGeom prst="roundRect">
            <a:avLst>
              <a:gd name="adj" fmla="val 6778"/>
            </a:avLst>
          </a:prstGeom>
          <a:noFill/>
          <a:ln w="25400" cap="flat" cmpd="sng" algn="ctr">
            <a:solidFill>
              <a:srgbClr val="44546A"/>
            </a:solidFill>
            <a:prstDash val="solid"/>
            <a:miter lim="800000"/>
          </a:ln>
          <a:effectLst/>
        </p:spPr>
        <p:txBody>
          <a:bodyPr rtlCol="0" anchor="ctr"/>
          <a:lstStyle/>
          <a:p>
            <a:pPr algn="ctr" defTabSz="685800">
              <a:defRPr/>
            </a:pPr>
            <a:endParaRPr lang="en-US" sz="1350" kern="0" dirty="0">
              <a:solidFill>
                <a:srgbClr val="44546A"/>
              </a:solidFill>
              <a:latin typeface="Helvetica Neue" charset="0"/>
              <a:ea typeface="Helvetica Neue" charset="0"/>
              <a:cs typeface="Helvetica Neue" charset="0"/>
            </a:endParaRPr>
          </a:p>
        </p:txBody>
      </p:sp>
      <p:sp>
        <p:nvSpPr>
          <p:cNvPr id="31" name="Rounded Rectangle 30">
            <a:extLst>
              <a:ext uri="{FF2B5EF4-FFF2-40B4-BE49-F238E27FC236}">
                <a16:creationId xmlns:a16="http://schemas.microsoft.com/office/drawing/2014/main" id="{80D0A947-1E56-5245-9EA4-B54CF7BC5D85}"/>
              </a:ext>
            </a:extLst>
          </p:cNvPr>
          <p:cNvSpPr/>
          <p:nvPr/>
        </p:nvSpPr>
        <p:spPr>
          <a:xfrm>
            <a:off x="3394781" y="694498"/>
            <a:ext cx="1102312" cy="557456"/>
          </a:xfrm>
          <a:prstGeom prst="roundRect">
            <a:avLst/>
          </a:prstGeom>
          <a:solidFill>
            <a:sysClr val="window" lastClr="FFFFFF"/>
          </a:solidFill>
          <a:ln w="31750" cap="flat" cmpd="sng" algn="ctr">
            <a:solidFill>
              <a:srgbClr val="44546A"/>
            </a:solidFill>
            <a:prstDash val="solid"/>
            <a:miter lim="800000"/>
          </a:ln>
          <a:effectLst/>
        </p:spPr>
        <p:txBody>
          <a:bodyPr rtlCol="0" anchor="ctr"/>
          <a:lstStyle/>
          <a:p>
            <a:pPr algn="ctr" defTabSz="685800">
              <a:defRPr/>
            </a:pPr>
            <a:r>
              <a:rPr lang="en-US" sz="2100" b="1" kern="0" dirty="0">
                <a:solidFill>
                  <a:srgbClr val="44546A"/>
                </a:solidFill>
                <a:latin typeface="Helvetica Neue Condensed Black" charset="0"/>
                <a:ea typeface="Helvetica Neue Condensed Black" charset="0"/>
                <a:cs typeface="Helvetica Neue Condensed Black" charset="0"/>
              </a:rPr>
              <a:t>Nodes</a:t>
            </a:r>
            <a:endParaRPr lang="en-US" b="1" kern="0" dirty="0">
              <a:solidFill>
                <a:srgbClr val="44546A"/>
              </a:solidFill>
              <a:latin typeface="Helvetica Neue Condensed Black" charset="0"/>
              <a:ea typeface="Helvetica Neue Condensed Black" charset="0"/>
              <a:cs typeface="Helvetica Neue Condensed Black" charset="0"/>
            </a:endParaRPr>
          </a:p>
        </p:txBody>
      </p:sp>
      <p:sp>
        <p:nvSpPr>
          <p:cNvPr id="32" name="Rounded Rectangle 31">
            <a:extLst>
              <a:ext uri="{FF2B5EF4-FFF2-40B4-BE49-F238E27FC236}">
                <a16:creationId xmlns:a16="http://schemas.microsoft.com/office/drawing/2014/main" id="{F18EC26C-3AAA-D14F-93DF-4AD82FE3D2B3}"/>
              </a:ext>
            </a:extLst>
          </p:cNvPr>
          <p:cNvSpPr/>
          <p:nvPr/>
        </p:nvSpPr>
        <p:spPr>
          <a:xfrm>
            <a:off x="2516951" y="1709858"/>
            <a:ext cx="1394061" cy="486000"/>
          </a:xfrm>
          <a:prstGeom prst="roundRect">
            <a:avLst/>
          </a:prstGeom>
          <a:pattFill prst="dkUpDiag">
            <a:fgClr>
              <a:srgbClr val="44546A">
                <a:lumMod val="20000"/>
                <a:lumOff val="80000"/>
              </a:srgbClr>
            </a:fgClr>
            <a:bgClr>
              <a:sysClr val="window" lastClr="FFFFFF"/>
            </a:bgClr>
          </a:pattFill>
          <a:ln w="25400" cap="flat" cmpd="sng" algn="ctr">
            <a:solidFill>
              <a:srgbClr val="44546A"/>
            </a:solidFill>
            <a:prstDash val="solid"/>
            <a:miter lim="800000"/>
          </a:ln>
          <a:effectLst/>
        </p:spPr>
        <p:txBody>
          <a:bodyPr rtlCol="0" anchor="ctr"/>
          <a:lstStyle/>
          <a:p>
            <a:pPr algn="ctr" defTabSz="685800">
              <a:defRPr/>
            </a:pPr>
            <a:r>
              <a:rPr lang="en-US" sz="1350" kern="0" dirty="0">
                <a:solidFill>
                  <a:srgbClr val="44546A"/>
                </a:solidFill>
                <a:effectLst>
                  <a:outerShdw blurRad="203200" dist="584200" algn="ctr" rotWithShape="0">
                    <a:prstClr val="white"/>
                  </a:outerShdw>
                </a:effectLst>
                <a:latin typeface="Helvetica Neue" charset="0"/>
                <a:ea typeface="Helvetica Neue" charset="0"/>
                <a:cs typeface="Helvetica Neue" charset="0"/>
              </a:rPr>
              <a:t>Connectivity</a:t>
            </a:r>
          </a:p>
        </p:txBody>
      </p:sp>
      <p:sp>
        <p:nvSpPr>
          <p:cNvPr id="33" name="Rounded Rectangle 32">
            <a:extLst>
              <a:ext uri="{FF2B5EF4-FFF2-40B4-BE49-F238E27FC236}">
                <a16:creationId xmlns:a16="http://schemas.microsoft.com/office/drawing/2014/main" id="{2E548283-1900-154E-9C5E-19C1FBCE5860}"/>
              </a:ext>
            </a:extLst>
          </p:cNvPr>
          <p:cNvSpPr/>
          <p:nvPr/>
        </p:nvSpPr>
        <p:spPr>
          <a:xfrm>
            <a:off x="4052024" y="1709858"/>
            <a:ext cx="1404000" cy="486000"/>
          </a:xfrm>
          <a:prstGeom prst="roundRect">
            <a:avLst/>
          </a:prstGeom>
          <a:pattFill prst="dkUpDiag">
            <a:fgClr>
              <a:srgbClr val="44546A">
                <a:lumMod val="20000"/>
                <a:lumOff val="80000"/>
              </a:srgbClr>
            </a:fgClr>
            <a:bgClr>
              <a:sysClr val="window" lastClr="FFFFFF"/>
            </a:bgClr>
          </a:pattFill>
          <a:ln w="25400" cap="flat" cmpd="sng" algn="ctr">
            <a:solidFill>
              <a:srgbClr val="44546A"/>
            </a:solidFill>
            <a:prstDash val="solid"/>
            <a:miter lim="800000"/>
          </a:ln>
          <a:effectLst/>
        </p:spPr>
        <p:txBody>
          <a:bodyPr rtlCol="0" anchor="ctr"/>
          <a:lstStyle/>
          <a:p>
            <a:pPr algn="ctr" defTabSz="685800">
              <a:defRPr/>
            </a:pPr>
            <a:r>
              <a:rPr lang="en-US" sz="1350" kern="0" dirty="0">
                <a:solidFill>
                  <a:srgbClr val="44546A"/>
                </a:solidFill>
                <a:latin typeface="Helvetica Neue" charset="0"/>
                <a:ea typeface="Helvetica Neue" charset="0"/>
                <a:cs typeface="Helvetica Neue" charset="0"/>
              </a:rPr>
              <a:t>Properties</a:t>
            </a:r>
          </a:p>
        </p:txBody>
      </p:sp>
      <p:sp>
        <p:nvSpPr>
          <p:cNvPr id="34" name="Rounded Rectangle 33">
            <a:extLst>
              <a:ext uri="{FF2B5EF4-FFF2-40B4-BE49-F238E27FC236}">
                <a16:creationId xmlns:a16="http://schemas.microsoft.com/office/drawing/2014/main" id="{82DAD883-F43F-1249-8ACB-E7B8BBAC1E5B}"/>
              </a:ext>
            </a:extLst>
          </p:cNvPr>
          <p:cNvSpPr/>
          <p:nvPr/>
        </p:nvSpPr>
        <p:spPr>
          <a:xfrm>
            <a:off x="7246774" y="1709858"/>
            <a:ext cx="1406104" cy="473378"/>
          </a:xfrm>
          <a:prstGeom prst="roundRect">
            <a:avLst/>
          </a:prstGeom>
          <a:pattFill prst="dkUpDiag">
            <a:fgClr>
              <a:srgbClr val="44546A">
                <a:lumMod val="20000"/>
                <a:lumOff val="80000"/>
              </a:srgbClr>
            </a:fgClr>
            <a:bgClr>
              <a:sysClr val="window" lastClr="FFFFFF"/>
            </a:bgClr>
          </a:pattFill>
          <a:ln w="25400" cap="flat" cmpd="sng" algn="ctr">
            <a:solidFill>
              <a:srgbClr val="44546A"/>
            </a:solidFill>
            <a:prstDash val="solid"/>
            <a:miter lim="800000"/>
          </a:ln>
          <a:effectLst/>
        </p:spPr>
        <p:txBody>
          <a:bodyPr rtlCol="0" anchor="ctr"/>
          <a:lstStyle/>
          <a:p>
            <a:pPr algn="ctr" defTabSz="685800">
              <a:defRPr/>
            </a:pPr>
            <a:r>
              <a:rPr lang="en-US" sz="1350" b="1" kern="0" dirty="0">
                <a:solidFill>
                  <a:srgbClr val="44546A"/>
                </a:solidFill>
                <a:latin typeface="Helvetica Neue" charset="0"/>
                <a:ea typeface="Helvetica Neue" charset="0"/>
                <a:cs typeface="Helvetica Neue" charset="0"/>
              </a:rPr>
              <a:t>(Edge-)Labels</a:t>
            </a:r>
          </a:p>
        </p:txBody>
      </p:sp>
      <p:sp>
        <p:nvSpPr>
          <p:cNvPr id="35" name="TextBox 34">
            <a:extLst>
              <a:ext uri="{FF2B5EF4-FFF2-40B4-BE49-F238E27FC236}">
                <a16:creationId xmlns:a16="http://schemas.microsoft.com/office/drawing/2014/main" id="{D50D6C59-3023-AF4F-91C9-B14C4899A586}"/>
              </a:ext>
            </a:extLst>
          </p:cNvPr>
          <p:cNvSpPr txBox="1"/>
          <p:nvPr/>
        </p:nvSpPr>
        <p:spPr>
          <a:xfrm>
            <a:off x="4071559" y="2258791"/>
            <a:ext cx="1271502" cy="566822"/>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Similar Entities</a:t>
            </a:r>
          </a:p>
          <a:p>
            <a:pPr defTabSz="322660">
              <a:lnSpc>
                <a:spcPts val="1095"/>
              </a:lnSpc>
              <a:spcAft>
                <a:spcPts val="300"/>
              </a:spcAft>
              <a:buSzPct val="100000"/>
            </a:pPr>
            <a:r>
              <a:rPr lang="en-US" sz="1050" dirty="0">
                <a:solidFill>
                  <a:srgbClr val="44546A"/>
                </a:solidFill>
                <a:latin typeface="Georgia Regular" charset="0"/>
                <a:ea typeface="Georgia Regular" charset="0"/>
                <a:cs typeface="Georgia Regular" charset="0"/>
              </a:rPr>
              <a:t>[Metzger et al.’13, </a:t>
            </a:r>
          </a:p>
          <a:p>
            <a:pPr defTabSz="322660">
              <a:lnSpc>
                <a:spcPts val="1095"/>
              </a:lnSpc>
              <a:spcAft>
                <a:spcPts val="300"/>
              </a:spcAft>
              <a:buSzPct val="100000"/>
            </a:pPr>
            <a:r>
              <a:rPr lang="en-US" sz="1050" dirty="0" err="1">
                <a:solidFill>
                  <a:srgbClr val="44546A"/>
                </a:solidFill>
                <a:latin typeface="Georgia Regular" charset="0"/>
                <a:ea typeface="Georgia Regular" charset="0"/>
                <a:cs typeface="Georgia Regular" charset="0"/>
              </a:rPr>
              <a:t>Sobczak</a:t>
            </a:r>
            <a:r>
              <a:rPr lang="en-US" sz="1050" dirty="0">
                <a:solidFill>
                  <a:srgbClr val="44546A"/>
                </a:solidFill>
                <a:latin typeface="Georgia Regular" charset="0"/>
                <a:ea typeface="Georgia Regular" charset="0"/>
                <a:cs typeface="Georgia Regular" charset="0"/>
              </a:rPr>
              <a:t> et al.’15]</a:t>
            </a:r>
          </a:p>
        </p:txBody>
      </p:sp>
      <p:sp>
        <p:nvSpPr>
          <p:cNvPr id="36" name="TextBox 35">
            <a:extLst>
              <a:ext uri="{FF2B5EF4-FFF2-40B4-BE49-F238E27FC236}">
                <a16:creationId xmlns:a16="http://schemas.microsoft.com/office/drawing/2014/main" id="{DC02C642-2B27-B549-B573-373535DC3906}"/>
              </a:ext>
            </a:extLst>
          </p:cNvPr>
          <p:cNvSpPr txBox="1"/>
          <p:nvPr/>
        </p:nvSpPr>
        <p:spPr>
          <a:xfrm>
            <a:off x="2584816" y="3066574"/>
            <a:ext cx="1361120" cy="517834"/>
          </a:xfrm>
          <a:prstGeom prst="rect">
            <a:avLst/>
          </a:prstGeom>
          <a:noFill/>
          <a:ln>
            <a:noFill/>
          </a:ln>
          <a:effectLst/>
        </p:spPr>
        <p:txBody>
          <a:bodyPr wrap="square" rtlCol="0">
            <a:spAutoFit/>
          </a:bodyPr>
          <a:lstStyle/>
          <a:p>
            <a:pPr algn="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Clusters</a:t>
            </a:r>
          </a:p>
          <a:p>
            <a:pPr algn="r" defTabSz="322660">
              <a:lnSpc>
                <a:spcPts val="870"/>
              </a:lnSpc>
              <a:spcAft>
                <a:spcPts val="300"/>
              </a:spcAft>
              <a:buSzPct val="100000"/>
            </a:pPr>
            <a:r>
              <a:rPr lang="en-US" sz="1050" dirty="0">
                <a:solidFill>
                  <a:srgbClr val="44546A"/>
                </a:solidFill>
                <a:latin typeface="Georgia Regular" charset="0"/>
                <a:ea typeface="Georgia Regular" charset="0"/>
                <a:cs typeface="Georgia Regular" charset="0"/>
              </a:rPr>
              <a:t> [</a:t>
            </a:r>
            <a:r>
              <a:rPr lang="en-US" sz="1050" dirty="0" err="1">
                <a:solidFill>
                  <a:srgbClr val="44546A"/>
                </a:solidFill>
                <a:latin typeface="Georgia Regular" charset="0"/>
                <a:ea typeface="Georgia Regular" charset="0"/>
                <a:cs typeface="Georgia Regular" charset="0"/>
              </a:rPr>
              <a:t>Perozzi</a:t>
            </a:r>
            <a:r>
              <a:rPr lang="en-US" sz="1050" dirty="0">
                <a:solidFill>
                  <a:srgbClr val="44546A"/>
                </a:solidFill>
                <a:latin typeface="Georgia Regular" charset="0"/>
                <a:ea typeface="Georgia Regular" charset="0"/>
                <a:cs typeface="Georgia Regular" charset="0"/>
              </a:rPr>
              <a:t> et al.’14, </a:t>
            </a:r>
          </a:p>
          <a:p>
            <a:pPr algn="r" defTabSz="322660">
              <a:lnSpc>
                <a:spcPts val="870"/>
              </a:lnSpc>
              <a:spcAft>
                <a:spcPts val="300"/>
              </a:spcAft>
              <a:buSzPct val="100000"/>
            </a:pPr>
            <a:r>
              <a:rPr lang="en-US" sz="1050" dirty="0" err="1">
                <a:solidFill>
                  <a:srgbClr val="44546A"/>
                </a:solidFill>
                <a:latin typeface="Georgia Regular" charset="0"/>
                <a:ea typeface="Georgia Regular" charset="0"/>
                <a:cs typeface="Georgia Regular" charset="0"/>
              </a:rPr>
              <a:t>Kloumann</a:t>
            </a:r>
            <a:r>
              <a:rPr lang="en-US" sz="1050" dirty="0">
                <a:solidFill>
                  <a:srgbClr val="44546A"/>
                </a:solidFill>
                <a:latin typeface="Georgia Regular" charset="0"/>
                <a:ea typeface="Georgia Regular" charset="0"/>
                <a:cs typeface="Georgia Regular" charset="0"/>
              </a:rPr>
              <a:t> et al. 14]</a:t>
            </a:r>
          </a:p>
        </p:txBody>
      </p:sp>
      <p:sp>
        <p:nvSpPr>
          <p:cNvPr id="37" name="TextBox 36">
            <a:extLst>
              <a:ext uri="{FF2B5EF4-FFF2-40B4-BE49-F238E27FC236}">
                <a16:creationId xmlns:a16="http://schemas.microsoft.com/office/drawing/2014/main" id="{BF0B1CCF-2FA3-0844-8E93-368872AC42B1}"/>
              </a:ext>
            </a:extLst>
          </p:cNvPr>
          <p:cNvSpPr txBox="1"/>
          <p:nvPr/>
        </p:nvSpPr>
        <p:spPr>
          <a:xfrm>
            <a:off x="2497938" y="2271416"/>
            <a:ext cx="1367682" cy="656590"/>
          </a:xfrm>
          <a:prstGeom prst="rect">
            <a:avLst/>
          </a:prstGeom>
          <a:noFill/>
          <a:ln>
            <a:noFill/>
          </a:ln>
          <a:effectLst/>
        </p:spPr>
        <p:txBody>
          <a:bodyPr wrap="none" rtlCol="0">
            <a:spAutoFit/>
          </a:bodyPr>
          <a:lstStyle>
            <a:defPPr>
              <a:defRPr lang="en-US"/>
            </a:defPPr>
            <a:lvl1pPr defTabSz="430213">
              <a:lnSpc>
                <a:spcPts val="1160"/>
              </a:lnSpc>
              <a:spcAft>
                <a:spcPts val="400"/>
              </a:spcAft>
              <a:buSzPct val="100000"/>
              <a:defRPr b="1">
                <a:solidFill>
                  <a:schemeClr val="bg1"/>
                </a:solidFill>
              </a:defRPr>
            </a:lvl1pPr>
          </a:lstStyle>
          <a:p>
            <a:r>
              <a:rPr lang="en-US" sz="1200" b="0" dirty="0">
                <a:solidFill>
                  <a:srgbClr val="44546A"/>
                </a:solidFill>
                <a:latin typeface="Georgia Regular" charset="0"/>
                <a:ea typeface="Georgia Regular" charset="0"/>
                <a:cs typeface="Georgia Regular" charset="0"/>
              </a:rPr>
              <a:t>Mediator Nodes</a:t>
            </a:r>
          </a:p>
          <a:p>
            <a:r>
              <a:rPr lang="en-US" sz="1050" b="0" dirty="0">
                <a:solidFill>
                  <a:srgbClr val="44546A"/>
                </a:solidFill>
                <a:latin typeface="Georgia Regular" charset="0"/>
                <a:ea typeface="Georgia Regular" charset="0"/>
                <a:cs typeface="Georgia Regular" charset="0"/>
              </a:rPr>
              <a:t>[</a:t>
            </a:r>
            <a:r>
              <a:rPr lang="en-US" sz="1050" b="0" dirty="0" err="1">
                <a:solidFill>
                  <a:srgbClr val="44546A"/>
                </a:solidFill>
                <a:latin typeface="Georgia Regular" charset="0"/>
                <a:ea typeface="Georgia Regular" charset="0"/>
                <a:cs typeface="Georgia Regular" charset="0"/>
              </a:rPr>
              <a:t>Gionis</a:t>
            </a:r>
            <a:r>
              <a:rPr lang="en-US" sz="1050" b="0" dirty="0">
                <a:solidFill>
                  <a:srgbClr val="44546A"/>
                </a:solidFill>
                <a:latin typeface="Georgia Regular" charset="0"/>
                <a:ea typeface="Georgia Regular" charset="0"/>
                <a:cs typeface="Georgia Regular" charset="0"/>
              </a:rPr>
              <a:t> et al. ‘15</a:t>
            </a:r>
          </a:p>
          <a:p>
            <a:r>
              <a:rPr lang="en-US" sz="1050" b="0" dirty="0" err="1">
                <a:solidFill>
                  <a:srgbClr val="44546A"/>
                </a:solidFill>
                <a:latin typeface="Georgia Regular" charset="0"/>
                <a:ea typeface="Georgia Regular" charset="0"/>
                <a:cs typeface="Georgia Regular" charset="0"/>
              </a:rPr>
              <a:t>Ruchansky</a:t>
            </a:r>
            <a:r>
              <a:rPr lang="en-US" sz="1050" b="0" dirty="0">
                <a:solidFill>
                  <a:srgbClr val="44546A"/>
                </a:solidFill>
                <a:latin typeface="Georgia Regular" charset="0"/>
                <a:ea typeface="Georgia Regular" charset="0"/>
                <a:cs typeface="Georgia Regular" charset="0"/>
              </a:rPr>
              <a:t> et al.’15]</a:t>
            </a:r>
          </a:p>
        </p:txBody>
      </p:sp>
      <p:sp>
        <p:nvSpPr>
          <p:cNvPr id="38" name="Rounded Rectangle 37">
            <a:extLst>
              <a:ext uri="{FF2B5EF4-FFF2-40B4-BE49-F238E27FC236}">
                <a16:creationId xmlns:a16="http://schemas.microsoft.com/office/drawing/2014/main" id="{E390871F-D0F5-C844-AD1C-EA73C03E1DA9}"/>
              </a:ext>
            </a:extLst>
          </p:cNvPr>
          <p:cNvSpPr/>
          <p:nvPr/>
        </p:nvSpPr>
        <p:spPr>
          <a:xfrm>
            <a:off x="5680736" y="1709858"/>
            <a:ext cx="1404000" cy="486000"/>
          </a:xfrm>
          <a:prstGeom prst="roundRect">
            <a:avLst/>
          </a:prstGeom>
          <a:pattFill prst="dkUpDiag">
            <a:fgClr>
              <a:srgbClr val="44546A">
                <a:lumMod val="20000"/>
                <a:lumOff val="80000"/>
              </a:srgbClr>
            </a:fgClr>
            <a:bgClr>
              <a:sysClr val="window" lastClr="FFFFFF"/>
            </a:bgClr>
          </a:pattFill>
          <a:ln w="25400" cap="flat" cmpd="sng" algn="ctr">
            <a:solidFill>
              <a:srgbClr val="44546A"/>
            </a:solidFill>
            <a:prstDash val="solid"/>
            <a:miter lim="800000"/>
          </a:ln>
          <a:effectLst/>
        </p:spPr>
        <p:txBody>
          <a:bodyPr rtlCol="0" anchor="ctr"/>
          <a:lstStyle/>
          <a:p>
            <a:pPr algn="ctr" defTabSz="685800">
              <a:defRPr/>
            </a:pPr>
            <a:r>
              <a:rPr lang="en-US" sz="1350" b="1" kern="0">
                <a:solidFill>
                  <a:srgbClr val="44546A"/>
                </a:solidFill>
                <a:latin typeface="Helvetica Neue" charset="0"/>
                <a:ea typeface="Helvetica Neue" charset="0"/>
                <a:cs typeface="Helvetica Neue" charset="0"/>
              </a:rPr>
              <a:t>Queries</a:t>
            </a:r>
            <a:endParaRPr lang="en-US" sz="1350" b="1" kern="0" dirty="0">
              <a:solidFill>
                <a:srgbClr val="44546A"/>
              </a:solidFill>
              <a:latin typeface="Helvetica Neue" charset="0"/>
              <a:ea typeface="Helvetica Neue" charset="0"/>
              <a:cs typeface="Helvetica Neue" charset="0"/>
            </a:endParaRPr>
          </a:p>
        </p:txBody>
      </p:sp>
      <p:sp>
        <p:nvSpPr>
          <p:cNvPr id="39" name="TextBox 38">
            <a:extLst>
              <a:ext uri="{FF2B5EF4-FFF2-40B4-BE49-F238E27FC236}">
                <a16:creationId xmlns:a16="http://schemas.microsoft.com/office/drawing/2014/main" id="{5482C279-0C96-9744-BBD6-B35FA8EB17EC}"/>
              </a:ext>
            </a:extLst>
          </p:cNvPr>
          <p:cNvSpPr txBox="1"/>
          <p:nvPr/>
        </p:nvSpPr>
        <p:spPr>
          <a:xfrm>
            <a:off x="5912468" y="3220462"/>
            <a:ext cx="1186543" cy="363946"/>
          </a:xfrm>
          <a:prstGeom prst="rect">
            <a:avLst/>
          </a:prstGeom>
          <a:noFill/>
          <a:ln>
            <a:noFill/>
          </a:ln>
          <a:effectLst/>
        </p:spPr>
        <p:txBody>
          <a:bodyPr wrap="none" rtlCol="0">
            <a:spAutoFit/>
          </a:bodyPr>
          <a:lstStyle/>
          <a:p>
            <a:pPr algn="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SPARQL</a:t>
            </a:r>
          </a:p>
          <a:p>
            <a:pPr algn="r" defTabSz="322660">
              <a:lnSpc>
                <a:spcPts val="870"/>
              </a:lnSpc>
              <a:spcAft>
                <a:spcPts val="300"/>
              </a:spcAft>
              <a:buSzPct val="100000"/>
            </a:pPr>
            <a:r>
              <a:rPr lang="en-US" sz="1050" dirty="0">
                <a:solidFill>
                  <a:srgbClr val="44546A"/>
                </a:solidFill>
                <a:latin typeface="Georgia Regular" charset="0"/>
                <a:ea typeface="Georgia Regular" charset="0"/>
                <a:cs typeface="Georgia Regular" charset="0"/>
              </a:rPr>
              <a:t>[</a:t>
            </a:r>
            <a:r>
              <a:rPr lang="pt-BR" sz="1050" dirty="0">
                <a:solidFill>
                  <a:srgbClr val="44546A"/>
                </a:solidFill>
                <a:latin typeface="Georgia Regular" charset="0"/>
                <a:ea typeface="Georgia Regular" charset="0"/>
                <a:cs typeface="Georgia Regular" charset="0"/>
              </a:rPr>
              <a:t>Arenas et al.’16]</a:t>
            </a:r>
            <a:endParaRPr lang="en-US" sz="1050" dirty="0">
              <a:solidFill>
                <a:srgbClr val="44546A"/>
              </a:solidFill>
              <a:latin typeface="Georgia Regular" charset="0"/>
              <a:ea typeface="Georgia Regular" charset="0"/>
              <a:cs typeface="Georgia Regular" charset="0"/>
            </a:endParaRPr>
          </a:p>
        </p:txBody>
      </p:sp>
      <p:sp>
        <p:nvSpPr>
          <p:cNvPr id="40" name="TextBox 39">
            <a:extLst>
              <a:ext uri="{FF2B5EF4-FFF2-40B4-BE49-F238E27FC236}">
                <a16:creationId xmlns:a16="http://schemas.microsoft.com/office/drawing/2014/main" id="{CD86E814-9944-AA49-9B2B-99A81812B828}"/>
              </a:ext>
            </a:extLst>
          </p:cNvPr>
          <p:cNvSpPr txBox="1"/>
          <p:nvPr/>
        </p:nvSpPr>
        <p:spPr>
          <a:xfrm>
            <a:off x="5680736" y="2267314"/>
            <a:ext cx="1242648"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Path Queries</a:t>
            </a:r>
          </a:p>
          <a:p>
            <a:pPr defTabSz="322660">
              <a:lnSpc>
                <a:spcPts val="870"/>
              </a:lnSpc>
              <a:spcAft>
                <a:spcPts val="300"/>
              </a:spcAft>
              <a:buSzPct val="100000"/>
            </a:pPr>
            <a:r>
              <a:rPr lang="en-US" sz="1050" dirty="0">
                <a:solidFill>
                  <a:srgbClr val="44546A"/>
                </a:solidFill>
                <a:latin typeface="Georgia Regular" charset="0"/>
                <a:ea typeface="Georgia Regular" charset="0"/>
                <a:cs typeface="Georgia Regular" charset="0"/>
              </a:rPr>
              <a:t>[</a:t>
            </a:r>
            <a:r>
              <a:rPr lang="en-US" sz="1050" dirty="0" err="1">
                <a:solidFill>
                  <a:srgbClr val="44546A"/>
                </a:solidFill>
                <a:latin typeface="Georgia Regular" charset="0"/>
                <a:ea typeface="Georgia Regular" charset="0"/>
                <a:cs typeface="Georgia Regular" charset="0"/>
              </a:rPr>
              <a:t>Bonifati</a:t>
            </a:r>
            <a:r>
              <a:rPr lang="en-US" sz="1050" dirty="0">
                <a:solidFill>
                  <a:srgbClr val="44546A"/>
                </a:solidFill>
                <a:latin typeface="Georgia Regular" charset="0"/>
                <a:ea typeface="Georgia Regular" charset="0"/>
                <a:cs typeface="Georgia Regular" charset="0"/>
              </a:rPr>
              <a:t> et al.’15]</a:t>
            </a:r>
          </a:p>
        </p:txBody>
      </p:sp>
      <p:sp>
        <p:nvSpPr>
          <p:cNvPr id="41" name="TextBox 40">
            <a:extLst>
              <a:ext uri="{FF2B5EF4-FFF2-40B4-BE49-F238E27FC236}">
                <a16:creationId xmlns:a16="http://schemas.microsoft.com/office/drawing/2014/main" id="{E0C02B72-6603-4540-9C18-831253583C46}"/>
              </a:ext>
            </a:extLst>
          </p:cNvPr>
          <p:cNvSpPr txBox="1"/>
          <p:nvPr/>
        </p:nvSpPr>
        <p:spPr>
          <a:xfrm>
            <a:off x="7226348" y="2236482"/>
            <a:ext cx="1274708"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Entity Tuples</a:t>
            </a:r>
          </a:p>
          <a:p>
            <a:pPr defTabSz="322660">
              <a:lnSpc>
                <a:spcPts val="870"/>
              </a:lnSpc>
              <a:spcAft>
                <a:spcPts val="300"/>
              </a:spcAft>
              <a:buSzPct val="100000"/>
            </a:pPr>
            <a:r>
              <a:rPr lang="en-US" sz="1050" dirty="0">
                <a:solidFill>
                  <a:srgbClr val="44546A"/>
                </a:solidFill>
                <a:latin typeface="Georgia Regular" charset="0"/>
                <a:ea typeface="Georgia Regular" charset="0"/>
                <a:cs typeface="Georgia Regular" charset="0"/>
              </a:rPr>
              <a:t>[</a:t>
            </a:r>
            <a:r>
              <a:rPr lang="en-US" sz="1050" dirty="0" err="1">
                <a:solidFill>
                  <a:srgbClr val="44546A"/>
                </a:solidFill>
                <a:latin typeface="Georgia Regular" charset="0"/>
                <a:ea typeface="Georgia Regular" charset="0"/>
                <a:cs typeface="Georgia Regular" charset="0"/>
              </a:rPr>
              <a:t>Jayaram</a:t>
            </a:r>
            <a:r>
              <a:rPr lang="en-US" sz="1050" dirty="0">
                <a:solidFill>
                  <a:srgbClr val="44546A"/>
                </a:solidFill>
                <a:latin typeface="Georgia Regular" charset="0"/>
                <a:ea typeface="Georgia Regular" charset="0"/>
                <a:cs typeface="Georgia Regular" charset="0"/>
              </a:rPr>
              <a:t> et al.’15]</a:t>
            </a:r>
          </a:p>
        </p:txBody>
      </p:sp>
      <p:sp>
        <p:nvSpPr>
          <p:cNvPr id="42" name="TextBox 41">
            <a:extLst>
              <a:ext uri="{FF2B5EF4-FFF2-40B4-BE49-F238E27FC236}">
                <a16:creationId xmlns:a16="http://schemas.microsoft.com/office/drawing/2014/main" id="{8E24E0EC-6370-7C43-95C0-AF1ED76D4BFF}"/>
              </a:ext>
            </a:extLst>
          </p:cNvPr>
          <p:cNvSpPr txBox="1"/>
          <p:nvPr/>
        </p:nvSpPr>
        <p:spPr>
          <a:xfrm>
            <a:off x="7316468" y="2583387"/>
            <a:ext cx="1336410" cy="1041311"/>
          </a:xfrm>
          <a:prstGeom prst="rect">
            <a:avLst/>
          </a:prstGeom>
          <a:noFill/>
          <a:ln>
            <a:noFill/>
          </a:ln>
          <a:effectLst/>
        </p:spPr>
        <p:txBody>
          <a:bodyPr wrap="square" rtlCol="0">
            <a:spAutoFit/>
          </a:bodyPr>
          <a:lstStyle/>
          <a:p>
            <a:pPr algn="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Similar </a:t>
            </a:r>
          </a:p>
          <a:p>
            <a:pPr algn="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Structures</a:t>
            </a:r>
          </a:p>
          <a:p>
            <a:pPr algn="r" defTabSz="322660">
              <a:lnSpc>
                <a:spcPts val="1095"/>
              </a:lnSpc>
              <a:spcAft>
                <a:spcPts val="300"/>
              </a:spcAft>
              <a:buSzPct val="100000"/>
            </a:pPr>
            <a:r>
              <a:rPr lang="en-US" sz="1050" dirty="0">
                <a:solidFill>
                  <a:srgbClr val="44546A"/>
                </a:solidFill>
                <a:latin typeface="Georgia Regular" charset="0"/>
                <a:ea typeface="Georgia Regular" charset="0"/>
                <a:cs typeface="Georgia Regular" charset="0"/>
              </a:rPr>
              <a:t>[</a:t>
            </a:r>
            <a:r>
              <a:rPr lang="is-IS" sz="1050" dirty="0">
                <a:solidFill>
                  <a:srgbClr val="44546A"/>
                </a:solidFill>
                <a:latin typeface="Georgia Regular" charset="0"/>
                <a:ea typeface="Georgia Regular" charset="0"/>
                <a:cs typeface="Georgia Regular" charset="0"/>
              </a:rPr>
              <a:t>Mottin et al.’14,</a:t>
            </a:r>
          </a:p>
          <a:p>
            <a:pPr algn="r" defTabSz="322660">
              <a:lnSpc>
                <a:spcPts val="1095"/>
              </a:lnSpc>
              <a:spcAft>
                <a:spcPts val="300"/>
              </a:spcAft>
              <a:buSzPct val="100000"/>
            </a:pPr>
            <a:r>
              <a:rPr lang="is-IS" sz="1050" dirty="0">
                <a:solidFill>
                  <a:srgbClr val="44546A"/>
                </a:solidFill>
                <a:latin typeface="Georgia Regular" charset="0"/>
                <a:ea typeface="Georgia Regular" charset="0"/>
                <a:cs typeface="Georgia Regular" charset="0"/>
              </a:rPr>
              <a:t>Xie et al.’17,</a:t>
            </a:r>
          </a:p>
          <a:p>
            <a:pPr algn="r" defTabSz="322660">
              <a:lnSpc>
                <a:spcPts val="1095"/>
              </a:lnSpc>
              <a:spcAft>
                <a:spcPts val="300"/>
              </a:spcAft>
              <a:buSzPct val="100000"/>
            </a:pPr>
            <a:r>
              <a:rPr lang="is-IS" sz="1050" dirty="0">
                <a:solidFill>
                  <a:srgbClr val="44546A"/>
                </a:solidFill>
                <a:latin typeface="Georgia Regular" charset="0"/>
                <a:ea typeface="Georgia Regular" charset="0"/>
                <a:cs typeface="Georgia Regular" charset="0"/>
              </a:rPr>
              <a:t>Lissandrini et al. ’18  &amp;  ‘20]</a:t>
            </a:r>
            <a:endParaRPr lang="en-US" sz="1050" dirty="0">
              <a:solidFill>
                <a:srgbClr val="44546A"/>
              </a:solidFill>
              <a:latin typeface="Georgia Regular" charset="0"/>
              <a:ea typeface="Georgia Regular" charset="0"/>
              <a:cs typeface="Georgia Regular" charset="0"/>
            </a:endParaRPr>
          </a:p>
        </p:txBody>
      </p:sp>
      <p:cxnSp>
        <p:nvCxnSpPr>
          <p:cNvPr id="43" name="Elbow Connector 42">
            <a:extLst>
              <a:ext uri="{FF2B5EF4-FFF2-40B4-BE49-F238E27FC236}">
                <a16:creationId xmlns:a16="http://schemas.microsoft.com/office/drawing/2014/main" id="{3E67EA35-6755-2848-AE85-DC6DEF529E57}"/>
              </a:ext>
            </a:extLst>
          </p:cNvPr>
          <p:cNvCxnSpPr>
            <a:stCxn id="31" idx="2"/>
            <a:endCxn id="33" idx="0"/>
          </p:cNvCxnSpPr>
          <p:nvPr/>
        </p:nvCxnSpPr>
        <p:spPr>
          <a:xfrm rot="16200000" flipH="1">
            <a:off x="4121027" y="1076862"/>
            <a:ext cx="457905" cy="808087"/>
          </a:xfrm>
          <a:prstGeom prst="bentConnector3">
            <a:avLst>
              <a:gd name="adj1" fmla="val 50000"/>
            </a:avLst>
          </a:prstGeom>
          <a:noFill/>
          <a:ln w="28575" cap="flat" cmpd="sng" algn="ctr">
            <a:solidFill>
              <a:srgbClr val="44546A"/>
            </a:solidFill>
            <a:prstDash val="solid"/>
            <a:miter lim="800000"/>
            <a:tailEnd type="triangle" w="lg" len="lg"/>
          </a:ln>
          <a:effectLst/>
        </p:spPr>
      </p:cxnSp>
      <p:cxnSp>
        <p:nvCxnSpPr>
          <p:cNvPr id="44" name="Elbow Connector 43">
            <a:extLst>
              <a:ext uri="{FF2B5EF4-FFF2-40B4-BE49-F238E27FC236}">
                <a16:creationId xmlns:a16="http://schemas.microsoft.com/office/drawing/2014/main" id="{ED842CBD-8023-094F-A3C0-A4E8D6460A07}"/>
              </a:ext>
            </a:extLst>
          </p:cNvPr>
          <p:cNvCxnSpPr>
            <a:stCxn id="46" idx="2"/>
            <a:endCxn id="38" idx="0"/>
          </p:cNvCxnSpPr>
          <p:nvPr/>
        </p:nvCxnSpPr>
        <p:spPr>
          <a:xfrm rot="5400000">
            <a:off x="6554151" y="1091285"/>
            <a:ext cx="447159" cy="789989"/>
          </a:xfrm>
          <a:prstGeom prst="bentConnector3">
            <a:avLst>
              <a:gd name="adj1" fmla="val 50000"/>
            </a:avLst>
          </a:prstGeom>
          <a:noFill/>
          <a:ln w="28575" cap="flat" cmpd="sng" algn="ctr">
            <a:solidFill>
              <a:srgbClr val="44546A"/>
            </a:solidFill>
            <a:prstDash val="solid"/>
            <a:miter lim="800000"/>
            <a:tailEnd type="triangle" w="lg" len="lg"/>
          </a:ln>
          <a:effectLst/>
        </p:spPr>
      </p:cxnSp>
      <p:cxnSp>
        <p:nvCxnSpPr>
          <p:cNvPr id="45" name="Elbow Connector 44">
            <a:extLst>
              <a:ext uri="{FF2B5EF4-FFF2-40B4-BE49-F238E27FC236}">
                <a16:creationId xmlns:a16="http://schemas.microsoft.com/office/drawing/2014/main" id="{F4C8733B-BBBE-5940-8BB4-E637685F63B2}"/>
              </a:ext>
            </a:extLst>
          </p:cNvPr>
          <p:cNvCxnSpPr>
            <a:stCxn id="46" idx="2"/>
            <a:endCxn id="34" idx="0"/>
          </p:cNvCxnSpPr>
          <p:nvPr/>
        </p:nvCxnSpPr>
        <p:spPr>
          <a:xfrm rot="16200000" flipH="1">
            <a:off x="7337696" y="1097728"/>
            <a:ext cx="447159" cy="777101"/>
          </a:xfrm>
          <a:prstGeom prst="bentConnector3">
            <a:avLst>
              <a:gd name="adj1" fmla="val 50000"/>
            </a:avLst>
          </a:prstGeom>
          <a:noFill/>
          <a:ln w="28575" cap="flat" cmpd="sng" algn="ctr">
            <a:solidFill>
              <a:srgbClr val="44546A"/>
            </a:solidFill>
            <a:prstDash val="solid"/>
            <a:miter lim="800000"/>
            <a:tailEnd type="triangle" w="lg" len="lg"/>
          </a:ln>
          <a:effectLst/>
        </p:spPr>
      </p:cxnSp>
      <p:sp>
        <p:nvSpPr>
          <p:cNvPr id="46" name="Rounded Rectangle 45">
            <a:extLst>
              <a:ext uri="{FF2B5EF4-FFF2-40B4-BE49-F238E27FC236}">
                <a16:creationId xmlns:a16="http://schemas.microsoft.com/office/drawing/2014/main" id="{E69ABDD9-6148-EA41-BAE8-742C7236AA4E}"/>
              </a:ext>
            </a:extLst>
          </p:cNvPr>
          <p:cNvSpPr/>
          <p:nvPr/>
        </p:nvSpPr>
        <p:spPr>
          <a:xfrm>
            <a:off x="6469246" y="705244"/>
            <a:ext cx="1406957" cy="557456"/>
          </a:xfrm>
          <a:prstGeom prst="roundRect">
            <a:avLst/>
          </a:prstGeom>
          <a:solidFill>
            <a:sysClr val="window" lastClr="FFFFFF"/>
          </a:solidFill>
          <a:ln w="31750" cap="flat" cmpd="sng" algn="ctr">
            <a:solidFill>
              <a:srgbClr val="44546A"/>
            </a:solidFill>
            <a:prstDash val="solid"/>
            <a:miter lim="800000"/>
          </a:ln>
          <a:effectLst/>
        </p:spPr>
        <p:txBody>
          <a:bodyPr rtlCol="0" anchor="ctr"/>
          <a:lstStyle/>
          <a:p>
            <a:pPr algn="ctr" defTabSz="685800">
              <a:defRPr/>
            </a:pPr>
            <a:r>
              <a:rPr lang="en-US" sz="2100" b="1" kern="0">
                <a:solidFill>
                  <a:srgbClr val="44546A"/>
                </a:solidFill>
                <a:latin typeface="Helvetica Neue Condensed Black" charset="0"/>
                <a:ea typeface="Helvetica Neue Condensed Black" charset="0"/>
                <a:cs typeface="Helvetica Neue Condensed Black" charset="0"/>
              </a:rPr>
              <a:t>Structures</a:t>
            </a:r>
            <a:endParaRPr lang="en-US" sz="2100" b="1" kern="0" dirty="0">
              <a:solidFill>
                <a:srgbClr val="44546A"/>
              </a:solidFill>
              <a:latin typeface="Helvetica Neue Condensed Black" charset="0"/>
              <a:ea typeface="Helvetica Neue Condensed Black" charset="0"/>
              <a:cs typeface="Helvetica Neue Condensed Black" charset="0"/>
            </a:endParaRPr>
          </a:p>
        </p:txBody>
      </p:sp>
      <p:sp>
        <p:nvSpPr>
          <p:cNvPr id="47" name="TextBox 46">
            <a:extLst>
              <a:ext uri="{FF2B5EF4-FFF2-40B4-BE49-F238E27FC236}">
                <a16:creationId xmlns:a16="http://schemas.microsoft.com/office/drawing/2014/main" id="{14ACF953-316C-184A-95D2-8C443DDB6A9A}"/>
              </a:ext>
            </a:extLst>
          </p:cNvPr>
          <p:cNvSpPr txBox="1"/>
          <p:nvPr/>
        </p:nvSpPr>
        <p:spPr>
          <a:xfrm>
            <a:off x="251741" y="810847"/>
            <a:ext cx="2064989" cy="369332"/>
          </a:xfrm>
          <a:prstGeom prst="rect">
            <a:avLst/>
          </a:prstGeom>
          <a:noFill/>
          <a:ln>
            <a:noFill/>
          </a:ln>
          <a:effectLst/>
        </p:spPr>
        <p:txBody>
          <a:bodyPr wrap="none" rtlCol="0">
            <a:spAutoFit/>
          </a:bodyPr>
          <a:lstStyle/>
          <a:p>
            <a:pPr defTabSz="322660">
              <a:spcAft>
                <a:spcPts val="300"/>
              </a:spcAft>
              <a:buSzPct val="100000"/>
            </a:pPr>
            <a:r>
              <a:rPr lang="en-US" b="1" dirty="0">
                <a:solidFill>
                  <a:srgbClr val="44546A"/>
                </a:solidFill>
                <a:latin typeface="Helvetica Neue" charset="0"/>
                <a:ea typeface="Helvetica Neue" charset="0"/>
                <a:cs typeface="Helvetica Neue" charset="0"/>
              </a:rPr>
              <a:t>SEARCHING </a:t>
            </a:r>
            <a:r>
              <a:rPr lang="en-US" dirty="0">
                <a:solidFill>
                  <a:srgbClr val="44546A"/>
                </a:solidFill>
                <a:latin typeface="Helvetica Neue Thin" charset="0"/>
                <a:ea typeface="Helvetica Neue Thin" charset="0"/>
                <a:cs typeface="Helvetica Neue Thin" charset="0"/>
              </a:rPr>
              <a:t>FOR</a:t>
            </a:r>
          </a:p>
        </p:txBody>
      </p:sp>
      <p:sp>
        <p:nvSpPr>
          <p:cNvPr id="48" name="TextBox 47">
            <a:extLst>
              <a:ext uri="{FF2B5EF4-FFF2-40B4-BE49-F238E27FC236}">
                <a16:creationId xmlns:a16="http://schemas.microsoft.com/office/drawing/2014/main" id="{F943F67E-B475-1C48-A944-33305E1E326F}"/>
              </a:ext>
            </a:extLst>
          </p:cNvPr>
          <p:cNvSpPr txBox="1"/>
          <p:nvPr/>
        </p:nvSpPr>
        <p:spPr>
          <a:xfrm>
            <a:off x="292426" y="1773422"/>
            <a:ext cx="1899174" cy="369332"/>
          </a:xfrm>
          <a:prstGeom prst="rect">
            <a:avLst/>
          </a:prstGeom>
          <a:noFill/>
          <a:ln>
            <a:noFill/>
          </a:ln>
          <a:effectLst/>
        </p:spPr>
        <p:txBody>
          <a:bodyPr wrap="none" rtlCol="0">
            <a:spAutoFit/>
          </a:bodyPr>
          <a:lstStyle/>
          <a:p>
            <a:pPr defTabSz="322660">
              <a:spcAft>
                <a:spcPts val="300"/>
              </a:spcAft>
              <a:buSzPct val="100000"/>
            </a:pPr>
            <a:r>
              <a:rPr lang="en-US" dirty="0">
                <a:solidFill>
                  <a:srgbClr val="44546A"/>
                </a:solidFill>
                <a:latin typeface="Helvetica Neue Thin" charset="0"/>
                <a:ea typeface="Helvetica Neue Thin" charset="0"/>
                <a:cs typeface="Helvetica Neue Thin" charset="0"/>
              </a:rPr>
              <a:t>BY </a:t>
            </a:r>
            <a:r>
              <a:rPr lang="en-US" b="1" dirty="0">
                <a:solidFill>
                  <a:srgbClr val="44546A"/>
                </a:solidFill>
                <a:latin typeface="Helvetica Neue" charset="0"/>
                <a:ea typeface="Helvetica Neue" charset="0"/>
                <a:cs typeface="Helvetica Neue" charset="0"/>
              </a:rPr>
              <a:t>LOOKING</a:t>
            </a:r>
            <a:r>
              <a:rPr lang="en-US" dirty="0">
                <a:solidFill>
                  <a:srgbClr val="44546A"/>
                </a:solidFill>
                <a:latin typeface="Helvetica Neue Thin" charset="0"/>
                <a:ea typeface="Helvetica Neue Thin" charset="0"/>
                <a:cs typeface="Helvetica Neue Thin" charset="0"/>
              </a:rPr>
              <a:t> AT</a:t>
            </a:r>
          </a:p>
        </p:txBody>
      </p:sp>
      <p:cxnSp>
        <p:nvCxnSpPr>
          <p:cNvPr id="49" name="Elbow Connector 48">
            <a:extLst>
              <a:ext uri="{FF2B5EF4-FFF2-40B4-BE49-F238E27FC236}">
                <a16:creationId xmlns:a16="http://schemas.microsoft.com/office/drawing/2014/main" id="{0259BC23-D4E8-E546-8DE7-3B6013E01A13}"/>
              </a:ext>
            </a:extLst>
          </p:cNvPr>
          <p:cNvCxnSpPr>
            <a:stCxn id="31" idx="2"/>
            <a:endCxn id="32" idx="0"/>
          </p:cNvCxnSpPr>
          <p:nvPr/>
        </p:nvCxnSpPr>
        <p:spPr>
          <a:xfrm rot="5400000">
            <a:off x="3351007" y="1114929"/>
            <a:ext cx="457905" cy="731956"/>
          </a:xfrm>
          <a:prstGeom prst="bentConnector3">
            <a:avLst>
              <a:gd name="adj1" fmla="val 50000"/>
            </a:avLst>
          </a:prstGeom>
          <a:noFill/>
          <a:ln w="28575" cap="flat" cmpd="sng" algn="ctr">
            <a:solidFill>
              <a:srgbClr val="44546A"/>
            </a:solidFill>
            <a:prstDash val="solid"/>
            <a:miter lim="800000"/>
            <a:tailEnd type="triangle" w="lg" len="lg"/>
          </a:ln>
          <a:effectLst/>
        </p:spPr>
      </p:cxnSp>
      <p:sp>
        <p:nvSpPr>
          <p:cNvPr id="50" name="TextBox 49">
            <a:extLst>
              <a:ext uri="{FF2B5EF4-FFF2-40B4-BE49-F238E27FC236}">
                <a16:creationId xmlns:a16="http://schemas.microsoft.com/office/drawing/2014/main" id="{9F440EDA-F936-D741-A686-77AB62DBCA32}"/>
              </a:ext>
            </a:extLst>
          </p:cNvPr>
          <p:cNvSpPr txBox="1"/>
          <p:nvPr/>
        </p:nvSpPr>
        <p:spPr>
          <a:xfrm>
            <a:off x="536072" y="2490903"/>
            <a:ext cx="1497526" cy="369332"/>
          </a:xfrm>
          <a:prstGeom prst="rect">
            <a:avLst/>
          </a:prstGeom>
          <a:noFill/>
          <a:ln>
            <a:noFill/>
          </a:ln>
          <a:effectLst/>
        </p:spPr>
        <p:txBody>
          <a:bodyPr wrap="none" rtlCol="0">
            <a:spAutoFit/>
          </a:bodyPr>
          <a:lstStyle/>
          <a:p>
            <a:pPr defTabSz="322660">
              <a:spcAft>
                <a:spcPts val="300"/>
              </a:spcAft>
              <a:buSzPct val="100000"/>
            </a:pPr>
            <a:r>
              <a:rPr lang="en-US" b="1">
                <a:solidFill>
                  <a:srgbClr val="44546A"/>
                </a:solidFill>
                <a:latin typeface="Helvetica Neue" charset="0"/>
                <a:ea typeface="Helvetica Neue" charset="0"/>
                <a:cs typeface="Helvetica Neue" charset="0"/>
              </a:rPr>
              <a:t>PRODUCES</a:t>
            </a:r>
            <a:endParaRPr lang="en-US" dirty="0">
              <a:solidFill>
                <a:srgbClr val="44546A"/>
              </a:solidFill>
              <a:latin typeface="Helvetica Neue Thin" charset="0"/>
              <a:ea typeface="Helvetica Neue Thin" charset="0"/>
              <a:cs typeface="Helvetica Neue Thin" charset="0"/>
            </a:endParaRPr>
          </a:p>
        </p:txBody>
      </p:sp>
      <p:sp>
        <p:nvSpPr>
          <p:cNvPr id="51" name="Rectangle 50">
            <a:extLst>
              <a:ext uri="{FF2B5EF4-FFF2-40B4-BE49-F238E27FC236}">
                <a16:creationId xmlns:a16="http://schemas.microsoft.com/office/drawing/2014/main" id="{E5260A8B-6E29-D54F-96E3-7717D136F717}"/>
              </a:ext>
            </a:extLst>
          </p:cNvPr>
          <p:cNvSpPr/>
          <p:nvPr/>
        </p:nvSpPr>
        <p:spPr>
          <a:xfrm>
            <a:off x="-197141" y="458499"/>
            <a:ext cx="557699" cy="1023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3" name="Rectangle 2">
            <a:extLst>
              <a:ext uri="{FF2B5EF4-FFF2-40B4-BE49-F238E27FC236}">
                <a16:creationId xmlns:a16="http://schemas.microsoft.com/office/drawing/2014/main" id="{76D60BF7-3120-BC4B-8F35-667AF1F15891}"/>
              </a:ext>
            </a:extLst>
          </p:cNvPr>
          <p:cNvSpPr/>
          <p:nvPr/>
        </p:nvSpPr>
        <p:spPr>
          <a:xfrm>
            <a:off x="2408249" y="433701"/>
            <a:ext cx="3141085" cy="3667226"/>
          </a:xfrm>
          <a:prstGeom prst="rect">
            <a:avLst/>
          </a:prstGeom>
          <a:solidFill>
            <a:schemeClr val="bg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Footer Placeholder 2">
            <a:extLst>
              <a:ext uri="{FF2B5EF4-FFF2-40B4-BE49-F238E27FC236}">
                <a16:creationId xmlns:a16="http://schemas.microsoft.com/office/drawing/2014/main" id="{6E3675FE-BC9D-2A43-84CC-6F1B8DCD2212}"/>
              </a:ext>
            </a:extLst>
          </p:cNvPr>
          <p:cNvSpPr txBox="1">
            <a:spLocks/>
          </p:cNvSpPr>
          <p:nvPr/>
        </p:nvSpPr>
        <p:spPr>
          <a:xfrm>
            <a:off x="3002062" y="4771117"/>
            <a:ext cx="3173621" cy="274637"/>
          </a:xfrm>
          <a:prstGeom prst="rect">
            <a:avLst/>
          </a:prstGeom>
        </p:spPr>
        <p:txBody>
          <a:bodyPr vert="horz" lIns="91440" tIns="45720" rIns="91440" bIns="45720" rtlCol="0" anchor="ctr"/>
          <a:lstStyle>
            <a:defPPr>
              <a:defRPr lang="en-US"/>
            </a:defPPr>
            <a:lvl1pPr marL="0" algn="ctr" defTabSz="457200" rtl="0" eaLnBrk="1" latinLnBrk="0" hangingPunct="1">
              <a:defRPr lang="en-US" sz="1000" b="0" i="0" kern="1200" dirty="0">
                <a:solidFill>
                  <a:srgbClr val="285096"/>
                </a:solidFill>
                <a:latin typeface="Helvetica Neue"/>
                <a:ea typeface="+mn-ea"/>
                <a:cs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M. Lissandrini, D. Mottin, T. Palpanas, Y. Velegrakis</a:t>
            </a:r>
          </a:p>
        </p:txBody>
      </p:sp>
    </p:spTree>
    <p:extLst>
      <p:ext uri="{BB962C8B-B14F-4D97-AF65-F5344CB8AC3E}">
        <p14:creationId xmlns:p14="http://schemas.microsoft.com/office/powerpoint/2010/main" val="165069967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5608226" cy="1105789"/>
          </a:xfrm>
        </p:spPr>
        <p:txBody>
          <a:bodyPr/>
          <a:lstStyle/>
          <a:p>
            <a:r>
              <a:rPr lang="en-GB"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Learning Path Queries on Graphs </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Queries from Examples</a:t>
            </a:r>
          </a:p>
        </p:txBody>
      </p:sp>
      <p:sp>
        <p:nvSpPr>
          <p:cNvPr id="5" name="Rectangle 4">
            <a:extLst>
              <a:ext uri="{FF2B5EF4-FFF2-40B4-BE49-F238E27FC236}">
                <a16:creationId xmlns:a16="http://schemas.microsoft.com/office/drawing/2014/main" id="{4E6ECF9D-7AE1-9C40-9F16-BD1A95351988}"/>
              </a:ext>
            </a:extLst>
          </p:cNvPr>
          <p:cNvSpPr/>
          <p:nvPr/>
        </p:nvSpPr>
        <p:spPr>
          <a:xfrm>
            <a:off x="7157848" y="389107"/>
            <a:ext cx="1653466" cy="300082"/>
          </a:xfrm>
          <a:prstGeom prst="rect">
            <a:avLst/>
          </a:prstGeom>
        </p:spPr>
        <p:txBody>
          <a:bodyPr wrap="none">
            <a:spAutoFit/>
          </a:bodyPr>
          <a:lstStyle/>
          <a:p>
            <a:r>
              <a:rPr lang="en-GB" sz="1350" dirty="0" err="1">
                <a:solidFill>
                  <a:srgbClr val="0072E5"/>
                </a:solidFill>
                <a:latin typeface="LibreCaslonText"/>
              </a:rPr>
              <a:t>Bonifati</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2015</a:t>
            </a:r>
            <a:r>
              <a:rPr lang="en-GB" sz="1350" dirty="0">
                <a:latin typeface="LibreCaslonText"/>
              </a:rPr>
              <a:t>] </a:t>
            </a:r>
            <a:endParaRPr lang="en-GB" sz="1350" dirty="0">
              <a:latin typeface="Helvetica Neue" panose="02000503000000020004" pitchFamily="2" charset="0"/>
            </a:endParaRPr>
          </a:p>
        </p:txBody>
      </p:sp>
      <p:sp>
        <p:nvSpPr>
          <p:cNvPr id="6" name="Content Placeholder 2">
            <a:extLst>
              <a:ext uri="{FF2B5EF4-FFF2-40B4-BE49-F238E27FC236}">
                <a16:creationId xmlns:a16="http://schemas.microsoft.com/office/drawing/2014/main" id="{1BC36228-A713-1141-A91C-41B56C60367E}"/>
              </a:ext>
            </a:extLst>
          </p:cNvPr>
          <p:cNvSpPr txBox="1">
            <a:spLocks/>
          </p:cNvSpPr>
          <p:nvPr/>
        </p:nvSpPr>
        <p:spPr>
          <a:xfrm>
            <a:off x="350221" y="1189938"/>
            <a:ext cx="4884464" cy="2595678"/>
          </a:xfrm>
          <a:prstGeom prst="rect">
            <a:avLst/>
          </a:prstGeom>
        </p:spPr>
        <p:txBody>
          <a:bodyPr>
            <a:noAutofit/>
          </a:bodyPr>
          <a:lstStyle>
            <a:lvl1pPr marL="285750" indent="-285750" algn="l" defTabSz="914318" rtl="0" eaLnBrk="1" latinLnBrk="0" hangingPunct="1">
              <a:lnSpc>
                <a:spcPct val="120000"/>
              </a:lnSpc>
              <a:spcBef>
                <a:spcPts val="1000"/>
              </a:spcBef>
              <a:buFontTx/>
              <a:buBlip>
                <a:blip r:embed="rId2"/>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2"/>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3"/>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3"/>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3"/>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US" sz="1350" b="1" dirty="0">
                <a:latin typeface="Helvetica Neue" panose="02000503000000020004" pitchFamily="2" charset="0"/>
              </a:rPr>
              <a:t>Model:</a:t>
            </a:r>
            <a:r>
              <a:rPr lang="en-US" sz="1350" dirty="0">
                <a:latin typeface="Helvetica Neue" panose="02000503000000020004" pitchFamily="2" charset="0"/>
              </a:rPr>
              <a:t>        Edge Labeled Graph</a:t>
            </a:r>
            <a:endParaRPr lang="en-US" sz="1350" u="sng" dirty="0">
              <a:latin typeface="Helvetica Neue" panose="02000503000000020004" pitchFamily="2" charset="0"/>
            </a:endParaRPr>
          </a:p>
          <a:p>
            <a:pPr marL="0" indent="0">
              <a:lnSpc>
                <a:spcPct val="80000"/>
              </a:lnSpc>
              <a:buNone/>
            </a:pPr>
            <a:r>
              <a:rPr lang="en-US" sz="1350" b="1" dirty="0">
                <a:latin typeface="Helvetica Neue" panose="02000503000000020004" pitchFamily="2" charset="0"/>
              </a:rPr>
              <a:t>Query:</a:t>
            </a:r>
            <a:r>
              <a:rPr lang="en-US" sz="1350" dirty="0">
                <a:latin typeface="Helvetica Neue" panose="02000503000000020004" pitchFamily="2" charset="0"/>
              </a:rPr>
              <a:t>         2 sets of Entities Q</a:t>
            </a:r>
            <a:r>
              <a:rPr lang="en-US" sz="2700" baseline="30000" dirty="0">
                <a:solidFill>
                  <a:schemeClr val="accent6">
                    <a:lumMod val="75000"/>
                  </a:schemeClr>
                </a:solidFill>
                <a:latin typeface="Helvetica Neue" panose="02000503000000020004" pitchFamily="2" charset="0"/>
              </a:rPr>
              <a:t>+</a:t>
            </a:r>
            <a:r>
              <a:rPr lang="en-US" sz="1350" dirty="0">
                <a:latin typeface="Helvetica Neue" panose="02000503000000020004" pitchFamily="2" charset="0"/>
              </a:rPr>
              <a:t> , Q</a:t>
            </a:r>
            <a:r>
              <a:rPr lang="en-US" sz="3300" baseline="30000" dirty="0">
                <a:solidFill>
                  <a:srgbClr val="FF0000"/>
                </a:solidFill>
                <a:latin typeface="Helvetica Neue" panose="02000503000000020004" pitchFamily="2" charset="0"/>
              </a:rPr>
              <a:t>-</a:t>
            </a:r>
          </a:p>
          <a:p>
            <a:pPr marL="0" indent="0">
              <a:lnSpc>
                <a:spcPct val="80000"/>
              </a:lnSpc>
              <a:buNone/>
            </a:pPr>
            <a:endParaRPr lang="en-US" sz="600" dirty="0">
              <a:latin typeface="Helvetica Neue" panose="02000503000000020004" pitchFamily="2" charset="0"/>
            </a:endParaRPr>
          </a:p>
          <a:p>
            <a:pPr marL="0" indent="0">
              <a:lnSpc>
                <a:spcPct val="100000"/>
              </a:lnSpc>
              <a:buNone/>
            </a:pPr>
            <a:r>
              <a:rPr lang="en-US" sz="1350" b="1" dirty="0">
                <a:latin typeface="Helvetica Neue" panose="02000503000000020004" pitchFamily="2" charset="0"/>
              </a:rPr>
              <a:t>Similarity:</a:t>
            </a:r>
            <a:r>
              <a:rPr lang="en-US" sz="1350" dirty="0">
                <a:latin typeface="Helvetica Neue" panose="02000503000000020004" pitchFamily="2" charset="0"/>
              </a:rPr>
              <a:t>   Common Path Query (</a:t>
            </a:r>
            <a:r>
              <a:rPr lang="en-US" sz="1350" dirty="0" err="1">
                <a:latin typeface="Helvetica Neue" panose="02000503000000020004" pitchFamily="2" charset="0"/>
              </a:rPr>
              <a:t>RegExp</a:t>
            </a:r>
            <a:r>
              <a:rPr lang="en-US" sz="1350" dirty="0">
                <a:latin typeface="Helvetica Neue" panose="02000503000000020004" pitchFamily="2" charset="0"/>
              </a:rPr>
              <a:t>)</a:t>
            </a:r>
          </a:p>
          <a:p>
            <a:pPr marL="0" indent="0">
              <a:lnSpc>
                <a:spcPct val="100000"/>
              </a:lnSpc>
              <a:buNone/>
            </a:pPr>
            <a:endParaRPr lang="en-US" sz="1350" dirty="0">
              <a:solidFill>
                <a:schemeClr val="tx2">
                  <a:lumMod val="50000"/>
                </a:schemeClr>
              </a:solidFill>
              <a:latin typeface="Helvetica Neue" panose="02000503000000020004" pitchFamily="2" charset="0"/>
              <a:ea typeface="Georgia Regular" charset="0"/>
              <a:cs typeface="Georgia Regular" charset="0"/>
            </a:endParaRPr>
          </a:p>
          <a:p>
            <a:pPr marL="0" indent="0">
              <a:lnSpc>
                <a:spcPct val="100000"/>
              </a:lnSpc>
              <a:buNone/>
            </a:pPr>
            <a:r>
              <a:rPr lang="en-US" sz="1350" dirty="0">
                <a:solidFill>
                  <a:schemeClr val="tx2">
                    <a:lumMod val="50000"/>
                  </a:schemeClr>
                </a:solidFill>
                <a:latin typeface="Helvetica Neue" panose="02000503000000020004" pitchFamily="2" charset="0"/>
                <a:ea typeface="Georgia Regular" charset="0"/>
                <a:cs typeface="Georgia Regular" charset="0"/>
              </a:rPr>
              <a:t>                                                        (</a:t>
            </a:r>
            <a:r>
              <a:rPr lang="en-US" sz="1350" dirty="0" err="1">
                <a:solidFill>
                  <a:schemeClr val="tx2">
                    <a:lumMod val="50000"/>
                  </a:schemeClr>
                </a:solidFill>
                <a:latin typeface="Helvetica Neue" panose="02000503000000020004" pitchFamily="2" charset="0"/>
                <a:ea typeface="Georgia Regular" charset="0"/>
                <a:cs typeface="Georgia Regular" charset="0"/>
              </a:rPr>
              <a:t>bus|tram</a:t>
            </a:r>
            <a:r>
              <a:rPr lang="en-US" sz="1350" dirty="0">
                <a:solidFill>
                  <a:schemeClr val="tx2">
                    <a:lumMod val="50000"/>
                  </a:schemeClr>
                </a:solidFill>
                <a:latin typeface="Helvetica Neue" panose="02000503000000020004" pitchFamily="2" charset="0"/>
                <a:ea typeface="Georgia Regular" charset="0"/>
                <a:cs typeface="Georgia Regular" charset="0"/>
              </a:rPr>
              <a:t>)*+ Cinema</a:t>
            </a:r>
            <a:endParaRPr lang="en-US" sz="1350" dirty="0">
              <a:latin typeface="Helvetica Neue" panose="02000503000000020004" pitchFamily="2" charset="0"/>
            </a:endParaRPr>
          </a:p>
          <a:p>
            <a:pPr marL="0" indent="0">
              <a:lnSpc>
                <a:spcPct val="80000"/>
              </a:lnSpc>
              <a:buNone/>
            </a:pPr>
            <a:r>
              <a:rPr lang="en-US" sz="1350" b="1" dirty="0">
                <a:latin typeface="Helvetica Neue" panose="02000503000000020004" pitchFamily="2" charset="0"/>
              </a:rPr>
              <a:t>Output:</a:t>
            </a:r>
            <a:r>
              <a:rPr lang="en-US" sz="1350" dirty="0">
                <a:latin typeface="Helvetica Neue" panose="02000503000000020004" pitchFamily="2" charset="0"/>
              </a:rPr>
              <a:t>        Set of Nodes satisfying paths for Q</a:t>
            </a:r>
            <a:r>
              <a:rPr lang="en-US" sz="2700" baseline="30000" dirty="0">
                <a:solidFill>
                  <a:schemeClr val="accent6">
                    <a:lumMod val="75000"/>
                  </a:schemeClr>
                </a:solidFill>
                <a:latin typeface="Helvetica Neue" panose="02000503000000020004" pitchFamily="2" charset="0"/>
              </a:rPr>
              <a:t>+ </a:t>
            </a:r>
          </a:p>
          <a:p>
            <a:pPr marL="0" indent="0">
              <a:lnSpc>
                <a:spcPct val="80000"/>
              </a:lnSpc>
              <a:buNone/>
            </a:pPr>
            <a:r>
              <a:rPr lang="en-US" sz="1350" dirty="0">
                <a:latin typeface="Helvetica Neue" panose="02000503000000020004" pitchFamily="2" charset="0"/>
              </a:rPr>
              <a:t>                                                               but not paths for Q</a:t>
            </a:r>
            <a:r>
              <a:rPr lang="en-US" sz="2700" baseline="30000" dirty="0">
                <a:latin typeface="Helvetica Neue" panose="02000503000000020004" pitchFamily="2" charset="0"/>
              </a:rPr>
              <a:t>-</a:t>
            </a:r>
            <a:endParaRPr lang="en-US" sz="1350" baseline="30000" dirty="0">
              <a:latin typeface="Helvetica Neue" panose="02000503000000020004" pitchFamily="2" charset="0"/>
            </a:endParaRPr>
          </a:p>
          <a:p>
            <a:pPr marL="0" indent="0">
              <a:lnSpc>
                <a:spcPct val="100000"/>
              </a:lnSpc>
              <a:buNone/>
            </a:pPr>
            <a:endParaRPr lang="en-US" sz="900" dirty="0">
              <a:latin typeface="Helvetica Neue" panose="02000503000000020004" pitchFamily="2" charset="0"/>
            </a:endParaRPr>
          </a:p>
          <a:p>
            <a:pPr>
              <a:lnSpc>
                <a:spcPct val="100000"/>
              </a:lnSpc>
            </a:pPr>
            <a:endParaRPr lang="en-US" sz="900" dirty="0">
              <a:latin typeface="Helvetica Neue" panose="02000503000000020004" pitchFamily="2" charset="0"/>
            </a:endParaRPr>
          </a:p>
        </p:txBody>
      </p:sp>
      <p:sp>
        <p:nvSpPr>
          <p:cNvPr id="4" name="TextBox 3">
            <a:extLst>
              <a:ext uri="{FF2B5EF4-FFF2-40B4-BE49-F238E27FC236}">
                <a16:creationId xmlns:a16="http://schemas.microsoft.com/office/drawing/2014/main" id="{0E92BB4A-B521-8B43-8366-83E495CAA385}"/>
              </a:ext>
            </a:extLst>
          </p:cNvPr>
          <p:cNvSpPr txBox="1"/>
          <p:nvPr/>
        </p:nvSpPr>
        <p:spPr>
          <a:xfrm>
            <a:off x="2463571" y="1747389"/>
            <a:ext cx="1103315" cy="300082"/>
          </a:xfrm>
          <a:prstGeom prst="rect">
            <a:avLst/>
          </a:prstGeom>
          <a:noFill/>
        </p:spPr>
        <p:txBody>
          <a:bodyPr wrap="none" rtlCol="0">
            <a:spAutoFit/>
          </a:bodyPr>
          <a:lstStyle/>
          <a:p>
            <a:r>
              <a:rPr lang="en-US" sz="1350" baseline="30000" dirty="0">
                <a:solidFill>
                  <a:schemeClr val="tx1">
                    <a:lumMod val="60000"/>
                    <a:lumOff val="40000"/>
                  </a:schemeClr>
                </a:solidFill>
                <a:latin typeface="Helvetica Neue" panose="02000503000000020004" pitchFamily="2" charset="0"/>
              </a:rPr>
              <a:t>Positive,</a:t>
            </a:r>
            <a:r>
              <a:rPr lang="en-US" sz="1350" baseline="30000" dirty="0">
                <a:solidFill>
                  <a:srgbClr val="FF0000"/>
                </a:solidFill>
                <a:latin typeface="Helvetica Neue" panose="02000503000000020004" pitchFamily="2" charset="0"/>
              </a:rPr>
              <a:t> Negative</a:t>
            </a:r>
            <a:endParaRPr lang="en-US" sz="1350" dirty="0">
              <a:latin typeface="Helvetica Neue" panose="02000503000000020004" pitchFamily="2" charset="0"/>
            </a:endParaRPr>
          </a:p>
        </p:txBody>
      </p:sp>
      <p:sp>
        <p:nvSpPr>
          <p:cNvPr id="7" name="Oval 6">
            <a:extLst>
              <a:ext uri="{FF2B5EF4-FFF2-40B4-BE49-F238E27FC236}">
                <a16:creationId xmlns:a16="http://schemas.microsoft.com/office/drawing/2014/main" id="{4B38CD0C-ADF5-D54F-ACE2-95FA95E5A50D}"/>
              </a:ext>
            </a:extLst>
          </p:cNvPr>
          <p:cNvSpPr/>
          <p:nvPr/>
        </p:nvSpPr>
        <p:spPr>
          <a:xfrm>
            <a:off x="7864543" y="3236636"/>
            <a:ext cx="678452" cy="697675"/>
          </a:xfrm>
          <a:prstGeom prst="ellipse">
            <a:avLst/>
          </a:prstGeom>
          <a:noFill/>
          <a:ln w="38100">
            <a:solidFill>
              <a:schemeClr val="accent6"/>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cxnSp>
        <p:nvCxnSpPr>
          <p:cNvPr id="8" name="Straight Connector 7">
            <a:extLst>
              <a:ext uri="{FF2B5EF4-FFF2-40B4-BE49-F238E27FC236}">
                <a16:creationId xmlns:a16="http://schemas.microsoft.com/office/drawing/2014/main" id="{691D3289-C297-BA4B-8E97-AC4C2FD46E5E}"/>
              </a:ext>
            </a:extLst>
          </p:cNvPr>
          <p:cNvCxnSpPr>
            <a:stCxn id="15" idx="6"/>
            <a:endCxn id="52" idx="2"/>
          </p:cNvCxnSpPr>
          <p:nvPr/>
        </p:nvCxnSpPr>
        <p:spPr>
          <a:xfrm flipV="1">
            <a:off x="6012497" y="1121894"/>
            <a:ext cx="763255" cy="4615"/>
          </a:xfrm>
          <a:prstGeom prst="line">
            <a:avLst/>
          </a:prstGeom>
          <a:ln w="38100" cap="rnd" cmpd="sng">
            <a:solidFill>
              <a:schemeClr val="accent3"/>
            </a:solidFill>
            <a:prstDash val="dash"/>
            <a:head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F72AB02-E77D-F049-B928-75DDE85F806D}"/>
              </a:ext>
            </a:extLst>
          </p:cNvPr>
          <p:cNvCxnSpPr>
            <a:stCxn id="14" idx="4"/>
            <a:endCxn id="17" idx="0"/>
          </p:cNvCxnSpPr>
          <p:nvPr/>
        </p:nvCxnSpPr>
        <p:spPr>
          <a:xfrm>
            <a:off x="8194558" y="1347476"/>
            <a:ext cx="0" cy="579529"/>
          </a:xfrm>
          <a:prstGeom prst="line">
            <a:avLst/>
          </a:prstGeom>
          <a:ln w="38100" cap="rnd" cmpd="sng">
            <a:solidFill>
              <a:schemeClr val="accent3"/>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6E042A0-8DF2-5643-BA32-E39EBE947004}"/>
              </a:ext>
            </a:extLst>
          </p:cNvPr>
          <p:cNvCxnSpPr>
            <a:endCxn id="36" idx="3"/>
          </p:cNvCxnSpPr>
          <p:nvPr/>
        </p:nvCxnSpPr>
        <p:spPr>
          <a:xfrm>
            <a:off x="7066798" y="1121894"/>
            <a:ext cx="921219" cy="873906"/>
          </a:xfrm>
          <a:prstGeom prst="line">
            <a:avLst/>
          </a:prstGeom>
          <a:ln w="38100" cap="rnd" cmpd="sng">
            <a:solidFill>
              <a:schemeClr val="accent3"/>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4DCCB6D-31FC-7D44-B688-3762E1C0FDCB}"/>
              </a:ext>
            </a:extLst>
          </p:cNvPr>
          <p:cNvCxnSpPr>
            <a:stCxn id="22" idx="2"/>
            <a:endCxn id="16" idx="6"/>
          </p:cNvCxnSpPr>
          <p:nvPr/>
        </p:nvCxnSpPr>
        <p:spPr>
          <a:xfrm flipH="1" flipV="1">
            <a:off x="6012497" y="2160758"/>
            <a:ext cx="763255" cy="158974"/>
          </a:xfrm>
          <a:prstGeom prst="line">
            <a:avLst/>
          </a:prstGeom>
          <a:ln w="38100" cmpd="sng">
            <a:solidFill>
              <a:schemeClr val="tx2">
                <a:lumMod val="50000"/>
              </a:schemeClr>
            </a:solidFill>
            <a:prstDash val="sysDash"/>
            <a:head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8CCC81B-7366-F348-87B6-F38908B74FB0}"/>
              </a:ext>
            </a:extLst>
          </p:cNvPr>
          <p:cNvCxnSpPr>
            <a:stCxn id="52" idx="3"/>
            <a:endCxn id="16" idx="7"/>
          </p:cNvCxnSpPr>
          <p:nvPr/>
        </p:nvCxnSpPr>
        <p:spPr>
          <a:xfrm flipH="1">
            <a:off x="5943960" y="1287357"/>
            <a:ext cx="900329" cy="707938"/>
          </a:xfrm>
          <a:prstGeom prst="line">
            <a:avLst/>
          </a:prstGeom>
          <a:ln w="38100" cap="rnd" cmpd="sng">
            <a:solidFill>
              <a:schemeClr val="accent3"/>
            </a:solidFill>
            <a:prstDash val="dash"/>
            <a:head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5E865AF-C61E-9F4B-8462-52B272F45017}"/>
              </a:ext>
            </a:extLst>
          </p:cNvPr>
          <p:cNvCxnSpPr>
            <a:stCxn id="22" idx="6"/>
            <a:endCxn id="17" idx="2"/>
          </p:cNvCxnSpPr>
          <p:nvPr/>
        </p:nvCxnSpPr>
        <p:spPr>
          <a:xfrm flipV="1">
            <a:off x="7243752" y="2161004"/>
            <a:ext cx="716807" cy="158727"/>
          </a:xfrm>
          <a:prstGeom prst="line">
            <a:avLst/>
          </a:prstGeom>
          <a:ln w="38100" cmpd="sng">
            <a:solidFill>
              <a:schemeClr val="tx2">
                <a:lumMod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58FA3087-AFFE-C344-A990-4A6F1086E991}"/>
              </a:ext>
            </a:extLst>
          </p:cNvPr>
          <p:cNvSpPr/>
          <p:nvPr/>
        </p:nvSpPr>
        <p:spPr>
          <a:xfrm>
            <a:off x="7960558" y="879475"/>
            <a:ext cx="468000" cy="468000"/>
          </a:xfrm>
          <a:prstGeom prst="ellipse">
            <a:avLst/>
          </a:prstGeom>
          <a:solidFill>
            <a:schemeClr val="bg2"/>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latin typeface="Georgia Regular" charset="0"/>
              <a:ea typeface="Georgia Regular" charset="0"/>
              <a:cs typeface="Georgia Regular" charset="0"/>
            </a:endParaRPr>
          </a:p>
        </p:txBody>
      </p:sp>
      <p:sp>
        <p:nvSpPr>
          <p:cNvPr id="15" name="Oval 14">
            <a:extLst>
              <a:ext uri="{FF2B5EF4-FFF2-40B4-BE49-F238E27FC236}">
                <a16:creationId xmlns:a16="http://schemas.microsoft.com/office/drawing/2014/main" id="{9A1426AC-6680-4A4E-8536-4C904E975EDF}"/>
              </a:ext>
            </a:extLst>
          </p:cNvPr>
          <p:cNvSpPr/>
          <p:nvPr/>
        </p:nvSpPr>
        <p:spPr>
          <a:xfrm>
            <a:off x="5544496" y="892508"/>
            <a:ext cx="468000" cy="468000"/>
          </a:xfrm>
          <a:prstGeom prst="ellipse">
            <a:avLst/>
          </a:prstGeom>
          <a:solidFill>
            <a:schemeClr val="bg2"/>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latin typeface="Georgia Regular" charset="0"/>
              <a:ea typeface="Georgia Regular" charset="0"/>
              <a:cs typeface="Georgia Regular" charset="0"/>
            </a:endParaRPr>
          </a:p>
        </p:txBody>
      </p:sp>
      <p:sp>
        <p:nvSpPr>
          <p:cNvPr id="16" name="Oval 15">
            <a:extLst>
              <a:ext uri="{FF2B5EF4-FFF2-40B4-BE49-F238E27FC236}">
                <a16:creationId xmlns:a16="http://schemas.microsoft.com/office/drawing/2014/main" id="{9DFF1C24-0830-FD42-A68B-A989B2D4CB8C}"/>
              </a:ext>
            </a:extLst>
          </p:cNvPr>
          <p:cNvSpPr/>
          <p:nvPr/>
        </p:nvSpPr>
        <p:spPr>
          <a:xfrm>
            <a:off x="5544496" y="1926757"/>
            <a:ext cx="468000" cy="468000"/>
          </a:xfrm>
          <a:prstGeom prst="ellipse">
            <a:avLst/>
          </a:prstGeom>
          <a:solidFill>
            <a:schemeClr val="bg2"/>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latin typeface="Georgia Regular" charset="0"/>
              <a:ea typeface="Georgia Regular" charset="0"/>
              <a:cs typeface="Georgia Regular" charset="0"/>
            </a:endParaRPr>
          </a:p>
        </p:txBody>
      </p:sp>
      <p:sp>
        <p:nvSpPr>
          <p:cNvPr id="17" name="Oval 16">
            <a:extLst>
              <a:ext uri="{FF2B5EF4-FFF2-40B4-BE49-F238E27FC236}">
                <a16:creationId xmlns:a16="http://schemas.microsoft.com/office/drawing/2014/main" id="{B0EF4A5E-F1CB-BB4F-B20A-C9D94E8271E4}"/>
              </a:ext>
            </a:extLst>
          </p:cNvPr>
          <p:cNvSpPr/>
          <p:nvPr/>
        </p:nvSpPr>
        <p:spPr>
          <a:xfrm>
            <a:off x="7960558" y="1927004"/>
            <a:ext cx="468000" cy="468000"/>
          </a:xfrm>
          <a:prstGeom prst="ellipse">
            <a:avLst/>
          </a:prstGeom>
          <a:solidFill>
            <a:schemeClr val="bg2"/>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latin typeface="Georgia Regular" charset="0"/>
              <a:ea typeface="Georgia Regular" charset="0"/>
              <a:cs typeface="Georgia Regular" charset="0"/>
            </a:endParaRPr>
          </a:p>
        </p:txBody>
      </p:sp>
      <p:cxnSp>
        <p:nvCxnSpPr>
          <p:cNvPr id="18" name="Curved Connector 17">
            <a:extLst>
              <a:ext uri="{FF2B5EF4-FFF2-40B4-BE49-F238E27FC236}">
                <a16:creationId xmlns:a16="http://schemas.microsoft.com/office/drawing/2014/main" id="{14DF8A0B-BF81-AB4C-9E6C-863FFCDA2B52}"/>
              </a:ext>
            </a:extLst>
          </p:cNvPr>
          <p:cNvCxnSpPr>
            <a:stCxn id="16" idx="6"/>
            <a:endCxn id="52" idx="4"/>
          </p:cNvCxnSpPr>
          <p:nvPr/>
        </p:nvCxnSpPr>
        <p:spPr>
          <a:xfrm flipV="1">
            <a:off x="6012497" y="1355893"/>
            <a:ext cx="997255" cy="804864"/>
          </a:xfrm>
          <a:prstGeom prst="curvedConnector2">
            <a:avLst/>
          </a:prstGeom>
          <a:ln w="38100" cmpd="sng">
            <a:solidFill>
              <a:schemeClr val="accent3"/>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19" name="Regular Pentagon 18">
            <a:extLst>
              <a:ext uri="{FF2B5EF4-FFF2-40B4-BE49-F238E27FC236}">
                <a16:creationId xmlns:a16="http://schemas.microsoft.com/office/drawing/2014/main" id="{740560FC-00E2-0B4B-A80F-A138B2A24948}"/>
              </a:ext>
            </a:extLst>
          </p:cNvPr>
          <p:cNvSpPr/>
          <p:nvPr/>
        </p:nvSpPr>
        <p:spPr>
          <a:xfrm>
            <a:off x="7960558" y="3308450"/>
            <a:ext cx="468000" cy="468015"/>
          </a:xfrm>
          <a:prstGeom prst="pentagon">
            <a:avLst/>
          </a:prstGeom>
          <a:solidFill>
            <a:schemeClr val="bg2"/>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wrap="none" lIns="90000" tIns="0" rIns="0" bIns="0" rtlCol="0" anchor="ctr"/>
          <a:lstStyle/>
          <a:p>
            <a:pPr algn="ctr"/>
            <a:r>
              <a:rPr lang="en-US" dirty="0">
                <a:solidFill>
                  <a:schemeClr val="tx1"/>
                </a:solidFill>
                <a:latin typeface="Georgia Regular" charset="0"/>
                <a:ea typeface="Georgia Regular" charset="0"/>
                <a:cs typeface="Georgia Regular" charset="0"/>
              </a:rPr>
              <a:t>C</a:t>
            </a:r>
            <a:r>
              <a:rPr lang="en-US" baseline="-25000" dirty="0">
                <a:solidFill>
                  <a:schemeClr val="tx1"/>
                </a:solidFill>
                <a:latin typeface="Georgia Regular" charset="0"/>
                <a:ea typeface="Georgia Regular" charset="0"/>
                <a:cs typeface="Georgia Regular" charset="0"/>
              </a:rPr>
              <a:t>1</a:t>
            </a:r>
          </a:p>
        </p:txBody>
      </p:sp>
      <p:sp>
        <p:nvSpPr>
          <p:cNvPr id="20" name="Triangle 19">
            <a:extLst>
              <a:ext uri="{FF2B5EF4-FFF2-40B4-BE49-F238E27FC236}">
                <a16:creationId xmlns:a16="http://schemas.microsoft.com/office/drawing/2014/main" id="{A9391D13-EE2B-7849-845C-DB8108D74C12}"/>
              </a:ext>
            </a:extLst>
          </p:cNvPr>
          <p:cNvSpPr/>
          <p:nvPr/>
        </p:nvSpPr>
        <p:spPr>
          <a:xfrm>
            <a:off x="5997114" y="3067723"/>
            <a:ext cx="569305" cy="502017"/>
          </a:xfrm>
          <a:prstGeom prst="triangle">
            <a:avLst/>
          </a:prstGeom>
          <a:solidFill>
            <a:schemeClr val="accent3">
              <a:lumMod val="20000"/>
              <a:lumOff val="80000"/>
            </a:schemeClr>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dirty="0">
                <a:solidFill>
                  <a:schemeClr val="tx1"/>
                </a:solidFill>
                <a:latin typeface="Georgia Regular" charset="0"/>
                <a:ea typeface="Georgia Regular" charset="0"/>
                <a:cs typeface="Georgia Regular" charset="0"/>
              </a:rPr>
              <a:t>S</a:t>
            </a:r>
            <a:r>
              <a:rPr lang="en-US" baseline="-25000" dirty="0">
                <a:solidFill>
                  <a:schemeClr val="tx1"/>
                </a:solidFill>
                <a:latin typeface="Georgia Regular" charset="0"/>
                <a:ea typeface="Georgia Regular" charset="0"/>
                <a:cs typeface="Georgia Regular" charset="0"/>
              </a:rPr>
              <a:t>1</a:t>
            </a:r>
            <a:endParaRPr lang="en-US" sz="2400" baseline="-25000" dirty="0">
              <a:solidFill>
                <a:schemeClr val="tx1"/>
              </a:solidFill>
              <a:latin typeface="Georgia Regular" charset="0"/>
              <a:ea typeface="Georgia Regular" charset="0"/>
              <a:cs typeface="Georgia Regular" charset="0"/>
            </a:endParaRPr>
          </a:p>
        </p:txBody>
      </p:sp>
      <p:cxnSp>
        <p:nvCxnSpPr>
          <p:cNvPr id="21" name="Straight Connector 20">
            <a:extLst>
              <a:ext uri="{FF2B5EF4-FFF2-40B4-BE49-F238E27FC236}">
                <a16:creationId xmlns:a16="http://schemas.microsoft.com/office/drawing/2014/main" id="{51A119F7-55C8-EF42-94BF-18CE56221A65}"/>
              </a:ext>
            </a:extLst>
          </p:cNvPr>
          <p:cNvCxnSpPr>
            <a:stCxn id="17" idx="4"/>
            <a:endCxn id="19" idx="0"/>
          </p:cNvCxnSpPr>
          <p:nvPr/>
        </p:nvCxnSpPr>
        <p:spPr>
          <a:xfrm>
            <a:off x="8194558" y="2395004"/>
            <a:ext cx="0" cy="913446"/>
          </a:xfrm>
          <a:prstGeom prst="line">
            <a:avLst/>
          </a:prstGeom>
          <a:ln w="38100" cap="rnd" cmpd="sng">
            <a:solidFill>
              <a:schemeClr val="accent6">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301109EA-C86B-A741-BAAE-8A977306D8D7}"/>
              </a:ext>
            </a:extLst>
          </p:cNvPr>
          <p:cNvSpPr/>
          <p:nvPr/>
        </p:nvSpPr>
        <p:spPr>
          <a:xfrm>
            <a:off x="6775751" y="2085731"/>
            <a:ext cx="468000" cy="468000"/>
          </a:xfrm>
          <a:prstGeom prst="ellipse">
            <a:avLst/>
          </a:prstGeom>
          <a:solidFill>
            <a:schemeClr val="bg2"/>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latin typeface="Georgia Regular" charset="0"/>
              <a:ea typeface="Georgia Regular" charset="0"/>
              <a:cs typeface="Georgia Regular" charset="0"/>
            </a:endParaRPr>
          </a:p>
        </p:txBody>
      </p:sp>
      <p:cxnSp>
        <p:nvCxnSpPr>
          <p:cNvPr id="23" name="Curved Connector 22">
            <a:extLst>
              <a:ext uri="{FF2B5EF4-FFF2-40B4-BE49-F238E27FC236}">
                <a16:creationId xmlns:a16="http://schemas.microsoft.com/office/drawing/2014/main" id="{66ABE667-C881-2040-AC4D-5889A6C7148F}"/>
              </a:ext>
            </a:extLst>
          </p:cNvPr>
          <p:cNvCxnSpPr>
            <a:stCxn id="14" idx="6"/>
            <a:endCxn id="17" idx="6"/>
          </p:cNvCxnSpPr>
          <p:nvPr/>
        </p:nvCxnSpPr>
        <p:spPr>
          <a:xfrm>
            <a:off x="8428559" y="1113476"/>
            <a:ext cx="12700" cy="1047529"/>
          </a:xfrm>
          <a:prstGeom prst="curvedConnector3">
            <a:avLst>
              <a:gd name="adj1" fmla="val 1800000"/>
            </a:avLst>
          </a:prstGeom>
          <a:ln w="38100" cmpd="sng">
            <a:solidFill>
              <a:schemeClr val="accent3"/>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24" name="Oval 23">
            <a:extLst>
              <a:ext uri="{FF2B5EF4-FFF2-40B4-BE49-F238E27FC236}">
                <a16:creationId xmlns:a16="http://schemas.microsoft.com/office/drawing/2014/main" id="{EBE17078-F7E4-6C45-B584-FC6FF2D746CF}"/>
              </a:ext>
            </a:extLst>
          </p:cNvPr>
          <p:cNvSpPr/>
          <p:nvPr/>
        </p:nvSpPr>
        <p:spPr>
          <a:xfrm>
            <a:off x="7951742" y="879460"/>
            <a:ext cx="468000" cy="468000"/>
          </a:xfrm>
          <a:prstGeom prst="ellipse">
            <a:avLst/>
          </a:prstGeom>
          <a:solidFill>
            <a:schemeClr val="accent6">
              <a:lumMod val="75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b" anchorCtr="0"/>
          <a:lstStyle/>
          <a:p>
            <a:pPr algn="ctr"/>
            <a:r>
              <a:rPr lang="en-US" sz="2800" b="1" dirty="0">
                <a:solidFill>
                  <a:schemeClr val="bg1"/>
                </a:solidFill>
                <a:latin typeface="Helvetica Neue" charset="0"/>
                <a:ea typeface="Helvetica Neue" charset="0"/>
                <a:cs typeface="Helvetica Neue" charset="0"/>
              </a:rPr>
              <a:t>+</a:t>
            </a:r>
            <a:endParaRPr lang="en-US" sz="2400" b="1" dirty="0">
              <a:solidFill>
                <a:schemeClr val="bg1"/>
              </a:solidFill>
              <a:latin typeface="Helvetica Neue" charset="0"/>
              <a:ea typeface="Helvetica Neue" charset="0"/>
              <a:cs typeface="Helvetica Neue" charset="0"/>
            </a:endParaRPr>
          </a:p>
        </p:txBody>
      </p:sp>
      <p:sp>
        <p:nvSpPr>
          <p:cNvPr id="25" name="Oval 24">
            <a:extLst>
              <a:ext uri="{FF2B5EF4-FFF2-40B4-BE49-F238E27FC236}">
                <a16:creationId xmlns:a16="http://schemas.microsoft.com/office/drawing/2014/main" id="{67A66A89-97CA-064B-A4F7-1E8EE438C6F4}"/>
              </a:ext>
            </a:extLst>
          </p:cNvPr>
          <p:cNvSpPr/>
          <p:nvPr/>
        </p:nvSpPr>
        <p:spPr>
          <a:xfrm>
            <a:off x="6775751" y="2087254"/>
            <a:ext cx="468000" cy="468000"/>
          </a:xfrm>
          <a:prstGeom prst="ellipse">
            <a:avLst/>
          </a:prstGeom>
          <a:solidFill>
            <a:schemeClr val="accent2">
              <a:lumMod val="75000"/>
            </a:schemeClr>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3200" dirty="0">
                <a:solidFill>
                  <a:schemeClr val="bg1"/>
                </a:solidFill>
                <a:latin typeface="Helvetica Neue" charset="0"/>
                <a:ea typeface="Helvetica Neue" charset="0"/>
                <a:cs typeface="Helvetica Neue" charset="0"/>
              </a:rPr>
              <a:t>-</a:t>
            </a:r>
            <a:endParaRPr lang="en-US" sz="2400" dirty="0">
              <a:solidFill>
                <a:schemeClr val="bg1"/>
              </a:solidFill>
              <a:latin typeface="Helvetica Neue" charset="0"/>
              <a:ea typeface="Helvetica Neue" charset="0"/>
              <a:cs typeface="Helvetica Neue" charset="0"/>
            </a:endParaRPr>
          </a:p>
        </p:txBody>
      </p:sp>
      <p:sp>
        <p:nvSpPr>
          <p:cNvPr id="26" name="TextBox 25">
            <a:extLst>
              <a:ext uri="{FF2B5EF4-FFF2-40B4-BE49-F238E27FC236}">
                <a16:creationId xmlns:a16="http://schemas.microsoft.com/office/drawing/2014/main" id="{9A1CA0D5-BF68-9A41-9DC3-18ECE8A8EBE3}"/>
              </a:ext>
            </a:extLst>
          </p:cNvPr>
          <p:cNvSpPr txBox="1"/>
          <p:nvPr/>
        </p:nvSpPr>
        <p:spPr>
          <a:xfrm>
            <a:off x="6131446" y="783621"/>
            <a:ext cx="745771" cy="338554"/>
          </a:xfrm>
          <a:prstGeom prst="rect">
            <a:avLst/>
          </a:prstGeom>
          <a:noFill/>
        </p:spPr>
        <p:txBody>
          <a:bodyPr wrap="square" rtlCol="0">
            <a:spAutoFit/>
          </a:bodyPr>
          <a:lstStyle/>
          <a:p>
            <a:pPr defTabSz="430202">
              <a:spcAft>
                <a:spcPts val="400"/>
              </a:spcAft>
              <a:buSzPct val="100000"/>
            </a:pPr>
            <a:r>
              <a:rPr lang="en-US" sz="1600" dirty="0">
                <a:latin typeface="Georgia Regular" charset="0"/>
                <a:ea typeface="Georgia Regular" charset="0"/>
                <a:cs typeface="Georgia Regular" charset="0"/>
              </a:rPr>
              <a:t>Tram</a:t>
            </a:r>
          </a:p>
        </p:txBody>
      </p:sp>
      <p:sp>
        <p:nvSpPr>
          <p:cNvPr id="27" name="TextBox 26">
            <a:extLst>
              <a:ext uri="{FF2B5EF4-FFF2-40B4-BE49-F238E27FC236}">
                <a16:creationId xmlns:a16="http://schemas.microsoft.com/office/drawing/2014/main" id="{5DA75A51-105C-B044-AE9F-3D8F74139792}"/>
              </a:ext>
            </a:extLst>
          </p:cNvPr>
          <p:cNvSpPr txBox="1"/>
          <p:nvPr/>
        </p:nvSpPr>
        <p:spPr>
          <a:xfrm rot="18964846">
            <a:off x="6298510" y="1571500"/>
            <a:ext cx="745771" cy="338554"/>
          </a:xfrm>
          <a:prstGeom prst="rect">
            <a:avLst/>
          </a:prstGeom>
          <a:noFill/>
        </p:spPr>
        <p:txBody>
          <a:bodyPr wrap="square" rtlCol="0">
            <a:spAutoFit/>
          </a:bodyPr>
          <a:lstStyle/>
          <a:p>
            <a:pPr defTabSz="430202">
              <a:spcAft>
                <a:spcPts val="400"/>
              </a:spcAft>
              <a:buSzPct val="100000"/>
            </a:pPr>
            <a:r>
              <a:rPr lang="en-US" sz="1600" dirty="0">
                <a:latin typeface="Georgia Regular" charset="0"/>
                <a:ea typeface="Georgia Regular" charset="0"/>
                <a:cs typeface="Georgia Regular" charset="0"/>
              </a:rPr>
              <a:t>Bus</a:t>
            </a:r>
          </a:p>
        </p:txBody>
      </p:sp>
      <p:sp>
        <p:nvSpPr>
          <p:cNvPr id="28" name="TextBox 27">
            <a:extLst>
              <a:ext uri="{FF2B5EF4-FFF2-40B4-BE49-F238E27FC236}">
                <a16:creationId xmlns:a16="http://schemas.microsoft.com/office/drawing/2014/main" id="{D67C8C54-2826-DF41-8B8C-8C1C62F38ECC}"/>
              </a:ext>
            </a:extLst>
          </p:cNvPr>
          <p:cNvSpPr txBox="1"/>
          <p:nvPr/>
        </p:nvSpPr>
        <p:spPr>
          <a:xfrm rot="697459">
            <a:off x="5971764" y="2227274"/>
            <a:ext cx="745771" cy="338554"/>
          </a:xfrm>
          <a:prstGeom prst="rect">
            <a:avLst/>
          </a:prstGeom>
          <a:noFill/>
        </p:spPr>
        <p:txBody>
          <a:bodyPr wrap="square" rtlCol="0">
            <a:spAutoFit/>
          </a:bodyPr>
          <a:lstStyle/>
          <a:p>
            <a:pPr defTabSz="430202">
              <a:spcAft>
                <a:spcPts val="400"/>
              </a:spcAft>
              <a:buSzPct val="100000"/>
            </a:pPr>
            <a:r>
              <a:rPr lang="en-US" sz="1600" dirty="0">
                <a:latin typeface="Georgia Regular" charset="0"/>
                <a:ea typeface="Georgia Regular" charset="0"/>
                <a:cs typeface="Georgia Regular" charset="0"/>
              </a:rPr>
              <a:t>Walk</a:t>
            </a:r>
          </a:p>
        </p:txBody>
      </p:sp>
      <p:sp>
        <p:nvSpPr>
          <p:cNvPr id="29" name="TextBox 28">
            <a:extLst>
              <a:ext uri="{FF2B5EF4-FFF2-40B4-BE49-F238E27FC236}">
                <a16:creationId xmlns:a16="http://schemas.microsoft.com/office/drawing/2014/main" id="{714DB765-AE3A-4B4E-8C3F-6D05AF5EC9B6}"/>
              </a:ext>
            </a:extLst>
          </p:cNvPr>
          <p:cNvSpPr txBox="1"/>
          <p:nvPr/>
        </p:nvSpPr>
        <p:spPr>
          <a:xfrm rot="18706531">
            <a:off x="6387843" y="2701013"/>
            <a:ext cx="663437" cy="338554"/>
          </a:xfrm>
          <a:prstGeom prst="rect">
            <a:avLst/>
          </a:prstGeom>
          <a:noFill/>
        </p:spPr>
        <p:txBody>
          <a:bodyPr wrap="square" rtlCol="0">
            <a:spAutoFit/>
          </a:bodyPr>
          <a:lstStyle/>
          <a:p>
            <a:pPr defTabSz="430202">
              <a:spcAft>
                <a:spcPts val="400"/>
              </a:spcAft>
              <a:buSzPct val="100000"/>
            </a:pPr>
            <a:r>
              <a:rPr lang="en-US" sz="1600" dirty="0">
                <a:latin typeface="Georgia Regular" charset="0"/>
                <a:ea typeface="Georgia Regular" charset="0"/>
                <a:cs typeface="Georgia Regular" charset="0"/>
              </a:rPr>
              <a:t>Shop</a:t>
            </a:r>
          </a:p>
        </p:txBody>
      </p:sp>
      <p:sp>
        <p:nvSpPr>
          <p:cNvPr id="30" name="TextBox 29">
            <a:extLst>
              <a:ext uri="{FF2B5EF4-FFF2-40B4-BE49-F238E27FC236}">
                <a16:creationId xmlns:a16="http://schemas.microsoft.com/office/drawing/2014/main" id="{27A96A70-FD25-8B4D-9AFE-BB4036DA2355}"/>
              </a:ext>
            </a:extLst>
          </p:cNvPr>
          <p:cNvSpPr txBox="1"/>
          <p:nvPr/>
        </p:nvSpPr>
        <p:spPr>
          <a:xfrm rot="5400000">
            <a:off x="7887830" y="2644644"/>
            <a:ext cx="944382" cy="338554"/>
          </a:xfrm>
          <a:prstGeom prst="rect">
            <a:avLst/>
          </a:prstGeom>
          <a:noFill/>
        </p:spPr>
        <p:txBody>
          <a:bodyPr wrap="square" rtlCol="0">
            <a:spAutoFit/>
          </a:bodyPr>
          <a:lstStyle/>
          <a:p>
            <a:pPr defTabSz="430202">
              <a:spcAft>
                <a:spcPts val="400"/>
              </a:spcAft>
              <a:buSzPct val="100000"/>
            </a:pPr>
            <a:r>
              <a:rPr lang="en-US" sz="1600" dirty="0">
                <a:latin typeface="Georgia Regular" charset="0"/>
                <a:ea typeface="Georgia Regular" charset="0"/>
                <a:cs typeface="Georgia Regular" charset="0"/>
              </a:rPr>
              <a:t>Cinema</a:t>
            </a:r>
          </a:p>
        </p:txBody>
      </p:sp>
      <p:sp>
        <p:nvSpPr>
          <p:cNvPr id="31" name="TextBox 30">
            <a:extLst>
              <a:ext uri="{FF2B5EF4-FFF2-40B4-BE49-F238E27FC236}">
                <a16:creationId xmlns:a16="http://schemas.microsoft.com/office/drawing/2014/main" id="{ADCD866C-F628-9B42-8702-EA91F9A1B64E}"/>
              </a:ext>
            </a:extLst>
          </p:cNvPr>
          <p:cNvSpPr txBox="1"/>
          <p:nvPr/>
        </p:nvSpPr>
        <p:spPr>
          <a:xfrm rot="2512671">
            <a:off x="7341520" y="1262072"/>
            <a:ext cx="745771" cy="338554"/>
          </a:xfrm>
          <a:prstGeom prst="rect">
            <a:avLst/>
          </a:prstGeom>
          <a:noFill/>
        </p:spPr>
        <p:txBody>
          <a:bodyPr wrap="square" rtlCol="0">
            <a:spAutoFit/>
          </a:bodyPr>
          <a:lstStyle/>
          <a:p>
            <a:pPr defTabSz="430202">
              <a:spcAft>
                <a:spcPts val="400"/>
              </a:spcAft>
              <a:buSzPct val="100000"/>
            </a:pPr>
            <a:r>
              <a:rPr lang="en-US" sz="1600" dirty="0">
                <a:latin typeface="Georgia Regular" charset="0"/>
                <a:ea typeface="Georgia Regular" charset="0"/>
                <a:cs typeface="Georgia Regular" charset="0"/>
              </a:rPr>
              <a:t>Tram</a:t>
            </a:r>
          </a:p>
        </p:txBody>
      </p:sp>
      <p:sp>
        <p:nvSpPr>
          <p:cNvPr id="32" name="TextBox 31">
            <a:extLst>
              <a:ext uri="{FF2B5EF4-FFF2-40B4-BE49-F238E27FC236}">
                <a16:creationId xmlns:a16="http://schemas.microsoft.com/office/drawing/2014/main" id="{7E569673-DD9E-E14E-A0F0-CCC6BFEB8E23}"/>
              </a:ext>
            </a:extLst>
          </p:cNvPr>
          <p:cNvSpPr txBox="1"/>
          <p:nvPr/>
        </p:nvSpPr>
        <p:spPr>
          <a:xfrm rot="19259187">
            <a:off x="5810817" y="1402858"/>
            <a:ext cx="745771" cy="338554"/>
          </a:xfrm>
          <a:prstGeom prst="rect">
            <a:avLst/>
          </a:prstGeom>
          <a:noFill/>
        </p:spPr>
        <p:txBody>
          <a:bodyPr wrap="square" rtlCol="0">
            <a:spAutoFit/>
          </a:bodyPr>
          <a:lstStyle/>
          <a:p>
            <a:pPr defTabSz="430202">
              <a:spcAft>
                <a:spcPts val="400"/>
              </a:spcAft>
              <a:buSzPct val="100000"/>
            </a:pPr>
            <a:r>
              <a:rPr lang="en-US" sz="1600" dirty="0">
                <a:latin typeface="Georgia Regular" charset="0"/>
                <a:ea typeface="Georgia Regular" charset="0"/>
                <a:cs typeface="Georgia Regular" charset="0"/>
              </a:rPr>
              <a:t>Tram</a:t>
            </a:r>
          </a:p>
        </p:txBody>
      </p:sp>
      <p:sp>
        <p:nvSpPr>
          <p:cNvPr id="33" name="TextBox 32">
            <a:extLst>
              <a:ext uri="{FF2B5EF4-FFF2-40B4-BE49-F238E27FC236}">
                <a16:creationId xmlns:a16="http://schemas.microsoft.com/office/drawing/2014/main" id="{448AC202-5C86-9E48-9383-E872927AB137}"/>
              </a:ext>
            </a:extLst>
          </p:cNvPr>
          <p:cNvSpPr txBox="1"/>
          <p:nvPr/>
        </p:nvSpPr>
        <p:spPr>
          <a:xfrm rot="5400000">
            <a:off x="7970897" y="1474279"/>
            <a:ext cx="745771" cy="338554"/>
          </a:xfrm>
          <a:prstGeom prst="rect">
            <a:avLst/>
          </a:prstGeom>
          <a:noFill/>
        </p:spPr>
        <p:txBody>
          <a:bodyPr wrap="square" rtlCol="0">
            <a:spAutoFit/>
          </a:bodyPr>
          <a:lstStyle/>
          <a:p>
            <a:pPr defTabSz="430202">
              <a:spcAft>
                <a:spcPts val="400"/>
              </a:spcAft>
              <a:buSzPct val="100000"/>
            </a:pPr>
            <a:r>
              <a:rPr lang="en-US" sz="1600" dirty="0">
                <a:latin typeface="Georgia Regular" charset="0"/>
                <a:ea typeface="Georgia Regular" charset="0"/>
                <a:cs typeface="Georgia Regular" charset="0"/>
              </a:rPr>
              <a:t>Tram</a:t>
            </a:r>
          </a:p>
        </p:txBody>
      </p:sp>
      <p:sp>
        <p:nvSpPr>
          <p:cNvPr id="34" name="TextBox 33">
            <a:extLst>
              <a:ext uri="{FF2B5EF4-FFF2-40B4-BE49-F238E27FC236}">
                <a16:creationId xmlns:a16="http://schemas.microsoft.com/office/drawing/2014/main" id="{F55DE278-BBC3-2A40-A53E-91693191967B}"/>
              </a:ext>
            </a:extLst>
          </p:cNvPr>
          <p:cNvSpPr txBox="1"/>
          <p:nvPr/>
        </p:nvSpPr>
        <p:spPr>
          <a:xfrm rot="5400000">
            <a:off x="8426197" y="1559502"/>
            <a:ext cx="745771" cy="338554"/>
          </a:xfrm>
          <a:prstGeom prst="rect">
            <a:avLst/>
          </a:prstGeom>
          <a:noFill/>
        </p:spPr>
        <p:txBody>
          <a:bodyPr wrap="square" rtlCol="0">
            <a:spAutoFit/>
          </a:bodyPr>
          <a:lstStyle/>
          <a:p>
            <a:pPr defTabSz="430202">
              <a:spcAft>
                <a:spcPts val="400"/>
              </a:spcAft>
              <a:buSzPct val="100000"/>
            </a:pPr>
            <a:r>
              <a:rPr lang="en-US" sz="1600" dirty="0">
                <a:latin typeface="Georgia Regular" charset="0"/>
                <a:ea typeface="Georgia Regular" charset="0"/>
                <a:cs typeface="Georgia Regular" charset="0"/>
              </a:rPr>
              <a:t>Bus</a:t>
            </a:r>
          </a:p>
        </p:txBody>
      </p:sp>
      <p:cxnSp>
        <p:nvCxnSpPr>
          <p:cNvPr id="35" name="Straight Connector 34">
            <a:extLst>
              <a:ext uri="{FF2B5EF4-FFF2-40B4-BE49-F238E27FC236}">
                <a16:creationId xmlns:a16="http://schemas.microsoft.com/office/drawing/2014/main" id="{71F389B0-3998-094F-9283-3064E860014F}"/>
              </a:ext>
            </a:extLst>
          </p:cNvPr>
          <p:cNvCxnSpPr>
            <a:stCxn id="25" idx="3"/>
            <a:endCxn id="20" idx="0"/>
          </p:cNvCxnSpPr>
          <p:nvPr/>
        </p:nvCxnSpPr>
        <p:spPr>
          <a:xfrm flipH="1">
            <a:off x="6281766" y="2486718"/>
            <a:ext cx="562522" cy="581005"/>
          </a:xfrm>
          <a:prstGeom prst="line">
            <a:avLst/>
          </a:prstGeom>
          <a:ln w="38100" cmpd="sng">
            <a:solidFill>
              <a:schemeClr val="tx2">
                <a:lumMod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10E4E61F-910A-3D44-B2C8-498A5B94469F}"/>
              </a:ext>
            </a:extLst>
          </p:cNvPr>
          <p:cNvSpPr txBox="1"/>
          <p:nvPr/>
        </p:nvSpPr>
        <p:spPr>
          <a:xfrm rot="20907182">
            <a:off x="7249793" y="1901164"/>
            <a:ext cx="745771" cy="338554"/>
          </a:xfrm>
          <a:prstGeom prst="rect">
            <a:avLst/>
          </a:prstGeom>
          <a:noFill/>
        </p:spPr>
        <p:txBody>
          <a:bodyPr wrap="square" rtlCol="0">
            <a:spAutoFit/>
          </a:bodyPr>
          <a:lstStyle/>
          <a:p>
            <a:pPr defTabSz="430202">
              <a:spcAft>
                <a:spcPts val="400"/>
              </a:spcAft>
              <a:buSzPct val="100000"/>
            </a:pPr>
            <a:r>
              <a:rPr lang="en-US" sz="1600" dirty="0">
                <a:latin typeface="Georgia Regular" charset="0"/>
                <a:ea typeface="Georgia Regular" charset="0"/>
                <a:cs typeface="Georgia Regular" charset="0"/>
              </a:rPr>
              <a:t>Walk</a:t>
            </a:r>
          </a:p>
        </p:txBody>
      </p:sp>
      <p:sp>
        <p:nvSpPr>
          <p:cNvPr id="37" name="Rectangle 36">
            <a:extLst>
              <a:ext uri="{FF2B5EF4-FFF2-40B4-BE49-F238E27FC236}">
                <a16:creationId xmlns:a16="http://schemas.microsoft.com/office/drawing/2014/main" id="{40CD5B19-129E-4B41-A75B-38D11DE5BC33}"/>
              </a:ext>
            </a:extLst>
          </p:cNvPr>
          <p:cNvSpPr/>
          <p:nvPr/>
        </p:nvSpPr>
        <p:spPr>
          <a:xfrm>
            <a:off x="7971316" y="1894216"/>
            <a:ext cx="415498" cy="461665"/>
          </a:xfrm>
          <a:prstGeom prst="rect">
            <a:avLst/>
          </a:prstGeom>
        </p:spPr>
        <p:txBody>
          <a:bodyPr wrap="none">
            <a:spAutoFit/>
          </a:bodyPr>
          <a:lstStyle/>
          <a:p>
            <a:r>
              <a:rPr lang="en-US" sz="2400" dirty="0">
                <a:solidFill>
                  <a:schemeClr val="accent6">
                    <a:lumMod val="50000"/>
                  </a:schemeClr>
                </a:solidFill>
                <a:latin typeface="Helvetica" charset="0"/>
                <a:ea typeface="Helvetica" charset="0"/>
                <a:cs typeface="Helvetica" charset="0"/>
              </a:rPr>
              <a:t>✓</a:t>
            </a:r>
            <a:endParaRPr lang="en-US" sz="2400" dirty="0">
              <a:latin typeface="Helvetica Neue" panose="02000503000000020004" pitchFamily="2" charset="0"/>
            </a:endParaRPr>
          </a:p>
        </p:txBody>
      </p:sp>
      <p:sp>
        <p:nvSpPr>
          <p:cNvPr id="38" name="Rectangle 37">
            <a:extLst>
              <a:ext uri="{FF2B5EF4-FFF2-40B4-BE49-F238E27FC236}">
                <a16:creationId xmlns:a16="http://schemas.microsoft.com/office/drawing/2014/main" id="{4E181499-70B6-0F44-B10D-E00F2C4A33BF}"/>
              </a:ext>
            </a:extLst>
          </p:cNvPr>
          <p:cNvSpPr/>
          <p:nvPr/>
        </p:nvSpPr>
        <p:spPr>
          <a:xfrm>
            <a:off x="5586369" y="913500"/>
            <a:ext cx="389850" cy="461665"/>
          </a:xfrm>
          <a:prstGeom prst="rect">
            <a:avLst/>
          </a:prstGeom>
        </p:spPr>
        <p:txBody>
          <a:bodyPr wrap="none">
            <a:spAutoFit/>
          </a:bodyPr>
          <a:lstStyle/>
          <a:p>
            <a:r>
              <a:rPr lang="en-US" sz="2400" dirty="0">
                <a:solidFill>
                  <a:schemeClr val="accent6">
                    <a:lumMod val="50000"/>
                  </a:schemeClr>
                </a:solidFill>
                <a:latin typeface="Helvetica" charset="0"/>
                <a:ea typeface="Helvetica" charset="0"/>
                <a:cs typeface="Helvetica" charset="0"/>
              </a:rPr>
              <a:t>X</a:t>
            </a:r>
            <a:endParaRPr lang="en-US" sz="2400" dirty="0">
              <a:solidFill>
                <a:schemeClr val="accent6">
                  <a:lumMod val="50000"/>
                </a:schemeClr>
              </a:solidFill>
              <a:latin typeface="Helvetica Neue" panose="02000503000000020004" pitchFamily="2" charset="0"/>
            </a:endParaRPr>
          </a:p>
        </p:txBody>
      </p:sp>
      <p:sp>
        <p:nvSpPr>
          <p:cNvPr id="39" name="Oval 38">
            <a:extLst>
              <a:ext uri="{FF2B5EF4-FFF2-40B4-BE49-F238E27FC236}">
                <a16:creationId xmlns:a16="http://schemas.microsoft.com/office/drawing/2014/main" id="{F4C42209-BCDF-C24A-84E5-005E58DDBE4E}"/>
              </a:ext>
            </a:extLst>
          </p:cNvPr>
          <p:cNvSpPr/>
          <p:nvPr/>
        </p:nvSpPr>
        <p:spPr>
          <a:xfrm>
            <a:off x="7253070" y="3275235"/>
            <a:ext cx="468000" cy="468000"/>
          </a:xfrm>
          <a:prstGeom prst="ellipse">
            <a:avLst/>
          </a:prstGeom>
          <a:solidFill>
            <a:schemeClr val="bg2"/>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latin typeface="Georgia Regular" charset="0"/>
              <a:ea typeface="Georgia Regular" charset="0"/>
              <a:cs typeface="Georgia Regular" charset="0"/>
            </a:endParaRPr>
          </a:p>
        </p:txBody>
      </p:sp>
      <p:cxnSp>
        <p:nvCxnSpPr>
          <p:cNvPr id="40" name="Straight Connector 39">
            <a:extLst>
              <a:ext uri="{FF2B5EF4-FFF2-40B4-BE49-F238E27FC236}">
                <a16:creationId xmlns:a16="http://schemas.microsoft.com/office/drawing/2014/main" id="{0C5216D2-007A-7048-8E24-5F37A748F303}"/>
              </a:ext>
            </a:extLst>
          </p:cNvPr>
          <p:cNvCxnSpPr>
            <a:stCxn id="25" idx="4"/>
            <a:endCxn id="39" idx="0"/>
          </p:cNvCxnSpPr>
          <p:nvPr/>
        </p:nvCxnSpPr>
        <p:spPr>
          <a:xfrm>
            <a:off x="7009752" y="2555255"/>
            <a:ext cx="477319" cy="719981"/>
          </a:xfrm>
          <a:prstGeom prst="line">
            <a:avLst/>
          </a:prstGeom>
          <a:ln w="38100" cmpd="sng">
            <a:solidFill>
              <a:schemeClr val="tx2">
                <a:lumMod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1ED1038C-0489-A948-ABAA-B5B105DDDBC4}"/>
              </a:ext>
            </a:extLst>
          </p:cNvPr>
          <p:cNvSpPr txBox="1"/>
          <p:nvPr/>
        </p:nvSpPr>
        <p:spPr>
          <a:xfrm rot="3683187">
            <a:off x="6992213" y="2747890"/>
            <a:ext cx="745771" cy="338554"/>
          </a:xfrm>
          <a:prstGeom prst="rect">
            <a:avLst/>
          </a:prstGeom>
          <a:noFill/>
        </p:spPr>
        <p:txBody>
          <a:bodyPr wrap="square" rtlCol="0">
            <a:spAutoFit/>
          </a:bodyPr>
          <a:lstStyle/>
          <a:p>
            <a:pPr defTabSz="430202">
              <a:spcAft>
                <a:spcPts val="400"/>
              </a:spcAft>
              <a:buSzPct val="100000"/>
            </a:pPr>
            <a:r>
              <a:rPr lang="en-US" sz="1600" dirty="0">
                <a:latin typeface="Georgia Regular" charset="0"/>
                <a:ea typeface="Georgia Regular" charset="0"/>
                <a:cs typeface="Georgia Regular" charset="0"/>
              </a:rPr>
              <a:t>Walk</a:t>
            </a:r>
          </a:p>
        </p:txBody>
      </p:sp>
      <p:cxnSp>
        <p:nvCxnSpPr>
          <p:cNvPr id="42" name="Straight Connector 41">
            <a:extLst>
              <a:ext uri="{FF2B5EF4-FFF2-40B4-BE49-F238E27FC236}">
                <a16:creationId xmlns:a16="http://schemas.microsoft.com/office/drawing/2014/main" id="{2F041C97-C754-094D-A58C-43F5293DCC52}"/>
              </a:ext>
            </a:extLst>
          </p:cNvPr>
          <p:cNvCxnSpPr>
            <a:stCxn id="39" idx="2"/>
            <a:endCxn id="20" idx="4"/>
          </p:cNvCxnSpPr>
          <p:nvPr/>
        </p:nvCxnSpPr>
        <p:spPr>
          <a:xfrm flipH="1">
            <a:off x="6566418" y="3509235"/>
            <a:ext cx="686652" cy="60504"/>
          </a:xfrm>
          <a:prstGeom prst="line">
            <a:avLst/>
          </a:prstGeom>
          <a:ln w="38100" cmpd="sng">
            <a:solidFill>
              <a:schemeClr val="tx2">
                <a:lumMod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A9B966F8-2EF5-F741-808E-6C5DE5578BA0}"/>
              </a:ext>
            </a:extLst>
          </p:cNvPr>
          <p:cNvSpPr txBox="1"/>
          <p:nvPr/>
        </p:nvSpPr>
        <p:spPr>
          <a:xfrm rot="21270773">
            <a:off x="6585104" y="3212126"/>
            <a:ext cx="663437" cy="338554"/>
          </a:xfrm>
          <a:prstGeom prst="rect">
            <a:avLst/>
          </a:prstGeom>
          <a:noFill/>
        </p:spPr>
        <p:txBody>
          <a:bodyPr wrap="square" rtlCol="0">
            <a:spAutoFit/>
          </a:bodyPr>
          <a:lstStyle/>
          <a:p>
            <a:pPr defTabSz="430202">
              <a:spcAft>
                <a:spcPts val="400"/>
              </a:spcAft>
              <a:buSzPct val="100000"/>
            </a:pPr>
            <a:r>
              <a:rPr lang="en-US" sz="1600" dirty="0">
                <a:latin typeface="Georgia Regular" charset="0"/>
                <a:ea typeface="Georgia Regular" charset="0"/>
                <a:cs typeface="Georgia Regular" charset="0"/>
              </a:rPr>
              <a:t>Shop</a:t>
            </a:r>
          </a:p>
        </p:txBody>
      </p:sp>
      <p:sp>
        <p:nvSpPr>
          <p:cNvPr id="44" name="Rectangle 43">
            <a:extLst>
              <a:ext uri="{FF2B5EF4-FFF2-40B4-BE49-F238E27FC236}">
                <a16:creationId xmlns:a16="http://schemas.microsoft.com/office/drawing/2014/main" id="{51E81C18-25C2-9E44-96DE-0D1DEDF17720}"/>
              </a:ext>
            </a:extLst>
          </p:cNvPr>
          <p:cNvSpPr/>
          <p:nvPr/>
        </p:nvSpPr>
        <p:spPr>
          <a:xfrm>
            <a:off x="7287423" y="3286111"/>
            <a:ext cx="389850" cy="461665"/>
          </a:xfrm>
          <a:prstGeom prst="rect">
            <a:avLst/>
          </a:prstGeom>
        </p:spPr>
        <p:txBody>
          <a:bodyPr wrap="none">
            <a:spAutoFit/>
          </a:bodyPr>
          <a:lstStyle/>
          <a:p>
            <a:r>
              <a:rPr lang="en-US" sz="2400" dirty="0">
                <a:solidFill>
                  <a:schemeClr val="accent6">
                    <a:lumMod val="50000"/>
                  </a:schemeClr>
                </a:solidFill>
                <a:latin typeface="Helvetica" charset="0"/>
                <a:ea typeface="Helvetica" charset="0"/>
                <a:cs typeface="Helvetica" charset="0"/>
              </a:rPr>
              <a:t>X</a:t>
            </a:r>
            <a:endParaRPr lang="en-US" sz="2400" dirty="0">
              <a:solidFill>
                <a:schemeClr val="accent6">
                  <a:lumMod val="50000"/>
                </a:schemeClr>
              </a:solidFill>
              <a:latin typeface="Helvetica Neue" panose="02000503000000020004" pitchFamily="2" charset="0"/>
            </a:endParaRPr>
          </a:p>
        </p:txBody>
      </p:sp>
      <p:sp>
        <p:nvSpPr>
          <p:cNvPr id="45" name="Oval 44">
            <a:extLst>
              <a:ext uri="{FF2B5EF4-FFF2-40B4-BE49-F238E27FC236}">
                <a16:creationId xmlns:a16="http://schemas.microsoft.com/office/drawing/2014/main" id="{57702BA5-1D55-2D46-B0E9-D1E17FCBE5C9}"/>
              </a:ext>
            </a:extLst>
          </p:cNvPr>
          <p:cNvSpPr/>
          <p:nvPr/>
        </p:nvSpPr>
        <p:spPr>
          <a:xfrm>
            <a:off x="5545499" y="1926757"/>
            <a:ext cx="468000" cy="468000"/>
          </a:xfrm>
          <a:prstGeom prst="ellipse">
            <a:avLst/>
          </a:prstGeom>
          <a:solidFill>
            <a:schemeClr val="accent6">
              <a:lumMod val="75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b" anchorCtr="0"/>
          <a:lstStyle/>
          <a:p>
            <a:pPr algn="ctr"/>
            <a:r>
              <a:rPr lang="en-US" sz="2800" b="1" dirty="0">
                <a:solidFill>
                  <a:schemeClr val="bg1"/>
                </a:solidFill>
                <a:latin typeface="Helvetica Neue" charset="0"/>
                <a:ea typeface="Helvetica Neue" charset="0"/>
                <a:cs typeface="Helvetica Neue" charset="0"/>
              </a:rPr>
              <a:t>+</a:t>
            </a:r>
            <a:endParaRPr lang="en-US" sz="2400" b="1" dirty="0">
              <a:solidFill>
                <a:schemeClr val="bg1"/>
              </a:solidFill>
              <a:latin typeface="Helvetica Neue" charset="0"/>
              <a:ea typeface="Helvetica Neue" charset="0"/>
              <a:cs typeface="Helvetica Neue" charset="0"/>
            </a:endParaRPr>
          </a:p>
        </p:txBody>
      </p:sp>
      <p:sp>
        <p:nvSpPr>
          <p:cNvPr id="46" name="Rectangle 45">
            <a:extLst>
              <a:ext uri="{FF2B5EF4-FFF2-40B4-BE49-F238E27FC236}">
                <a16:creationId xmlns:a16="http://schemas.microsoft.com/office/drawing/2014/main" id="{0AA354EE-A84B-2D46-A14A-262594E8EE88}"/>
              </a:ext>
            </a:extLst>
          </p:cNvPr>
          <p:cNvSpPr/>
          <p:nvPr/>
        </p:nvSpPr>
        <p:spPr>
          <a:xfrm>
            <a:off x="5976220" y="4032225"/>
            <a:ext cx="2807277" cy="9295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rtlCol="0" anchor="ctr"/>
          <a:lstStyle/>
          <a:p>
            <a:pPr algn="ctr">
              <a:lnSpc>
                <a:spcPct val="150000"/>
              </a:lnSpc>
            </a:pPr>
            <a:r>
              <a:rPr lang="en-US" sz="1200" dirty="0">
                <a:latin typeface="Helvetica Neue" panose="02000503000000020004" pitchFamily="2" charset="0"/>
                <a:ea typeface="Helvetica Neue" charset="0"/>
                <a:cs typeface="Helvetica Neue" charset="0"/>
              </a:rPr>
              <a:t>MONADIC: only starting nodes </a:t>
            </a:r>
          </a:p>
          <a:p>
            <a:pPr algn="ctr">
              <a:lnSpc>
                <a:spcPct val="150000"/>
              </a:lnSpc>
            </a:pPr>
            <a:r>
              <a:rPr lang="en-US" sz="1200" i="1" dirty="0">
                <a:latin typeface="Helvetica Neue" panose="02000503000000020004" pitchFamily="2" charset="0"/>
                <a:ea typeface="Helvetica Neue" charset="0"/>
                <a:cs typeface="Helvetica Neue" charset="0"/>
              </a:rPr>
              <a:t>extensible to </a:t>
            </a:r>
          </a:p>
          <a:p>
            <a:pPr algn="ctr">
              <a:lnSpc>
                <a:spcPct val="150000"/>
              </a:lnSpc>
            </a:pPr>
            <a:r>
              <a:rPr lang="en-US" sz="1200" dirty="0">
                <a:latin typeface="Helvetica Neue" panose="02000503000000020004" pitchFamily="2" charset="0"/>
                <a:ea typeface="Helvetica Neue" charset="0"/>
                <a:cs typeface="Helvetica Neue" charset="0"/>
              </a:rPr>
              <a:t>BINARY/ N-ARY : path from X to Y</a:t>
            </a:r>
          </a:p>
        </p:txBody>
      </p:sp>
      <p:cxnSp>
        <p:nvCxnSpPr>
          <p:cNvPr id="47" name="Straight Connector 46">
            <a:extLst>
              <a:ext uri="{FF2B5EF4-FFF2-40B4-BE49-F238E27FC236}">
                <a16:creationId xmlns:a16="http://schemas.microsoft.com/office/drawing/2014/main" id="{C41F4038-B455-8F40-A2CD-030A2FEA375B}"/>
              </a:ext>
            </a:extLst>
          </p:cNvPr>
          <p:cNvCxnSpPr/>
          <p:nvPr/>
        </p:nvCxnSpPr>
        <p:spPr>
          <a:xfrm>
            <a:off x="8194558" y="1345855"/>
            <a:ext cx="0" cy="579529"/>
          </a:xfrm>
          <a:prstGeom prst="line">
            <a:avLst/>
          </a:prstGeom>
          <a:ln w="38100" cap="rnd" cmpd="sng">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D4AB4D02-19E2-A947-9559-02029EADAFE0}"/>
              </a:ext>
            </a:extLst>
          </p:cNvPr>
          <p:cNvCxnSpPr/>
          <p:nvPr/>
        </p:nvCxnSpPr>
        <p:spPr>
          <a:xfrm>
            <a:off x="7066798" y="1120272"/>
            <a:ext cx="921219" cy="873906"/>
          </a:xfrm>
          <a:prstGeom prst="line">
            <a:avLst/>
          </a:prstGeom>
          <a:ln w="38100" cap="rnd" cmpd="sng">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AD66DA5F-D978-184C-A812-BF313E79DFC6}"/>
              </a:ext>
            </a:extLst>
          </p:cNvPr>
          <p:cNvCxnSpPr/>
          <p:nvPr/>
        </p:nvCxnSpPr>
        <p:spPr>
          <a:xfrm flipH="1">
            <a:off x="5943960" y="1285736"/>
            <a:ext cx="900329" cy="707938"/>
          </a:xfrm>
          <a:prstGeom prst="line">
            <a:avLst/>
          </a:prstGeom>
          <a:ln w="38100" cap="rnd" cmpd="sng">
            <a:solidFill>
              <a:schemeClr val="accent6">
                <a:lumMod val="75000"/>
              </a:schemeClr>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50" name="Curved Connector 49">
            <a:extLst>
              <a:ext uri="{FF2B5EF4-FFF2-40B4-BE49-F238E27FC236}">
                <a16:creationId xmlns:a16="http://schemas.microsoft.com/office/drawing/2014/main" id="{8CC4CDA2-C527-C94B-A4F3-51ECF0B6AC5B}"/>
              </a:ext>
            </a:extLst>
          </p:cNvPr>
          <p:cNvCxnSpPr/>
          <p:nvPr/>
        </p:nvCxnSpPr>
        <p:spPr>
          <a:xfrm flipV="1">
            <a:off x="6012497" y="1354272"/>
            <a:ext cx="997255" cy="804864"/>
          </a:xfrm>
          <a:prstGeom prst="curvedConnector2">
            <a:avLst/>
          </a:prstGeom>
          <a:ln w="38100" cmpd="sng">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1" name="Curved Connector 50">
            <a:extLst>
              <a:ext uri="{FF2B5EF4-FFF2-40B4-BE49-F238E27FC236}">
                <a16:creationId xmlns:a16="http://schemas.microsoft.com/office/drawing/2014/main" id="{066A5787-C853-464B-B478-D097628F35D1}"/>
              </a:ext>
            </a:extLst>
          </p:cNvPr>
          <p:cNvCxnSpPr/>
          <p:nvPr/>
        </p:nvCxnSpPr>
        <p:spPr>
          <a:xfrm>
            <a:off x="8428559" y="1111855"/>
            <a:ext cx="12700" cy="1047529"/>
          </a:xfrm>
          <a:prstGeom prst="curvedConnector3">
            <a:avLst>
              <a:gd name="adj1" fmla="val 1800000"/>
            </a:avLst>
          </a:prstGeom>
          <a:ln w="38100" cmpd="sng">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52" name="Oval 51">
            <a:extLst>
              <a:ext uri="{FF2B5EF4-FFF2-40B4-BE49-F238E27FC236}">
                <a16:creationId xmlns:a16="http://schemas.microsoft.com/office/drawing/2014/main" id="{A714A37A-427A-3F4C-BCE2-989F6A1DDA76}"/>
              </a:ext>
            </a:extLst>
          </p:cNvPr>
          <p:cNvSpPr/>
          <p:nvPr/>
        </p:nvSpPr>
        <p:spPr>
          <a:xfrm>
            <a:off x="6775751" y="887893"/>
            <a:ext cx="468000" cy="468000"/>
          </a:xfrm>
          <a:prstGeom prst="ellipse">
            <a:avLst/>
          </a:prstGeom>
          <a:solidFill>
            <a:schemeClr val="bg2"/>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latin typeface="Georgia Regular" charset="0"/>
              <a:ea typeface="Georgia Regular" charset="0"/>
              <a:cs typeface="Georgia Regular" charset="0"/>
            </a:endParaRPr>
          </a:p>
        </p:txBody>
      </p:sp>
      <p:sp>
        <p:nvSpPr>
          <p:cNvPr id="53" name="Rectangle 52">
            <a:extLst>
              <a:ext uri="{FF2B5EF4-FFF2-40B4-BE49-F238E27FC236}">
                <a16:creationId xmlns:a16="http://schemas.microsoft.com/office/drawing/2014/main" id="{4B463421-DF1D-8A4F-9086-4C2F720F918F}"/>
              </a:ext>
            </a:extLst>
          </p:cNvPr>
          <p:cNvSpPr/>
          <p:nvPr/>
        </p:nvSpPr>
        <p:spPr>
          <a:xfrm>
            <a:off x="6787468" y="880700"/>
            <a:ext cx="415498" cy="461665"/>
          </a:xfrm>
          <a:prstGeom prst="rect">
            <a:avLst/>
          </a:prstGeom>
        </p:spPr>
        <p:txBody>
          <a:bodyPr wrap="none">
            <a:spAutoFit/>
          </a:bodyPr>
          <a:lstStyle/>
          <a:p>
            <a:r>
              <a:rPr lang="en-US" sz="2400" dirty="0">
                <a:solidFill>
                  <a:schemeClr val="accent6">
                    <a:lumMod val="50000"/>
                  </a:schemeClr>
                </a:solidFill>
                <a:latin typeface="Helvetica" charset="0"/>
                <a:ea typeface="Helvetica" charset="0"/>
                <a:cs typeface="Helvetica" charset="0"/>
              </a:rPr>
              <a:t>✓</a:t>
            </a:r>
            <a:endParaRPr lang="en-US" sz="2400" dirty="0">
              <a:latin typeface="Helvetica Neue" panose="02000503000000020004" pitchFamily="2" charset="0"/>
            </a:endParaRPr>
          </a:p>
        </p:txBody>
      </p:sp>
      <p:sp>
        <p:nvSpPr>
          <p:cNvPr id="56" name="Down Arrow 55">
            <a:extLst>
              <a:ext uri="{FF2B5EF4-FFF2-40B4-BE49-F238E27FC236}">
                <a16:creationId xmlns:a16="http://schemas.microsoft.com/office/drawing/2014/main" id="{FE24877F-B787-E948-AAAE-184C71AED27C}"/>
              </a:ext>
            </a:extLst>
          </p:cNvPr>
          <p:cNvSpPr/>
          <p:nvPr/>
        </p:nvSpPr>
        <p:spPr>
          <a:xfrm rot="4063967">
            <a:off x="3393833" y="1396298"/>
            <a:ext cx="387753" cy="332159"/>
          </a:xfrm>
          <a:prstGeom prst="downArrow">
            <a:avLst>
              <a:gd name="adj1" fmla="val 60880"/>
              <a:gd name="adj2" fmla="val 5894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57" name="Rectangle 56">
            <a:extLst>
              <a:ext uri="{FF2B5EF4-FFF2-40B4-BE49-F238E27FC236}">
                <a16:creationId xmlns:a16="http://schemas.microsoft.com/office/drawing/2014/main" id="{E48E1F34-4C9A-A44B-BECE-962566F9DD5A}"/>
              </a:ext>
            </a:extLst>
          </p:cNvPr>
          <p:cNvSpPr/>
          <p:nvPr/>
        </p:nvSpPr>
        <p:spPr>
          <a:xfrm>
            <a:off x="3698964" y="928461"/>
            <a:ext cx="1623023" cy="7145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dirty="0">
                <a:latin typeface="Helvetica Neue" panose="02000503000000020004" pitchFamily="2" charset="0"/>
                <a:ea typeface="Helvetica Neue" charset="0"/>
                <a:cs typeface="Helvetica Neue" charset="0"/>
              </a:rPr>
              <a:t>Negative Examples to disambiguate intention</a:t>
            </a:r>
          </a:p>
        </p:txBody>
      </p:sp>
      <p:pic>
        <p:nvPicPr>
          <p:cNvPr id="59" name="Picture 58" descr="A picture containing object&#10;&#10;Description automatically generated">
            <a:extLst>
              <a:ext uri="{FF2B5EF4-FFF2-40B4-BE49-F238E27FC236}">
                <a16:creationId xmlns:a16="http://schemas.microsoft.com/office/drawing/2014/main" id="{434A6547-3DF7-6E47-9F99-BC0CEC7856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46468" y="2409817"/>
            <a:ext cx="3152135" cy="321758"/>
          </a:xfrm>
          <a:prstGeom prst="rect">
            <a:avLst/>
          </a:prstGeom>
        </p:spPr>
      </p:pic>
      <p:sp>
        <p:nvSpPr>
          <p:cNvPr id="54" name="Rectangle 53">
            <a:extLst>
              <a:ext uri="{FF2B5EF4-FFF2-40B4-BE49-F238E27FC236}">
                <a16:creationId xmlns:a16="http://schemas.microsoft.com/office/drawing/2014/main" id="{5CC82D8C-37A2-E948-95E8-B91737B84F62}"/>
              </a:ext>
            </a:extLst>
          </p:cNvPr>
          <p:cNvSpPr/>
          <p:nvPr/>
        </p:nvSpPr>
        <p:spPr>
          <a:xfrm>
            <a:off x="360498" y="3847698"/>
            <a:ext cx="3768199" cy="342339"/>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wrap="none" lIns="90000" tIns="90000" rIns="90000" bIns="90000" rtlCol="0" anchor="ctr"/>
          <a:lstStyle/>
          <a:p>
            <a:r>
              <a:rPr lang="en-US" sz="1200" dirty="0">
                <a:solidFill>
                  <a:schemeClr val="tx1"/>
                </a:solidFill>
                <a:latin typeface="Helvetica Neue" panose="02000503000000020004" pitchFamily="2" charset="0"/>
                <a:ea typeface="Georgia" charset="0"/>
                <a:cs typeface="Georgia" charset="0"/>
              </a:rPr>
              <a:t>Case: Proteins</a:t>
            </a:r>
            <a:r>
              <a:rPr lang="en-US" sz="1600" dirty="0">
                <a:solidFill>
                  <a:schemeClr val="tx1"/>
                </a:solidFill>
                <a:latin typeface="Helvetica Neue" panose="02000503000000020004" pitchFamily="2" charset="0"/>
                <a:ea typeface="Georgia" charset="0"/>
                <a:cs typeface="Georgia" charset="0"/>
              </a:rPr>
              <a:t>→</a:t>
            </a:r>
            <a:r>
              <a:rPr lang="en-US" sz="1200" dirty="0">
                <a:solidFill>
                  <a:schemeClr val="tx1"/>
                </a:solidFill>
                <a:latin typeface="Helvetica Neue" panose="02000503000000020004" pitchFamily="2" charset="0"/>
                <a:ea typeface="Georgia" charset="0"/>
                <a:cs typeface="Georgia" charset="0"/>
              </a:rPr>
              <a:t> Similar interactions/co-expression</a:t>
            </a:r>
            <a:endParaRPr lang="en-US" sz="1050" dirty="0">
              <a:solidFill>
                <a:schemeClr val="tx1"/>
              </a:solidFill>
              <a:latin typeface="Helvetica Neue" panose="02000503000000020004" pitchFamily="2" charset="0"/>
              <a:ea typeface="Georgia" charset="0"/>
              <a:cs typeface="Georgia" charset="0"/>
            </a:endParaRPr>
          </a:p>
        </p:txBody>
      </p:sp>
      <p:sp>
        <p:nvSpPr>
          <p:cNvPr id="55" name="Rectangle 54">
            <a:extLst>
              <a:ext uri="{FF2B5EF4-FFF2-40B4-BE49-F238E27FC236}">
                <a16:creationId xmlns:a16="http://schemas.microsoft.com/office/drawing/2014/main" id="{29EC27D5-1389-C143-9F02-7E20C97FE976}"/>
              </a:ext>
            </a:extLst>
          </p:cNvPr>
          <p:cNvSpPr/>
          <p:nvPr/>
        </p:nvSpPr>
        <p:spPr>
          <a:xfrm>
            <a:off x="350221" y="4209704"/>
            <a:ext cx="3969367" cy="342339"/>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wrap="none" lIns="90000" tIns="90000" rIns="90000" bIns="90000" rtlCol="0" anchor="ctr"/>
          <a:lstStyle/>
          <a:p>
            <a:r>
              <a:rPr lang="en-US" sz="1200" dirty="0">
                <a:solidFill>
                  <a:schemeClr val="tx1"/>
                </a:solidFill>
                <a:latin typeface="Helvetica Neue" panose="02000503000000020004" pitchFamily="2" charset="0"/>
                <a:ea typeface="Georgia" charset="0"/>
                <a:cs typeface="Georgia" charset="0"/>
              </a:rPr>
              <a:t>Case: Tasks Initiator</a:t>
            </a:r>
            <a:r>
              <a:rPr lang="en-US" sz="1600" dirty="0">
                <a:solidFill>
                  <a:schemeClr val="tx1"/>
                </a:solidFill>
                <a:latin typeface="Helvetica Neue" panose="02000503000000020004" pitchFamily="2" charset="0"/>
                <a:ea typeface="Georgia" charset="0"/>
                <a:cs typeface="Georgia" charset="0"/>
              </a:rPr>
              <a:t>→ </a:t>
            </a:r>
            <a:r>
              <a:rPr lang="en-US" sz="1200" dirty="0">
                <a:solidFill>
                  <a:schemeClr val="tx1"/>
                </a:solidFill>
                <a:latin typeface="Helvetica Neue" panose="02000503000000020004" pitchFamily="2" charset="0"/>
                <a:ea typeface="Georgia" charset="0"/>
                <a:cs typeface="Georgia" charset="0"/>
              </a:rPr>
              <a:t>Similar Processes/</a:t>
            </a:r>
            <a:r>
              <a:rPr lang="en-US" sz="1200" dirty="0" err="1">
                <a:solidFill>
                  <a:schemeClr val="tx1"/>
                </a:solidFill>
                <a:latin typeface="Helvetica Neue" panose="02000503000000020004" pitchFamily="2" charset="0"/>
                <a:ea typeface="Georgia" charset="0"/>
                <a:cs typeface="Georgia" charset="0"/>
              </a:rPr>
              <a:t>Behaviours</a:t>
            </a:r>
            <a:endParaRPr lang="en-US" sz="1200" dirty="0">
              <a:solidFill>
                <a:schemeClr val="tx1"/>
              </a:solidFill>
              <a:latin typeface="Helvetica Neue" panose="02000503000000020004" pitchFamily="2" charset="0"/>
              <a:ea typeface="Georgia" charset="0"/>
              <a:cs typeface="Georgia" charset="0"/>
            </a:endParaRPr>
          </a:p>
        </p:txBody>
      </p:sp>
      <p:sp>
        <p:nvSpPr>
          <p:cNvPr id="61" name="TextBox 60">
            <a:extLst>
              <a:ext uri="{FF2B5EF4-FFF2-40B4-BE49-F238E27FC236}">
                <a16:creationId xmlns:a16="http://schemas.microsoft.com/office/drawing/2014/main" id="{852681EC-4C2B-9343-876F-383A2BE44C9E}"/>
              </a:ext>
            </a:extLst>
          </p:cNvPr>
          <p:cNvSpPr txBox="1"/>
          <p:nvPr/>
        </p:nvSpPr>
        <p:spPr>
          <a:xfrm>
            <a:off x="2650065"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79346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fade">
                                      <p:cBhvr>
                                        <p:cTn id="7" dur="500"/>
                                        <p:tgtEl>
                                          <p:spTgt spid="6">
                                            <p:txEl>
                                              <p:pRg st="5" end="5"/>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54"/>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7" grpId="0"/>
      <p:bldP spid="38" grpId="0"/>
      <p:bldP spid="44" grpId="0"/>
      <p:bldP spid="46" grpId="0" animBg="1"/>
      <p:bldP spid="53" grpId="0"/>
      <p:bldP spid="54" grpId="0" animBg="1"/>
      <p:bldP spid="5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5608226" cy="1105789"/>
          </a:xfrm>
        </p:spPr>
        <p:txBody>
          <a:bodyPr/>
          <a:lstStyle/>
          <a:p>
            <a:r>
              <a:rPr lang="en-GB"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Learnability of Path Queries </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When is possible and How</a:t>
            </a:r>
          </a:p>
        </p:txBody>
      </p:sp>
      <p:sp>
        <p:nvSpPr>
          <p:cNvPr id="5" name="Rectangle 4">
            <a:extLst>
              <a:ext uri="{FF2B5EF4-FFF2-40B4-BE49-F238E27FC236}">
                <a16:creationId xmlns:a16="http://schemas.microsoft.com/office/drawing/2014/main" id="{4E6ECF9D-7AE1-9C40-9F16-BD1A95351988}"/>
              </a:ext>
            </a:extLst>
          </p:cNvPr>
          <p:cNvSpPr/>
          <p:nvPr/>
        </p:nvSpPr>
        <p:spPr>
          <a:xfrm>
            <a:off x="7157848" y="389107"/>
            <a:ext cx="1653466" cy="300082"/>
          </a:xfrm>
          <a:prstGeom prst="rect">
            <a:avLst/>
          </a:prstGeom>
        </p:spPr>
        <p:txBody>
          <a:bodyPr wrap="none">
            <a:spAutoFit/>
          </a:bodyPr>
          <a:lstStyle/>
          <a:p>
            <a:r>
              <a:rPr lang="en-GB" sz="1350" dirty="0" err="1">
                <a:solidFill>
                  <a:srgbClr val="0072E5"/>
                </a:solidFill>
                <a:latin typeface="LibreCaslonText"/>
              </a:rPr>
              <a:t>Bonifati</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2015</a:t>
            </a:r>
            <a:r>
              <a:rPr lang="en-GB" sz="1350" dirty="0">
                <a:latin typeface="LibreCaslonText"/>
              </a:rPr>
              <a:t>] </a:t>
            </a:r>
            <a:endParaRPr lang="en-GB" sz="1350" dirty="0">
              <a:latin typeface="Helvetica Neue" panose="02000503000000020004" pitchFamily="2" charset="0"/>
            </a:endParaRPr>
          </a:p>
        </p:txBody>
      </p:sp>
      <p:sp>
        <p:nvSpPr>
          <p:cNvPr id="4" name="Rectangle 3">
            <a:extLst>
              <a:ext uri="{FF2B5EF4-FFF2-40B4-BE49-F238E27FC236}">
                <a16:creationId xmlns:a16="http://schemas.microsoft.com/office/drawing/2014/main" id="{2AF866A4-3A04-6A41-A36E-ADA8773EF67C}"/>
              </a:ext>
            </a:extLst>
          </p:cNvPr>
          <p:cNvSpPr/>
          <p:nvPr/>
        </p:nvSpPr>
        <p:spPr>
          <a:xfrm>
            <a:off x="440530" y="1104402"/>
            <a:ext cx="5575230" cy="3023905"/>
          </a:xfrm>
          <a:prstGeom prst="rect">
            <a:avLst/>
          </a:prstGeom>
        </p:spPr>
        <p:txBody>
          <a:bodyPr wrap="square">
            <a:spAutoFit/>
          </a:bodyPr>
          <a:lstStyle/>
          <a:p>
            <a:r>
              <a:rPr lang="en-US" sz="1500" b="1" dirty="0">
                <a:latin typeface="Helvetica Neue" panose="02000503000000020004" pitchFamily="2" charset="0"/>
              </a:rPr>
              <a:t>Query:</a:t>
            </a:r>
            <a:r>
              <a:rPr lang="en-US" sz="1500" dirty="0">
                <a:latin typeface="Helvetica Neue" panose="02000503000000020004" pitchFamily="2" charset="0"/>
              </a:rPr>
              <a:t>         2 sets of Entities Q</a:t>
            </a:r>
            <a:r>
              <a:rPr lang="en-US" sz="3000" baseline="30000" dirty="0">
                <a:solidFill>
                  <a:schemeClr val="accent6">
                    <a:lumMod val="75000"/>
                  </a:schemeClr>
                </a:solidFill>
                <a:latin typeface="Helvetica Neue" panose="02000503000000020004" pitchFamily="2" charset="0"/>
              </a:rPr>
              <a:t>+</a:t>
            </a:r>
            <a:r>
              <a:rPr lang="en-US" sz="1500" dirty="0">
                <a:latin typeface="Helvetica Neue" panose="02000503000000020004" pitchFamily="2" charset="0"/>
              </a:rPr>
              <a:t> , Q</a:t>
            </a:r>
            <a:r>
              <a:rPr lang="en-US" sz="3600" baseline="30000" dirty="0">
                <a:solidFill>
                  <a:srgbClr val="FF0000"/>
                </a:solidFill>
                <a:latin typeface="Helvetica Neue" panose="02000503000000020004" pitchFamily="2" charset="0"/>
              </a:rPr>
              <a:t>-</a:t>
            </a:r>
          </a:p>
          <a:p>
            <a:pPr>
              <a:lnSpc>
                <a:spcPct val="150000"/>
              </a:lnSpc>
            </a:pPr>
            <a:r>
              <a:rPr lang="en-US" sz="1500" b="1" dirty="0">
                <a:latin typeface="Helvetica Neue" panose="02000503000000020004" pitchFamily="2" charset="0"/>
              </a:rPr>
              <a:t>Consistency:</a:t>
            </a:r>
          </a:p>
          <a:p>
            <a:pPr marL="257175" indent="-257175">
              <a:buAutoNum type="arabicPeriod"/>
            </a:pPr>
            <a:r>
              <a:rPr lang="en-US" sz="1500" dirty="0">
                <a:latin typeface="Helvetica Neue" panose="02000503000000020004" pitchFamily="2" charset="0"/>
              </a:rPr>
              <a:t>Select </a:t>
            </a:r>
            <a:r>
              <a:rPr lang="en-US" sz="1500" u="sng" dirty="0">
                <a:latin typeface="Helvetica Neue" panose="02000503000000020004" pitchFamily="2" charset="0"/>
              </a:rPr>
              <a:t>S</a:t>
            </a:r>
            <a:r>
              <a:rPr lang="en-US" sz="1500" dirty="0">
                <a:latin typeface="Helvetica Neue" panose="02000503000000020004" pitchFamily="2" charset="0"/>
              </a:rPr>
              <a:t>mallest </a:t>
            </a:r>
            <a:r>
              <a:rPr lang="en-US" sz="1500" u="sng" dirty="0">
                <a:latin typeface="Helvetica Neue" panose="02000503000000020004" pitchFamily="2" charset="0"/>
              </a:rPr>
              <a:t>C</a:t>
            </a:r>
            <a:r>
              <a:rPr lang="en-US" sz="1500" dirty="0">
                <a:latin typeface="Helvetica Neue" panose="02000503000000020004" pitchFamily="2" charset="0"/>
              </a:rPr>
              <a:t>onsistent </a:t>
            </a:r>
            <a:r>
              <a:rPr lang="en-US" sz="1500" u="sng" dirty="0">
                <a:latin typeface="Helvetica Neue" panose="02000503000000020004" pitchFamily="2" charset="0"/>
              </a:rPr>
              <a:t>P</a:t>
            </a:r>
            <a:r>
              <a:rPr lang="en-US" sz="1500" dirty="0">
                <a:latin typeface="Helvetica Neue" panose="02000503000000020004" pitchFamily="2" charset="0"/>
              </a:rPr>
              <a:t>ath</a:t>
            </a:r>
          </a:p>
          <a:p>
            <a:pPr marL="257175" indent="-257175">
              <a:buAutoNum type="arabicPeriod"/>
            </a:pPr>
            <a:endParaRPr lang="en-US" sz="1500" dirty="0">
              <a:latin typeface="Helvetica Neue" panose="02000503000000020004" pitchFamily="2" charset="0"/>
            </a:endParaRPr>
          </a:p>
          <a:p>
            <a:pPr marL="257175" indent="-257175">
              <a:buAutoNum type="arabicPeriod"/>
            </a:pPr>
            <a:endParaRPr lang="en-US" sz="1500" dirty="0">
              <a:latin typeface="Helvetica Neue" panose="02000503000000020004" pitchFamily="2" charset="0"/>
            </a:endParaRPr>
          </a:p>
          <a:p>
            <a:pPr marL="257175" indent="-257175">
              <a:buAutoNum type="arabicPeriod"/>
            </a:pPr>
            <a:r>
              <a:rPr lang="en-US" sz="1500" dirty="0">
                <a:latin typeface="Helvetica Neue" panose="02000503000000020004" pitchFamily="2" charset="0"/>
              </a:rPr>
              <a:t>Loops cause infinite paths? Fix Maximal Length K</a:t>
            </a:r>
          </a:p>
          <a:p>
            <a:r>
              <a:rPr lang="en-US" sz="1350" dirty="0">
                <a:latin typeface="Helvetica Neue" panose="02000503000000020004" pitchFamily="2" charset="0"/>
              </a:rPr>
              <a:t>	     When to use Kleene star </a:t>
            </a:r>
            <a:r>
              <a:rPr lang="en-US" sz="1500" dirty="0">
                <a:latin typeface="Helvetica Neue" panose="02000503000000020004" pitchFamily="2" charset="0"/>
              </a:rPr>
              <a:t>*</a:t>
            </a:r>
            <a:r>
              <a:rPr lang="en-US" sz="1350" dirty="0">
                <a:latin typeface="Helvetica Neue" panose="02000503000000020004" pitchFamily="2" charset="0"/>
              </a:rPr>
              <a:t> ?</a:t>
            </a:r>
          </a:p>
          <a:p>
            <a:pPr marL="257175" indent="-257175">
              <a:buAutoNum type="arabicPeriod"/>
            </a:pPr>
            <a:endParaRPr lang="en-US" sz="1350" dirty="0">
              <a:latin typeface="Helvetica Neue" panose="02000503000000020004" pitchFamily="2" charset="0"/>
            </a:endParaRPr>
          </a:p>
          <a:p>
            <a:pPr marL="257175" indent="-257175">
              <a:buAutoNum type="arabicPeriod"/>
            </a:pPr>
            <a:endParaRPr lang="en-US" sz="1350" dirty="0">
              <a:latin typeface="Helvetica Neue" panose="02000503000000020004" pitchFamily="2" charset="0"/>
            </a:endParaRPr>
          </a:p>
          <a:p>
            <a:pPr marL="257175" indent="-257175">
              <a:buFont typeface="+mj-lt"/>
              <a:buAutoNum type="arabicPeriod" startAt="3"/>
            </a:pPr>
            <a:r>
              <a:rPr lang="en-US" sz="1500" dirty="0">
                <a:latin typeface="Helvetica Neue" panose="02000503000000020004" pitchFamily="2" charset="0"/>
              </a:rPr>
              <a:t>Generalize SCP</a:t>
            </a:r>
          </a:p>
          <a:p>
            <a:pPr marL="600049" lvl="1" indent="-257175">
              <a:buFont typeface="+mj-lt"/>
              <a:buAutoNum type="alphaLcParenR"/>
            </a:pPr>
            <a:r>
              <a:rPr lang="en-US" sz="1350" dirty="0">
                <a:latin typeface="Helvetica Neue" panose="02000503000000020004" pitchFamily="2" charset="0"/>
              </a:rPr>
              <a:t>Construct Prefix Tree Acceptor</a:t>
            </a:r>
          </a:p>
          <a:p>
            <a:pPr marL="600049" lvl="1" indent="-257175">
              <a:buFont typeface="+mj-lt"/>
              <a:buAutoNum type="alphaLcParenR"/>
            </a:pPr>
            <a:r>
              <a:rPr lang="en-US" sz="1350" dirty="0">
                <a:latin typeface="Helvetica Neue" panose="02000503000000020004" pitchFamily="2" charset="0"/>
              </a:rPr>
              <a:t>Generalize into DFA with Merge</a:t>
            </a:r>
          </a:p>
        </p:txBody>
      </p:sp>
      <p:pic>
        <p:nvPicPr>
          <p:cNvPr id="7" name="Picture 6">
            <a:extLst>
              <a:ext uri="{FF2B5EF4-FFF2-40B4-BE49-F238E27FC236}">
                <a16:creationId xmlns:a16="http://schemas.microsoft.com/office/drawing/2014/main" id="{C6D21D6A-A593-B641-92A5-2157A1A581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03406" y="2143880"/>
            <a:ext cx="2893087" cy="214885"/>
          </a:xfrm>
          <a:prstGeom prst="rect">
            <a:avLst/>
          </a:prstGeom>
        </p:spPr>
      </p:pic>
      <p:sp>
        <p:nvSpPr>
          <p:cNvPr id="8" name="Rectangle 7">
            <a:extLst>
              <a:ext uri="{FF2B5EF4-FFF2-40B4-BE49-F238E27FC236}">
                <a16:creationId xmlns:a16="http://schemas.microsoft.com/office/drawing/2014/main" id="{374321A0-C3F2-A447-8E7F-26302602C7DB}"/>
              </a:ext>
            </a:extLst>
          </p:cNvPr>
          <p:cNvSpPr/>
          <p:nvPr/>
        </p:nvSpPr>
        <p:spPr>
          <a:xfrm>
            <a:off x="6180535" y="667697"/>
            <a:ext cx="2604690" cy="7944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Helvetica Neue" panose="02000503000000020004" pitchFamily="2" charset="0"/>
                <a:ea typeface="Helvetica Neue Medium" charset="0"/>
                <a:cs typeface="Helvetica Neue Medium" charset="0"/>
              </a:rPr>
              <a:t>Consistency Check:</a:t>
            </a:r>
          </a:p>
          <a:p>
            <a:pPr algn="ctr"/>
            <a:r>
              <a:rPr lang="en-US" dirty="0">
                <a:latin typeface="Helvetica Neue" panose="02000503000000020004" pitchFamily="2" charset="0"/>
                <a:ea typeface="Helvetica Neue Condensed Black" charset="0"/>
                <a:cs typeface="Helvetica Neue Condensed Black" charset="0"/>
              </a:rPr>
              <a:t>PSPACE-complete</a:t>
            </a:r>
          </a:p>
        </p:txBody>
      </p:sp>
      <p:sp>
        <p:nvSpPr>
          <p:cNvPr id="9" name="Rectangle 8">
            <a:extLst>
              <a:ext uri="{FF2B5EF4-FFF2-40B4-BE49-F238E27FC236}">
                <a16:creationId xmlns:a16="http://schemas.microsoft.com/office/drawing/2014/main" id="{65ED88A0-0B27-5042-876F-52F7AB5D09B7}"/>
              </a:ext>
            </a:extLst>
          </p:cNvPr>
          <p:cNvSpPr/>
          <p:nvPr/>
        </p:nvSpPr>
        <p:spPr>
          <a:xfrm>
            <a:off x="6180535" y="1544950"/>
            <a:ext cx="2604690" cy="7944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Helvetica Neue" panose="02000503000000020004" pitchFamily="2" charset="0"/>
                <a:ea typeface="Helvetica Neue Medium" charset="0"/>
                <a:cs typeface="Helvetica Neue Medium" charset="0"/>
              </a:rPr>
              <a:t>Enumerate Paths</a:t>
            </a:r>
          </a:p>
          <a:p>
            <a:pPr algn="ctr"/>
            <a:r>
              <a:rPr lang="en-US" dirty="0">
                <a:latin typeface="Helvetica Neue" panose="02000503000000020004" pitchFamily="2" charset="0"/>
                <a:ea typeface="Helvetica Neue Medium" charset="0"/>
                <a:cs typeface="Helvetica Neue Medium" charset="0"/>
              </a:rPr>
              <a:t>Up to Fixed distance</a:t>
            </a:r>
            <a:endParaRPr lang="en-US" dirty="0">
              <a:latin typeface="Helvetica Neue" panose="02000503000000020004" pitchFamily="2" charset="0"/>
              <a:ea typeface="Helvetica Neue Condensed Black" charset="0"/>
              <a:cs typeface="Helvetica Neue Condensed Black" charset="0"/>
            </a:endParaRPr>
          </a:p>
        </p:txBody>
      </p:sp>
      <p:sp>
        <p:nvSpPr>
          <p:cNvPr id="10" name="Rectangle 9">
            <a:extLst>
              <a:ext uri="{FF2B5EF4-FFF2-40B4-BE49-F238E27FC236}">
                <a16:creationId xmlns:a16="http://schemas.microsoft.com/office/drawing/2014/main" id="{365801EA-51F9-CC44-B16C-8FE9D73EA49B}"/>
              </a:ext>
            </a:extLst>
          </p:cNvPr>
          <p:cNvSpPr/>
          <p:nvPr/>
        </p:nvSpPr>
        <p:spPr>
          <a:xfrm>
            <a:off x="6180535" y="2434450"/>
            <a:ext cx="2604690" cy="690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Helvetica Neue" panose="02000503000000020004" pitchFamily="2" charset="0"/>
                <a:ea typeface="Helvetica Neue Medium" charset="0"/>
                <a:cs typeface="Helvetica Neue Medium" charset="0"/>
              </a:rPr>
              <a:t>For paths of Length N</a:t>
            </a:r>
          </a:p>
          <a:p>
            <a:pPr algn="ctr"/>
            <a:r>
              <a:rPr lang="en-US" sz="1600" dirty="0">
                <a:latin typeface="Helvetica Neue" panose="02000503000000020004" pitchFamily="2" charset="0"/>
                <a:ea typeface="Helvetica Neue Medium" charset="0"/>
                <a:cs typeface="Helvetica Neue Medium" charset="0"/>
              </a:rPr>
              <a:t>K = 2 </a:t>
            </a:r>
            <a:r>
              <a:rPr lang="en-US" sz="2000" dirty="0">
                <a:latin typeface="Helvetica Neue" panose="02000503000000020004" pitchFamily="2" charset="0"/>
                <a:ea typeface="Helvetica Neue Medium" charset="0"/>
                <a:cs typeface="Helvetica Neue Medium" charset="0"/>
              </a:rPr>
              <a:t>ⅹ </a:t>
            </a:r>
            <a:r>
              <a:rPr lang="en-US" sz="1600" dirty="0">
                <a:latin typeface="Helvetica Neue" panose="02000503000000020004" pitchFamily="2" charset="0"/>
                <a:ea typeface="Helvetica Neue Medium" charset="0"/>
                <a:cs typeface="Helvetica Neue Medium" charset="0"/>
              </a:rPr>
              <a:t>N +1</a:t>
            </a:r>
            <a:endParaRPr lang="en-US" sz="1600" dirty="0">
              <a:latin typeface="Helvetica Neue" panose="02000503000000020004" pitchFamily="2" charset="0"/>
              <a:ea typeface="Helvetica Neue Condensed Black" charset="0"/>
              <a:cs typeface="Helvetica Neue Condensed Black" charset="0"/>
            </a:endParaRPr>
          </a:p>
        </p:txBody>
      </p:sp>
      <p:sp>
        <p:nvSpPr>
          <p:cNvPr id="11" name="TextBox 10">
            <a:extLst>
              <a:ext uri="{FF2B5EF4-FFF2-40B4-BE49-F238E27FC236}">
                <a16:creationId xmlns:a16="http://schemas.microsoft.com/office/drawing/2014/main" id="{2EB7D100-195D-944E-92A4-45BD9753554F}"/>
              </a:ext>
            </a:extLst>
          </p:cNvPr>
          <p:cNvSpPr txBox="1"/>
          <p:nvPr/>
        </p:nvSpPr>
        <p:spPr>
          <a:xfrm>
            <a:off x="1016454" y="2997933"/>
            <a:ext cx="3796394" cy="461665"/>
          </a:xfrm>
          <a:prstGeom prst="rect">
            <a:avLst/>
          </a:prstGeom>
          <a:noFill/>
        </p:spPr>
        <p:txBody>
          <a:bodyPr wrap="square" rtlCol="0">
            <a:spAutoFit/>
          </a:bodyPr>
          <a:lstStyle/>
          <a:p>
            <a:pPr defTabSz="430202">
              <a:spcAft>
                <a:spcPts val="400"/>
              </a:spcAft>
              <a:buSzPct val="100000"/>
            </a:pPr>
            <a:r>
              <a:rPr lang="en-US" sz="1600" dirty="0">
                <a:latin typeface="Georgia Regular" charset="0"/>
                <a:ea typeface="Georgia Regular" charset="0"/>
                <a:cs typeface="Georgia Regular" charset="0"/>
              </a:rPr>
              <a:t>C </a:t>
            </a:r>
            <a:r>
              <a:rPr lang="en-US" dirty="0">
                <a:latin typeface="Georgia Regular" charset="0"/>
                <a:ea typeface="Georgia Regular" charset="0"/>
                <a:cs typeface="Georgia Regular" charset="0"/>
              </a:rPr>
              <a:t>|</a:t>
            </a:r>
            <a:r>
              <a:rPr lang="en-US" sz="1600" dirty="0">
                <a:latin typeface="Georgia Regular" charset="0"/>
                <a:ea typeface="Georgia Regular" charset="0"/>
                <a:cs typeface="Georgia Regular" charset="0"/>
              </a:rPr>
              <a:t> </a:t>
            </a:r>
            <a:r>
              <a:rPr lang="en-US" dirty="0">
                <a:latin typeface="Georgia Regular" charset="0"/>
                <a:ea typeface="Georgia Regular" charset="0"/>
                <a:cs typeface="Georgia Regular" charset="0"/>
              </a:rPr>
              <a:t>( </a:t>
            </a:r>
            <a:r>
              <a:rPr lang="en-US" sz="1600" spc="10" dirty="0">
                <a:latin typeface="Georgia Regular" charset="0"/>
                <a:ea typeface="Georgia Regular" charset="0"/>
                <a:cs typeface="Georgia Regular" charset="0"/>
              </a:rPr>
              <a:t>A</a:t>
            </a:r>
            <a:r>
              <a:rPr lang="en-US" sz="2400" spc="10" dirty="0">
                <a:latin typeface="Georgia Regular" charset="0"/>
                <a:ea typeface="Georgia Regular" charset="0"/>
                <a:cs typeface="Georgia Regular" charset="0"/>
              </a:rPr>
              <a:t>﹒</a:t>
            </a:r>
            <a:r>
              <a:rPr lang="en-US" spc="10" dirty="0">
                <a:latin typeface="Georgia Regular" charset="0"/>
                <a:ea typeface="Georgia Regular" charset="0"/>
                <a:cs typeface="Georgia Regular" charset="0"/>
              </a:rPr>
              <a:t>B</a:t>
            </a:r>
            <a:r>
              <a:rPr lang="en-US" sz="2400" spc="10" dirty="0">
                <a:latin typeface="Georgia Regular" charset="0"/>
                <a:ea typeface="Georgia Regular" charset="0"/>
                <a:cs typeface="Georgia Regular" charset="0"/>
              </a:rPr>
              <a:t>﹒</a:t>
            </a:r>
            <a:r>
              <a:rPr lang="en-US" sz="1600" spc="10" dirty="0">
                <a:latin typeface="Georgia Regular" charset="0"/>
                <a:ea typeface="Georgia Regular" charset="0"/>
                <a:cs typeface="Georgia Regular" charset="0"/>
              </a:rPr>
              <a:t>C</a:t>
            </a:r>
            <a:r>
              <a:rPr lang="en-US" sz="2000" dirty="0">
                <a:latin typeface="Georgia Regular" charset="0"/>
                <a:ea typeface="Georgia Regular" charset="0"/>
                <a:cs typeface="Georgia Regular" charset="0"/>
              </a:rPr>
              <a:t>)  → </a:t>
            </a:r>
            <a:r>
              <a:rPr lang="en-US" sz="1600" dirty="0">
                <a:latin typeface="Georgia Regular" charset="0"/>
                <a:ea typeface="Georgia Regular" charset="0"/>
                <a:cs typeface="Georgia Regular" charset="0"/>
              </a:rPr>
              <a:t> </a:t>
            </a:r>
            <a:r>
              <a:rPr lang="en-US" sz="2000" dirty="0">
                <a:latin typeface="Georgia Regular" charset="0"/>
                <a:ea typeface="Georgia Regular" charset="0"/>
                <a:cs typeface="Georgia Regular" charset="0"/>
              </a:rPr>
              <a:t>(</a:t>
            </a:r>
            <a:r>
              <a:rPr lang="en-US" sz="1600" dirty="0">
                <a:latin typeface="Georgia Regular" charset="0"/>
                <a:ea typeface="Georgia Regular" charset="0"/>
                <a:cs typeface="Georgia Regular" charset="0"/>
              </a:rPr>
              <a:t> A</a:t>
            </a:r>
            <a:r>
              <a:rPr lang="en-US" sz="2400" dirty="0">
                <a:latin typeface="Georgia Regular" charset="0"/>
                <a:ea typeface="Georgia Regular" charset="0"/>
                <a:cs typeface="Georgia Regular" charset="0"/>
              </a:rPr>
              <a:t>﹒</a:t>
            </a:r>
            <a:r>
              <a:rPr lang="en-US" sz="1600" dirty="0">
                <a:latin typeface="Georgia Regular" charset="0"/>
                <a:ea typeface="Georgia Regular" charset="0"/>
                <a:cs typeface="Georgia Regular" charset="0"/>
              </a:rPr>
              <a:t>B</a:t>
            </a:r>
            <a:r>
              <a:rPr lang="en-US" sz="2000" dirty="0">
                <a:latin typeface="Georgia Regular" charset="0"/>
                <a:ea typeface="Georgia Regular" charset="0"/>
                <a:cs typeface="Georgia Regular" charset="0"/>
              </a:rPr>
              <a:t>)*</a:t>
            </a:r>
            <a:r>
              <a:rPr lang="en-US" sz="2400" dirty="0">
                <a:latin typeface="Georgia Regular" charset="0"/>
                <a:ea typeface="Georgia Regular" charset="0"/>
                <a:cs typeface="Georgia Regular" charset="0"/>
              </a:rPr>
              <a:t>﹒</a:t>
            </a:r>
            <a:r>
              <a:rPr lang="en-US" sz="1600" dirty="0">
                <a:latin typeface="Georgia Regular" charset="0"/>
                <a:ea typeface="Georgia Regular" charset="0"/>
                <a:cs typeface="Georgia Regular" charset="0"/>
              </a:rPr>
              <a:t>C</a:t>
            </a:r>
            <a:r>
              <a:rPr lang="en-US" sz="2000" dirty="0">
                <a:latin typeface="Georgia Regular" charset="0"/>
                <a:ea typeface="Georgia Regular" charset="0"/>
                <a:cs typeface="Georgia Regular" charset="0"/>
              </a:rPr>
              <a:t> </a:t>
            </a:r>
            <a:endParaRPr lang="en-US" sz="1600" dirty="0">
              <a:latin typeface="Georgia Regular" charset="0"/>
              <a:ea typeface="Georgia Regular" charset="0"/>
              <a:cs typeface="Georgia Regular" charset="0"/>
            </a:endParaRPr>
          </a:p>
        </p:txBody>
      </p:sp>
      <p:pic>
        <p:nvPicPr>
          <p:cNvPr id="12" name="Picture 11">
            <a:extLst>
              <a:ext uri="{FF2B5EF4-FFF2-40B4-BE49-F238E27FC236}">
                <a16:creationId xmlns:a16="http://schemas.microsoft.com/office/drawing/2014/main" id="{98A841DC-6253-1848-8795-345BB0B98174}"/>
              </a:ext>
            </a:extLst>
          </p:cNvPr>
          <p:cNvPicPr>
            <a:picLocks noChangeAspect="1"/>
          </p:cNvPicPr>
          <p:nvPr/>
        </p:nvPicPr>
        <p:blipFill>
          <a:blip r:embed="rId3"/>
          <a:stretch>
            <a:fillRect/>
          </a:stretch>
        </p:blipFill>
        <p:spPr>
          <a:xfrm>
            <a:off x="4392613" y="3428493"/>
            <a:ext cx="2499050" cy="1259521"/>
          </a:xfrm>
          <a:prstGeom prst="rect">
            <a:avLst/>
          </a:prstGeom>
        </p:spPr>
      </p:pic>
      <p:pic>
        <p:nvPicPr>
          <p:cNvPr id="13" name="Picture 12">
            <a:extLst>
              <a:ext uri="{FF2B5EF4-FFF2-40B4-BE49-F238E27FC236}">
                <a16:creationId xmlns:a16="http://schemas.microsoft.com/office/drawing/2014/main" id="{FCFB6ED5-B8F3-0540-9752-EE1D5F9EA05F}"/>
              </a:ext>
            </a:extLst>
          </p:cNvPr>
          <p:cNvPicPr>
            <a:picLocks noChangeAspect="1"/>
          </p:cNvPicPr>
          <p:nvPr/>
        </p:nvPicPr>
        <p:blipFill>
          <a:blip r:embed="rId4"/>
          <a:stretch>
            <a:fillRect/>
          </a:stretch>
        </p:blipFill>
        <p:spPr>
          <a:xfrm>
            <a:off x="7725569" y="3415823"/>
            <a:ext cx="1259521" cy="1259521"/>
          </a:xfrm>
          <a:prstGeom prst="rect">
            <a:avLst/>
          </a:prstGeom>
        </p:spPr>
      </p:pic>
      <p:sp>
        <p:nvSpPr>
          <p:cNvPr id="14" name="Right Arrow 13">
            <a:extLst>
              <a:ext uri="{FF2B5EF4-FFF2-40B4-BE49-F238E27FC236}">
                <a16:creationId xmlns:a16="http://schemas.microsoft.com/office/drawing/2014/main" id="{3087D966-56A1-1849-8DCE-CF721499F810}"/>
              </a:ext>
            </a:extLst>
          </p:cNvPr>
          <p:cNvSpPr/>
          <p:nvPr/>
        </p:nvSpPr>
        <p:spPr>
          <a:xfrm>
            <a:off x="7056438" y="3942236"/>
            <a:ext cx="356274" cy="232033"/>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sp>
        <p:nvSpPr>
          <p:cNvPr id="15" name="TextBox 14">
            <a:extLst>
              <a:ext uri="{FF2B5EF4-FFF2-40B4-BE49-F238E27FC236}">
                <a16:creationId xmlns:a16="http://schemas.microsoft.com/office/drawing/2014/main" id="{FD6A1585-D8C4-D144-93EC-3B70C7808149}"/>
              </a:ext>
            </a:extLst>
          </p:cNvPr>
          <p:cNvSpPr txBox="1"/>
          <p:nvPr/>
        </p:nvSpPr>
        <p:spPr>
          <a:xfrm>
            <a:off x="4197399" y="4353970"/>
            <a:ext cx="615449" cy="338554"/>
          </a:xfrm>
          <a:prstGeom prst="rect">
            <a:avLst/>
          </a:prstGeom>
          <a:noFill/>
        </p:spPr>
        <p:txBody>
          <a:bodyPr wrap="square" rtlCol="0">
            <a:spAutoFit/>
          </a:bodyPr>
          <a:lstStyle/>
          <a:p>
            <a:pPr defTabSz="430202">
              <a:spcAft>
                <a:spcPts val="400"/>
              </a:spcAft>
              <a:buSzPct val="100000"/>
            </a:pPr>
            <a:r>
              <a:rPr lang="en-US" sz="1600" dirty="0">
                <a:latin typeface="Helvetica Neue" panose="02000503000000020004" pitchFamily="2" charset="0"/>
                <a:ea typeface="Georgia" charset="0"/>
                <a:cs typeface="Georgia" charset="0"/>
              </a:rPr>
              <a:t>PTA</a:t>
            </a:r>
          </a:p>
        </p:txBody>
      </p:sp>
      <p:sp>
        <p:nvSpPr>
          <p:cNvPr id="17" name="TextBox 16">
            <a:extLst>
              <a:ext uri="{FF2B5EF4-FFF2-40B4-BE49-F238E27FC236}">
                <a16:creationId xmlns:a16="http://schemas.microsoft.com/office/drawing/2014/main" id="{4376CC22-5C10-024E-97AA-27ED1BDF05BC}"/>
              </a:ext>
            </a:extLst>
          </p:cNvPr>
          <p:cNvSpPr txBox="1"/>
          <p:nvPr/>
        </p:nvSpPr>
        <p:spPr>
          <a:xfrm>
            <a:off x="7482881" y="4359409"/>
            <a:ext cx="584775" cy="338554"/>
          </a:xfrm>
          <a:prstGeom prst="rect">
            <a:avLst/>
          </a:prstGeom>
          <a:noFill/>
        </p:spPr>
        <p:txBody>
          <a:bodyPr wrap="none" rtlCol="0">
            <a:spAutoFit/>
          </a:bodyPr>
          <a:lstStyle/>
          <a:p>
            <a:pPr defTabSz="430202">
              <a:spcAft>
                <a:spcPts val="400"/>
              </a:spcAft>
              <a:buSzPct val="100000"/>
            </a:pPr>
            <a:r>
              <a:rPr lang="en-US" sz="1600" dirty="0">
                <a:latin typeface="Helvetica Neue" panose="02000503000000020004" pitchFamily="2" charset="0"/>
                <a:ea typeface="Georgia" charset="0"/>
                <a:cs typeface="Georgia" charset="0"/>
              </a:rPr>
              <a:t>DFA</a:t>
            </a:r>
          </a:p>
        </p:txBody>
      </p:sp>
      <p:sp>
        <p:nvSpPr>
          <p:cNvPr id="19" name="Rectangle 18">
            <a:extLst>
              <a:ext uri="{FF2B5EF4-FFF2-40B4-BE49-F238E27FC236}">
                <a16:creationId xmlns:a16="http://schemas.microsoft.com/office/drawing/2014/main" id="{01463F1C-96D3-7540-8978-42901A64DA8E}"/>
              </a:ext>
            </a:extLst>
          </p:cNvPr>
          <p:cNvSpPr/>
          <p:nvPr/>
        </p:nvSpPr>
        <p:spPr>
          <a:xfrm>
            <a:off x="411720" y="4295980"/>
            <a:ext cx="3756869" cy="4545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rtlCol="0" anchor="ctr"/>
          <a:lstStyle/>
          <a:p>
            <a:pPr algn="ctr"/>
            <a:r>
              <a:rPr lang="en-US" sz="1200" dirty="0">
                <a:latin typeface="Helvetica Neue" panose="02000503000000020004" pitchFamily="2" charset="0"/>
                <a:ea typeface="Helvetica Neue" charset="0"/>
                <a:cs typeface="Helvetica Neue" charset="0"/>
              </a:rPr>
              <a:t>Can be INTERACTIVE! The system presents to the user nodes to label as Positive/Negative</a:t>
            </a:r>
          </a:p>
        </p:txBody>
      </p:sp>
      <p:sp>
        <p:nvSpPr>
          <p:cNvPr id="18" name="Rectangle 17">
            <a:extLst>
              <a:ext uri="{FF2B5EF4-FFF2-40B4-BE49-F238E27FC236}">
                <a16:creationId xmlns:a16="http://schemas.microsoft.com/office/drawing/2014/main" id="{55A92315-2B84-0E42-A015-59F997A48210}"/>
              </a:ext>
            </a:extLst>
          </p:cNvPr>
          <p:cNvSpPr/>
          <p:nvPr/>
        </p:nvSpPr>
        <p:spPr>
          <a:xfrm>
            <a:off x="4139094" y="703157"/>
            <a:ext cx="1780515" cy="719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Neue" panose="02000503000000020004" pitchFamily="2" charset="0"/>
                <a:ea typeface="Helvetica Neue" charset="0"/>
                <a:cs typeface="Helvetica Neue" charset="0"/>
              </a:rPr>
              <a:t>Sometimes Positive &amp; Negative Examples</a:t>
            </a:r>
          </a:p>
          <a:p>
            <a:pPr algn="ctr"/>
            <a:r>
              <a:rPr lang="en-US" sz="1200" dirty="0">
                <a:latin typeface="Helvetica Neue" panose="02000503000000020004" pitchFamily="2" charset="0"/>
                <a:ea typeface="Helvetica Neue" charset="0"/>
                <a:cs typeface="Helvetica Neue" charset="0"/>
              </a:rPr>
              <a:t>Cannot be reconciled!</a:t>
            </a:r>
          </a:p>
        </p:txBody>
      </p:sp>
      <p:sp>
        <p:nvSpPr>
          <p:cNvPr id="20" name="Down Arrow 19">
            <a:extLst>
              <a:ext uri="{FF2B5EF4-FFF2-40B4-BE49-F238E27FC236}">
                <a16:creationId xmlns:a16="http://schemas.microsoft.com/office/drawing/2014/main" id="{B298ACB3-0B69-A947-8FB7-08FF3BB44528}"/>
              </a:ext>
            </a:extLst>
          </p:cNvPr>
          <p:cNvSpPr/>
          <p:nvPr/>
        </p:nvSpPr>
        <p:spPr>
          <a:xfrm rot="4063967">
            <a:off x="3810706" y="1038780"/>
            <a:ext cx="387753" cy="332159"/>
          </a:xfrm>
          <a:prstGeom prst="downArrow">
            <a:avLst>
              <a:gd name="adj1" fmla="val 60880"/>
              <a:gd name="adj2" fmla="val 58941"/>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22" name="TextBox 21">
            <a:extLst>
              <a:ext uri="{FF2B5EF4-FFF2-40B4-BE49-F238E27FC236}">
                <a16:creationId xmlns:a16="http://schemas.microsoft.com/office/drawing/2014/main" id="{633B6771-62E1-4B4E-A167-387D18611917}"/>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70133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fade">
                                      <p:cBhvr>
                                        <p:cTn id="7" dur="500"/>
                                        <p:tgtEl>
                                          <p:spTgt spid="4">
                                            <p:txEl>
                                              <p:pRg st="6" end="6"/>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4">
                                            <p:txEl>
                                              <p:pRg st="9" end="9"/>
                                            </p:txEl>
                                          </p:spTgt>
                                        </p:tgtEl>
                                        <p:attrNameLst>
                                          <p:attrName>style.visibility</p:attrName>
                                        </p:attrNameLst>
                                      </p:cBhvr>
                                      <p:to>
                                        <p:strVal val="visible"/>
                                      </p:to>
                                    </p:set>
                                    <p:animEffect transition="in" filter="fade">
                                      <p:cBhvr>
                                        <p:cTn id="13" dur="500"/>
                                        <p:tgtEl>
                                          <p:spTgt spid="4">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10" end="10"/>
                                            </p:txEl>
                                          </p:spTgt>
                                        </p:tgtEl>
                                        <p:attrNameLst>
                                          <p:attrName>style.visibility</p:attrName>
                                        </p:attrNameLst>
                                      </p:cBhvr>
                                      <p:to>
                                        <p:strVal val="visible"/>
                                      </p:to>
                                    </p:set>
                                    <p:animEffect transition="in" filter="fade">
                                      <p:cBhvr>
                                        <p:cTn id="16" dur="500"/>
                                        <p:tgtEl>
                                          <p:spTgt spid="4">
                                            <p:txEl>
                                              <p:pRg st="10" end="1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11" end="11"/>
                                            </p:txEl>
                                          </p:spTgt>
                                        </p:tgtEl>
                                        <p:attrNameLst>
                                          <p:attrName>style.visibility</p:attrName>
                                        </p:attrNameLst>
                                      </p:cBhvr>
                                      <p:to>
                                        <p:strVal val="visible"/>
                                      </p:to>
                                    </p:set>
                                    <p:animEffect transition="in" filter="fade">
                                      <p:cBhvr>
                                        <p:cTn id="19" dur="500"/>
                                        <p:tgtEl>
                                          <p:spTgt spid="4">
                                            <p:txEl>
                                              <p:pRg st="11" end="11"/>
                                            </p:txEl>
                                          </p:spTgt>
                                        </p:tgtEl>
                                      </p:cBhvr>
                                    </p:animEffect>
                                  </p:childTnLst>
                                </p:cTn>
                              </p:par>
                              <p:par>
                                <p:cTn id="20" presetID="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par>
                          <p:cTn id="30" fill="hold">
                            <p:stCondLst>
                              <p:cond delay="10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p:bldP spid="17" grpId="0"/>
      <p:bldP spid="19"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641576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Reverse engineering SPARQL queries</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Knowledge Graph Search</a:t>
            </a:r>
          </a:p>
        </p:txBody>
      </p:sp>
      <p:sp>
        <p:nvSpPr>
          <p:cNvPr id="15" name="Content Placeholder 2">
            <a:extLst>
              <a:ext uri="{FF2B5EF4-FFF2-40B4-BE49-F238E27FC236}">
                <a16:creationId xmlns:a16="http://schemas.microsoft.com/office/drawing/2014/main" id="{D6B3AEAF-8C6F-284E-BC98-3B44C179555D}"/>
              </a:ext>
            </a:extLst>
          </p:cNvPr>
          <p:cNvSpPr txBox="1">
            <a:spLocks/>
          </p:cNvSpPr>
          <p:nvPr/>
        </p:nvSpPr>
        <p:spPr>
          <a:xfrm>
            <a:off x="337183" y="1236022"/>
            <a:ext cx="4884464" cy="1814627"/>
          </a:xfrm>
          <a:prstGeom prst="rect">
            <a:avLst/>
          </a:prstGeom>
        </p:spPr>
        <p:txBody>
          <a:bodyPr>
            <a:noAutofit/>
          </a:bodyPr>
          <a:lstStyle>
            <a:lvl1pPr marL="285750" indent="-285750" algn="l" defTabSz="914318" rtl="0" eaLnBrk="1" latinLnBrk="0" hangingPunct="1">
              <a:lnSpc>
                <a:spcPct val="120000"/>
              </a:lnSpc>
              <a:spcBef>
                <a:spcPts val="1000"/>
              </a:spcBef>
              <a:buFontTx/>
              <a:buBlip>
                <a:blip r:embed="rId2"/>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2"/>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3"/>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3"/>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3"/>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50" b="1" dirty="0">
                <a:latin typeface="Helvetica Neue" panose="02000503000000020004" pitchFamily="2" charset="0"/>
              </a:rPr>
              <a:t>Model:</a:t>
            </a:r>
            <a:r>
              <a:rPr lang="en-US" sz="1350" dirty="0">
                <a:latin typeface="Helvetica Neue" panose="02000503000000020004" pitchFamily="2" charset="0"/>
              </a:rPr>
              <a:t>        Knowledge Graph (Edge-labels)</a:t>
            </a:r>
          </a:p>
          <a:p>
            <a:pPr marL="0" indent="0">
              <a:buNone/>
            </a:pPr>
            <a:r>
              <a:rPr lang="en-US" sz="1350" b="1" dirty="0">
                <a:latin typeface="Helvetica Neue" panose="02000503000000020004" pitchFamily="2" charset="0"/>
              </a:rPr>
              <a:t>Query:</a:t>
            </a:r>
            <a:r>
              <a:rPr lang="en-US" sz="1350" dirty="0">
                <a:latin typeface="Helvetica Neue" panose="02000503000000020004" pitchFamily="2" charset="0"/>
              </a:rPr>
              <a:t>         Set of Answers</a:t>
            </a:r>
          </a:p>
          <a:p>
            <a:pPr marL="0" indent="0">
              <a:buNone/>
            </a:pPr>
            <a:r>
              <a:rPr lang="en-US" sz="1350" b="1" dirty="0">
                <a:latin typeface="Helvetica Neue" panose="02000503000000020004" pitchFamily="2" charset="0"/>
              </a:rPr>
              <a:t>Similarity:</a:t>
            </a:r>
            <a:r>
              <a:rPr lang="en-US" sz="1350" dirty="0">
                <a:latin typeface="Helvetica Neue" panose="02000503000000020004" pitchFamily="2" charset="0"/>
              </a:rPr>
              <a:t> common AND/OPT/FILTER query</a:t>
            </a:r>
          </a:p>
          <a:p>
            <a:pPr marL="0" indent="0">
              <a:buNone/>
            </a:pPr>
            <a:endParaRPr lang="en-US" sz="600" dirty="0">
              <a:latin typeface="Helvetica Neue" panose="02000503000000020004" pitchFamily="2" charset="0"/>
            </a:endParaRPr>
          </a:p>
          <a:p>
            <a:pPr marL="0" indent="0">
              <a:lnSpc>
                <a:spcPct val="100000"/>
              </a:lnSpc>
              <a:buNone/>
            </a:pPr>
            <a:r>
              <a:rPr lang="en-US" sz="1350" b="1" dirty="0">
                <a:latin typeface="Helvetica Neue" panose="02000503000000020004" pitchFamily="2" charset="0"/>
              </a:rPr>
              <a:t>Output:</a:t>
            </a:r>
            <a:r>
              <a:rPr lang="en-US" sz="1350" dirty="0">
                <a:latin typeface="Helvetica Neue" panose="02000503000000020004" pitchFamily="2" charset="0"/>
              </a:rPr>
              <a:t>       a SPARQL query /  query results </a:t>
            </a:r>
            <a:endParaRPr lang="en-US" sz="900" dirty="0">
              <a:latin typeface="Helvetica Neue" panose="02000503000000020004" pitchFamily="2" charset="0"/>
            </a:endParaRPr>
          </a:p>
          <a:p>
            <a:endParaRPr lang="en-US" sz="900" dirty="0">
              <a:latin typeface="Helvetica Neue" panose="02000503000000020004" pitchFamily="2" charset="0"/>
            </a:endParaRPr>
          </a:p>
          <a:p>
            <a:endParaRPr lang="en-US" sz="900" dirty="0">
              <a:latin typeface="Helvetica Neue" panose="02000503000000020004" pitchFamily="2" charset="0"/>
            </a:endParaRPr>
          </a:p>
          <a:p>
            <a:endParaRPr lang="en-US" sz="900" dirty="0">
              <a:latin typeface="Helvetica Neue" panose="02000503000000020004" pitchFamily="2" charset="0"/>
            </a:endParaRPr>
          </a:p>
        </p:txBody>
      </p:sp>
      <p:sp>
        <p:nvSpPr>
          <p:cNvPr id="6" name="Rectangle 5">
            <a:extLst>
              <a:ext uri="{FF2B5EF4-FFF2-40B4-BE49-F238E27FC236}">
                <a16:creationId xmlns:a16="http://schemas.microsoft.com/office/drawing/2014/main" id="{05B4A9E0-26C2-CB48-A0E7-D65926700CB3}"/>
              </a:ext>
            </a:extLst>
          </p:cNvPr>
          <p:cNvSpPr/>
          <p:nvPr/>
        </p:nvSpPr>
        <p:spPr>
          <a:xfrm>
            <a:off x="7263152" y="391604"/>
            <a:ext cx="1593641" cy="300082"/>
          </a:xfrm>
          <a:prstGeom prst="rect">
            <a:avLst/>
          </a:prstGeom>
        </p:spPr>
        <p:txBody>
          <a:bodyPr wrap="none">
            <a:spAutoFit/>
          </a:bodyPr>
          <a:lstStyle/>
          <a:p>
            <a:r>
              <a:rPr lang="en-GB" sz="1350" dirty="0">
                <a:solidFill>
                  <a:srgbClr val="0072E5"/>
                </a:solidFill>
                <a:latin typeface="LibreCaslonText"/>
              </a:rPr>
              <a:t>Arenas et al. </a:t>
            </a:r>
            <a:r>
              <a:rPr lang="en-GB" sz="1350" dirty="0">
                <a:latin typeface="LibreCaslonText"/>
              </a:rPr>
              <a:t>[</a:t>
            </a:r>
            <a:r>
              <a:rPr lang="en-GB" sz="1350" dirty="0">
                <a:solidFill>
                  <a:srgbClr val="0072E5"/>
                </a:solidFill>
                <a:latin typeface="LibreCaslonText"/>
              </a:rPr>
              <a:t>2016</a:t>
            </a:r>
            <a:r>
              <a:rPr lang="en-GB" sz="1350" dirty="0">
                <a:latin typeface="LibreCaslonText"/>
              </a:rPr>
              <a:t>] </a:t>
            </a:r>
            <a:endParaRPr lang="en-GB" sz="1350" dirty="0">
              <a:latin typeface="Helvetica Neue" panose="02000503000000020004" pitchFamily="2" charset="0"/>
            </a:endParaRPr>
          </a:p>
        </p:txBody>
      </p:sp>
      <p:sp>
        <p:nvSpPr>
          <p:cNvPr id="28" name="Rectangle 27">
            <a:extLst>
              <a:ext uri="{FF2B5EF4-FFF2-40B4-BE49-F238E27FC236}">
                <a16:creationId xmlns:a16="http://schemas.microsoft.com/office/drawing/2014/main" id="{B5041C2F-C3FC-A445-8645-224187EC8DE1}"/>
              </a:ext>
            </a:extLst>
          </p:cNvPr>
          <p:cNvSpPr/>
          <p:nvPr/>
        </p:nvSpPr>
        <p:spPr>
          <a:xfrm>
            <a:off x="2598578" y="1625281"/>
            <a:ext cx="3089435" cy="300082"/>
          </a:xfrm>
          <a:prstGeom prst="rect">
            <a:avLst/>
          </a:prstGeom>
        </p:spPr>
        <p:txBody>
          <a:bodyPr wrap="none">
            <a:spAutoFit/>
          </a:bodyPr>
          <a:lstStyle/>
          <a:p>
            <a:r>
              <a:rPr lang="en-US" sz="1350" dirty="0">
                <a:latin typeface="Helvetica Neue" panose="02000503000000020004" pitchFamily="2" charset="0"/>
              </a:rPr>
              <a:t>→ Not Graphs but Tuples (of Nodes?)</a:t>
            </a:r>
          </a:p>
        </p:txBody>
      </p:sp>
      <p:cxnSp>
        <p:nvCxnSpPr>
          <p:cNvPr id="29" name="Straight Connector 28">
            <a:extLst>
              <a:ext uri="{FF2B5EF4-FFF2-40B4-BE49-F238E27FC236}">
                <a16:creationId xmlns:a16="http://schemas.microsoft.com/office/drawing/2014/main" id="{1387E31A-AFED-6441-952A-7F5EA44EC4CD}"/>
              </a:ext>
            </a:extLst>
          </p:cNvPr>
          <p:cNvCxnSpPr/>
          <p:nvPr/>
        </p:nvCxnSpPr>
        <p:spPr>
          <a:xfrm flipV="1">
            <a:off x="6256178" y="1266754"/>
            <a:ext cx="763255" cy="4615"/>
          </a:xfrm>
          <a:prstGeom prst="line">
            <a:avLst/>
          </a:prstGeom>
          <a:ln w="34925" cap="rnd" cmpd="sng">
            <a:solidFill>
              <a:schemeClr val="tx2">
                <a:lumMod val="75000"/>
              </a:schemeClr>
            </a:solidFill>
            <a:prstDash val="sysDot"/>
            <a:headEnd type="none"/>
          </a:ln>
          <a:effectLst/>
        </p:spPr>
        <p:style>
          <a:lnRef idx="2">
            <a:schemeClr val="accent1"/>
          </a:lnRef>
          <a:fillRef idx="0">
            <a:schemeClr val="accent1"/>
          </a:fillRef>
          <a:effectRef idx="1">
            <a:schemeClr val="accent1"/>
          </a:effectRef>
          <a:fontRef idx="minor">
            <a:schemeClr val="tx1"/>
          </a:fontRef>
        </p:style>
      </p:cxnSp>
      <p:sp>
        <p:nvSpPr>
          <p:cNvPr id="30" name="Oval 29">
            <a:extLst>
              <a:ext uri="{FF2B5EF4-FFF2-40B4-BE49-F238E27FC236}">
                <a16:creationId xmlns:a16="http://schemas.microsoft.com/office/drawing/2014/main" id="{3520073C-9F37-5740-B67A-0DFBDF0329C1}"/>
              </a:ext>
            </a:extLst>
          </p:cNvPr>
          <p:cNvSpPr/>
          <p:nvPr/>
        </p:nvSpPr>
        <p:spPr>
          <a:xfrm>
            <a:off x="7019433" y="1032753"/>
            <a:ext cx="1349677" cy="468000"/>
          </a:xfrm>
          <a:prstGeom prst="ellipse">
            <a:avLst/>
          </a:prstGeom>
          <a:solidFill>
            <a:schemeClr val="bg2"/>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panose="02000503000000020004" pitchFamily="2" charset="0"/>
              <a:ea typeface="Helvetica Neue" charset="0"/>
              <a:cs typeface="Helvetica Neue" charset="0"/>
            </a:endParaRPr>
          </a:p>
        </p:txBody>
      </p:sp>
      <p:sp>
        <p:nvSpPr>
          <p:cNvPr id="31" name="Oval 30">
            <a:extLst>
              <a:ext uri="{FF2B5EF4-FFF2-40B4-BE49-F238E27FC236}">
                <a16:creationId xmlns:a16="http://schemas.microsoft.com/office/drawing/2014/main" id="{ED7FAAA7-B705-5144-9973-7FB8135C3707}"/>
              </a:ext>
            </a:extLst>
          </p:cNvPr>
          <p:cNvSpPr/>
          <p:nvPr/>
        </p:nvSpPr>
        <p:spPr>
          <a:xfrm>
            <a:off x="4994083" y="1037369"/>
            <a:ext cx="1262094" cy="468000"/>
          </a:xfrm>
          <a:prstGeom prst="ellipse">
            <a:avLst/>
          </a:prstGeom>
          <a:solidFill>
            <a:schemeClr val="bg2"/>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panose="02000503000000020004" pitchFamily="2" charset="0"/>
              <a:ea typeface="Helvetica Neue" charset="0"/>
              <a:cs typeface="Helvetica Neue" charset="0"/>
            </a:endParaRPr>
          </a:p>
        </p:txBody>
      </p:sp>
      <p:sp>
        <p:nvSpPr>
          <p:cNvPr id="32" name="Rectangle 31">
            <a:extLst>
              <a:ext uri="{FF2B5EF4-FFF2-40B4-BE49-F238E27FC236}">
                <a16:creationId xmlns:a16="http://schemas.microsoft.com/office/drawing/2014/main" id="{7D0DD5E5-40C4-4947-9289-6DD695F0671D}"/>
              </a:ext>
            </a:extLst>
          </p:cNvPr>
          <p:cNvSpPr/>
          <p:nvPr/>
        </p:nvSpPr>
        <p:spPr>
          <a:xfrm>
            <a:off x="7198698" y="1074783"/>
            <a:ext cx="1016625" cy="369332"/>
          </a:xfrm>
          <a:prstGeom prst="rect">
            <a:avLst/>
          </a:prstGeom>
        </p:spPr>
        <p:txBody>
          <a:bodyPr wrap="none">
            <a:spAutoFit/>
          </a:bodyPr>
          <a:lstStyle/>
          <a:p>
            <a:r>
              <a:rPr lang="en-US" dirty="0">
                <a:solidFill>
                  <a:schemeClr val="accent6">
                    <a:lumMod val="50000"/>
                  </a:schemeClr>
                </a:solidFill>
                <a:latin typeface="Helvetica Neue" panose="02000503000000020004" pitchFamily="2" charset="0"/>
                <a:ea typeface="Helvetica Neue" charset="0"/>
                <a:cs typeface="Helvetica Neue" charset="0"/>
              </a:rPr>
              <a:t>Spanish</a:t>
            </a:r>
            <a:endParaRPr lang="en-US" dirty="0">
              <a:latin typeface="Helvetica Neue" panose="02000503000000020004" pitchFamily="2" charset="0"/>
              <a:ea typeface="Helvetica Neue" charset="0"/>
              <a:cs typeface="Helvetica Neue" charset="0"/>
            </a:endParaRPr>
          </a:p>
        </p:txBody>
      </p:sp>
      <p:sp>
        <p:nvSpPr>
          <p:cNvPr id="33" name="Rectangle 32">
            <a:extLst>
              <a:ext uri="{FF2B5EF4-FFF2-40B4-BE49-F238E27FC236}">
                <a16:creationId xmlns:a16="http://schemas.microsoft.com/office/drawing/2014/main" id="{DFC881FF-9BF8-454E-B964-DED3D91436F3}"/>
              </a:ext>
            </a:extLst>
          </p:cNvPr>
          <p:cNvSpPr/>
          <p:nvPr/>
        </p:nvSpPr>
        <p:spPr>
          <a:xfrm>
            <a:off x="5162922" y="1099553"/>
            <a:ext cx="936475" cy="369332"/>
          </a:xfrm>
          <a:prstGeom prst="rect">
            <a:avLst/>
          </a:prstGeom>
        </p:spPr>
        <p:txBody>
          <a:bodyPr wrap="none">
            <a:spAutoFit/>
          </a:bodyPr>
          <a:lstStyle/>
          <a:p>
            <a:r>
              <a:rPr lang="en-US" dirty="0">
                <a:solidFill>
                  <a:schemeClr val="accent6">
                    <a:lumMod val="50000"/>
                  </a:schemeClr>
                </a:solidFill>
                <a:latin typeface="Helvetica Neue" panose="02000503000000020004" pitchFamily="2" charset="0"/>
                <a:ea typeface="Helvetica Neue" charset="0"/>
                <a:cs typeface="Helvetica Neue" charset="0"/>
              </a:rPr>
              <a:t>Mexico</a:t>
            </a:r>
          </a:p>
        </p:txBody>
      </p:sp>
      <p:sp>
        <p:nvSpPr>
          <p:cNvPr id="34" name="Oval 33">
            <a:extLst>
              <a:ext uri="{FF2B5EF4-FFF2-40B4-BE49-F238E27FC236}">
                <a16:creationId xmlns:a16="http://schemas.microsoft.com/office/drawing/2014/main" id="{3D76386C-813B-994E-AC5B-72157E15A587}"/>
              </a:ext>
            </a:extLst>
          </p:cNvPr>
          <p:cNvSpPr/>
          <p:nvPr/>
        </p:nvSpPr>
        <p:spPr>
          <a:xfrm>
            <a:off x="6695017" y="1625281"/>
            <a:ext cx="1032078" cy="401353"/>
          </a:xfrm>
          <a:prstGeom prst="ellipse">
            <a:avLst/>
          </a:prstGeom>
          <a:solidFill>
            <a:schemeClr val="bg2"/>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panose="02000503000000020004" pitchFamily="2" charset="0"/>
              <a:ea typeface="Helvetica Neue" charset="0"/>
              <a:cs typeface="Helvetica Neue" charset="0"/>
            </a:endParaRPr>
          </a:p>
        </p:txBody>
      </p:sp>
      <p:sp>
        <p:nvSpPr>
          <p:cNvPr id="35" name="Rectangle 34">
            <a:extLst>
              <a:ext uri="{FF2B5EF4-FFF2-40B4-BE49-F238E27FC236}">
                <a16:creationId xmlns:a16="http://schemas.microsoft.com/office/drawing/2014/main" id="{BC57A389-8E3C-1646-AF9A-5702551821C1}"/>
              </a:ext>
            </a:extLst>
          </p:cNvPr>
          <p:cNvSpPr/>
          <p:nvPr/>
        </p:nvSpPr>
        <p:spPr>
          <a:xfrm>
            <a:off x="6899847" y="1628544"/>
            <a:ext cx="649537" cy="369332"/>
          </a:xfrm>
          <a:prstGeom prst="rect">
            <a:avLst/>
          </a:prstGeom>
        </p:spPr>
        <p:txBody>
          <a:bodyPr wrap="none">
            <a:spAutoFit/>
          </a:bodyPr>
          <a:lstStyle/>
          <a:p>
            <a:r>
              <a:rPr lang="en-US" dirty="0">
                <a:solidFill>
                  <a:schemeClr val="accent6">
                    <a:lumMod val="50000"/>
                  </a:schemeClr>
                </a:solidFill>
                <a:latin typeface="Helvetica Neue" panose="02000503000000020004" pitchFamily="2" charset="0"/>
                <a:ea typeface="Helvetica Neue" charset="0"/>
                <a:cs typeface="Helvetica Neue" charset="0"/>
              </a:rPr>
              <a:t>Haiti</a:t>
            </a:r>
            <a:endParaRPr lang="en-US" dirty="0">
              <a:latin typeface="Helvetica Neue" panose="02000503000000020004" pitchFamily="2" charset="0"/>
              <a:ea typeface="Helvetica Neue" charset="0"/>
              <a:cs typeface="Helvetica Neue" charset="0"/>
            </a:endParaRPr>
          </a:p>
        </p:txBody>
      </p:sp>
      <p:cxnSp>
        <p:nvCxnSpPr>
          <p:cNvPr id="36" name="Straight Connector 35">
            <a:extLst>
              <a:ext uri="{FF2B5EF4-FFF2-40B4-BE49-F238E27FC236}">
                <a16:creationId xmlns:a16="http://schemas.microsoft.com/office/drawing/2014/main" id="{C2E0D4A6-CC0F-A547-B738-752A57FE7FB9}"/>
              </a:ext>
            </a:extLst>
          </p:cNvPr>
          <p:cNvCxnSpPr/>
          <p:nvPr/>
        </p:nvCxnSpPr>
        <p:spPr>
          <a:xfrm flipV="1">
            <a:off x="6674997" y="2374272"/>
            <a:ext cx="763255" cy="4615"/>
          </a:xfrm>
          <a:prstGeom prst="line">
            <a:avLst/>
          </a:prstGeom>
          <a:ln w="34925" cap="rnd" cmpd="sng">
            <a:solidFill>
              <a:schemeClr val="tx2">
                <a:lumMod val="75000"/>
              </a:schemeClr>
            </a:solidFill>
            <a:prstDash val="sysDot"/>
            <a:headEnd type="none"/>
          </a:ln>
          <a:effectLst/>
        </p:spPr>
        <p:style>
          <a:lnRef idx="2">
            <a:schemeClr val="accent1"/>
          </a:lnRef>
          <a:fillRef idx="0">
            <a:schemeClr val="accent1"/>
          </a:fillRef>
          <a:effectRef idx="1">
            <a:schemeClr val="accent1"/>
          </a:effectRef>
          <a:fontRef idx="minor">
            <a:schemeClr val="tx1"/>
          </a:fontRef>
        </p:style>
      </p:cxnSp>
      <p:sp>
        <p:nvSpPr>
          <p:cNvPr id="37" name="Oval 36">
            <a:extLst>
              <a:ext uri="{FF2B5EF4-FFF2-40B4-BE49-F238E27FC236}">
                <a16:creationId xmlns:a16="http://schemas.microsoft.com/office/drawing/2014/main" id="{D1170A5C-EDDA-4F4A-9F5D-11E0BFBD2B43}"/>
              </a:ext>
            </a:extLst>
          </p:cNvPr>
          <p:cNvSpPr/>
          <p:nvPr/>
        </p:nvSpPr>
        <p:spPr>
          <a:xfrm>
            <a:off x="7438253" y="2140271"/>
            <a:ext cx="1265218" cy="468000"/>
          </a:xfrm>
          <a:prstGeom prst="ellipse">
            <a:avLst/>
          </a:prstGeom>
          <a:solidFill>
            <a:schemeClr val="bg2"/>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panose="02000503000000020004" pitchFamily="2" charset="0"/>
              <a:ea typeface="Helvetica Neue" charset="0"/>
              <a:cs typeface="Helvetica Neue" charset="0"/>
            </a:endParaRPr>
          </a:p>
        </p:txBody>
      </p:sp>
      <p:sp>
        <p:nvSpPr>
          <p:cNvPr id="38" name="Oval 37">
            <a:extLst>
              <a:ext uri="{FF2B5EF4-FFF2-40B4-BE49-F238E27FC236}">
                <a16:creationId xmlns:a16="http://schemas.microsoft.com/office/drawing/2014/main" id="{609E2143-740A-1742-8ED5-3E545B3233BA}"/>
              </a:ext>
            </a:extLst>
          </p:cNvPr>
          <p:cNvSpPr/>
          <p:nvPr/>
        </p:nvSpPr>
        <p:spPr>
          <a:xfrm>
            <a:off x="5811104" y="2144886"/>
            <a:ext cx="1269006" cy="468000"/>
          </a:xfrm>
          <a:prstGeom prst="ellipse">
            <a:avLst/>
          </a:prstGeom>
          <a:solidFill>
            <a:schemeClr val="bg2"/>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panose="02000503000000020004" pitchFamily="2" charset="0"/>
              <a:ea typeface="Helvetica Neue" charset="0"/>
              <a:cs typeface="Helvetica Neue" charset="0"/>
            </a:endParaRPr>
          </a:p>
        </p:txBody>
      </p:sp>
      <p:sp>
        <p:nvSpPr>
          <p:cNvPr id="39" name="Rectangle 38">
            <a:extLst>
              <a:ext uri="{FF2B5EF4-FFF2-40B4-BE49-F238E27FC236}">
                <a16:creationId xmlns:a16="http://schemas.microsoft.com/office/drawing/2014/main" id="{BF53222F-C69C-D049-A3EE-25B973888F61}"/>
              </a:ext>
            </a:extLst>
          </p:cNvPr>
          <p:cNvSpPr/>
          <p:nvPr/>
        </p:nvSpPr>
        <p:spPr>
          <a:xfrm>
            <a:off x="7631506" y="2189835"/>
            <a:ext cx="933269" cy="369332"/>
          </a:xfrm>
          <a:prstGeom prst="rect">
            <a:avLst/>
          </a:prstGeom>
        </p:spPr>
        <p:txBody>
          <a:bodyPr wrap="none">
            <a:spAutoFit/>
          </a:bodyPr>
          <a:lstStyle/>
          <a:p>
            <a:r>
              <a:rPr lang="en-US" dirty="0">
                <a:solidFill>
                  <a:schemeClr val="accent6">
                    <a:lumMod val="50000"/>
                  </a:schemeClr>
                </a:solidFill>
                <a:latin typeface="Helvetica Neue" panose="02000503000000020004" pitchFamily="2" charset="0"/>
                <a:ea typeface="Helvetica Neue" charset="0"/>
                <a:cs typeface="Helvetica Neue" charset="0"/>
              </a:rPr>
              <a:t>English</a:t>
            </a:r>
            <a:endParaRPr lang="en-US" dirty="0">
              <a:latin typeface="Helvetica Neue" panose="02000503000000020004" pitchFamily="2" charset="0"/>
              <a:ea typeface="Helvetica Neue" charset="0"/>
              <a:cs typeface="Helvetica Neue" charset="0"/>
            </a:endParaRPr>
          </a:p>
        </p:txBody>
      </p:sp>
      <p:sp>
        <p:nvSpPr>
          <p:cNvPr id="40" name="Rectangle 39">
            <a:extLst>
              <a:ext uri="{FF2B5EF4-FFF2-40B4-BE49-F238E27FC236}">
                <a16:creationId xmlns:a16="http://schemas.microsoft.com/office/drawing/2014/main" id="{793D880A-7F57-8947-A53D-7B0DB8A08BC9}"/>
              </a:ext>
            </a:extLst>
          </p:cNvPr>
          <p:cNvSpPr/>
          <p:nvPr/>
        </p:nvSpPr>
        <p:spPr>
          <a:xfrm>
            <a:off x="5890171" y="2189606"/>
            <a:ext cx="1047082" cy="369332"/>
          </a:xfrm>
          <a:prstGeom prst="rect">
            <a:avLst/>
          </a:prstGeom>
        </p:spPr>
        <p:txBody>
          <a:bodyPr wrap="none">
            <a:spAutoFit/>
          </a:bodyPr>
          <a:lstStyle/>
          <a:p>
            <a:r>
              <a:rPr lang="en-US" dirty="0">
                <a:solidFill>
                  <a:schemeClr val="accent6">
                    <a:lumMod val="50000"/>
                  </a:schemeClr>
                </a:solidFill>
                <a:latin typeface="Helvetica Neue" panose="02000503000000020004" pitchFamily="2" charset="0"/>
                <a:ea typeface="Helvetica Neue" charset="0"/>
                <a:cs typeface="Helvetica Neue" charset="0"/>
              </a:rPr>
              <a:t>Jamaica</a:t>
            </a:r>
          </a:p>
        </p:txBody>
      </p:sp>
      <p:graphicFrame>
        <p:nvGraphicFramePr>
          <p:cNvPr id="41" name="Table 40">
            <a:extLst>
              <a:ext uri="{FF2B5EF4-FFF2-40B4-BE49-F238E27FC236}">
                <a16:creationId xmlns:a16="http://schemas.microsoft.com/office/drawing/2014/main" id="{5430C83E-029C-494C-82F5-4D7692704748}"/>
              </a:ext>
            </a:extLst>
          </p:cNvPr>
          <p:cNvGraphicFramePr>
            <a:graphicFrameLocks noGrp="1"/>
          </p:cNvGraphicFramePr>
          <p:nvPr/>
        </p:nvGraphicFramePr>
        <p:xfrm>
          <a:off x="5383283" y="2732798"/>
          <a:ext cx="3320187" cy="1483360"/>
        </p:xfrm>
        <a:graphic>
          <a:graphicData uri="http://schemas.openxmlformats.org/drawingml/2006/table">
            <a:tbl>
              <a:tblPr firstRow="1" bandRow="1">
                <a:tableStyleId>{5940675A-B579-460E-94D1-54222C63F5DA}</a:tableStyleId>
              </a:tblPr>
              <a:tblGrid>
                <a:gridCol w="645009">
                  <a:extLst>
                    <a:ext uri="{9D8B030D-6E8A-4147-A177-3AD203B41FA5}">
                      <a16:colId xmlns:a16="http://schemas.microsoft.com/office/drawing/2014/main" val="20000"/>
                    </a:ext>
                  </a:extLst>
                </a:gridCol>
                <a:gridCol w="1175504">
                  <a:extLst>
                    <a:ext uri="{9D8B030D-6E8A-4147-A177-3AD203B41FA5}">
                      <a16:colId xmlns:a16="http://schemas.microsoft.com/office/drawing/2014/main" val="20001"/>
                    </a:ext>
                  </a:extLst>
                </a:gridCol>
                <a:gridCol w="1499674">
                  <a:extLst>
                    <a:ext uri="{9D8B030D-6E8A-4147-A177-3AD203B41FA5}">
                      <a16:colId xmlns:a16="http://schemas.microsoft.com/office/drawing/2014/main" val="20002"/>
                    </a:ext>
                  </a:extLst>
                </a:gridCol>
              </a:tblGrid>
              <a:tr h="370840">
                <a:tc>
                  <a:txBody>
                    <a:bodyPr/>
                    <a:lstStyle/>
                    <a:p>
                      <a:endParaRPr lang="en-US" sz="1800" dirty="0">
                        <a:latin typeface="Courier New" charset="0"/>
                        <a:ea typeface="Courier New" charset="0"/>
                        <a:cs typeface="Courier New"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i="1" dirty="0">
                          <a:latin typeface="Courier New" charset="0"/>
                          <a:ea typeface="Courier New" charset="0"/>
                          <a:cs typeface="Courier New" charset="0"/>
                        </a:rPr>
                        <a:t>?e1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i="1" dirty="0">
                          <a:latin typeface="Courier New" charset="0"/>
                          <a:ea typeface="Courier New" charset="0"/>
                          <a:cs typeface="Courier New" charset="0"/>
                        </a:rPr>
                        <a:t>?e2</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algn="ctr"/>
                      <a:r>
                        <a:rPr lang="en-US" sz="1800" b="1" dirty="0">
                          <a:latin typeface="Courier New" charset="0"/>
                          <a:ea typeface="Courier New" charset="0"/>
                          <a:cs typeface="Courier New" charset="0"/>
                        </a:rPr>
                        <a:t>M1</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dirty="0">
                          <a:solidFill>
                            <a:schemeClr val="tx2"/>
                          </a:solidFill>
                          <a:latin typeface="Courier New" charset="0"/>
                          <a:ea typeface="Courier New" charset="0"/>
                          <a:cs typeface="Courier New" charset="0"/>
                        </a:rPr>
                        <a:t>Mexico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dirty="0">
                          <a:solidFill>
                            <a:schemeClr val="tx2"/>
                          </a:solidFill>
                          <a:latin typeface="Courier New" charset="0"/>
                          <a:ea typeface="Courier New" charset="0"/>
                          <a:cs typeface="Courier New" charset="0"/>
                        </a:rPr>
                        <a:t>Spanish</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pPr algn="ctr"/>
                      <a:r>
                        <a:rPr lang="en-US" sz="1800" b="1" dirty="0">
                          <a:latin typeface="Courier New" charset="0"/>
                          <a:ea typeface="Courier New" charset="0"/>
                          <a:cs typeface="Courier New" charset="0"/>
                        </a:rPr>
                        <a:t>M2</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dirty="0">
                          <a:solidFill>
                            <a:schemeClr val="tx2"/>
                          </a:solidFill>
                          <a:latin typeface="Courier New" charset="0"/>
                          <a:ea typeface="Courier New" charset="0"/>
                          <a:cs typeface="Courier New" charset="0"/>
                        </a:rPr>
                        <a:t>Haiti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b="1" dirty="0">
                        <a:solidFill>
                          <a:schemeClr val="tx2"/>
                        </a:solidFill>
                        <a:latin typeface="Courier New" charset="0"/>
                        <a:ea typeface="Courier New" charset="0"/>
                        <a:cs typeface="Courier New"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pPr algn="ctr"/>
                      <a:r>
                        <a:rPr lang="en-US" sz="1800" b="1" dirty="0">
                          <a:latin typeface="Courier New" charset="0"/>
                          <a:ea typeface="Courier New" charset="0"/>
                          <a:cs typeface="Courier New" charset="0"/>
                        </a:rPr>
                        <a:t>M3</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800" b="1" dirty="0">
                          <a:solidFill>
                            <a:schemeClr val="tx2"/>
                          </a:solidFill>
                          <a:latin typeface="Courier New" charset="0"/>
                          <a:ea typeface="Courier New" charset="0"/>
                          <a:cs typeface="Courier New" charset="0"/>
                        </a:rPr>
                        <a:t>Jamaica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800" b="1" dirty="0">
                          <a:solidFill>
                            <a:schemeClr val="tx2"/>
                          </a:solidFill>
                          <a:latin typeface="Courier New" charset="0"/>
                          <a:ea typeface="Courier New" charset="0"/>
                          <a:cs typeface="Courier New" charset="0"/>
                        </a:rPr>
                        <a:t>English</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42" name="Rectangle 41">
            <a:extLst>
              <a:ext uri="{FF2B5EF4-FFF2-40B4-BE49-F238E27FC236}">
                <a16:creationId xmlns:a16="http://schemas.microsoft.com/office/drawing/2014/main" id="{EC115B8D-DD1D-864C-BB19-0FBEDE8ED1C7}"/>
              </a:ext>
            </a:extLst>
          </p:cNvPr>
          <p:cNvSpPr/>
          <p:nvPr/>
        </p:nvSpPr>
        <p:spPr>
          <a:xfrm>
            <a:off x="5434613" y="4249350"/>
            <a:ext cx="3498904" cy="553998"/>
          </a:xfrm>
          <a:prstGeom prst="rect">
            <a:avLst/>
          </a:prstGeom>
        </p:spPr>
        <p:txBody>
          <a:bodyPr wrap="square">
            <a:spAutoFit/>
          </a:bodyPr>
          <a:lstStyle/>
          <a:p>
            <a:r>
              <a:rPr lang="en-GB" sz="1500" b="1" dirty="0">
                <a:latin typeface="CourierPrime"/>
              </a:rPr>
              <a:t>MATCH </a:t>
            </a:r>
            <a:r>
              <a:rPr lang="en-GB" sz="1500" dirty="0">
                <a:latin typeface="CourierPrime"/>
              </a:rPr>
              <a:t>(?X, </a:t>
            </a:r>
            <a:r>
              <a:rPr lang="en-GB" sz="1500" dirty="0" err="1">
                <a:latin typeface="CourierPrime"/>
              </a:rPr>
              <a:t>is_a</a:t>
            </a:r>
            <a:r>
              <a:rPr lang="en-GB" sz="1500" dirty="0">
                <a:latin typeface="CourierPrime"/>
              </a:rPr>
              <a:t>, Country)</a:t>
            </a:r>
            <a:br>
              <a:rPr lang="en-GB" sz="1500" dirty="0">
                <a:latin typeface="CourierPrime"/>
              </a:rPr>
            </a:br>
            <a:r>
              <a:rPr lang="en-GB" sz="1500" b="1" dirty="0">
                <a:latin typeface="CourierPrime"/>
              </a:rPr>
              <a:t>OPT </a:t>
            </a:r>
            <a:r>
              <a:rPr lang="en-GB" sz="1500" dirty="0">
                <a:latin typeface="CourierPrime"/>
              </a:rPr>
              <a:t>(?X, </a:t>
            </a:r>
            <a:r>
              <a:rPr lang="en-GB" sz="1500" dirty="0" err="1">
                <a:latin typeface="CourierPrime"/>
              </a:rPr>
              <a:t>has_language</a:t>
            </a:r>
            <a:r>
              <a:rPr lang="en-GB" sz="1500" dirty="0">
                <a:latin typeface="CourierPrime"/>
              </a:rPr>
              <a:t>, ?Y) </a:t>
            </a:r>
            <a:endParaRPr lang="en-GB" sz="1500" dirty="0">
              <a:latin typeface="Helvetica Neue" panose="02000503000000020004" pitchFamily="2" charset="0"/>
            </a:endParaRPr>
          </a:p>
        </p:txBody>
      </p:sp>
      <p:sp>
        <p:nvSpPr>
          <p:cNvPr id="43" name="TextBox 42">
            <a:extLst>
              <a:ext uri="{FF2B5EF4-FFF2-40B4-BE49-F238E27FC236}">
                <a16:creationId xmlns:a16="http://schemas.microsoft.com/office/drawing/2014/main" id="{385890ED-86ED-C94B-BFE7-256AA2406982}"/>
              </a:ext>
            </a:extLst>
          </p:cNvPr>
          <p:cNvSpPr txBox="1"/>
          <p:nvPr/>
        </p:nvSpPr>
        <p:spPr>
          <a:xfrm>
            <a:off x="6577677" y="884282"/>
            <a:ext cx="312906" cy="369332"/>
          </a:xfrm>
          <a:prstGeom prst="rect">
            <a:avLst/>
          </a:prstGeom>
          <a:noFill/>
        </p:spPr>
        <p:txBody>
          <a:bodyPr wrap="none" rtlCol="0">
            <a:spAutoFit/>
          </a:bodyPr>
          <a:lstStyle/>
          <a:p>
            <a:r>
              <a:rPr lang="en-US" dirty="0">
                <a:latin typeface="Helvetica Neue" panose="02000503000000020004" pitchFamily="2" charset="0"/>
              </a:rPr>
              <a:t>?</a:t>
            </a:r>
          </a:p>
        </p:txBody>
      </p:sp>
      <p:sp>
        <p:nvSpPr>
          <p:cNvPr id="44" name="TextBox 43">
            <a:extLst>
              <a:ext uri="{FF2B5EF4-FFF2-40B4-BE49-F238E27FC236}">
                <a16:creationId xmlns:a16="http://schemas.microsoft.com/office/drawing/2014/main" id="{8276A769-FF3C-BF47-80A1-667BF9481D65}"/>
              </a:ext>
            </a:extLst>
          </p:cNvPr>
          <p:cNvSpPr txBox="1"/>
          <p:nvPr/>
        </p:nvSpPr>
        <p:spPr>
          <a:xfrm>
            <a:off x="7159176" y="2087900"/>
            <a:ext cx="312906" cy="369332"/>
          </a:xfrm>
          <a:prstGeom prst="rect">
            <a:avLst/>
          </a:prstGeom>
          <a:noFill/>
        </p:spPr>
        <p:txBody>
          <a:bodyPr wrap="none" rtlCol="0">
            <a:spAutoFit/>
          </a:bodyPr>
          <a:lstStyle/>
          <a:p>
            <a:r>
              <a:rPr lang="en-US" dirty="0">
                <a:latin typeface="Helvetica Neue" panose="02000503000000020004" pitchFamily="2" charset="0"/>
              </a:rPr>
              <a:t>?</a:t>
            </a:r>
          </a:p>
        </p:txBody>
      </p:sp>
      <p:sp>
        <p:nvSpPr>
          <p:cNvPr id="45" name="Rectangle 44">
            <a:extLst>
              <a:ext uri="{FF2B5EF4-FFF2-40B4-BE49-F238E27FC236}">
                <a16:creationId xmlns:a16="http://schemas.microsoft.com/office/drawing/2014/main" id="{F0691BF2-737F-914F-ADCA-DA14BB79FB5C}"/>
              </a:ext>
            </a:extLst>
          </p:cNvPr>
          <p:cNvSpPr/>
          <p:nvPr/>
        </p:nvSpPr>
        <p:spPr>
          <a:xfrm>
            <a:off x="244969" y="3421129"/>
            <a:ext cx="3374560" cy="405012"/>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wrap="none" lIns="90000" tIns="90000" rIns="90000" bIns="90000" rtlCol="0" anchor="ctr"/>
          <a:lstStyle/>
          <a:p>
            <a:r>
              <a:rPr lang="en-US" sz="1200" dirty="0">
                <a:solidFill>
                  <a:schemeClr val="tx1"/>
                </a:solidFill>
                <a:latin typeface="Helvetica Neue" panose="02000503000000020004" pitchFamily="2" charset="0"/>
                <a:ea typeface="Georgia" charset="0"/>
                <a:cs typeface="Georgia" charset="0"/>
              </a:rPr>
              <a:t>Case: Open Data</a:t>
            </a:r>
            <a:r>
              <a:rPr lang="en-US" dirty="0">
                <a:solidFill>
                  <a:schemeClr val="tx1"/>
                </a:solidFill>
                <a:latin typeface="Helvetica Neue" panose="02000503000000020004" pitchFamily="2" charset="0"/>
                <a:ea typeface="Georgia" charset="0"/>
                <a:cs typeface="Georgia" charset="0"/>
              </a:rPr>
              <a:t>→</a:t>
            </a:r>
            <a:r>
              <a:rPr lang="en-US" sz="1400" dirty="0">
                <a:solidFill>
                  <a:schemeClr val="tx1"/>
                </a:solidFill>
                <a:latin typeface="Helvetica Neue" panose="02000503000000020004" pitchFamily="2" charset="0"/>
                <a:ea typeface="Georgia" charset="0"/>
                <a:cs typeface="Georgia" charset="0"/>
              </a:rPr>
              <a:t> </a:t>
            </a:r>
            <a:r>
              <a:rPr lang="en-US" sz="1200" dirty="0">
                <a:solidFill>
                  <a:schemeClr val="tx1"/>
                </a:solidFill>
                <a:latin typeface="Helvetica Neue" panose="02000503000000020004" pitchFamily="2" charset="0"/>
                <a:ea typeface="Georgia" charset="0"/>
                <a:cs typeface="Georgia" charset="0"/>
              </a:rPr>
              <a:t>Query Unknown Schema</a:t>
            </a:r>
          </a:p>
        </p:txBody>
      </p:sp>
      <p:sp>
        <p:nvSpPr>
          <p:cNvPr id="46" name="Rectangle 45">
            <a:extLst>
              <a:ext uri="{FF2B5EF4-FFF2-40B4-BE49-F238E27FC236}">
                <a16:creationId xmlns:a16="http://schemas.microsoft.com/office/drawing/2014/main" id="{CA610944-8C37-744E-A7E6-F410BEAC0F51}"/>
              </a:ext>
            </a:extLst>
          </p:cNvPr>
          <p:cNvSpPr/>
          <p:nvPr/>
        </p:nvSpPr>
        <p:spPr>
          <a:xfrm>
            <a:off x="260942" y="4099611"/>
            <a:ext cx="3002022" cy="405012"/>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wrap="none" lIns="90000" tIns="90000" rIns="90000" bIns="90000" rtlCol="0" anchor="ctr"/>
          <a:lstStyle/>
          <a:p>
            <a:r>
              <a:rPr lang="en-US" sz="1200" dirty="0">
                <a:solidFill>
                  <a:schemeClr val="tx1"/>
                </a:solidFill>
                <a:latin typeface="Helvetica Neue" panose="02000503000000020004" pitchFamily="2" charset="0"/>
                <a:ea typeface="Georgia" charset="0"/>
                <a:cs typeface="Georgia" charset="0"/>
              </a:rPr>
              <a:t>Case: Novice User</a:t>
            </a:r>
            <a:r>
              <a:rPr lang="en-US" sz="1400" dirty="0">
                <a:solidFill>
                  <a:schemeClr val="tx1"/>
                </a:solidFill>
                <a:latin typeface="Helvetica Neue" panose="02000503000000020004" pitchFamily="2" charset="0"/>
                <a:ea typeface="Georgia" charset="0"/>
                <a:cs typeface="Georgia" charset="0"/>
              </a:rPr>
              <a:t> </a:t>
            </a:r>
            <a:r>
              <a:rPr lang="en-US" dirty="0">
                <a:solidFill>
                  <a:schemeClr val="tx1"/>
                </a:solidFill>
                <a:latin typeface="Helvetica Neue" panose="02000503000000020004" pitchFamily="2" charset="0"/>
                <a:ea typeface="Georgia" charset="0"/>
                <a:cs typeface="Georgia" charset="0"/>
              </a:rPr>
              <a:t>→ </a:t>
            </a:r>
            <a:r>
              <a:rPr lang="en-US" sz="1200" dirty="0">
                <a:solidFill>
                  <a:schemeClr val="tx1"/>
                </a:solidFill>
                <a:latin typeface="Helvetica Neue" panose="02000503000000020004" pitchFamily="2" charset="0"/>
                <a:ea typeface="Georgia" charset="0"/>
                <a:cs typeface="Georgia" charset="0"/>
              </a:rPr>
              <a:t>Avoid SPARQL</a:t>
            </a:r>
          </a:p>
        </p:txBody>
      </p:sp>
      <p:sp>
        <p:nvSpPr>
          <p:cNvPr id="26" name="TextBox 25">
            <a:extLst>
              <a:ext uri="{FF2B5EF4-FFF2-40B4-BE49-F238E27FC236}">
                <a16:creationId xmlns:a16="http://schemas.microsoft.com/office/drawing/2014/main" id="{B7DC9E9C-FC94-4649-8F6A-DD069536A392}"/>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26427019"/>
      </p:ext>
    </p:extLst>
  </p:cSld>
  <p:clrMapOvr>
    <a:masterClrMapping/>
  </p:clrMapOvr>
  <p:transition spd="slow">
    <p:push dir="u"/>
  </p:transition>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532ED4-41BE-454B-933F-02CECF28A0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1081" y="1683884"/>
            <a:ext cx="4933269" cy="2182732"/>
          </a:xfrm>
          <a:prstGeom prst="rect">
            <a:avLst/>
          </a:prstGeom>
        </p:spPr>
      </p:pic>
      <p:sp>
        <p:nvSpPr>
          <p:cNvPr id="6" name="Title 2">
            <a:extLst>
              <a:ext uri="{FF2B5EF4-FFF2-40B4-BE49-F238E27FC236}">
                <a16:creationId xmlns:a16="http://schemas.microsoft.com/office/drawing/2014/main" id="{37F7E9FD-40F4-1D47-9E16-A92B8DFD8BC0}"/>
              </a:ext>
            </a:extLst>
          </p:cNvPr>
          <p:cNvSpPr>
            <a:spLocks noGrp="1"/>
          </p:cNvSpPr>
          <p:nvPr>
            <p:ph type="title"/>
          </p:nvPr>
        </p:nvSpPr>
        <p:spPr>
          <a:xfrm>
            <a:off x="440530" y="277718"/>
            <a:ext cx="6415760" cy="1105789"/>
          </a:xfrm>
        </p:spPr>
        <p:txBody>
          <a:bodyPr/>
          <a:lstStyle/>
          <a:p>
            <a:r>
              <a:rPr lang="en-US" b="1" dirty="0">
                <a:latin typeface="Helvetica Neue Condensed Black" panose="02000503000000020004" pitchFamily="2" charset="0"/>
              </a:rPr>
              <a:t>Complex SPARQL queries</a:t>
            </a:r>
            <a:br>
              <a:rPr lang="en-US" b="1" dirty="0">
                <a:latin typeface="Helvetica Neue Condensed Black" panose="02000503000000020004" pitchFamily="2" charset="0"/>
              </a:rPr>
            </a:br>
            <a:r>
              <a:rPr lang="en-US" sz="1800" dirty="0">
                <a:latin typeface="Helvetica Neue Thin" panose="020B0403020202020204" pitchFamily="34" charset="0"/>
              </a:rPr>
              <a:t>A quick-peek to the complex pattern queries</a:t>
            </a:r>
          </a:p>
        </p:txBody>
      </p:sp>
      <p:pic>
        <p:nvPicPr>
          <p:cNvPr id="1026" name="Picture 2" descr="https://d33wubrfki0l68.cloudfront.net/91b32beebd0437d94731e4f2ed72b7b8cdc61e43/8a5b7/img/diamond-plan.png">
            <a:extLst>
              <a:ext uri="{FF2B5EF4-FFF2-40B4-BE49-F238E27FC236}">
                <a16:creationId xmlns:a16="http://schemas.microsoft.com/office/drawing/2014/main" id="{E0E8BDD3-303F-0E4B-8CC5-1583CA13720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14900" y="830612"/>
            <a:ext cx="4229100" cy="31718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9BD1099-C65E-6943-A768-6ADAE171FAE7}"/>
              </a:ext>
            </a:extLst>
          </p:cNvPr>
          <p:cNvSpPr/>
          <p:nvPr/>
        </p:nvSpPr>
        <p:spPr>
          <a:xfrm>
            <a:off x="4570290" y="183986"/>
            <a:ext cx="4572000" cy="346249"/>
          </a:xfrm>
          <a:prstGeom prst="rect">
            <a:avLst/>
          </a:prstGeom>
        </p:spPr>
        <p:txBody>
          <a:bodyPr>
            <a:spAutoFit/>
          </a:bodyPr>
          <a:lstStyle/>
          <a:p>
            <a:pPr algn="r"/>
            <a:r>
              <a:rPr lang="en-US" sz="825" dirty="0">
                <a:solidFill>
                  <a:schemeClr val="bg2">
                    <a:lumMod val="50000"/>
                  </a:schemeClr>
                </a:solidFill>
                <a:latin typeface="Helvetica Neue" panose="02000503000000020004" pitchFamily="2" charset="0"/>
              </a:rPr>
              <a:t>https://</a:t>
            </a:r>
            <a:r>
              <a:rPr lang="en-US" sz="825" dirty="0" err="1">
                <a:solidFill>
                  <a:schemeClr val="bg2">
                    <a:lumMod val="50000"/>
                  </a:schemeClr>
                </a:solidFill>
                <a:latin typeface="Helvetica Neue" panose="02000503000000020004" pitchFamily="2" charset="0"/>
              </a:rPr>
              <a:t>www.stardog.com</a:t>
            </a:r>
            <a:r>
              <a:rPr lang="en-US" sz="825" dirty="0">
                <a:solidFill>
                  <a:schemeClr val="bg2">
                    <a:lumMod val="50000"/>
                  </a:schemeClr>
                </a:solidFill>
                <a:latin typeface="Helvetica Neue" panose="02000503000000020004" pitchFamily="2" charset="0"/>
              </a:rPr>
              <a:t>/blog/7-steps-to-fast-sparql-queries/</a:t>
            </a:r>
          </a:p>
          <a:p>
            <a:pPr algn="r"/>
            <a:r>
              <a:rPr lang="en-US" sz="825" dirty="0">
                <a:solidFill>
                  <a:schemeClr val="bg2">
                    <a:lumMod val="50000"/>
                  </a:schemeClr>
                </a:solidFill>
                <a:latin typeface="Helvetica Neue" panose="02000503000000020004" pitchFamily="2" charset="0"/>
              </a:rPr>
              <a:t>https://</a:t>
            </a:r>
            <a:r>
              <a:rPr lang="en-US" sz="825" dirty="0" err="1">
                <a:solidFill>
                  <a:schemeClr val="bg2">
                    <a:lumMod val="50000"/>
                  </a:schemeClr>
                </a:solidFill>
                <a:latin typeface="Helvetica Neue" panose="02000503000000020004" pitchFamily="2" charset="0"/>
              </a:rPr>
              <a:t>medium.com</a:t>
            </a:r>
            <a:r>
              <a:rPr lang="en-US" sz="825" dirty="0">
                <a:solidFill>
                  <a:schemeClr val="bg2">
                    <a:lumMod val="50000"/>
                  </a:schemeClr>
                </a:solidFill>
                <a:latin typeface="Helvetica Neue" panose="02000503000000020004" pitchFamily="2" charset="0"/>
              </a:rPr>
              <a:t>/</a:t>
            </a:r>
            <a:r>
              <a:rPr lang="en-US" sz="825" dirty="0" err="1">
                <a:solidFill>
                  <a:schemeClr val="bg2">
                    <a:lumMod val="50000"/>
                  </a:schemeClr>
                </a:solidFill>
                <a:latin typeface="Helvetica Neue" panose="02000503000000020004" pitchFamily="2" charset="0"/>
              </a:rPr>
              <a:t>wallscope</a:t>
            </a:r>
            <a:r>
              <a:rPr lang="en-US" sz="825" dirty="0">
                <a:solidFill>
                  <a:schemeClr val="bg2">
                    <a:lumMod val="50000"/>
                  </a:schemeClr>
                </a:solidFill>
                <a:latin typeface="Helvetica Neue" panose="02000503000000020004" pitchFamily="2" charset="0"/>
              </a:rPr>
              <a:t>/constructing-sparql-queries-ca63b8b9ac02</a:t>
            </a:r>
          </a:p>
        </p:txBody>
      </p:sp>
      <p:sp>
        <p:nvSpPr>
          <p:cNvPr id="9" name="TextBox 8">
            <a:extLst>
              <a:ext uri="{FF2B5EF4-FFF2-40B4-BE49-F238E27FC236}">
                <a16:creationId xmlns:a16="http://schemas.microsoft.com/office/drawing/2014/main" id="{0033A23B-0FFF-B842-B2EE-6C4E570D0C79}"/>
              </a:ext>
            </a:extLst>
          </p:cNvPr>
          <p:cNvSpPr txBox="1"/>
          <p:nvPr/>
        </p:nvSpPr>
        <p:spPr>
          <a:xfrm>
            <a:off x="2356845" y="4061429"/>
            <a:ext cx="431528" cy="584775"/>
          </a:xfrm>
          <a:prstGeom prst="rect">
            <a:avLst/>
          </a:prstGeom>
          <a:noFill/>
        </p:spPr>
        <p:txBody>
          <a:bodyPr wrap="none" rtlCol="0">
            <a:spAutoFit/>
          </a:bodyPr>
          <a:lstStyle/>
          <a:p>
            <a:r>
              <a:rPr lang="en-US" sz="3200" dirty="0">
                <a:solidFill>
                  <a:schemeClr val="tx1">
                    <a:lumMod val="75000"/>
                    <a:lumOff val="25000"/>
                  </a:schemeClr>
                </a:solidFill>
                <a:latin typeface="Courier" pitchFamily="2" charset="0"/>
                <a:cs typeface="Lao MN" pitchFamily="2" charset="0"/>
              </a:rPr>
              <a:t>?</a:t>
            </a:r>
          </a:p>
        </p:txBody>
      </p:sp>
      <p:sp>
        <p:nvSpPr>
          <p:cNvPr id="8" name="TextBox 7">
            <a:extLst>
              <a:ext uri="{FF2B5EF4-FFF2-40B4-BE49-F238E27FC236}">
                <a16:creationId xmlns:a16="http://schemas.microsoft.com/office/drawing/2014/main" id="{0EF03124-5244-954F-BA96-46716D5F9CB5}"/>
              </a:ext>
            </a:extLst>
          </p:cNvPr>
          <p:cNvSpPr txBox="1"/>
          <p:nvPr/>
        </p:nvSpPr>
        <p:spPr>
          <a:xfrm>
            <a:off x="788231" y="4200254"/>
            <a:ext cx="1887120" cy="300082"/>
          </a:xfrm>
          <a:prstGeom prst="rect">
            <a:avLst/>
          </a:prstGeom>
          <a:noFill/>
        </p:spPr>
        <p:txBody>
          <a:bodyPr wrap="none" rtlCol="0">
            <a:spAutoFit/>
          </a:bodyPr>
          <a:lstStyle/>
          <a:p>
            <a:r>
              <a:rPr lang="en-US" sz="1350" dirty="0">
                <a:latin typeface="Helvetica Neue" panose="02000503000000020004" pitchFamily="2" charset="0"/>
              </a:rPr>
              <a:t>Variables start with     </a:t>
            </a:r>
          </a:p>
        </p:txBody>
      </p:sp>
      <p:sp>
        <p:nvSpPr>
          <p:cNvPr id="11" name="TextBox 10">
            <a:extLst>
              <a:ext uri="{FF2B5EF4-FFF2-40B4-BE49-F238E27FC236}">
                <a16:creationId xmlns:a16="http://schemas.microsoft.com/office/drawing/2014/main" id="{956F7F37-20EF-E24F-B39A-BA1BE1FD8E30}"/>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178858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641576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Reverse engineering SPARQL queries</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Challenges and Complexity</a:t>
            </a:r>
          </a:p>
        </p:txBody>
      </p:sp>
      <p:sp>
        <p:nvSpPr>
          <p:cNvPr id="6" name="Rectangle 5">
            <a:extLst>
              <a:ext uri="{FF2B5EF4-FFF2-40B4-BE49-F238E27FC236}">
                <a16:creationId xmlns:a16="http://schemas.microsoft.com/office/drawing/2014/main" id="{05B4A9E0-26C2-CB48-A0E7-D65926700CB3}"/>
              </a:ext>
            </a:extLst>
          </p:cNvPr>
          <p:cNvSpPr/>
          <p:nvPr/>
        </p:nvSpPr>
        <p:spPr>
          <a:xfrm>
            <a:off x="7263152" y="391604"/>
            <a:ext cx="1593641" cy="300082"/>
          </a:xfrm>
          <a:prstGeom prst="rect">
            <a:avLst/>
          </a:prstGeom>
        </p:spPr>
        <p:txBody>
          <a:bodyPr wrap="none">
            <a:spAutoFit/>
          </a:bodyPr>
          <a:lstStyle/>
          <a:p>
            <a:r>
              <a:rPr lang="en-GB" sz="1350" dirty="0">
                <a:solidFill>
                  <a:srgbClr val="0072E5"/>
                </a:solidFill>
                <a:latin typeface="LibreCaslonText"/>
              </a:rPr>
              <a:t>Arenas et al. </a:t>
            </a:r>
            <a:r>
              <a:rPr lang="en-GB" sz="1350" dirty="0">
                <a:latin typeface="LibreCaslonText"/>
              </a:rPr>
              <a:t>[</a:t>
            </a:r>
            <a:r>
              <a:rPr lang="en-GB" sz="1350" dirty="0">
                <a:solidFill>
                  <a:srgbClr val="0072E5"/>
                </a:solidFill>
                <a:latin typeface="LibreCaslonText"/>
              </a:rPr>
              <a:t>2016</a:t>
            </a:r>
            <a:r>
              <a:rPr lang="en-GB" sz="1350" dirty="0">
                <a:latin typeface="LibreCaslonText"/>
              </a:rPr>
              <a:t>] </a:t>
            </a:r>
            <a:endParaRPr lang="en-GB" sz="1350" dirty="0">
              <a:latin typeface="Helvetica Neue" panose="02000503000000020004" pitchFamily="2" charset="0"/>
            </a:endParaRPr>
          </a:p>
        </p:txBody>
      </p:sp>
      <p:grpSp>
        <p:nvGrpSpPr>
          <p:cNvPr id="25" name="Group">
            <a:extLst>
              <a:ext uri="{FF2B5EF4-FFF2-40B4-BE49-F238E27FC236}">
                <a16:creationId xmlns:a16="http://schemas.microsoft.com/office/drawing/2014/main" id="{021D0296-312B-2048-B59C-5D3498B4BE8E}"/>
              </a:ext>
            </a:extLst>
          </p:cNvPr>
          <p:cNvGrpSpPr/>
          <p:nvPr/>
        </p:nvGrpSpPr>
        <p:grpSpPr>
          <a:xfrm>
            <a:off x="1129891" y="3060707"/>
            <a:ext cx="2950202" cy="954020"/>
            <a:chOff x="0" y="0"/>
            <a:chExt cx="7645820" cy="2480127"/>
          </a:xfrm>
        </p:grpSpPr>
        <p:sp>
          <p:nvSpPr>
            <p:cNvPr id="26" name="Line">
              <a:extLst>
                <a:ext uri="{FF2B5EF4-FFF2-40B4-BE49-F238E27FC236}">
                  <a16:creationId xmlns:a16="http://schemas.microsoft.com/office/drawing/2014/main" id="{F92D02EF-268A-0549-8DB9-972E52DD9461}"/>
                </a:ext>
              </a:extLst>
            </p:cNvPr>
            <p:cNvSpPr/>
            <p:nvPr/>
          </p:nvSpPr>
          <p:spPr>
            <a:xfrm flipH="1">
              <a:off x="2372846" y="873373"/>
              <a:ext cx="804040" cy="804041"/>
            </a:xfrm>
            <a:prstGeom prst="line">
              <a:avLst/>
            </a:prstGeom>
            <a:noFill/>
            <a:ln w="25400" cap="flat">
              <a:solidFill>
                <a:srgbClr val="000000"/>
              </a:solidFill>
              <a:prstDash val="solid"/>
              <a:miter lim="400000"/>
              <a:tailEnd type="triangle" w="med" len="med"/>
            </a:ln>
            <a:effectLst/>
          </p:spPr>
          <p:txBody>
            <a:bodyPr wrap="square" lIns="38100" tIns="38100" rIns="38100" bIns="38100" numCol="1" anchor="ctr">
              <a:noAutofit/>
            </a:bodyPr>
            <a:lstStyle/>
            <a:p>
              <a:pPr algn="ctr" defTabSz="342900">
                <a:lnSpc>
                  <a:spcPct val="80000"/>
                </a:lnSpc>
                <a:defRPr sz="2800" cap="all">
                  <a:latin typeface="+mn-lt"/>
                  <a:ea typeface="+mn-ea"/>
                  <a:cs typeface="+mn-cs"/>
                  <a:sym typeface="DIN Condensed"/>
                </a:defRPr>
              </a:pPr>
              <a:endParaRPr sz="2100" cap="all" dirty="0">
                <a:solidFill>
                  <a:prstClr val="black"/>
                </a:solidFill>
                <a:latin typeface="Helvetica Neue" panose="02000503000000020004" pitchFamily="2" charset="0"/>
                <a:sym typeface="DIN Condensed"/>
              </a:endParaRPr>
            </a:p>
          </p:txBody>
        </p:sp>
        <p:pic>
          <p:nvPicPr>
            <p:cNvPr id="27" name="pasted-image.pdf" descr="pasted-image.pdf">
              <a:extLst>
                <a:ext uri="{FF2B5EF4-FFF2-40B4-BE49-F238E27FC236}">
                  <a16:creationId xmlns:a16="http://schemas.microsoft.com/office/drawing/2014/main" id="{D1B2127B-FB6A-5B41-BEFB-8868725B47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93100" y="1182059"/>
              <a:ext cx="533064" cy="177689"/>
            </a:xfrm>
            <a:prstGeom prst="rect">
              <a:avLst/>
            </a:prstGeom>
            <a:ln w="12700" cap="flat">
              <a:noFill/>
              <a:miter lim="400000"/>
            </a:ln>
            <a:effectLst/>
          </p:spPr>
        </p:pic>
        <p:sp>
          <p:nvSpPr>
            <p:cNvPr id="47" name="Rounded Rectangle">
              <a:extLst>
                <a:ext uri="{FF2B5EF4-FFF2-40B4-BE49-F238E27FC236}">
                  <a16:creationId xmlns:a16="http://schemas.microsoft.com/office/drawing/2014/main" id="{FE3145EE-43F9-3C44-9A52-E425318941A7}"/>
                </a:ext>
              </a:extLst>
            </p:cNvPr>
            <p:cNvSpPr/>
            <p:nvPr/>
          </p:nvSpPr>
          <p:spPr>
            <a:xfrm>
              <a:off x="1949499" y="0"/>
              <a:ext cx="3867004" cy="775809"/>
            </a:xfrm>
            <a:prstGeom prst="roundRect">
              <a:avLst>
                <a:gd name="adj" fmla="val 26328"/>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342900">
                <a:lnSpc>
                  <a:spcPct val="80000"/>
                </a:lnSpc>
                <a:defRPr sz="2800" cap="all">
                  <a:solidFill>
                    <a:srgbClr val="FFFFFF"/>
                  </a:solidFill>
                  <a:latin typeface="+mn-lt"/>
                  <a:ea typeface="+mn-ea"/>
                  <a:cs typeface="+mn-cs"/>
                  <a:sym typeface="DIN Condensed"/>
                </a:defRPr>
              </a:pPr>
              <a:endParaRPr sz="2100" cap="all" dirty="0">
                <a:solidFill>
                  <a:srgbClr val="FFFFFF"/>
                </a:solidFill>
                <a:latin typeface="Helvetica Neue" panose="02000503000000020004" pitchFamily="2" charset="0"/>
                <a:sym typeface="DIN Condensed"/>
              </a:endParaRPr>
            </a:p>
          </p:txBody>
        </p:sp>
        <p:sp>
          <p:nvSpPr>
            <p:cNvPr id="48" name="Rounded Rectangle">
              <a:extLst>
                <a:ext uri="{FF2B5EF4-FFF2-40B4-BE49-F238E27FC236}">
                  <a16:creationId xmlns:a16="http://schemas.microsoft.com/office/drawing/2014/main" id="{A57BED0F-FCF4-DA4A-BC62-F069A445B242}"/>
                </a:ext>
              </a:extLst>
            </p:cNvPr>
            <p:cNvSpPr/>
            <p:nvPr/>
          </p:nvSpPr>
          <p:spPr>
            <a:xfrm>
              <a:off x="0" y="1813264"/>
              <a:ext cx="3222339" cy="666864"/>
            </a:xfrm>
            <a:prstGeom prst="roundRect">
              <a:avLst>
                <a:gd name="adj" fmla="val 30630"/>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342900">
                <a:lnSpc>
                  <a:spcPct val="80000"/>
                </a:lnSpc>
                <a:defRPr sz="2800" cap="all">
                  <a:solidFill>
                    <a:srgbClr val="FFFFFF"/>
                  </a:solidFill>
                  <a:latin typeface="+mn-lt"/>
                  <a:ea typeface="+mn-ea"/>
                  <a:cs typeface="+mn-cs"/>
                  <a:sym typeface="DIN Condensed"/>
                </a:defRPr>
              </a:pPr>
              <a:endParaRPr sz="2100" cap="all" dirty="0">
                <a:solidFill>
                  <a:srgbClr val="FFFFFF"/>
                </a:solidFill>
                <a:latin typeface="Helvetica Neue" panose="02000503000000020004" pitchFamily="2" charset="0"/>
                <a:sym typeface="DIN Condensed"/>
              </a:endParaRPr>
            </a:p>
          </p:txBody>
        </p:sp>
        <p:pic>
          <p:nvPicPr>
            <p:cNvPr id="49" name="pasted-image.pdf" descr="pasted-image.pdf">
              <a:extLst>
                <a:ext uri="{FF2B5EF4-FFF2-40B4-BE49-F238E27FC236}">
                  <a16:creationId xmlns:a16="http://schemas.microsoft.com/office/drawing/2014/main" id="{FC699154-529C-524E-8D57-849864255B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35150" y="140254"/>
              <a:ext cx="3695701" cy="495301"/>
            </a:xfrm>
            <a:prstGeom prst="rect">
              <a:avLst/>
            </a:prstGeom>
            <a:ln w="12700" cap="flat">
              <a:noFill/>
              <a:miter lim="400000"/>
            </a:ln>
            <a:effectLst/>
          </p:spPr>
        </p:pic>
        <p:pic>
          <p:nvPicPr>
            <p:cNvPr id="50" name="pasted-image.pdf" descr="pasted-image.pdf">
              <a:extLst>
                <a:ext uri="{FF2B5EF4-FFF2-40B4-BE49-F238E27FC236}">
                  <a16:creationId xmlns:a16="http://schemas.microsoft.com/office/drawing/2014/main" id="{9DCDD62B-92AB-8447-9B55-428B7E0C71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56720" y="159304"/>
              <a:ext cx="1689101" cy="457201"/>
            </a:xfrm>
            <a:prstGeom prst="rect">
              <a:avLst/>
            </a:prstGeom>
            <a:ln w="12700" cap="flat">
              <a:noFill/>
              <a:miter lim="400000"/>
            </a:ln>
            <a:effectLst/>
          </p:spPr>
        </p:pic>
        <p:pic>
          <p:nvPicPr>
            <p:cNvPr id="51" name="pasted-image.pdf" descr="pasted-image.pdf">
              <a:extLst>
                <a:ext uri="{FF2B5EF4-FFF2-40B4-BE49-F238E27FC236}">
                  <a16:creationId xmlns:a16="http://schemas.microsoft.com/office/drawing/2014/main" id="{A8C92369-F370-774C-9D46-CF7791036D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119" y="1899046"/>
              <a:ext cx="3086101" cy="495301"/>
            </a:xfrm>
            <a:prstGeom prst="rect">
              <a:avLst/>
            </a:prstGeom>
            <a:ln w="12700" cap="flat">
              <a:noFill/>
              <a:miter lim="400000"/>
            </a:ln>
            <a:effectLst/>
          </p:spPr>
        </p:pic>
        <p:sp>
          <p:nvSpPr>
            <p:cNvPr id="52" name="Line">
              <a:extLst>
                <a:ext uri="{FF2B5EF4-FFF2-40B4-BE49-F238E27FC236}">
                  <a16:creationId xmlns:a16="http://schemas.microsoft.com/office/drawing/2014/main" id="{9ED4CE56-FEE9-2045-A18A-E073F0FB3331}"/>
                </a:ext>
              </a:extLst>
            </p:cNvPr>
            <p:cNvSpPr/>
            <p:nvPr/>
          </p:nvSpPr>
          <p:spPr>
            <a:xfrm>
              <a:off x="4556610" y="873562"/>
              <a:ext cx="804040" cy="804041"/>
            </a:xfrm>
            <a:prstGeom prst="line">
              <a:avLst/>
            </a:prstGeom>
            <a:noFill/>
            <a:ln w="25400" cap="flat">
              <a:solidFill>
                <a:srgbClr val="000000"/>
              </a:solidFill>
              <a:prstDash val="solid"/>
              <a:miter lim="400000"/>
              <a:tailEnd type="triangle" w="med" len="med"/>
            </a:ln>
            <a:effectLst/>
          </p:spPr>
          <p:txBody>
            <a:bodyPr wrap="square" lIns="38100" tIns="38100" rIns="38100" bIns="38100" numCol="1" anchor="ctr">
              <a:noAutofit/>
            </a:bodyPr>
            <a:lstStyle/>
            <a:p>
              <a:pPr algn="ctr" defTabSz="342900">
                <a:lnSpc>
                  <a:spcPct val="80000"/>
                </a:lnSpc>
                <a:defRPr sz="2800" cap="all">
                  <a:latin typeface="+mn-lt"/>
                  <a:ea typeface="+mn-ea"/>
                  <a:cs typeface="+mn-cs"/>
                  <a:sym typeface="DIN Condensed"/>
                </a:defRPr>
              </a:pPr>
              <a:endParaRPr sz="2100" cap="all" dirty="0">
                <a:solidFill>
                  <a:prstClr val="black"/>
                </a:solidFill>
                <a:latin typeface="Helvetica Neue" panose="02000503000000020004" pitchFamily="2" charset="0"/>
                <a:sym typeface="DIN Condensed"/>
              </a:endParaRPr>
            </a:p>
          </p:txBody>
        </p:sp>
        <p:pic>
          <p:nvPicPr>
            <p:cNvPr id="53" name="pasted-image.pdf" descr="pasted-image.pdf">
              <a:extLst>
                <a:ext uri="{FF2B5EF4-FFF2-40B4-BE49-F238E27FC236}">
                  <a16:creationId xmlns:a16="http://schemas.microsoft.com/office/drawing/2014/main" id="{644D8EE5-DBD3-1B4E-8262-78FE28F44A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55681" y="1182059"/>
              <a:ext cx="533064" cy="177689"/>
            </a:xfrm>
            <a:prstGeom prst="rect">
              <a:avLst/>
            </a:prstGeom>
            <a:ln w="12700" cap="flat">
              <a:noFill/>
              <a:miter lim="400000"/>
            </a:ln>
            <a:effectLst/>
          </p:spPr>
        </p:pic>
        <p:sp>
          <p:nvSpPr>
            <p:cNvPr id="54" name="Rounded Rectangle">
              <a:extLst>
                <a:ext uri="{FF2B5EF4-FFF2-40B4-BE49-F238E27FC236}">
                  <a16:creationId xmlns:a16="http://schemas.microsoft.com/office/drawing/2014/main" id="{C60A7C64-2EC0-084D-B936-BEA34D142B62}"/>
                </a:ext>
              </a:extLst>
            </p:cNvPr>
            <p:cNvSpPr/>
            <p:nvPr/>
          </p:nvSpPr>
          <p:spPr>
            <a:xfrm>
              <a:off x="4162172" y="1776928"/>
              <a:ext cx="3222339" cy="666864"/>
            </a:xfrm>
            <a:prstGeom prst="roundRect">
              <a:avLst>
                <a:gd name="adj" fmla="val 30630"/>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342900">
                <a:lnSpc>
                  <a:spcPct val="80000"/>
                </a:lnSpc>
                <a:defRPr sz="2800" cap="all">
                  <a:solidFill>
                    <a:srgbClr val="FFFFFF"/>
                  </a:solidFill>
                  <a:latin typeface="+mn-lt"/>
                  <a:ea typeface="+mn-ea"/>
                  <a:cs typeface="+mn-cs"/>
                  <a:sym typeface="DIN Condensed"/>
                </a:defRPr>
              </a:pPr>
              <a:endParaRPr sz="2100" cap="all" dirty="0">
                <a:solidFill>
                  <a:srgbClr val="FFFFFF"/>
                </a:solidFill>
                <a:latin typeface="Helvetica Neue" panose="02000503000000020004" pitchFamily="2" charset="0"/>
                <a:sym typeface="DIN Condensed"/>
              </a:endParaRPr>
            </a:p>
          </p:txBody>
        </p:sp>
        <p:pic>
          <p:nvPicPr>
            <p:cNvPr id="55" name="pasted-image.pdf" descr="pasted-image.pdf">
              <a:extLst>
                <a:ext uri="{FF2B5EF4-FFF2-40B4-BE49-F238E27FC236}">
                  <a16:creationId xmlns:a16="http://schemas.microsoft.com/office/drawing/2014/main" id="{4A3D72B1-620B-9A41-85DA-D80C77EB50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63641" y="1862709"/>
              <a:ext cx="2819401" cy="495301"/>
            </a:xfrm>
            <a:prstGeom prst="rect">
              <a:avLst/>
            </a:prstGeom>
            <a:ln w="12700" cap="flat">
              <a:noFill/>
              <a:miter lim="400000"/>
            </a:ln>
            <a:effectLst/>
          </p:spPr>
        </p:pic>
      </p:grpSp>
      <p:graphicFrame>
        <p:nvGraphicFramePr>
          <p:cNvPr id="56" name="Table 55">
            <a:extLst>
              <a:ext uri="{FF2B5EF4-FFF2-40B4-BE49-F238E27FC236}">
                <a16:creationId xmlns:a16="http://schemas.microsoft.com/office/drawing/2014/main" id="{880F439F-7FCE-E640-AA94-5B9AA0571618}"/>
              </a:ext>
            </a:extLst>
          </p:cNvPr>
          <p:cNvGraphicFramePr>
            <a:graphicFrameLocks noGrp="1"/>
          </p:cNvGraphicFramePr>
          <p:nvPr/>
        </p:nvGraphicFramePr>
        <p:xfrm>
          <a:off x="812347" y="1721576"/>
          <a:ext cx="3849814" cy="1127760"/>
        </p:xfrm>
        <a:graphic>
          <a:graphicData uri="http://schemas.openxmlformats.org/drawingml/2006/table">
            <a:tbl>
              <a:tblPr firstRow="1" bandRow="1"/>
              <a:tblGrid>
                <a:gridCol w="410135">
                  <a:extLst>
                    <a:ext uri="{9D8B030D-6E8A-4147-A177-3AD203B41FA5}">
                      <a16:colId xmlns:a16="http://schemas.microsoft.com/office/drawing/2014/main" val="20000"/>
                    </a:ext>
                  </a:extLst>
                </a:gridCol>
                <a:gridCol w="656901">
                  <a:extLst>
                    <a:ext uri="{9D8B030D-6E8A-4147-A177-3AD203B41FA5}">
                      <a16:colId xmlns:a16="http://schemas.microsoft.com/office/drawing/2014/main" val="20001"/>
                    </a:ext>
                  </a:extLst>
                </a:gridCol>
                <a:gridCol w="1507442">
                  <a:extLst>
                    <a:ext uri="{9D8B030D-6E8A-4147-A177-3AD203B41FA5}">
                      <a16:colId xmlns:a16="http://schemas.microsoft.com/office/drawing/2014/main" val="20002"/>
                    </a:ext>
                  </a:extLst>
                </a:gridCol>
                <a:gridCol w="1275336">
                  <a:extLst>
                    <a:ext uri="{9D8B030D-6E8A-4147-A177-3AD203B41FA5}">
                      <a16:colId xmlns:a16="http://schemas.microsoft.com/office/drawing/2014/main" val="20003"/>
                    </a:ext>
                  </a:extLst>
                </a:gridCol>
              </a:tblGrid>
              <a:tr h="278130">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endParaRPr lang="en-US" sz="1400" dirty="0">
                        <a:latin typeface="Courier New" charset="0"/>
                        <a:ea typeface="Courier New" charset="0"/>
                        <a:cs typeface="Courier New" charset="0"/>
                      </a:endParaRPr>
                    </a:p>
                  </a:txBody>
                  <a:tcPr marL="68580" marR="68580" marT="34290" marB="34290">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r>
                        <a:rPr lang="en-US" sz="1400" i="1" dirty="0">
                          <a:latin typeface="Courier New" charset="0"/>
                          <a:ea typeface="Courier New" charset="0"/>
                          <a:cs typeface="Courier New" charset="0"/>
                        </a:rPr>
                        <a:t>?X</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r>
                        <a:rPr lang="en-US" sz="1400" i="1" dirty="0">
                          <a:latin typeface="Courier New" charset="0"/>
                          <a:ea typeface="Courier New" charset="0"/>
                          <a:cs typeface="Courier New" charset="0"/>
                        </a:rPr>
                        <a:t>?Y</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r>
                        <a:rPr lang="en-US" sz="1400" i="1" dirty="0">
                          <a:latin typeface="Courier New" charset="0"/>
                          <a:ea typeface="Courier New" charset="0"/>
                          <a:cs typeface="Courier New" charset="0"/>
                        </a:rPr>
                        <a:t>?Z</a:t>
                      </a:r>
                    </a:p>
                  </a:txBody>
                  <a:tcPr marL="68580" marR="68580" marT="34290" marB="34290">
                    <a:lnL w="12700" cap="flat" cmpd="sng" algn="ctr">
                      <a:solidFill>
                        <a:sysClr val="windowText" lastClr="000000"/>
                      </a:solidFill>
                      <a:prstDash val="solid"/>
                      <a:round/>
                      <a:headEnd type="none" w="med" len="med"/>
                      <a:tailEnd type="none" w="med" len="med"/>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8130">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pPr algn="ctr"/>
                      <a:r>
                        <a:rPr lang="en-US" sz="1400" b="1" dirty="0">
                          <a:latin typeface="Courier New" charset="0"/>
                          <a:ea typeface="Courier New" charset="0"/>
                          <a:cs typeface="Courier New" charset="0"/>
                        </a:rPr>
                        <a:t>M1</a:t>
                      </a:r>
                    </a:p>
                  </a:txBody>
                  <a:tcPr marL="68580" marR="68580" marT="34290" marB="34290">
                    <a:lnL w="12700" cmpd="sng">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r>
                        <a:rPr lang="en-US" sz="1200" b="1" dirty="0">
                          <a:solidFill>
                            <a:schemeClr val="tx2"/>
                          </a:solidFill>
                          <a:latin typeface="Courier New" charset="0"/>
                          <a:ea typeface="Courier New" charset="0"/>
                          <a:cs typeface="Courier New" charset="0"/>
                        </a:rPr>
                        <a:t>John</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endParaRPr lang="en-US" sz="1200" b="1" dirty="0">
                        <a:solidFill>
                          <a:schemeClr val="tx2"/>
                        </a:solidFill>
                        <a:latin typeface="Courier New" charset="0"/>
                        <a:ea typeface="Courier New" charset="0"/>
                        <a:cs typeface="Courier New" charset="0"/>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endParaRPr lang="en-US" sz="1200" b="1" dirty="0">
                        <a:solidFill>
                          <a:schemeClr val="tx2"/>
                        </a:solidFill>
                        <a:latin typeface="Courier New" charset="0"/>
                        <a:ea typeface="Courier New" charset="0"/>
                        <a:cs typeface="Courier New" charset="0"/>
                      </a:endParaRPr>
                    </a:p>
                  </a:txBody>
                  <a:tcPr marL="68580" marR="68580" marT="34290" marB="34290">
                    <a:lnL w="12700" cap="flat" cmpd="sng" algn="ctr">
                      <a:solidFill>
                        <a:sysClr val="windowText" lastClr="000000"/>
                      </a:solidFill>
                      <a:prstDash val="solid"/>
                      <a:round/>
                      <a:headEnd type="none" w="med" len="med"/>
                      <a:tailEnd type="none" w="med" len="med"/>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8130">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pPr algn="ctr"/>
                      <a:r>
                        <a:rPr lang="en-US" sz="1400" b="1" dirty="0">
                          <a:latin typeface="Courier New" charset="0"/>
                          <a:ea typeface="Courier New" charset="0"/>
                          <a:cs typeface="Courier New" charset="0"/>
                        </a:rPr>
                        <a:t>M2</a:t>
                      </a:r>
                    </a:p>
                  </a:txBody>
                  <a:tcPr marL="68580" marR="68580" marT="34290" marB="34290">
                    <a:lnL w="12700" cmpd="sng">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r>
                        <a:rPr lang="en-US" sz="1200" b="1" dirty="0">
                          <a:solidFill>
                            <a:schemeClr val="tx2"/>
                          </a:solidFill>
                          <a:latin typeface="Courier New" charset="0"/>
                          <a:ea typeface="Courier New" charset="0"/>
                          <a:cs typeface="Courier New" charset="0"/>
                        </a:rPr>
                        <a:t>Mary</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r>
                        <a:rPr lang="en-US" sz="1200" b="1" dirty="0" err="1">
                          <a:solidFill>
                            <a:schemeClr val="tx2"/>
                          </a:solidFill>
                          <a:latin typeface="Courier New" charset="0"/>
                          <a:ea typeface="Courier New" charset="0"/>
                          <a:cs typeface="Courier New" charset="0"/>
                        </a:rPr>
                        <a:t>mary@email.eu</a:t>
                      </a:r>
                      <a:endParaRPr lang="en-US" sz="1200" b="1" dirty="0">
                        <a:solidFill>
                          <a:schemeClr val="tx2"/>
                        </a:solidFill>
                        <a:latin typeface="Courier New" charset="0"/>
                        <a:ea typeface="Courier New" charset="0"/>
                        <a:cs typeface="Courier New" charset="0"/>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endParaRPr lang="en-US" sz="1200" b="1" dirty="0">
                        <a:solidFill>
                          <a:schemeClr val="tx2"/>
                        </a:solidFill>
                        <a:latin typeface="Courier New" charset="0"/>
                        <a:ea typeface="Courier New" charset="0"/>
                        <a:cs typeface="Courier New" charset="0"/>
                      </a:endParaRPr>
                    </a:p>
                  </a:txBody>
                  <a:tcPr marL="68580" marR="68580" marT="34290" marB="34290">
                    <a:lnL w="12700" cap="flat" cmpd="sng" algn="ctr">
                      <a:solidFill>
                        <a:sysClr val="windowText" lastClr="000000"/>
                      </a:solidFill>
                      <a:prstDash val="solid"/>
                      <a:round/>
                      <a:headEnd type="none" w="med" len="med"/>
                      <a:tailEnd type="none" w="med" len="med"/>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8130">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pPr algn="ctr"/>
                      <a:r>
                        <a:rPr lang="en-US" sz="1400" b="1" dirty="0">
                          <a:latin typeface="Courier New" charset="0"/>
                          <a:ea typeface="Courier New" charset="0"/>
                          <a:cs typeface="Courier New" charset="0"/>
                        </a:rPr>
                        <a:t>M3</a:t>
                      </a:r>
                    </a:p>
                  </a:txBody>
                  <a:tcPr marL="68580" marR="68580" marT="34290" marB="34290">
                    <a:lnL w="12700" cmpd="sng">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r>
                        <a:rPr lang="en-US" sz="1200" b="1" dirty="0">
                          <a:solidFill>
                            <a:schemeClr val="tx2"/>
                          </a:solidFill>
                          <a:latin typeface="Courier New" charset="0"/>
                          <a:ea typeface="Courier New" charset="0"/>
                          <a:cs typeface="Courier New" charset="0"/>
                        </a:rPr>
                        <a:t>Lucy</a:t>
                      </a: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endParaRPr lang="en-US" sz="1200" b="1" dirty="0">
                        <a:solidFill>
                          <a:schemeClr val="tx2"/>
                        </a:solidFill>
                        <a:latin typeface="Courier New" charset="0"/>
                        <a:ea typeface="Courier New" charset="0"/>
                        <a:cs typeface="Courier New" charset="0"/>
                      </a:endParaRPr>
                    </a:p>
                  </a:txBody>
                  <a:tcPr marL="68580" marR="68580" marT="34290" marB="3429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r>
                        <a:rPr lang="en-US" sz="1200" b="1" dirty="0">
                          <a:solidFill>
                            <a:schemeClr val="tx2"/>
                          </a:solidFill>
                          <a:latin typeface="Courier New" charset="0"/>
                          <a:ea typeface="Courier New" charset="0"/>
                          <a:cs typeface="Courier New" charset="0"/>
                        </a:rPr>
                        <a:t>Roses</a:t>
                      </a:r>
                      <a:r>
                        <a:rPr lang="en-US" sz="1200" b="1" baseline="0" dirty="0">
                          <a:solidFill>
                            <a:schemeClr val="tx2"/>
                          </a:solidFill>
                          <a:latin typeface="Courier New" charset="0"/>
                          <a:ea typeface="Courier New" charset="0"/>
                          <a:cs typeface="Courier New" charset="0"/>
                        </a:rPr>
                        <a:t> Street</a:t>
                      </a:r>
                      <a:endParaRPr lang="en-US" sz="1200" b="1" dirty="0">
                        <a:solidFill>
                          <a:schemeClr val="tx2"/>
                        </a:solidFill>
                        <a:latin typeface="Courier New" charset="0"/>
                        <a:ea typeface="Courier New" charset="0"/>
                        <a:cs typeface="Courier New" charset="0"/>
                      </a:endParaRPr>
                    </a:p>
                  </a:txBody>
                  <a:tcPr marL="68580" marR="68580" marT="34290" marB="34290">
                    <a:lnL w="12700" cap="flat" cmpd="sng" algn="ctr">
                      <a:solidFill>
                        <a:sysClr val="windowText" lastClr="000000"/>
                      </a:solidFill>
                      <a:prstDash val="solid"/>
                      <a:round/>
                      <a:headEnd type="none" w="med" len="med"/>
                      <a:tailEnd type="none" w="med" len="med"/>
                    </a:lnL>
                    <a:lnR w="12700" cmpd="sng">
                      <a:noFill/>
                    </a:lnR>
                    <a:lnT w="12700" cap="flat" cmpd="sng" algn="ctr">
                      <a:solidFill>
                        <a:sysClr val="windowText" lastClr="00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4" name="Rectangle 3">
            <a:extLst>
              <a:ext uri="{FF2B5EF4-FFF2-40B4-BE49-F238E27FC236}">
                <a16:creationId xmlns:a16="http://schemas.microsoft.com/office/drawing/2014/main" id="{CC93B6E7-6441-2949-8C3C-BF7772BA6D69}"/>
              </a:ext>
            </a:extLst>
          </p:cNvPr>
          <p:cNvSpPr/>
          <p:nvPr/>
        </p:nvSpPr>
        <p:spPr>
          <a:xfrm>
            <a:off x="440530" y="1323142"/>
            <a:ext cx="3066930" cy="300082"/>
          </a:xfrm>
          <a:prstGeom prst="rect">
            <a:avLst/>
          </a:prstGeom>
        </p:spPr>
        <p:txBody>
          <a:bodyPr wrap="none">
            <a:spAutoFit/>
          </a:bodyPr>
          <a:lstStyle/>
          <a:p>
            <a:r>
              <a:rPr lang="en-US" sz="1350" b="1" dirty="0">
                <a:latin typeface="Helvetica Neue" panose="02000503000000020004" pitchFamily="2" charset="0"/>
              </a:rPr>
              <a:t>Query:</a:t>
            </a:r>
            <a:r>
              <a:rPr lang="en-US" sz="1350" dirty="0">
                <a:latin typeface="Helvetica Neue" panose="02000503000000020004" pitchFamily="2" charset="0"/>
              </a:rPr>
              <a:t>         Set of Variable Mappings</a:t>
            </a:r>
          </a:p>
        </p:txBody>
      </p:sp>
      <p:sp>
        <p:nvSpPr>
          <p:cNvPr id="57" name="Rectangle 56">
            <a:extLst>
              <a:ext uri="{FF2B5EF4-FFF2-40B4-BE49-F238E27FC236}">
                <a16:creationId xmlns:a16="http://schemas.microsoft.com/office/drawing/2014/main" id="{C7A41BFD-136D-0440-BBDF-B200D41B43BB}"/>
              </a:ext>
            </a:extLst>
          </p:cNvPr>
          <p:cNvSpPr/>
          <p:nvPr/>
        </p:nvSpPr>
        <p:spPr>
          <a:xfrm>
            <a:off x="6257399" y="2107432"/>
            <a:ext cx="1953518" cy="846227"/>
          </a:xfrm>
          <a:prstGeom prst="rect">
            <a:avLst/>
          </a:prstGeom>
          <a:solidFill>
            <a:srgbClr val="FF0000"/>
          </a:solidFill>
          <a:ln w="25400" cap="flat" cmpd="sng" algn="ctr">
            <a:noFill/>
            <a:prstDash val="solid"/>
          </a:ln>
          <a:effectLst/>
        </p:spPr>
        <p:txBody>
          <a:bodyPr lIns="135000" tIns="270000" rIns="135000" bIns="270000" rtlCol="0" anchor="ctr"/>
          <a:lstStyle/>
          <a:p>
            <a:pPr algn="ctr" defTabSz="342900">
              <a:defRPr/>
            </a:pPr>
            <a:r>
              <a:rPr lang="en-US" sz="1350" kern="0" dirty="0">
                <a:solidFill>
                  <a:prstClr val="white"/>
                </a:solidFill>
                <a:latin typeface="Helvetica Neue" panose="02000503000000020004" pitchFamily="2" charset="0"/>
                <a:ea typeface="Helvetica Neue Medium" charset="0"/>
                <a:cs typeface="Helvetica Neue Medium" charset="0"/>
              </a:rPr>
              <a:t>INTRACTABLE</a:t>
            </a:r>
          </a:p>
          <a:p>
            <a:pPr algn="ctr" defTabSz="342900">
              <a:defRPr/>
            </a:pPr>
            <a:endParaRPr lang="en-US" sz="1350" kern="0" dirty="0">
              <a:solidFill>
                <a:prstClr val="white"/>
              </a:solidFill>
              <a:latin typeface="Helvetica Neue" panose="02000503000000020004" pitchFamily="2" charset="0"/>
              <a:ea typeface="Helvetica Neue Medium" charset="0"/>
              <a:cs typeface="Helvetica Neue Medium" charset="0"/>
            </a:endParaRPr>
          </a:p>
          <a:p>
            <a:pPr algn="ctr" defTabSz="342900">
              <a:defRPr/>
            </a:pPr>
            <a:endParaRPr lang="en-US" sz="1350" kern="0" dirty="0">
              <a:solidFill>
                <a:prstClr val="white"/>
              </a:solidFill>
              <a:latin typeface="Helvetica Neue" panose="02000503000000020004" pitchFamily="2" charset="0"/>
              <a:ea typeface="Helvetica Neue Medium" charset="0"/>
              <a:cs typeface="Helvetica Neue Medium" charset="0"/>
            </a:endParaRPr>
          </a:p>
        </p:txBody>
      </p:sp>
      <p:sp>
        <p:nvSpPr>
          <p:cNvPr id="58" name="Rectangle 57">
            <a:extLst>
              <a:ext uri="{FF2B5EF4-FFF2-40B4-BE49-F238E27FC236}">
                <a16:creationId xmlns:a16="http://schemas.microsoft.com/office/drawing/2014/main" id="{E6B402A0-9CA8-EB45-AF5E-88BE8B871373}"/>
              </a:ext>
            </a:extLst>
          </p:cNvPr>
          <p:cNvSpPr/>
          <p:nvPr/>
        </p:nvSpPr>
        <p:spPr>
          <a:xfrm>
            <a:off x="5815228" y="1203099"/>
            <a:ext cx="2383421" cy="783732"/>
          </a:xfrm>
          <a:prstGeom prst="rect">
            <a:avLst/>
          </a:prstGeom>
          <a:solidFill>
            <a:srgbClr val="5373CA"/>
          </a:solidFill>
          <a:ln w="25400" cap="flat" cmpd="sng" algn="ctr">
            <a:noFill/>
            <a:prstDash val="solid"/>
          </a:ln>
          <a:effectLst/>
        </p:spPr>
        <p:txBody>
          <a:bodyPr lIns="135000" tIns="270000" rIns="135000" bIns="270000" rtlCol="0" anchor="ctr"/>
          <a:lstStyle/>
          <a:p>
            <a:pPr algn="ctr" defTabSz="342900">
              <a:defRPr/>
            </a:pPr>
            <a:r>
              <a:rPr lang="en-US" sz="1350" kern="0" dirty="0">
                <a:solidFill>
                  <a:prstClr val="white"/>
                </a:solidFill>
                <a:latin typeface="Helvetica Neue" panose="02000503000000020004" pitchFamily="2" charset="0"/>
                <a:ea typeface="Helvetica Neue Medium" charset="0"/>
                <a:cs typeface="Helvetica Neue Medium" charset="0"/>
              </a:rPr>
              <a:t>Enumerate all possible </a:t>
            </a:r>
          </a:p>
          <a:p>
            <a:pPr algn="ctr" defTabSz="342900">
              <a:defRPr/>
            </a:pPr>
            <a:r>
              <a:rPr lang="en-US" sz="1350" kern="0" dirty="0">
                <a:solidFill>
                  <a:prstClr val="white"/>
                </a:solidFill>
                <a:latin typeface="Helvetica Neue" panose="02000503000000020004" pitchFamily="2" charset="0"/>
                <a:ea typeface="Helvetica Neue Medium" charset="0"/>
                <a:cs typeface="Helvetica Neue Medium" charset="0"/>
              </a:rPr>
              <a:t>SPARQL queries satisfied</a:t>
            </a:r>
          </a:p>
          <a:p>
            <a:pPr algn="ctr" defTabSz="342900">
              <a:defRPr/>
            </a:pPr>
            <a:r>
              <a:rPr lang="en-US" sz="1350" kern="0" dirty="0">
                <a:solidFill>
                  <a:prstClr val="white"/>
                </a:solidFill>
                <a:latin typeface="Helvetica Neue" panose="02000503000000020004" pitchFamily="2" charset="0"/>
                <a:ea typeface="Helvetica Neue Medium" charset="0"/>
                <a:cs typeface="Helvetica Neue Medium" charset="0"/>
              </a:rPr>
              <a:t>by the mappings</a:t>
            </a:r>
          </a:p>
        </p:txBody>
      </p:sp>
      <p:sp>
        <p:nvSpPr>
          <p:cNvPr id="59" name="Rectangle 58">
            <a:extLst>
              <a:ext uri="{FF2B5EF4-FFF2-40B4-BE49-F238E27FC236}">
                <a16:creationId xmlns:a16="http://schemas.microsoft.com/office/drawing/2014/main" id="{2B7199BC-CA2C-524A-9073-69A89ADABCAB}"/>
              </a:ext>
            </a:extLst>
          </p:cNvPr>
          <p:cNvSpPr/>
          <p:nvPr/>
        </p:nvSpPr>
        <p:spPr>
          <a:xfrm>
            <a:off x="5815228" y="3191642"/>
            <a:ext cx="2383421" cy="783732"/>
          </a:xfrm>
          <a:prstGeom prst="rect">
            <a:avLst/>
          </a:prstGeom>
          <a:solidFill>
            <a:srgbClr val="5373CA"/>
          </a:solidFill>
          <a:ln w="25400" cap="flat" cmpd="sng" algn="ctr">
            <a:noFill/>
            <a:prstDash val="solid"/>
          </a:ln>
          <a:effectLst/>
        </p:spPr>
        <p:txBody>
          <a:bodyPr lIns="135000" tIns="270000" rIns="135000" bIns="270000" rtlCol="0" anchor="ctr"/>
          <a:lstStyle/>
          <a:p>
            <a:pPr algn="ctr" defTabSz="342900">
              <a:defRPr/>
            </a:pPr>
            <a:r>
              <a:rPr lang="en-US" sz="1350" kern="0" dirty="0">
                <a:solidFill>
                  <a:prstClr val="white"/>
                </a:solidFill>
                <a:latin typeface="Helvetica Neue" panose="02000503000000020004" pitchFamily="2" charset="0"/>
                <a:ea typeface="Helvetica Neue Medium" charset="0"/>
                <a:cs typeface="Helvetica Neue Medium" charset="0"/>
              </a:rPr>
              <a:t>Build tree-shaped</a:t>
            </a:r>
          </a:p>
          <a:p>
            <a:pPr algn="ctr" defTabSz="342900">
              <a:defRPr/>
            </a:pPr>
            <a:r>
              <a:rPr lang="en-US" sz="1350" kern="0" dirty="0">
                <a:solidFill>
                  <a:prstClr val="white"/>
                </a:solidFill>
                <a:latin typeface="Helvetica Neue" panose="02000503000000020004" pitchFamily="2" charset="0"/>
                <a:ea typeface="Helvetica Neue Medium" charset="0"/>
                <a:cs typeface="Helvetica Neue Medium" charset="0"/>
              </a:rPr>
              <a:t>SPARQL queries IMPLIED</a:t>
            </a:r>
          </a:p>
          <a:p>
            <a:pPr algn="ctr" defTabSz="342900">
              <a:defRPr/>
            </a:pPr>
            <a:r>
              <a:rPr lang="en-US" sz="1350" kern="0" dirty="0">
                <a:solidFill>
                  <a:prstClr val="white"/>
                </a:solidFill>
                <a:latin typeface="Helvetica Neue" panose="02000503000000020004" pitchFamily="2" charset="0"/>
                <a:ea typeface="Helvetica Neue Medium" charset="0"/>
                <a:cs typeface="Helvetica Neue Medium" charset="0"/>
              </a:rPr>
              <a:t>by the mappings</a:t>
            </a:r>
          </a:p>
        </p:txBody>
      </p:sp>
      <p:pic>
        <p:nvPicPr>
          <p:cNvPr id="60" name="pasted-image.pdf" descr="pasted-image.pdf">
            <a:extLst>
              <a:ext uri="{FF2B5EF4-FFF2-40B4-BE49-F238E27FC236}">
                <a16:creationId xmlns:a16="http://schemas.microsoft.com/office/drawing/2014/main" id="{97893466-C69A-B74B-9BBF-E8DFDE3E313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100000"/>
                    </a14:imgEffect>
                    <a14:imgEffect>
                      <a14:colorTemperature colorTemp="6040"/>
                    </a14:imgEffect>
                    <a14:imgEffect>
                      <a14:saturation sat="0"/>
                    </a14:imgEffect>
                    <a14:imgEffect>
                      <a14:brightnessContrast bright="100000" contrast="100000"/>
                    </a14:imgEffect>
                  </a14:imgLayer>
                </a14:imgProps>
              </a:ext>
            </a:extLst>
          </a:blip>
          <a:stretch>
            <a:fillRect/>
          </a:stretch>
        </p:blipFill>
        <p:spPr>
          <a:xfrm>
            <a:off x="6582873" y="2530545"/>
            <a:ext cx="1302569" cy="254312"/>
          </a:xfrm>
          <a:prstGeom prst="rect">
            <a:avLst/>
          </a:prstGeom>
          <a:ln w="12700" cap="flat">
            <a:noFill/>
            <a:miter lim="400000"/>
          </a:ln>
          <a:effectLst/>
        </p:spPr>
      </p:pic>
      <p:sp>
        <p:nvSpPr>
          <p:cNvPr id="62" name="Rectangle 61">
            <a:extLst>
              <a:ext uri="{FF2B5EF4-FFF2-40B4-BE49-F238E27FC236}">
                <a16:creationId xmlns:a16="http://schemas.microsoft.com/office/drawing/2014/main" id="{6CAA37E7-B303-8640-8871-67019A7181F5}"/>
              </a:ext>
            </a:extLst>
          </p:cNvPr>
          <p:cNvSpPr/>
          <p:nvPr/>
        </p:nvSpPr>
        <p:spPr>
          <a:xfrm>
            <a:off x="1436467" y="4091047"/>
            <a:ext cx="2383421" cy="669485"/>
          </a:xfrm>
          <a:prstGeom prst="rect">
            <a:avLst/>
          </a:prstGeom>
          <a:solidFill>
            <a:srgbClr val="5373CA"/>
          </a:solidFill>
          <a:ln w="25400" cap="flat" cmpd="sng" algn="ctr">
            <a:noFill/>
            <a:prstDash val="solid"/>
          </a:ln>
          <a:effectLst/>
        </p:spPr>
        <p:txBody>
          <a:bodyPr lIns="135000" tIns="270000" rIns="135000" bIns="270000" rtlCol="0" anchor="ctr"/>
          <a:lstStyle/>
          <a:p>
            <a:pPr algn="ctr" defTabSz="342900">
              <a:defRPr/>
            </a:pPr>
            <a:r>
              <a:rPr lang="en-US" sz="1200" kern="0" dirty="0">
                <a:solidFill>
                  <a:prstClr val="white"/>
                </a:solidFill>
                <a:latin typeface="Helvetica Neue" panose="02000503000000020004" pitchFamily="2" charset="0"/>
                <a:ea typeface="Helvetica Neue Medium" charset="0"/>
                <a:cs typeface="Helvetica Neue Medium" charset="0"/>
              </a:rPr>
              <a:t>Incomplete Mappings are treated as OPTIONAL</a:t>
            </a:r>
          </a:p>
          <a:p>
            <a:pPr algn="ctr" defTabSz="342900">
              <a:defRPr/>
            </a:pPr>
            <a:r>
              <a:rPr lang="en-US" sz="1200" kern="0" dirty="0">
                <a:solidFill>
                  <a:prstClr val="white"/>
                </a:solidFill>
                <a:latin typeface="Helvetica Neue" panose="02000503000000020004" pitchFamily="2" charset="0"/>
                <a:ea typeface="Helvetica Neue Medium" charset="0"/>
                <a:cs typeface="Helvetica Neue Medium" charset="0"/>
              </a:rPr>
              <a:t>Typical of RDF queries</a:t>
            </a:r>
          </a:p>
        </p:txBody>
      </p:sp>
      <p:sp>
        <p:nvSpPr>
          <p:cNvPr id="29" name="TextBox 28">
            <a:extLst>
              <a:ext uri="{FF2B5EF4-FFF2-40B4-BE49-F238E27FC236}">
                <a16:creationId xmlns:a16="http://schemas.microsoft.com/office/drawing/2014/main" id="{A35CE5B7-9422-C24E-9C89-C75EBB2998C9}"/>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9073354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641576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Reverse engineering SPARQL queries</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Challenges and Complexity</a:t>
            </a:r>
          </a:p>
        </p:txBody>
      </p:sp>
      <p:sp>
        <p:nvSpPr>
          <p:cNvPr id="6" name="Rectangle 5">
            <a:extLst>
              <a:ext uri="{FF2B5EF4-FFF2-40B4-BE49-F238E27FC236}">
                <a16:creationId xmlns:a16="http://schemas.microsoft.com/office/drawing/2014/main" id="{05B4A9E0-26C2-CB48-A0E7-D65926700CB3}"/>
              </a:ext>
            </a:extLst>
          </p:cNvPr>
          <p:cNvSpPr/>
          <p:nvPr/>
        </p:nvSpPr>
        <p:spPr>
          <a:xfrm>
            <a:off x="7263152" y="391604"/>
            <a:ext cx="1593641" cy="300082"/>
          </a:xfrm>
          <a:prstGeom prst="rect">
            <a:avLst/>
          </a:prstGeom>
        </p:spPr>
        <p:txBody>
          <a:bodyPr wrap="none">
            <a:spAutoFit/>
          </a:bodyPr>
          <a:lstStyle/>
          <a:p>
            <a:r>
              <a:rPr lang="en-GB" sz="1350" dirty="0">
                <a:solidFill>
                  <a:srgbClr val="0072E5"/>
                </a:solidFill>
                <a:latin typeface="LibreCaslonText"/>
              </a:rPr>
              <a:t>Arenas et al. </a:t>
            </a:r>
            <a:r>
              <a:rPr lang="en-GB" sz="1350" dirty="0">
                <a:latin typeface="LibreCaslonText"/>
              </a:rPr>
              <a:t>[</a:t>
            </a:r>
            <a:r>
              <a:rPr lang="en-GB" sz="1350" dirty="0">
                <a:solidFill>
                  <a:srgbClr val="0072E5"/>
                </a:solidFill>
                <a:latin typeface="LibreCaslonText"/>
              </a:rPr>
              <a:t>2016</a:t>
            </a:r>
            <a:r>
              <a:rPr lang="en-GB" sz="1350" dirty="0">
                <a:latin typeface="LibreCaslonText"/>
              </a:rPr>
              <a:t>] </a:t>
            </a:r>
            <a:endParaRPr lang="en-GB" sz="1350" dirty="0">
              <a:latin typeface="Helvetica Neue" panose="02000503000000020004" pitchFamily="2" charset="0"/>
            </a:endParaRPr>
          </a:p>
        </p:txBody>
      </p:sp>
      <p:sp>
        <p:nvSpPr>
          <p:cNvPr id="28" name="Rectangle 27">
            <a:extLst>
              <a:ext uri="{FF2B5EF4-FFF2-40B4-BE49-F238E27FC236}">
                <a16:creationId xmlns:a16="http://schemas.microsoft.com/office/drawing/2014/main" id="{E7D8E582-807B-CD4F-A93C-CFB8D15691D8}"/>
              </a:ext>
            </a:extLst>
          </p:cNvPr>
          <p:cNvSpPr/>
          <p:nvPr/>
        </p:nvSpPr>
        <p:spPr>
          <a:xfrm>
            <a:off x="440530" y="1273628"/>
            <a:ext cx="4225360" cy="369332"/>
          </a:xfrm>
          <a:prstGeom prst="rect">
            <a:avLst/>
          </a:prstGeom>
        </p:spPr>
        <p:txBody>
          <a:bodyPr wrap="square">
            <a:spAutoFit/>
          </a:bodyPr>
          <a:lstStyle/>
          <a:p>
            <a:r>
              <a:rPr lang="en-US" sz="1350" dirty="0">
                <a:latin typeface="Helvetica Neue" panose="02000503000000020004" pitchFamily="2" charset="0"/>
              </a:rPr>
              <a:t>Query:         Set of Variable Mappings  </a:t>
            </a:r>
            <a:r>
              <a:rPr lang="en-US" dirty="0" err="1">
                <a:latin typeface="Helvetica Neue" panose="02000503000000020004" pitchFamily="2" charset="0"/>
              </a:rPr>
              <a:t>Ω</a:t>
            </a:r>
            <a:endParaRPr lang="en-US" sz="1350" dirty="0">
              <a:latin typeface="Helvetica Neue" panose="02000503000000020004" pitchFamily="2" charset="0"/>
            </a:endParaRPr>
          </a:p>
        </p:txBody>
      </p:sp>
      <p:grpSp>
        <p:nvGrpSpPr>
          <p:cNvPr id="29" name="Group">
            <a:extLst>
              <a:ext uri="{FF2B5EF4-FFF2-40B4-BE49-F238E27FC236}">
                <a16:creationId xmlns:a16="http://schemas.microsoft.com/office/drawing/2014/main" id="{9DA2312C-D200-AE4F-9DBD-AED98848ADCE}"/>
              </a:ext>
            </a:extLst>
          </p:cNvPr>
          <p:cNvGrpSpPr/>
          <p:nvPr/>
        </p:nvGrpSpPr>
        <p:grpSpPr>
          <a:xfrm>
            <a:off x="440863" y="1793432"/>
            <a:ext cx="2050550" cy="1088163"/>
            <a:chOff x="0" y="0"/>
            <a:chExt cx="5525287" cy="2985489"/>
          </a:xfrm>
        </p:grpSpPr>
        <p:pic>
          <p:nvPicPr>
            <p:cNvPr id="30" name="pasted-image.pdf" descr="pasted-image.pdf">
              <a:extLst>
                <a:ext uri="{FF2B5EF4-FFF2-40B4-BE49-F238E27FC236}">
                  <a16:creationId xmlns:a16="http://schemas.microsoft.com/office/drawing/2014/main" id="{DD793717-2942-9048-8F3E-87E7866E3F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481"/>
              <a:ext cx="5525288" cy="2655009"/>
            </a:xfrm>
            <a:prstGeom prst="rect">
              <a:avLst/>
            </a:prstGeom>
            <a:ln w="12700" cap="flat">
              <a:noFill/>
              <a:miter lim="400000"/>
            </a:ln>
            <a:effectLst/>
          </p:spPr>
        </p:pic>
        <p:pic>
          <p:nvPicPr>
            <p:cNvPr id="31" name="pasted-image.pdf" descr="pasted-image.pdf">
              <a:extLst>
                <a:ext uri="{FF2B5EF4-FFF2-40B4-BE49-F238E27FC236}">
                  <a16:creationId xmlns:a16="http://schemas.microsoft.com/office/drawing/2014/main" id="{EF65DF7F-4605-7B4E-98B0-0C8DC29F08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13149" y="0"/>
              <a:ext cx="298989" cy="334866"/>
            </a:xfrm>
            <a:prstGeom prst="rect">
              <a:avLst/>
            </a:prstGeom>
            <a:ln w="12700" cap="flat">
              <a:noFill/>
              <a:miter lim="400000"/>
            </a:ln>
            <a:effectLst/>
          </p:spPr>
        </p:pic>
      </p:grpSp>
      <p:grpSp>
        <p:nvGrpSpPr>
          <p:cNvPr id="32" name="Group">
            <a:extLst>
              <a:ext uri="{FF2B5EF4-FFF2-40B4-BE49-F238E27FC236}">
                <a16:creationId xmlns:a16="http://schemas.microsoft.com/office/drawing/2014/main" id="{B26AE996-0EB7-BE4F-9B7A-D4CCF753C83A}"/>
              </a:ext>
            </a:extLst>
          </p:cNvPr>
          <p:cNvGrpSpPr/>
          <p:nvPr/>
        </p:nvGrpSpPr>
        <p:grpSpPr>
          <a:xfrm>
            <a:off x="2956430" y="1925788"/>
            <a:ext cx="1732518" cy="1006337"/>
            <a:chOff x="0" y="0"/>
            <a:chExt cx="4958035" cy="3030240"/>
          </a:xfrm>
        </p:grpSpPr>
        <p:pic>
          <p:nvPicPr>
            <p:cNvPr id="33" name="pasted-image.pdf" descr="pasted-image.pdf">
              <a:extLst>
                <a:ext uri="{FF2B5EF4-FFF2-40B4-BE49-F238E27FC236}">
                  <a16:creationId xmlns:a16="http://schemas.microsoft.com/office/drawing/2014/main" id="{70CC9216-5186-1E44-A584-D402F769CAA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697781" y="2534940"/>
              <a:ext cx="914401" cy="495301"/>
            </a:xfrm>
            <a:prstGeom prst="rect">
              <a:avLst/>
            </a:prstGeom>
            <a:ln w="12700" cap="flat">
              <a:noFill/>
              <a:miter lim="400000"/>
            </a:ln>
            <a:effectLst/>
          </p:spPr>
        </p:pic>
        <p:pic>
          <p:nvPicPr>
            <p:cNvPr id="34" name="pasted-image.pdf" descr="pasted-image.pdf">
              <a:extLst>
                <a:ext uri="{FF2B5EF4-FFF2-40B4-BE49-F238E27FC236}">
                  <a16:creationId xmlns:a16="http://schemas.microsoft.com/office/drawing/2014/main" id="{8D4E9BCD-575D-824F-A987-600D795874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7800" y="1232870"/>
              <a:ext cx="1587500" cy="495301"/>
            </a:xfrm>
            <a:prstGeom prst="rect">
              <a:avLst/>
            </a:prstGeom>
            <a:ln w="12700" cap="flat">
              <a:noFill/>
              <a:miter lim="400000"/>
            </a:ln>
            <a:effectLst/>
          </p:spPr>
        </p:pic>
        <p:pic>
          <p:nvPicPr>
            <p:cNvPr id="35" name="pasted-image.pdf" descr="pasted-image.pdf">
              <a:extLst>
                <a:ext uri="{FF2B5EF4-FFF2-40B4-BE49-F238E27FC236}">
                  <a16:creationId xmlns:a16="http://schemas.microsoft.com/office/drawing/2014/main" id="{29121BA4-6C44-B341-8A13-2B995EEC0D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232870"/>
              <a:ext cx="1587500" cy="495301"/>
            </a:xfrm>
            <a:prstGeom prst="rect">
              <a:avLst/>
            </a:prstGeom>
            <a:ln w="12700" cap="flat">
              <a:noFill/>
              <a:miter lim="400000"/>
            </a:ln>
            <a:effectLst/>
          </p:spPr>
        </p:pic>
        <p:pic>
          <p:nvPicPr>
            <p:cNvPr id="36" name="pasted-image.pdf" descr="pasted-image.pdf">
              <a:extLst>
                <a:ext uri="{FF2B5EF4-FFF2-40B4-BE49-F238E27FC236}">
                  <a16:creationId xmlns:a16="http://schemas.microsoft.com/office/drawing/2014/main" id="{8E59A3B8-E1BD-674E-B23E-7D9CFA67ED8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1781" y="0"/>
              <a:ext cx="2946401" cy="495300"/>
            </a:xfrm>
            <a:prstGeom prst="rect">
              <a:avLst/>
            </a:prstGeom>
            <a:ln w="12700" cap="flat">
              <a:noFill/>
              <a:miter lim="400000"/>
            </a:ln>
            <a:effectLst/>
          </p:spPr>
        </p:pic>
        <p:sp>
          <p:nvSpPr>
            <p:cNvPr id="37" name="Line">
              <a:extLst>
                <a:ext uri="{FF2B5EF4-FFF2-40B4-BE49-F238E27FC236}">
                  <a16:creationId xmlns:a16="http://schemas.microsoft.com/office/drawing/2014/main" id="{2D487A43-89F3-434B-9C47-D7DF562EE268}"/>
                </a:ext>
              </a:extLst>
            </p:cNvPr>
            <p:cNvSpPr/>
            <p:nvPr/>
          </p:nvSpPr>
          <p:spPr>
            <a:xfrm>
              <a:off x="2516459" y="578820"/>
              <a:ext cx="580481" cy="580481"/>
            </a:xfrm>
            <a:prstGeom prst="line">
              <a:avLst/>
            </a:prstGeom>
            <a:noFill/>
            <a:ln w="25400" cap="flat">
              <a:solidFill>
                <a:srgbClr val="000000"/>
              </a:solidFill>
              <a:prstDash val="solid"/>
              <a:miter lim="400000"/>
              <a:tailEnd type="triangle" w="med" len="med"/>
            </a:ln>
            <a:effectLst/>
          </p:spPr>
          <p:txBody>
            <a:bodyPr wrap="square" lIns="38100" tIns="38100" rIns="38100" bIns="38100" numCol="1" anchor="ctr">
              <a:noAutofit/>
            </a:bodyPr>
            <a:lstStyle/>
            <a:p>
              <a:pPr algn="ctr" defTabSz="342900">
                <a:lnSpc>
                  <a:spcPct val="80000"/>
                </a:lnSpc>
                <a:defRPr sz="2800" cap="all">
                  <a:latin typeface="+mn-lt"/>
                  <a:ea typeface="+mn-ea"/>
                  <a:cs typeface="+mn-cs"/>
                  <a:sym typeface="DIN Condensed"/>
                </a:defRPr>
              </a:pPr>
              <a:endParaRPr sz="2100" cap="all" dirty="0">
                <a:solidFill>
                  <a:prstClr val="black"/>
                </a:solidFill>
                <a:latin typeface="Helvetica Neue" panose="02000503000000020004" pitchFamily="2" charset="0"/>
                <a:sym typeface="DIN Condensed"/>
              </a:endParaRPr>
            </a:p>
          </p:txBody>
        </p:sp>
        <p:sp>
          <p:nvSpPr>
            <p:cNvPr id="38" name="Line">
              <a:extLst>
                <a:ext uri="{FF2B5EF4-FFF2-40B4-BE49-F238E27FC236}">
                  <a16:creationId xmlns:a16="http://schemas.microsoft.com/office/drawing/2014/main" id="{FA0E5BCE-3753-5742-9647-BBD6B36C4C83}"/>
                </a:ext>
              </a:extLst>
            </p:cNvPr>
            <p:cNvSpPr/>
            <p:nvPr/>
          </p:nvSpPr>
          <p:spPr>
            <a:xfrm flipH="1">
              <a:off x="1208359" y="578820"/>
              <a:ext cx="580481" cy="580481"/>
            </a:xfrm>
            <a:prstGeom prst="line">
              <a:avLst/>
            </a:prstGeom>
            <a:noFill/>
            <a:ln w="25400" cap="flat">
              <a:solidFill>
                <a:srgbClr val="000000"/>
              </a:solidFill>
              <a:prstDash val="solid"/>
              <a:miter lim="400000"/>
              <a:tailEnd type="triangle" w="med" len="med"/>
            </a:ln>
            <a:effectLst/>
          </p:spPr>
          <p:txBody>
            <a:bodyPr wrap="square" lIns="38100" tIns="38100" rIns="38100" bIns="38100" numCol="1" anchor="ctr">
              <a:noAutofit/>
            </a:bodyPr>
            <a:lstStyle/>
            <a:p>
              <a:pPr algn="ctr" defTabSz="342900">
                <a:lnSpc>
                  <a:spcPct val="80000"/>
                </a:lnSpc>
                <a:defRPr sz="2800" cap="all">
                  <a:latin typeface="+mn-lt"/>
                  <a:ea typeface="+mn-ea"/>
                  <a:cs typeface="+mn-cs"/>
                  <a:sym typeface="DIN Condensed"/>
                </a:defRPr>
              </a:pPr>
              <a:endParaRPr sz="2100" cap="all" dirty="0">
                <a:solidFill>
                  <a:prstClr val="black"/>
                </a:solidFill>
                <a:latin typeface="Helvetica Neue" panose="02000503000000020004" pitchFamily="2" charset="0"/>
                <a:sym typeface="DIN Condensed"/>
              </a:endParaRPr>
            </a:p>
          </p:txBody>
        </p:sp>
        <p:sp>
          <p:nvSpPr>
            <p:cNvPr id="39" name="Line">
              <a:extLst>
                <a:ext uri="{FF2B5EF4-FFF2-40B4-BE49-F238E27FC236}">
                  <a16:creationId xmlns:a16="http://schemas.microsoft.com/office/drawing/2014/main" id="{B53EFA1F-B731-A046-9146-1693C8C2B93A}"/>
                </a:ext>
              </a:extLst>
            </p:cNvPr>
            <p:cNvSpPr/>
            <p:nvPr/>
          </p:nvSpPr>
          <p:spPr>
            <a:xfrm flipH="1">
              <a:off x="2507479" y="1845805"/>
              <a:ext cx="580481" cy="580481"/>
            </a:xfrm>
            <a:prstGeom prst="line">
              <a:avLst/>
            </a:prstGeom>
            <a:noFill/>
            <a:ln w="25400" cap="flat">
              <a:solidFill>
                <a:srgbClr val="000000"/>
              </a:solidFill>
              <a:prstDash val="solid"/>
              <a:miter lim="400000"/>
              <a:tailEnd type="triangle" w="med" len="med"/>
            </a:ln>
            <a:effectLst/>
          </p:spPr>
          <p:txBody>
            <a:bodyPr wrap="square" lIns="38100" tIns="38100" rIns="38100" bIns="38100" numCol="1" anchor="ctr">
              <a:noAutofit/>
            </a:bodyPr>
            <a:lstStyle/>
            <a:p>
              <a:pPr algn="ctr" defTabSz="342900">
                <a:lnSpc>
                  <a:spcPct val="80000"/>
                </a:lnSpc>
                <a:defRPr sz="2800" cap="all">
                  <a:latin typeface="+mn-lt"/>
                  <a:ea typeface="+mn-ea"/>
                  <a:cs typeface="+mn-cs"/>
                  <a:sym typeface="DIN Condensed"/>
                </a:defRPr>
              </a:pPr>
              <a:endParaRPr sz="2100" cap="all" dirty="0">
                <a:solidFill>
                  <a:prstClr val="black"/>
                </a:solidFill>
                <a:latin typeface="Helvetica Neue" panose="02000503000000020004" pitchFamily="2" charset="0"/>
                <a:sym typeface="DIN Condensed"/>
              </a:endParaRPr>
            </a:p>
          </p:txBody>
        </p:sp>
        <p:sp>
          <p:nvSpPr>
            <p:cNvPr id="40" name="Line">
              <a:extLst>
                <a:ext uri="{FF2B5EF4-FFF2-40B4-BE49-F238E27FC236}">
                  <a16:creationId xmlns:a16="http://schemas.microsoft.com/office/drawing/2014/main" id="{3F3E75EF-4B0A-0E46-9DDE-A7D61F3EC433}"/>
                </a:ext>
              </a:extLst>
            </p:cNvPr>
            <p:cNvSpPr/>
            <p:nvPr/>
          </p:nvSpPr>
          <p:spPr>
            <a:xfrm>
              <a:off x="1217340" y="1845805"/>
              <a:ext cx="580481" cy="580481"/>
            </a:xfrm>
            <a:prstGeom prst="line">
              <a:avLst/>
            </a:prstGeom>
            <a:noFill/>
            <a:ln w="25400" cap="flat">
              <a:solidFill>
                <a:srgbClr val="000000"/>
              </a:solidFill>
              <a:prstDash val="solid"/>
              <a:miter lim="400000"/>
              <a:tailEnd type="triangle" w="med" len="med"/>
            </a:ln>
            <a:effectLst/>
          </p:spPr>
          <p:txBody>
            <a:bodyPr wrap="square" lIns="38100" tIns="38100" rIns="38100" bIns="38100" numCol="1" anchor="ctr">
              <a:noAutofit/>
            </a:bodyPr>
            <a:lstStyle/>
            <a:p>
              <a:pPr algn="ctr" defTabSz="342900">
                <a:lnSpc>
                  <a:spcPct val="80000"/>
                </a:lnSpc>
                <a:defRPr sz="2800" cap="all">
                  <a:latin typeface="+mn-lt"/>
                  <a:ea typeface="+mn-ea"/>
                  <a:cs typeface="+mn-cs"/>
                  <a:sym typeface="DIN Condensed"/>
                </a:defRPr>
              </a:pPr>
              <a:endParaRPr sz="2100" cap="all" dirty="0">
                <a:solidFill>
                  <a:prstClr val="black"/>
                </a:solidFill>
                <a:latin typeface="Helvetica Neue" panose="02000503000000020004" pitchFamily="2" charset="0"/>
                <a:sym typeface="DIN Condensed"/>
              </a:endParaRPr>
            </a:p>
          </p:txBody>
        </p:sp>
        <p:pic>
          <p:nvPicPr>
            <p:cNvPr id="41" name="pasted-image.pdf" descr="pasted-image.pdf">
              <a:extLst>
                <a:ext uri="{FF2B5EF4-FFF2-40B4-BE49-F238E27FC236}">
                  <a16:creationId xmlns:a16="http://schemas.microsoft.com/office/drawing/2014/main" id="{FF70A233-DAB0-3340-9C31-18B6D7CC4E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28764" y="70820"/>
              <a:ext cx="622301" cy="355601"/>
            </a:xfrm>
            <a:prstGeom prst="rect">
              <a:avLst/>
            </a:prstGeom>
            <a:ln w="12700" cap="flat">
              <a:noFill/>
              <a:miter lim="400000"/>
            </a:ln>
            <a:effectLst/>
          </p:spPr>
        </p:pic>
        <p:pic>
          <p:nvPicPr>
            <p:cNvPr id="42" name="pasted-image.pdf" descr="pasted-image.pdf">
              <a:extLst>
                <a:ext uri="{FF2B5EF4-FFF2-40B4-BE49-F238E27FC236}">
                  <a16:creationId xmlns:a16="http://schemas.microsoft.com/office/drawing/2014/main" id="{FB3DBB34-D2A7-9142-963C-C874723808B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88083" y="1302720"/>
              <a:ext cx="571501" cy="355601"/>
            </a:xfrm>
            <a:prstGeom prst="rect">
              <a:avLst/>
            </a:prstGeom>
            <a:ln w="12700" cap="flat">
              <a:noFill/>
              <a:miter lim="400000"/>
            </a:ln>
            <a:effectLst/>
          </p:spPr>
        </p:pic>
        <p:pic>
          <p:nvPicPr>
            <p:cNvPr id="43" name="pasted-image.pdf" descr="pasted-image.pdf">
              <a:extLst>
                <a:ext uri="{FF2B5EF4-FFF2-40B4-BE49-F238E27FC236}">
                  <a16:creationId xmlns:a16="http://schemas.microsoft.com/office/drawing/2014/main" id="{FD0B13D7-3B07-1E41-A781-E52B242BAC69}"/>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4399235" y="1302720"/>
              <a:ext cx="558801" cy="355601"/>
            </a:xfrm>
            <a:prstGeom prst="rect">
              <a:avLst/>
            </a:prstGeom>
            <a:ln w="12700" cap="flat">
              <a:noFill/>
              <a:miter lim="400000"/>
            </a:ln>
            <a:effectLst/>
          </p:spPr>
        </p:pic>
        <p:pic>
          <p:nvPicPr>
            <p:cNvPr id="44" name="pasted-image.pdf" descr="pasted-image.pdf">
              <a:extLst>
                <a:ext uri="{FF2B5EF4-FFF2-40B4-BE49-F238E27FC236}">
                  <a16:creationId xmlns:a16="http://schemas.microsoft.com/office/drawing/2014/main" id="{9D4CFC4A-761F-B746-AC63-CB82D9E1A16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691383" y="2598440"/>
              <a:ext cx="698501" cy="368301"/>
            </a:xfrm>
            <a:prstGeom prst="rect">
              <a:avLst/>
            </a:prstGeom>
            <a:ln w="12700" cap="flat">
              <a:noFill/>
              <a:miter lim="400000"/>
            </a:ln>
            <a:effectLst/>
          </p:spPr>
        </p:pic>
      </p:grpSp>
      <p:grpSp>
        <p:nvGrpSpPr>
          <p:cNvPr id="45" name="Group">
            <a:extLst>
              <a:ext uri="{FF2B5EF4-FFF2-40B4-BE49-F238E27FC236}">
                <a16:creationId xmlns:a16="http://schemas.microsoft.com/office/drawing/2014/main" id="{422A57C8-1605-EA49-A150-6F3C04AA56A3}"/>
              </a:ext>
            </a:extLst>
          </p:cNvPr>
          <p:cNvGrpSpPr/>
          <p:nvPr/>
        </p:nvGrpSpPr>
        <p:grpSpPr>
          <a:xfrm>
            <a:off x="5171215" y="1793432"/>
            <a:ext cx="729000" cy="784116"/>
            <a:chOff x="-33714" y="0"/>
            <a:chExt cx="2592271" cy="2895580"/>
          </a:xfrm>
        </p:grpSpPr>
        <p:sp>
          <p:nvSpPr>
            <p:cNvPr id="46" name="Line">
              <a:extLst>
                <a:ext uri="{FF2B5EF4-FFF2-40B4-BE49-F238E27FC236}">
                  <a16:creationId xmlns:a16="http://schemas.microsoft.com/office/drawing/2014/main" id="{5924A0AF-12E2-4B4C-B0D4-40638D0B5FA4}"/>
                </a:ext>
              </a:extLst>
            </p:cNvPr>
            <p:cNvSpPr/>
            <p:nvPr/>
          </p:nvSpPr>
          <p:spPr>
            <a:xfrm>
              <a:off x="1614654" y="501969"/>
              <a:ext cx="580482" cy="580481"/>
            </a:xfrm>
            <a:prstGeom prst="line">
              <a:avLst/>
            </a:prstGeom>
            <a:noFill/>
            <a:ln w="25400" cap="flat">
              <a:solidFill>
                <a:srgbClr val="000000"/>
              </a:solidFill>
              <a:prstDash val="solid"/>
              <a:miter lim="400000"/>
              <a:tailEnd type="triangle" w="med" len="med"/>
            </a:ln>
            <a:effectLst/>
          </p:spPr>
          <p:txBody>
            <a:bodyPr wrap="square" lIns="38100" tIns="38100" rIns="38100" bIns="38100" numCol="1" anchor="ctr">
              <a:noAutofit/>
            </a:bodyPr>
            <a:lstStyle/>
            <a:p>
              <a:pPr algn="ctr" defTabSz="342900">
                <a:lnSpc>
                  <a:spcPct val="80000"/>
                </a:lnSpc>
                <a:defRPr sz="2800" cap="all">
                  <a:latin typeface="+mn-lt"/>
                  <a:ea typeface="+mn-ea"/>
                  <a:cs typeface="+mn-cs"/>
                  <a:sym typeface="DIN Condensed"/>
                </a:defRPr>
              </a:pPr>
              <a:endParaRPr sz="2100" cap="all" dirty="0">
                <a:solidFill>
                  <a:prstClr val="black"/>
                </a:solidFill>
                <a:latin typeface="Helvetica Neue" panose="02000503000000020004" pitchFamily="2" charset="0"/>
                <a:sym typeface="DIN Condensed"/>
              </a:endParaRPr>
            </a:p>
          </p:txBody>
        </p:sp>
        <p:sp>
          <p:nvSpPr>
            <p:cNvPr id="63" name="Line">
              <a:extLst>
                <a:ext uri="{FF2B5EF4-FFF2-40B4-BE49-F238E27FC236}">
                  <a16:creationId xmlns:a16="http://schemas.microsoft.com/office/drawing/2014/main" id="{E482D454-EACD-D044-A515-30FF3426FB88}"/>
                </a:ext>
              </a:extLst>
            </p:cNvPr>
            <p:cNvSpPr/>
            <p:nvPr/>
          </p:nvSpPr>
          <p:spPr>
            <a:xfrm flipH="1">
              <a:off x="306554" y="501969"/>
              <a:ext cx="580482" cy="580481"/>
            </a:xfrm>
            <a:prstGeom prst="line">
              <a:avLst/>
            </a:prstGeom>
            <a:noFill/>
            <a:ln w="25400" cap="flat">
              <a:solidFill>
                <a:srgbClr val="000000"/>
              </a:solidFill>
              <a:prstDash val="solid"/>
              <a:miter lim="400000"/>
              <a:tailEnd type="triangle" w="med" len="med"/>
            </a:ln>
            <a:effectLst/>
          </p:spPr>
          <p:txBody>
            <a:bodyPr wrap="square" lIns="38100" tIns="38100" rIns="38100" bIns="38100" numCol="1" anchor="ctr">
              <a:noAutofit/>
            </a:bodyPr>
            <a:lstStyle/>
            <a:p>
              <a:pPr algn="ctr" defTabSz="342900">
                <a:lnSpc>
                  <a:spcPct val="80000"/>
                </a:lnSpc>
                <a:defRPr sz="2800" cap="all">
                  <a:latin typeface="+mn-lt"/>
                  <a:ea typeface="+mn-ea"/>
                  <a:cs typeface="+mn-cs"/>
                  <a:sym typeface="DIN Condensed"/>
                </a:defRPr>
              </a:pPr>
              <a:endParaRPr sz="2100" cap="all" dirty="0">
                <a:solidFill>
                  <a:prstClr val="black"/>
                </a:solidFill>
                <a:latin typeface="Helvetica Neue" panose="02000503000000020004" pitchFamily="2" charset="0"/>
                <a:sym typeface="DIN Condensed"/>
              </a:endParaRPr>
            </a:p>
          </p:txBody>
        </p:sp>
        <p:sp>
          <p:nvSpPr>
            <p:cNvPr id="64" name="Line">
              <a:extLst>
                <a:ext uri="{FF2B5EF4-FFF2-40B4-BE49-F238E27FC236}">
                  <a16:creationId xmlns:a16="http://schemas.microsoft.com/office/drawing/2014/main" id="{20B284A8-F068-9C45-9111-67F399FF2CA2}"/>
                </a:ext>
              </a:extLst>
            </p:cNvPr>
            <p:cNvSpPr/>
            <p:nvPr/>
          </p:nvSpPr>
          <p:spPr>
            <a:xfrm flipH="1">
              <a:off x="315535" y="1768954"/>
              <a:ext cx="1" cy="570842"/>
            </a:xfrm>
            <a:prstGeom prst="line">
              <a:avLst/>
            </a:prstGeom>
            <a:noFill/>
            <a:ln w="25400" cap="flat">
              <a:solidFill>
                <a:srgbClr val="000000"/>
              </a:solidFill>
              <a:prstDash val="solid"/>
              <a:miter lim="400000"/>
              <a:tailEnd type="triangle" w="med" len="med"/>
            </a:ln>
            <a:effectLst/>
          </p:spPr>
          <p:txBody>
            <a:bodyPr wrap="square" lIns="38100" tIns="38100" rIns="38100" bIns="38100" numCol="1" anchor="ctr">
              <a:noAutofit/>
            </a:bodyPr>
            <a:lstStyle/>
            <a:p>
              <a:pPr algn="ctr" defTabSz="342900">
                <a:lnSpc>
                  <a:spcPct val="80000"/>
                </a:lnSpc>
                <a:defRPr sz="2800" cap="all">
                  <a:latin typeface="+mn-lt"/>
                  <a:ea typeface="+mn-ea"/>
                  <a:cs typeface="+mn-cs"/>
                  <a:sym typeface="DIN Condensed"/>
                </a:defRPr>
              </a:pPr>
              <a:endParaRPr sz="2100" cap="all" dirty="0">
                <a:solidFill>
                  <a:prstClr val="black"/>
                </a:solidFill>
                <a:latin typeface="Helvetica Neue" panose="02000503000000020004" pitchFamily="2" charset="0"/>
                <a:sym typeface="DIN Condensed"/>
              </a:endParaRPr>
            </a:p>
          </p:txBody>
        </p:sp>
        <p:pic>
          <p:nvPicPr>
            <p:cNvPr id="65" name="pasted-image.pdf" descr="pasted-image.pdf">
              <a:extLst>
                <a:ext uri="{FF2B5EF4-FFF2-40B4-BE49-F238E27FC236}">
                  <a16:creationId xmlns:a16="http://schemas.microsoft.com/office/drawing/2014/main" id="{FD07D0C8-2CE5-2E4F-BF67-1C484628787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2026" y="0"/>
              <a:ext cx="622301" cy="355600"/>
            </a:xfrm>
            <a:prstGeom prst="rect">
              <a:avLst/>
            </a:prstGeom>
            <a:ln w="12700" cap="flat">
              <a:noFill/>
              <a:miter lim="400000"/>
            </a:ln>
            <a:effectLst/>
          </p:spPr>
        </p:pic>
        <p:pic>
          <p:nvPicPr>
            <p:cNvPr id="66" name="pasted-image.pdf" descr="pasted-image.pdf">
              <a:extLst>
                <a:ext uri="{FF2B5EF4-FFF2-40B4-BE49-F238E27FC236}">
                  <a16:creationId xmlns:a16="http://schemas.microsoft.com/office/drawing/2014/main" id="{66A84E8C-DD1F-0B4F-9FD0-EAB861B92E8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1225869"/>
              <a:ext cx="571500" cy="355601"/>
            </a:xfrm>
            <a:prstGeom prst="rect">
              <a:avLst/>
            </a:prstGeom>
            <a:ln w="12700" cap="flat">
              <a:noFill/>
              <a:miter lim="400000"/>
            </a:ln>
            <a:effectLst/>
          </p:spPr>
        </p:pic>
        <p:pic>
          <p:nvPicPr>
            <p:cNvPr id="67" name="pasted-image.pdf" descr="pasted-image.pdf">
              <a:extLst>
                <a:ext uri="{FF2B5EF4-FFF2-40B4-BE49-F238E27FC236}">
                  <a16:creationId xmlns:a16="http://schemas.microsoft.com/office/drawing/2014/main" id="{8F6D87DA-350F-CF47-A420-504548501243}"/>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1999757" y="1243412"/>
              <a:ext cx="558801" cy="355601"/>
            </a:xfrm>
            <a:prstGeom prst="rect">
              <a:avLst/>
            </a:prstGeom>
            <a:ln w="12700" cap="flat">
              <a:noFill/>
              <a:miter lim="400000"/>
            </a:ln>
            <a:effectLst/>
          </p:spPr>
        </p:pic>
        <p:pic>
          <p:nvPicPr>
            <p:cNvPr id="68" name="pasted-image.pdf" descr="pasted-image.pdf">
              <a:extLst>
                <a:ext uri="{FF2B5EF4-FFF2-40B4-BE49-F238E27FC236}">
                  <a16:creationId xmlns:a16="http://schemas.microsoft.com/office/drawing/2014/main" id="{566EE5B4-15F3-C544-AD09-60F7E82D02F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3715" y="2527280"/>
              <a:ext cx="698501" cy="368301"/>
            </a:xfrm>
            <a:prstGeom prst="rect">
              <a:avLst/>
            </a:prstGeom>
            <a:ln w="12700" cap="flat">
              <a:noFill/>
              <a:miter lim="400000"/>
            </a:ln>
            <a:effectLst/>
          </p:spPr>
        </p:pic>
      </p:grpSp>
      <p:grpSp>
        <p:nvGrpSpPr>
          <p:cNvPr id="69" name="Group">
            <a:extLst>
              <a:ext uri="{FF2B5EF4-FFF2-40B4-BE49-F238E27FC236}">
                <a16:creationId xmlns:a16="http://schemas.microsoft.com/office/drawing/2014/main" id="{35484A2C-7BF6-2342-86D6-954EA153B5AA}"/>
              </a:ext>
            </a:extLst>
          </p:cNvPr>
          <p:cNvGrpSpPr/>
          <p:nvPr/>
        </p:nvGrpSpPr>
        <p:grpSpPr>
          <a:xfrm>
            <a:off x="3179233" y="2903670"/>
            <a:ext cx="1198174" cy="1389089"/>
            <a:chOff x="0" y="0"/>
            <a:chExt cx="3867003" cy="4781723"/>
          </a:xfrm>
        </p:grpSpPr>
        <p:sp>
          <p:nvSpPr>
            <p:cNvPr id="70" name="Rounded Rectangle">
              <a:extLst>
                <a:ext uri="{FF2B5EF4-FFF2-40B4-BE49-F238E27FC236}">
                  <a16:creationId xmlns:a16="http://schemas.microsoft.com/office/drawing/2014/main" id="{7CFC9EC8-6CA6-3749-8A51-6BC8DEA5697B}"/>
                </a:ext>
              </a:extLst>
            </p:cNvPr>
            <p:cNvSpPr/>
            <p:nvPr/>
          </p:nvSpPr>
          <p:spPr>
            <a:xfrm>
              <a:off x="0" y="353239"/>
              <a:ext cx="3867004" cy="4428485"/>
            </a:xfrm>
            <a:prstGeom prst="roundRect">
              <a:avLst>
                <a:gd name="adj" fmla="val 6191"/>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342900">
                <a:lnSpc>
                  <a:spcPct val="80000"/>
                </a:lnSpc>
                <a:defRPr sz="2800" cap="all">
                  <a:solidFill>
                    <a:srgbClr val="FFFFFF"/>
                  </a:solidFill>
                  <a:latin typeface="+mn-lt"/>
                  <a:ea typeface="+mn-ea"/>
                  <a:cs typeface="+mn-cs"/>
                  <a:sym typeface="DIN Condensed"/>
                </a:defRPr>
              </a:pPr>
              <a:endParaRPr sz="2100" cap="all" dirty="0">
                <a:solidFill>
                  <a:srgbClr val="FFFFFF"/>
                </a:solidFill>
                <a:latin typeface="Helvetica Neue" panose="02000503000000020004" pitchFamily="2" charset="0"/>
                <a:sym typeface="DIN Condensed"/>
              </a:endParaRPr>
            </a:p>
          </p:txBody>
        </p:sp>
        <p:pic>
          <p:nvPicPr>
            <p:cNvPr id="71" name="pasted-image.pdf" descr="pasted-image.pdf">
              <a:extLst>
                <a:ext uri="{FF2B5EF4-FFF2-40B4-BE49-F238E27FC236}">
                  <a16:creationId xmlns:a16="http://schemas.microsoft.com/office/drawing/2014/main" id="{0853177A-81A9-2948-BA10-1B948D3190D3}"/>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42807" y="478416"/>
              <a:ext cx="1663701" cy="495301"/>
            </a:xfrm>
            <a:prstGeom prst="rect">
              <a:avLst/>
            </a:prstGeom>
            <a:ln w="12700" cap="flat">
              <a:noFill/>
              <a:miter lim="400000"/>
            </a:ln>
            <a:effectLst/>
          </p:spPr>
        </p:pic>
        <p:pic>
          <p:nvPicPr>
            <p:cNvPr id="72" name="pasted-image.pdf" descr="pasted-image.pdf">
              <a:extLst>
                <a:ext uri="{FF2B5EF4-FFF2-40B4-BE49-F238E27FC236}">
                  <a16:creationId xmlns:a16="http://schemas.microsoft.com/office/drawing/2014/main" id="{1220C022-5938-5F4C-A7F2-18C34E87A7BC}"/>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30194" y="1487018"/>
              <a:ext cx="1663701" cy="495301"/>
            </a:xfrm>
            <a:prstGeom prst="rect">
              <a:avLst/>
            </a:prstGeom>
            <a:ln w="12700" cap="flat">
              <a:noFill/>
              <a:miter lim="400000"/>
            </a:ln>
            <a:effectLst/>
          </p:spPr>
        </p:pic>
        <p:pic>
          <p:nvPicPr>
            <p:cNvPr id="73" name="pasted-image.pdf" descr="pasted-image.pdf">
              <a:extLst>
                <a:ext uri="{FF2B5EF4-FFF2-40B4-BE49-F238E27FC236}">
                  <a16:creationId xmlns:a16="http://schemas.microsoft.com/office/drawing/2014/main" id="{9B3B8E58-C7FC-D742-ACFF-59714328B7AD}"/>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30194" y="2382278"/>
              <a:ext cx="1663701" cy="495301"/>
            </a:xfrm>
            <a:prstGeom prst="rect">
              <a:avLst/>
            </a:prstGeom>
            <a:ln w="12700" cap="flat">
              <a:noFill/>
              <a:miter lim="400000"/>
            </a:ln>
            <a:effectLst/>
          </p:spPr>
        </p:pic>
        <p:pic>
          <p:nvPicPr>
            <p:cNvPr id="74" name="pasted-image.pdf" descr="pasted-image.pdf">
              <a:extLst>
                <a:ext uri="{FF2B5EF4-FFF2-40B4-BE49-F238E27FC236}">
                  <a16:creationId xmlns:a16="http://schemas.microsoft.com/office/drawing/2014/main" id="{1710BB6F-5C11-694B-B2B2-4FED03805A48}"/>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30194" y="3277538"/>
              <a:ext cx="1663701" cy="495301"/>
            </a:xfrm>
            <a:prstGeom prst="rect">
              <a:avLst/>
            </a:prstGeom>
            <a:ln w="12700" cap="flat">
              <a:noFill/>
              <a:miter lim="400000"/>
            </a:ln>
            <a:effectLst/>
          </p:spPr>
        </p:pic>
        <p:pic>
          <p:nvPicPr>
            <p:cNvPr id="75" name="pasted-image.pdf" descr="pasted-image.pdf">
              <a:extLst>
                <a:ext uri="{FF2B5EF4-FFF2-40B4-BE49-F238E27FC236}">
                  <a16:creationId xmlns:a16="http://schemas.microsoft.com/office/drawing/2014/main" id="{5CA16A70-61A9-C74B-B4B2-018B0F9FF944}"/>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831808" y="1487018"/>
              <a:ext cx="1905001" cy="495301"/>
            </a:xfrm>
            <a:prstGeom prst="rect">
              <a:avLst/>
            </a:prstGeom>
            <a:ln w="12700" cap="flat">
              <a:noFill/>
              <a:miter lim="400000"/>
            </a:ln>
            <a:effectLst/>
          </p:spPr>
        </p:pic>
        <p:pic>
          <p:nvPicPr>
            <p:cNvPr id="76" name="pasted-image.pdf" descr="pasted-image.pdf">
              <a:extLst>
                <a:ext uri="{FF2B5EF4-FFF2-40B4-BE49-F238E27FC236}">
                  <a16:creationId xmlns:a16="http://schemas.microsoft.com/office/drawing/2014/main" id="{DDB5C7AB-ECDA-B541-8D11-5B38CBB5304C}"/>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831808" y="3277538"/>
              <a:ext cx="1905001" cy="495301"/>
            </a:xfrm>
            <a:prstGeom prst="rect">
              <a:avLst/>
            </a:prstGeom>
            <a:ln w="12700" cap="flat">
              <a:noFill/>
              <a:miter lim="400000"/>
            </a:ln>
            <a:effectLst/>
          </p:spPr>
        </p:pic>
        <p:pic>
          <p:nvPicPr>
            <p:cNvPr id="77" name="pasted-image.pdf" descr="pasted-image.pdf">
              <a:extLst>
                <a:ext uri="{FF2B5EF4-FFF2-40B4-BE49-F238E27FC236}">
                  <a16:creationId xmlns:a16="http://schemas.microsoft.com/office/drawing/2014/main" id="{14B49712-EAAD-2745-903C-24507682357C}"/>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831808" y="2382278"/>
              <a:ext cx="1905001" cy="495301"/>
            </a:xfrm>
            <a:prstGeom prst="rect">
              <a:avLst/>
            </a:prstGeom>
            <a:ln w="12700" cap="flat">
              <a:noFill/>
              <a:miter lim="400000"/>
            </a:ln>
            <a:effectLst/>
          </p:spPr>
        </p:pic>
        <p:pic>
          <p:nvPicPr>
            <p:cNvPr id="78" name="pasted-image.pdf" descr="pasted-image.pdf">
              <a:extLst>
                <a:ext uri="{FF2B5EF4-FFF2-40B4-BE49-F238E27FC236}">
                  <a16:creationId xmlns:a16="http://schemas.microsoft.com/office/drawing/2014/main" id="{4A7C1D5D-49C2-2345-9F92-BA773CE2EE86}"/>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831808" y="3779142"/>
              <a:ext cx="1905001" cy="495301"/>
            </a:xfrm>
            <a:prstGeom prst="rect">
              <a:avLst/>
            </a:prstGeom>
            <a:ln w="12700" cap="flat">
              <a:noFill/>
              <a:miter lim="400000"/>
            </a:ln>
            <a:effectLst/>
          </p:spPr>
        </p:pic>
        <p:pic>
          <p:nvPicPr>
            <p:cNvPr id="79" name="pasted-image.pdf" descr="pasted-image.pdf">
              <a:extLst>
                <a:ext uri="{FF2B5EF4-FFF2-40B4-BE49-F238E27FC236}">
                  <a16:creationId xmlns:a16="http://schemas.microsoft.com/office/drawing/2014/main" id="{15EAA1F6-0DDB-164D-B152-6BDD11F8C286}"/>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831808" y="4278366"/>
              <a:ext cx="1905001" cy="495301"/>
            </a:xfrm>
            <a:prstGeom prst="rect">
              <a:avLst/>
            </a:prstGeom>
            <a:ln w="12700" cap="flat">
              <a:noFill/>
              <a:miter lim="400000"/>
            </a:ln>
            <a:effectLst/>
          </p:spPr>
        </p:pic>
        <p:pic>
          <p:nvPicPr>
            <p:cNvPr id="80" name="pasted-image.pdf" descr="pasted-image.pdf">
              <a:extLst>
                <a:ext uri="{FF2B5EF4-FFF2-40B4-BE49-F238E27FC236}">
                  <a16:creationId xmlns:a16="http://schemas.microsoft.com/office/drawing/2014/main" id="{A2881C59-33CF-B547-925A-616AB952B62A}"/>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3392700" y="0"/>
              <a:ext cx="381001" cy="355600"/>
            </a:xfrm>
            <a:prstGeom prst="rect">
              <a:avLst/>
            </a:prstGeom>
            <a:ln w="12700" cap="flat">
              <a:noFill/>
              <a:miter lim="400000"/>
            </a:ln>
            <a:effectLst/>
          </p:spPr>
        </p:pic>
      </p:grpSp>
      <p:sp>
        <p:nvSpPr>
          <p:cNvPr id="81" name="Right Arrow 80">
            <a:extLst>
              <a:ext uri="{FF2B5EF4-FFF2-40B4-BE49-F238E27FC236}">
                <a16:creationId xmlns:a16="http://schemas.microsoft.com/office/drawing/2014/main" id="{E4D0FA64-4B17-7C4C-9109-AC84C0310847}"/>
              </a:ext>
            </a:extLst>
          </p:cNvPr>
          <p:cNvSpPr/>
          <p:nvPr/>
        </p:nvSpPr>
        <p:spPr>
          <a:xfrm>
            <a:off x="2606253" y="2358418"/>
            <a:ext cx="194642" cy="141292"/>
          </a:xfrm>
          <a:prstGeom prst="rightArrow">
            <a:avLst/>
          </a:prstGeom>
          <a:solidFill>
            <a:srgbClr val="325AB4"/>
          </a:solidFill>
          <a:ln w="9525" cap="flat" cmpd="sng" algn="ctr">
            <a:noFill/>
            <a:prstDash val="solid"/>
          </a:ln>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graphicFrame>
        <p:nvGraphicFramePr>
          <p:cNvPr id="82" name="Table 81">
            <a:extLst>
              <a:ext uri="{FF2B5EF4-FFF2-40B4-BE49-F238E27FC236}">
                <a16:creationId xmlns:a16="http://schemas.microsoft.com/office/drawing/2014/main" id="{959212C3-96D1-5D42-A489-89FC3F02F24C}"/>
              </a:ext>
            </a:extLst>
          </p:cNvPr>
          <p:cNvGraphicFramePr>
            <a:graphicFrameLocks noGrp="1"/>
          </p:cNvGraphicFramePr>
          <p:nvPr/>
        </p:nvGraphicFramePr>
        <p:xfrm>
          <a:off x="470818" y="2133959"/>
          <a:ext cx="300941" cy="720440"/>
        </p:xfrm>
        <a:graphic>
          <a:graphicData uri="http://schemas.openxmlformats.org/drawingml/2006/table">
            <a:tbl>
              <a:tblPr firstRow="1" bandRow="1"/>
              <a:tblGrid>
                <a:gridCol w="300941">
                  <a:extLst>
                    <a:ext uri="{9D8B030D-6E8A-4147-A177-3AD203B41FA5}">
                      <a16:colId xmlns:a16="http://schemas.microsoft.com/office/drawing/2014/main" val="20000"/>
                    </a:ext>
                  </a:extLst>
                </a:gridCol>
              </a:tblGrid>
              <a:tr h="180110">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pPr algn="ctr"/>
                      <a:r>
                        <a:rPr lang="en-US" sz="1100" b="1" dirty="0">
                          <a:latin typeface="Courier New" charset="0"/>
                          <a:ea typeface="Courier New" charset="0"/>
                          <a:cs typeface="Courier New" charset="0"/>
                        </a:rPr>
                        <a:t>M1</a:t>
                      </a:r>
                    </a:p>
                  </a:txBody>
                  <a:tcPr marL="0" marR="0" marT="0" marB="0">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180110">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pPr algn="ctr"/>
                      <a:r>
                        <a:rPr lang="en-US" sz="1100" b="1" dirty="0">
                          <a:latin typeface="Courier New" charset="0"/>
                          <a:ea typeface="Courier New" charset="0"/>
                          <a:cs typeface="Courier New" charset="0"/>
                        </a:rPr>
                        <a:t>M2</a:t>
                      </a:r>
                    </a:p>
                  </a:txBody>
                  <a:tcPr marL="0" marR="0" marT="0" marB="0">
                    <a:lnL w="12700" cmpd="sng">
                      <a:noFill/>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180110">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pPr algn="ctr"/>
                      <a:r>
                        <a:rPr lang="en-US" sz="1100" b="1" dirty="0">
                          <a:latin typeface="Courier New" charset="0"/>
                          <a:ea typeface="Courier New" charset="0"/>
                          <a:cs typeface="Courier New" charset="0"/>
                        </a:rPr>
                        <a:t>M3</a:t>
                      </a:r>
                    </a:p>
                  </a:txBody>
                  <a:tcPr marL="0" marR="0" marT="0" marB="0">
                    <a:lnL w="12700" cmpd="sng">
                      <a:noFill/>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180110">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pPr algn="ctr"/>
                      <a:r>
                        <a:rPr lang="en-US" sz="1100" b="1" dirty="0">
                          <a:latin typeface="Courier New" charset="0"/>
                          <a:ea typeface="Courier New" charset="0"/>
                          <a:cs typeface="Courier New" charset="0"/>
                        </a:rPr>
                        <a:t>M4</a:t>
                      </a:r>
                    </a:p>
                  </a:txBody>
                  <a:tcPr marL="0" marR="0" marT="0" marB="0">
                    <a:lnL w="12700" cmpd="sng">
                      <a:noFill/>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bl>
          </a:graphicData>
        </a:graphic>
      </p:graphicFrame>
      <p:sp>
        <p:nvSpPr>
          <p:cNvPr id="83" name="TextBox 82">
            <a:extLst>
              <a:ext uri="{FF2B5EF4-FFF2-40B4-BE49-F238E27FC236}">
                <a16:creationId xmlns:a16="http://schemas.microsoft.com/office/drawing/2014/main" id="{4811E041-ED39-0741-A351-2A693A81A8CE}"/>
              </a:ext>
            </a:extLst>
          </p:cNvPr>
          <p:cNvSpPr txBox="1"/>
          <p:nvPr/>
        </p:nvSpPr>
        <p:spPr>
          <a:xfrm>
            <a:off x="3051932" y="1891862"/>
            <a:ext cx="1226618" cy="253916"/>
          </a:xfrm>
          <a:prstGeom prst="rect">
            <a:avLst/>
          </a:prstGeom>
          <a:solidFill>
            <a:sysClr val="window" lastClr="FFFFFF"/>
          </a:solidFill>
        </p:spPr>
        <p:txBody>
          <a:bodyPr wrap="none" rtlCol="0">
            <a:spAutoFit/>
          </a:bodyPr>
          <a:lstStyle/>
          <a:p>
            <a:pPr defTabSz="322660">
              <a:spcAft>
                <a:spcPts val="300"/>
              </a:spcAft>
              <a:buSzPct val="100000"/>
              <a:defRPr/>
            </a:pPr>
            <a:r>
              <a:rPr lang="en-US" sz="1050" kern="0" dirty="0">
                <a:solidFill>
                  <a:prstClr val="black"/>
                </a:solidFill>
                <a:latin typeface="Courier" charset="0"/>
                <a:ea typeface="Courier" charset="0"/>
                <a:cs typeface="Courier" charset="0"/>
              </a:rPr>
              <a:t>{M1,M2,M3,M4}</a:t>
            </a:r>
          </a:p>
        </p:txBody>
      </p:sp>
      <p:sp>
        <p:nvSpPr>
          <p:cNvPr id="84" name="TextBox 83">
            <a:extLst>
              <a:ext uri="{FF2B5EF4-FFF2-40B4-BE49-F238E27FC236}">
                <a16:creationId xmlns:a16="http://schemas.microsoft.com/office/drawing/2014/main" id="{0FE1AF08-5FC7-5A44-B08A-0E23ACBC2D9E}"/>
              </a:ext>
            </a:extLst>
          </p:cNvPr>
          <p:cNvSpPr txBox="1"/>
          <p:nvPr/>
        </p:nvSpPr>
        <p:spPr>
          <a:xfrm>
            <a:off x="2938550" y="2342391"/>
            <a:ext cx="598285" cy="161583"/>
          </a:xfrm>
          <a:prstGeom prst="rect">
            <a:avLst/>
          </a:prstGeom>
          <a:solidFill>
            <a:sysClr val="window" lastClr="FFFFFF"/>
          </a:solidFill>
        </p:spPr>
        <p:txBody>
          <a:bodyPr wrap="square" lIns="0" tIns="0" rIns="0" bIns="0" rtlCol="0">
            <a:spAutoFit/>
          </a:bodyPr>
          <a:lstStyle/>
          <a:p>
            <a:pPr defTabSz="322660">
              <a:spcAft>
                <a:spcPts val="300"/>
              </a:spcAft>
              <a:buSzPct val="100000"/>
              <a:defRPr/>
            </a:pPr>
            <a:r>
              <a:rPr lang="en-US" sz="1050" kern="0" dirty="0">
                <a:solidFill>
                  <a:prstClr val="black"/>
                </a:solidFill>
                <a:latin typeface="Courier" charset="0"/>
                <a:ea typeface="Courier" charset="0"/>
                <a:cs typeface="Courier" charset="0"/>
              </a:rPr>
              <a:t>{M2,M4}</a:t>
            </a:r>
          </a:p>
        </p:txBody>
      </p:sp>
      <p:sp>
        <p:nvSpPr>
          <p:cNvPr id="85" name="TextBox 84">
            <a:extLst>
              <a:ext uri="{FF2B5EF4-FFF2-40B4-BE49-F238E27FC236}">
                <a16:creationId xmlns:a16="http://schemas.microsoft.com/office/drawing/2014/main" id="{9A224F09-88B7-3E40-809D-E0FEAC3AD984}"/>
              </a:ext>
            </a:extLst>
          </p:cNvPr>
          <p:cNvSpPr txBox="1"/>
          <p:nvPr/>
        </p:nvSpPr>
        <p:spPr>
          <a:xfrm>
            <a:off x="3887262" y="2336674"/>
            <a:ext cx="598285" cy="161583"/>
          </a:xfrm>
          <a:prstGeom prst="rect">
            <a:avLst/>
          </a:prstGeom>
          <a:solidFill>
            <a:sysClr val="window" lastClr="FFFFFF"/>
          </a:solidFill>
        </p:spPr>
        <p:txBody>
          <a:bodyPr wrap="square" lIns="0" tIns="0" rIns="0" bIns="0" rtlCol="0">
            <a:spAutoFit/>
          </a:bodyPr>
          <a:lstStyle/>
          <a:p>
            <a:pPr defTabSz="322660">
              <a:spcAft>
                <a:spcPts val="300"/>
              </a:spcAft>
              <a:buSzPct val="100000"/>
              <a:defRPr/>
            </a:pPr>
            <a:r>
              <a:rPr lang="en-US" sz="1050" kern="0" dirty="0">
                <a:solidFill>
                  <a:prstClr val="black"/>
                </a:solidFill>
                <a:latin typeface="Courier" charset="0"/>
                <a:ea typeface="Courier" charset="0"/>
                <a:cs typeface="Courier" charset="0"/>
              </a:rPr>
              <a:t>{M3,M4}</a:t>
            </a:r>
          </a:p>
        </p:txBody>
      </p:sp>
      <p:sp>
        <p:nvSpPr>
          <p:cNvPr id="86" name="TextBox 85">
            <a:extLst>
              <a:ext uri="{FF2B5EF4-FFF2-40B4-BE49-F238E27FC236}">
                <a16:creationId xmlns:a16="http://schemas.microsoft.com/office/drawing/2014/main" id="{398D9AF1-D806-E342-8F3E-7C29E54AEF61}"/>
              </a:ext>
            </a:extLst>
          </p:cNvPr>
          <p:cNvSpPr txBox="1"/>
          <p:nvPr/>
        </p:nvSpPr>
        <p:spPr>
          <a:xfrm>
            <a:off x="3552790" y="2773774"/>
            <a:ext cx="324000" cy="161583"/>
          </a:xfrm>
          <a:prstGeom prst="rect">
            <a:avLst/>
          </a:prstGeom>
          <a:solidFill>
            <a:sysClr val="window" lastClr="FFFFFF"/>
          </a:solidFill>
        </p:spPr>
        <p:txBody>
          <a:bodyPr wrap="square" lIns="0" tIns="0" rIns="0" bIns="0" rtlCol="0">
            <a:spAutoFit/>
          </a:bodyPr>
          <a:lstStyle/>
          <a:p>
            <a:pPr defTabSz="322660">
              <a:spcAft>
                <a:spcPts val="300"/>
              </a:spcAft>
              <a:buSzPct val="100000"/>
              <a:defRPr/>
            </a:pPr>
            <a:r>
              <a:rPr lang="en-US" sz="1050" kern="0">
                <a:solidFill>
                  <a:prstClr val="black"/>
                </a:solidFill>
                <a:latin typeface="Courier" charset="0"/>
                <a:ea typeface="Courier" charset="0"/>
                <a:cs typeface="Courier" charset="0"/>
              </a:rPr>
              <a:t>{M4}</a:t>
            </a:r>
            <a:endParaRPr lang="en-US" sz="1050" kern="0" dirty="0">
              <a:solidFill>
                <a:prstClr val="black"/>
              </a:solidFill>
              <a:latin typeface="Courier" charset="0"/>
              <a:ea typeface="Courier" charset="0"/>
              <a:cs typeface="Courier" charset="0"/>
            </a:endParaRPr>
          </a:p>
        </p:txBody>
      </p:sp>
      <p:sp>
        <p:nvSpPr>
          <p:cNvPr id="87" name="Rectangle 86">
            <a:extLst>
              <a:ext uri="{FF2B5EF4-FFF2-40B4-BE49-F238E27FC236}">
                <a16:creationId xmlns:a16="http://schemas.microsoft.com/office/drawing/2014/main" id="{C3A162E8-FCF6-1D4D-B1F8-81C616C3094D}"/>
              </a:ext>
            </a:extLst>
          </p:cNvPr>
          <p:cNvSpPr/>
          <p:nvPr/>
        </p:nvSpPr>
        <p:spPr>
          <a:xfrm>
            <a:off x="440862" y="3411383"/>
            <a:ext cx="1880885" cy="879035"/>
          </a:xfrm>
          <a:prstGeom prst="rect">
            <a:avLst/>
          </a:prstGeom>
          <a:solidFill>
            <a:srgbClr val="5373CA"/>
          </a:solidFill>
          <a:ln w="25400" cap="flat" cmpd="sng" algn="ctr">
            <a:noFill/>
            <a:prstDash val="solid"/>
          </a:ln>
          <a:effectLst/>
        </p:spPr>
        <p:txBody>
          <a:bodyPr lIns="135000" tIns="135000" rIns="135000" bIns="135000" rtlCol="0" anchor="ctr"/>
          <a:lstStyle/>
          <a:p>
            <a:pPr algn="ctr" defTabSz="342900">
              <a:defRPr/>
            </a:pPr>
            <a:r>
              <a:rPr lang="en-US" sz="1500" kern="0" dirty="0">
                <a:solidFill>
                  <a:prstClr val="white"/>
                </a:solidFill>
                <a:latin typeface="Helvetica Neue" panose="02000503000000020004" pitchFamily="2" charset="0"/>
                <a:ea typeface="Helvetica Neue" charset="0"/>
                <a:cs typeface="Helvetica Neue" charset="0"/>
              </a:rPr>
              <a:t>Greedy: keep just enough to cover all variables</a:t>
            </a:r>
          </a:p>
        </p:txBody>
      </p:sp>
      <p:graphicFrame>
        <p:nvGraphicFramePr>
          <p:cNvPr id="88" name="Table 87">
            <a:extLst>
              <a:ext uri="{FF2B5EF4-FFF2-40B4-BE49-F238E27FC236}">
                <a16:creationId xmlns:a16="http://schemas.microsoft.com/office/drawing/2014/main" id="{B123635A-B63F-EA45-B4F0-6845FD7F3F5C}"/>
              </a:ext>
            </a:extLst>
          </p:cNvPr>
          <p:cNvGraphicFramePr>
            <a:graphicFrameLocks noGrp="1"/>
          </p:cNvGraphicFramePr>
          <p:nvPr/>
        </p:nvGraphicFramePr>
        <p:xfrm>
          <a:off x="2838955" y="3049368"/>
          <a:ext cx="320109" cy="1060652"/>
        </p:xfrm>
        <a:graphic>
          <a:graphicData uri="http://schemas.openxmlformats.org/drawingml/2006/table">
            <a:tbl>
              <a:tblPr firstRow="1" bandRow="1"/>
              <a:tblGrid>
                <a:gridCol w="320109">
                  <a:extLst>
                    <a:ext uri="{9D8B030D-6E8A-4147-A177-3AD203B41FA5}">
                      <a16:colId xmlns:a16="http://schemas.microsoft.com/office/drawing/2014/main" val="20000"/>
                    </a:ext>
                  </a:extLst>
                </a:gridCol>
              </a:tblGrid>
              <a:tr h="265163">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pPr algn="ctr"/>
                      <a:r>
                        <a:rPr lang="en-US" sz="1100" b="1" dirty="0">
                          <a:latin typeface="Courier New" charset="0"/>
                          <a:ea typeface="Courier New" charset="0"/>
                          <a:cs typeface="Courier New" charset="0"/>
                        </a:rPr>
                        <a:t>M1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265163">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pPr algn="ctr"/>
                      <a:r>
                        <a:rPr lang="en-US" sz="1100" b="1" dirty="0">
                          <a:latin typeface="Courier New" charset="0"/>
                          <a:ea typeface="Courier New" charset="0"/>
                          <a:cs typeface="Courier New" charset="0"/>
                        </a:rPr>
                        <a:t>M2</a:t>
                      </a:r>
                    </a:p>
                  </a:txBody>
                  <a:tcPr marL="0" marR="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265163">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pPr algn="ctr"/>
                      <a:r>
                        <a:rPr lang="en-US" sz="1100" b="1" dirty="0">
                          <a:latin typeface="Courier New" charset="0"/>
                          <a:ea typeface="Courier New" charset="0"/>
                          <a:cs typeface="Courier New" charset="0"/>
                        </a:rPr>
                        <a:t>M3</a:t>
                      </a:r>
                    </a:p>
                  </a:txBody>
                  <a:tcPr marL="0" marR="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265163">
                <a:tc>
                  <a:txBody>
                    <a:bodyPr/>
                    <a:lstStyle>
                      <a:lvl1pPr marL="0" algn="l" defTabSz="914318" rtl="0" eaLnBrk="1" latinLnBrk="0" hangingPunct="1">
                        <a:defRPr sz="1800" kern="1200">
                          <a:solidFill>
                            <a:schemeClr val="tx1"/>
                          </a:solidFill>
                          <a:latin typeface="HP Simplified"/>
                        </a:defRPr>
                      </a:lvl1pPr>
                      <a:lvl2pPr marL="457159" algn="l" defTabSz="914318" rtl="0" eaLnBrk="1" latinLnBrk="0" hangingPunct="1">
                        <a:defRPr sz="1800" kern="1200">
                          <a:solidFill>
                            <a:schemeClr val="tx1"/>
                          </a:solidFill>
                          <a:latin typeface="HP Simplified"/>
                        </a:defRPr>
                      </a:lvl2pPr>
                      <a:lvl3pPr marL="914318" algn="l" defTabSz="914318" rtl="0" eaLnBrk="1" latinLnBrk="0" hangingPunct="1">
                        <a:defRPr sz="1800" kern="1200">
                          <a:solidFill>
                            <a:schemeClr val="tx1"/>
                          </a:solidFill>
                          <a:latin typeface="HP Simplified"/>
                        </a:defRPr>
                      </a:lvl3pPr>
                      <a:lvl4pPr marL="1371478" algn="l" defTabSz="914318" rtl="0" eaLnBrk="1" latinLnBrk="0" hangingPunct="1">
                        <a:defRPr sz="1800" kern="1200">
                          <a:solidFill>
                            <a:schemeClr val="tx1"/>
                          </a:solidFill>
                          <a:latin typeface="HP Simplified"/>
                        </a:defRPr>
                      </a:lvl4pPr>
                      <a:lvl5pPr marL="1828636" algn="l" defTabSz="914318" rtl="0" eaLnBrk="1" latinLnBrk="0" hangingPunct="1">
                        <a:defRPr sz="1800" kern="1200">
                          <a:solidFill>
                            <a:schemeClr val="tx1"/>
                          </a:solidFill>
                          <a:latin typeface="HP Simplified"/>
                        </a:defRPr>
                      </a:lvl5pPr>
                      <a:lvl6pPr marL="2285794" algn="l" defTabSz="914318" rtl="0" eaLnBrk="1" latinLnBrk="0" hangingPunct="1">
                        <a:defRPr sz="1800" kern="1200">
                          <a:solidFill>
                            <a:schemeClr val="tx1"/>
                          </a:solidFill>
                          <a:latin typeface="HP Simplified"/>
                        </a:defRPr>
                      </a:lvl6pPr>
                      <a:lvl7pPr marL="2742953" algn="l" defTabSz="914318" rtl="0" eaLnBrk="1" latinLnBrk="0" hangingPunct="1">
                        <a:defRPr sz="1800" kern="1200">
                          <a:solidFill>
                            <a:schemeClr val="tx1"/>
                          </a:solidFill>
                          <a:latin typeface="HP Simplified"/>
                        </a:defRPr>
                      </a:lvl7pPr>
                      <a:lvl8pPr marL="3200112" algn="l" defTabSz="914318" rtl="0" eaLnBrk="1" latinLnBrk="0" hangingPunct="1">
                        <a:defRPr sz="1800" kern="1200">
                          <a:solidFill>
                            <a:schemeClr val="tx1"/>
                          </a:solidFill>
                          <a:latin typeface="HP Simplified"/>
                        </a:defRPr>
                      </a:lvl8pPr>
                      <a:lvl9pPr marL="3657271" algn="l" defTabSz="914318" rtl="0" eaLnBrk="1" latinLnBrk="0" hangingPunct="1">
                        <a:defRPr sz="1800" kern="1200">
                          <a:solidFill>
                            <a:schemeClr val="tx1"/>
                          </a:solidFill>
                          <a:latin typeface="HP Simplified"/>
                        </a:defRPr>
                      </a:lvl9pPr>
                    </a:lstStyle>
                    <a:p>
                      <a:pPr algn="ctr"/>
                      <a:r>
                        <a:rPr lang="en-US" sz="1100" b="1" dirty="0">
                          <a:latin typeface="Courier New" charset="0"/>
                          <a:ea typeface="Courier New" charset="0"/>
                          <a:cs typeface="Courier New" charset="0"/>
                        </a:rPr>
                        <a:t>M4</a:t>
                      </a:r>
                    </a:p>
                  </a:txBody>
                  <a:tcPr marL="0" marR="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bl>
          </a:graphicData>
        </a:graphic>
      </p:graphicFrame>
      <p:sp>
        <p:nvSpPr>
          <p:cNvPr id="89" name="Right Arrow 88">
            <a:extLst>
              <a:ext uri="{FF2B5EF4-FFF2-40B4-BE49-F238E27FC236}">
                <a16:creationId xmlns:a16="http://schemas.microsoft.com/office/drawing/2014/main" id="{E0922200-3125-1046-A611-E32FCBDC0A22}"/>
              </a:ext>
            </a:extLst>
          </p:cNvPr>
          <p:cNvSpPr/>
          <p:nvPr/>
        </p:nvSpPr>
        <p:spPr>
          <a:xfrm>
            <a:off x="4830151" y="2338236"/>
            <a:ext cx="194642" cy="141292"/>
          </a:xfrm>
          <a:prstGeom prst="rightArrow">
            <a:avLst/>
          </a:prstGeom>
          <a:solidFill>
            <a:srgbClr val="325AB4"/>
          </a:solidFill>
          <a:ln w="9525" cap="flat" cmpd="sng" algn="ctr">
            <a:noFill/>
            <a:prstDash val="solid"/>
          </a:ln>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90" name="Right Arrow 89">
            <a:extLst>
              <a:ext uri="{FF2B5EF4-FFF2-40B4-BE49-F238E27FC236}">
                <a16:creationId xmlns:a16="http://schemas.microsoft.com/office/drawing/2014/main" id="{8C3AA79D-2E40-374E-A541-333B436C9369}"/>
              </a:ext>
            </a:extLst>
          </p:cNvPr>
          <p:cNvSpPr/>
          <p:nvPr/>
        </p:nvSpPr>
        <p:spPr>
          <a:xfrm rot="2512953">
            <a:off x="2577280" y="2957960"/>
            <a:ext cx="194642" cy="141292"/>
          </a:xfrm>
          <a:prstGeom prst="rightArrow">
            <a:avLst/>
          </a:prstGeom>
          <a:solidFill>
            <a:srgbClr val="325AB4"/>
          </a:solidFill>
          <a:ln w="9525" cap="flat" cmpd="sng" algn="ctr">
            <a:noFill/>
            <a:prstDash val="solid"/>
          </a:ln>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grpSp>
        <p:nvGrpSpPr>
          <p:cNvPr id="91" name="Group">
            <a:extLst>
              <a:ext uri="{FF2B5EF4-FFF2-40B4-BE49-F238E27FC236}">
                <a16:creationId xmlns:a16="http://schemas.microsoft.com/office/drawing/2014/main" id="{C4F7736B-1CC8-0F44-9C0A-D484685122B2}"/>
              </a:ext>
            </a:extLst>
          </p:cNvPr>
          <p:cNvGrpSpPr/>
          <p:nvPr/>
        </p:nvGrpSpPr>
        <p:grpSpPr>
          <a:xfrm>
            <a:off x="5959894" y="1793432"/>
            <a:ext cx="749527" cy="784116"/>
            <a:chOff x="0" y="0"/>
            <a:chExt cx="2665262" cy="2895581"/>
          </a:xfrm>
        </p:grpSpPr>
        <p:sp>
          <p:nvSpPr>
            <p:cNvPr id="92" name="Line">
              <a:extLst>
                <a:ext uri="{FF2B5EF4-FFF2-40B4-BE49-F238E27FC236}">
                  <a16:creationId xmlns:a16="http://schemas.microsoft.com/office/drawing/2014/main" id="{4F40BC50-1EC7-5945-B244-0D6634F037C1}"/>
                </a:ext>
              </a:extLst>
            </p:cNvPr>
            <p:cNvSpPr/>
            <p:nvPr/>
          </p:nvSpPr>
          <p:spPr>
            <a:xfrm>
              <a:off x="1614654" y="501969"/>
              <a:ext cx="580482" cy="580481"/>
            </a:xfrm>
            <a:prstGeom prst="line">
              <a:avLst/>
            </a:prstGeom>
            <a:noFill/>
            <a:ln w="25400" cap="flat">
              <a:solidFill>
                <a:srgbClr val="000000"/>
              </a:solidFill>
              <a:prstDash val="solid"/>
              <a:miter lim="400000"/>
              <a:tailEnd type="triangle" w="med" len="med"/>
            </a:ln>
            <a:effectLst/>
          </p:spPr>
          <p:txBody>
            <a:bodyPr wrap="square" lIns="38100" tIns="38100" rIns="38100" bIns="38100" numCol="1" anchor="ctr">
              <a:noAutofit/>
            </a:bodyPr>
            <a:lstStyle/>
            <a:p>
              <a:pPr algn="ctr" defTabSz="342900">
                <a:lnSpc>
                  <a:spcPct val="80000"/>
                </a:lnSpc>
                <a:defRPr sz="2800" cap="all">
                  <a:latin typeface="+mn-lt"/>
                  <a:ea typeface="+mn-ea"/>
                  <a:cs typeface="+mn-cs"/>
                  <a:sym typeface="DIN Condensed"/>
                </a:defRPr>
              </a:pPr>
              <a:endParaRPr sz="2100" cap="all" dirty="0">
                <a:solidFill>
                  <a:prstClr val="black"/>
                </a:solidFill>
                <a:latin typeface="Helvetica Neue" panose="02000503000000020004" pitchFamily="2" charset="0"/>
                <a:sym typeface="DIN Condensed"/>
              </a:endParaRPr>
            </a:p>
          </p:txBody>
        </p:sp>
        <p:sp>
          <p:nvSpPr>
            <p:cNvPr id="93" name="Line">
              <a:extLst>
                <a:ext uri="{FF2B5EF4-FFF2-40B4-BE49-F238E27FC236}">
                  <a16:creationId xmlns:a16="http://schemas.microsoft.com/office/drawing/2014/main" id="{73C00200-1497-354A-BEF7-BED4B9F383B9}"/>
                </a:ext>
              </a:extLst>
            </p:cNvPr>
            <p:cNvSpPr/>
            <p:nvPr/>
          </p:nvSpPr>
          <p:spPr>
            <a:xfrm flipH="1">
              <a:off x="306554" y="501969"/>
              <a:ext cx="580482" cy="580481"/>
            </a:xfrm>
            <a:prstGeom prst="line">
              <a:avLst/>
            </a:prstGeom>
            <a:noFill/>
            <a:ln w="25400" cap="flat">
              <a:solidFill>
                <a:srgbClr val="000000"/>
              </a:solidFill>
              <a:prstDash val="solid"/>
              <a:miter lim="400000"/>
              <a:tailEnd type="triangle" w="med" len="med"/>
            </a:ln>
            <a:effectLst/>
          </p:spPr>
          <p:txBody>
            <a:bodyPr wrap="square" lIns="38100" tIns="38100" rIns="38100" bIns="38100" numCol="1" anchor="ctr">
              <a:noAutofit/>
            </a:bodyPr>
            <a:lstStyle/>
            <a:p>
              <a:pPr algn="ctr" defTabSz="342900">
                <a:lnSpc>
                  <a:spcPct val="80000"/>
                </a:lnSpc>
                <a:defRPr sz="2800" cap="all">
                  <a:latin typeface="+mn-lt"/>
                  <a:ea typeface="+mn-ea"/>
                  <a:cs typeface="+mn-cs"/>
                  <a:sym typeface="DIN Condensed"/>
                </a:defRPr>
              </a:pPr>
              <a:endParaRPr sz="2100" cap="all" dirty="0">
                <a:solidFill>
                  <a:prstClr val="black"/>
                </a:solidFill>
                <a:latin typeface="Helvetica Neue" panose="02000503000000020004" pitchFamily="2" charset="0"/>
                <a:sym typeface="DIN Condensed"/>
              </a:endParaRPr>
            </a:p>
          </p:txBody>
        </p:sp>
        <p:sp>
          <p:nvSpPr>
            <p:cNvPr id="94" name="Line">
              <a:extLst>
                <a:ext uri="{FF2B5EF4-FFF2-40B4-BE49-F238E27FC236}">
                  <a16:creationId xmlns:a16="http://schemas.microsoft.com/office/drawing/2014/main" id="{C095E692-339D-8349-9413-D50C789C331A}"/>
                </a:ext>
              </a:extLst>
            </p:cNvPr>
            <p:cNvSpPr/>
            <p:nvPr/>
          </p:nvSpPr>
          <p:spPr>
            <a:xfrm flipH="1">
              <a:off x="2316009" y="1768956"/>
              <a:ext cx="0" cy="570842"/>
            </a:xfrm>
            <a:prstGeom prst="line">
              <a:avLst/>
            </a:prstGeom>
            <a:noFill/>
            <a:ln w="25400" cap="flat">
              <a:solidFill>
                <a:srgbClr val="000000"/>
              </a:solidFill>
              <a:prstDash val="solid"/>
              <a:miter lim="400000"/>
              <a:tailEnd type="triangle" w="med" len="med"/>
            </a:ln>
            <a:effectLst/>
          </p:spPr>
          <p:txBody>
            <a:bodyPr wrap="square" lIns="38100" tIns="38100" rIns="38100" bIns="38100" numCol="1" anchor="ctr">
              <a:noAutofit/>
            </a:bodyPr>
            <a:lstStyle/>
            <a:p>
              <a:pPr algn="ctr" defTabSz="342900">
                <a:lnSpc>
                  <a:spcPct val="80000"/>
                </a:lnSpc>
                <a:defRPr sz="2800" cap="all">
                  <a:latin typeface="+mn-lt"/>
                  <a:ea typeface="+mn-ea"/>
                  <a:cs typeface="+mn-cs"/>
                  <a:sym typeface="DIN Condensed"/>
                </a:defRPr>
              </a:pPr>
              <a:endParaRPr sz="2100" cap="all" dirty="0">
                <a:solidFill>
                  <a:prstClr val="black"/>
                </a:solidFill>
                <a:latin typeface="Helvetica Neue" panose="02000503000000020004" pitchFamily="2" charset="0"/>
                <a:sym typeface="DIN Condensed"/>
              </a:endParaRPr>
            </a:p>
          </p:txBody>
        </p:sp>
        <p:pic>
          <p:nvPicPr>
            <p:cNvPr id="95" name="pasted-image.pdf" descr="pasted-image.pdf">
              <a:extLst>
                <a:ext uri="{FF2B5EF4-FFF2-40B4-BE49-F238E27FC236}">
                  <a16:creationId xmlns:a16="http://schemas.microsoft.com/office/drawing/2014/main" id="{348ACF90-DE6A-7E47-8417-555941EC97D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2026" y="0"/>
              <a:ext cx="622301" cy="355600"/>
            </a:xfrm>
            <a:prstGeom prst="rect">
              <a:avLst/>
            </a:prstGeom>
            <a:ln w="12700" cap="flat">
              <a:noFill/>
              <a:miter lim="400000"/>
            </a:ln>
            <a:effectLst/>
          </p:spPr>
        </p:pic>
        <p:pic>
          <p:nvPicPr>
            <p:cNvPr id="96" name="pasted-image.pdf" descr="pasted-image.pdf">
              <a:extLst>
                <a:ext uri="{FF2B5EF4-FFF2-40B4-BE49-F238E27FC236}">
                  <a16:creationId xmlns:a16="http://schemas.microsoft.com/office/drawing/2014/main" id="{DF23F8A2-4515-CB4C-A1F2-4CFC126474E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1225869"/>
              <a:ext cx="571500" cy="355601"/>
            </a:xfrm>
            <a:prstGeom prst="rect">
              <a:avLst/>
            </a:prstGeom>
            <a:ln w="12700" cap="flat">
              <a:noFill/>
              <a:miter lim="400000"/>
            </a:ln>
            <a:effectLst/>
          </p:spPr>
        </p:pic>
        <p:pic>
          <p:nvPicPr>
            <p:cNvPr id="97" name="pasted-image.pdf" descr="pasted-image.pdf">
              <a:extLst>
                <a:ext uri="{FF2B5EF4-FFF2-40B4-BE49-F238E27FC236}">
                  <a16:creationId xmlns:a16="http://schemas.microsoft.com/office/drawing/2014/main" id="{ED75142A-8206-DD48-85D0-F98A8119C7E5}"/>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1999757" y="1243412"/>
              <a:ext cx="558801" cy="355601"/>
            </a:xfrm>
            <a:prstGeom prst="rect">
              <a:avLst/>
            </a:prstGeom>
            <a:ln w="12700" cap="flat">
              <a:noFill/>
              <a:miter lim="400000"/>
            </a:ln>
            <a:effectLst/>
          </p:spPr>
        </p:pic>
        <p:pic>
          <p:nvPicPr>
            <p:cNvPr id="98" name="pasted-image.pdf" descr="pasted-image.pdf">
              <a:extLst>
                <a:ext uri="{FF2B5EF4-FFF2-40B4-BE49-F238E27FC236}">
                  <a16:creationId xmlns:a16="http://schemas.microsoft.com/office/drawing/2014/main" id="{8BB3C9E2-1981-9D4E-B5E4-9961C7051C5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966760" y="2527280"/>
              <a:ext cx="698502" cy="368301"/>
            </a:xfrm>
            <a:prstGeom prst="rect">
              <a:avLst/>
            </a:prstGeom>
            <a:ln w="12700" cap="flat">
              <a:noFill/>
              <a:miter lim="400000"/>
            </a:ln>
            <a:effectLst/>
          </p:spPr>
        </p:pic>
      </p:grpSp>
      <p:grpSp>
        <p:nvGrpSpPr>
          <p:cNvPr id="99" name="Group">
            <a:extLst>
              <a:ext uri="{FF2B5EF4-FFF2-40B4-BE49-F238E27FC236}">
                <a16:creationId xmlns:a16="http://schemas.microsoft.com/office/drawing/2014/main" id="{09A39D1A-F9F0-1243-9C15-41222989B8A8}"/>
              </a:ext>
            </a:extLst>
          </p:cNvPr>
          <p:cNvGrpSpPr/>
          <p:nvPr/>
        </p:nvGrpSpPr>
        <p:grpSpPr>
          <a:xfrm>
            <a:off x="4786277" y="2839637"/>
            <a:ext cx="2283866" cy="1392467"/>
            <a:chOff x="0" y="0"/>
            <a:chExt cx="8042689" cy="4184447"/>
          </a:xfrm>
        </p:grpSpPr>
        <p:sp>
          <p:nvSpPr>
            <p:cNvPr id="100" name="Line">
              <a:extLst>
                <a:ext uri="{FF2B5EF4-FFF2-40B4-BE49-F238E27FC236}">
                  <a16:creationId xmlns:a16="http://schemas.microsoft.com/office/drawing/2014/main" id="{48A2ACC7-ACB4-D548-A0C0-2CAF7F8C5E0F}"/>
                </a:ext>
              </a:extLst>
            </p:cNvPr>
            <p:cNvSpPr/>
            <p:nvPr/>
          </p:nvSpPr>
          <p:spPr>
            <a:xfrm flipH="1">
              <a:off x="2372846" y="873373"/>
              <a:ext cx="804041" cy="804041"/>
            </a:xfrm>
            <a:prstGeom prst="line">
              <a:avLst/>
            </a:prstGeom>
            <a:noFill/>
            <a:ln w="25400" cap="flat">
              <a:solidFill>
                <a:srgbClr val="000000"/>
              </a:solidFill>
              <a:prstDash val="solid"/>
              <a:miter lim="400000"/>
              <a:tailEnd type="triangle" w="med" len="med"/>
            </a:ln>
            <a:effectLst/>
          </p:spPr>
          <p:txBody>
            <a:bodyPr wrap="square" lIns="38100" tIns="38100" rIns="38100" bIns="38100" numCol="1" anchor="ctr">
              <a:noAutofit/>
            </a:bodyPr>
            <a:lstStyle/>
            <a:p>
              <a:pPr algn="ctr" defTabSz="342900">
                <a:lnSpc>
                  <a:spcPct val="80000"/>
                </a:lnSpc>
                <a:defRPr sz="2800" cap="all">
                  <a:latin typeface="+mn-lt"/>
                  <a:ea typeface="+mn-ea"/>
                  <a:cs typeface="+mn-cs"/>
                  <a:sym typeface="DIN Condensed"/>
                </a:defRPr>
              </a:pPr>
              <a:endParaRPr sz="2100" cap="all" dirty="0">
                <a:solidFill>
                  <a:prstClr val="black"/>
                </a:solidFill>
                <a:latin typeface="Helvetica Neue" panose="02000503000000020004" pitchFamily="2" charset="0"/>
                <a:sym typeface="DIN Condensed"/>
              </a:endParaRPr>
            </a:p>
          </p:txBody>
        </p:sp>
        <p:pic>
          <p:nvPicPr>
            <p:cNvPr id="101" name="pasted-image.pdf" descr="pasted-image.pdf">
              <a:extLst>
                <a:ext uri="{FF2B5EF4-FFF2-40B4-BE49-F238E27FC236}">
                  <a16:creationId xmlns:a16="http://schemas.microsoft.com/office/drawing/2014/main" id="{9139476E-82C4-8043-9863-815C0221AA54}"/>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2893100" y="1182058"/>
              <a:ext cx="904753" cy="301585"/>
            </a:xfrm>
            <a:prstGeom prst="rect">
              <a:avLst/>
            </a:prstGeom>
            <a:ln w="12700" cap="flat">
              <a:noFill/>
              <a:miter lim="400000"/>
            </a:ln>
            <a:effectLst/>
          </p:spPr>
        </p:pic>
        <p:sp>
          <p:nvSpPr>
            <p:cNvPr id="102" name="Rounded Rectangle">
              <a:extLst>
                <a:ext uri="{FF2B5EF4-FFF2-40B4-BE49-F238E27FC236}">
                  <a16:creationId xmlns:a16="http://schemas.microsoft.com/office/drawing/2014/main" id="{D722F4F6-2767-5B48-B446-E4A9ED91455F}"/>
                </a:ext>
              </a:extLst>
            </p:cNvPr>
            <p:cNvSpPr/>
            <p:nvPr/>
          </p:nvSpPr>
          <p:spPr>
            <a:xfrm>
              <a:off x="1949498" y="0"/>
              <a:ext cx="3867004" cy="775809"/>
            </a:xfrm>
            <a:prstGeom prst="roundRect">
              <a:avLst>
                <a:gd name="adj" fmla="val 26328"/>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342900">
                <a:lnSpc>
                  <a:spcPct val="80000"/>
                </a:lnSpc>
                <a:defRPr sz="2800" cap="all">
                  <a:solidFill>
                    <a:srgbClr val="FFFFFF"/>
                  </a:solidFill>
                  <a:latin typeface="+mn-lt"/>
                  <a:ea typeface="+mn-ea"/>
                  <a:cs typeface="+mn-cs"/>
                  <a:sym typeface="DIN Condensed"/>
                </a:defRPr>
              </a:pPr>
              <a:endParaRPr sz="2100" cap="all" dirty="0">
                <a:solidFill>
                  <a:srgbClr val="FFFFFF"/>
                </a:solidFill>
                <a:latin typeface="Helvetica Neue" panose="02000503000000020004" pitchFamily="2" charset="0"/>
                <a:sym typeface="DIN Condensed"/>
              </a:endParaRPr>
            </a:p>
          </p:txBody>
        </p:sp>
        <p:sp>
          <p:nvSpPr>
            <p:cNvPr id="103" name="Rounded Rectangle">
              <a:extLst>
                <a:ext uri="{FF2B5EF4-FFF2-40B4-BE49-F238E27FC236}">
                  <a16:creationId xmlns:a16="http://schemas.microsoft.com/office/drawing/2014/main" id="{55DB7AF8-20AA-E644-9FA5-EFD708EDF968}"/>
                </a:ext>
              </a:extLst>
            </p:cNvPr>
            <p:cNvSpPr/>
            <p:nvPr/>
          </p:nvSpPr>
          <p:spPr>
            <a:xfrm>
              <a:off x="0" y="1813264"/>
              <a:ext cx="3222339" cy="666865"/>
            </a:xfrm>
            <a:prstGeom prst="roundRect">
              <a:avLst>
                <a:gd name="adj" fmla="val 30630"/>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342900">
                <a:lnSpc>
                  <a:spcPct val="80000"/>
                </a:lnSpc>
                <a:defRPr sz="2800" cap="all">
                  <a:solidFill>
                    <a:srgbClr val="FFFFFF"/>
                  </a:solidFill>
                  <a:latin typeface="+mn-lt"/>
                  <a:ea typeface="+mn-ea"/>
                  <a:cs typeface="+mn-cs"/>
                  <a:sym typeface="DIN Condensed"/>
                </a:defRPr>
              </a:pPr>
              <a:endParaRPr sz="2100" cap="all" dirty="0">
                <a:solidFill>
                  <a:srgbClr val="FFFFFF"/>
                </a:solidFill>
                <a:latin typeface="Helvetica Neue" panose="02000503000000020004" pitchFamily="2" charset="0"/>
                <a:sym typeface="DIN Condensed"/>
              </a:endParaRPr>
            </a:p>
          </p:txBody>
        </p:sp>
        <p:sp>
          <p:nvSpPr>
            <p:cNvPr id="104" name="Line">
              <a:extLst>
                <a:ext uri="{FF2B5EF4-FFF2-40B4-BE49-F238E27FC236}">
                  <a16:creationId xmlns:a16="http://schemas.microsoft.com/office/drawing/2014/main" id="{637648CB-824B-7F4D-A5EA-EB282A37A860}"/>
                </a:ext>
              </a:extLst>
            </p:cNvPr>
            <p:cNvSpPr/>
            <p:nvPr/>
          </p:nvSpPr>
          <p:spPr>
            <a:xfrm>
              <a:off x="4556610" y="873562"/>
              <a:ext cx="804040" cy="804041"/>
            </a:xfrm>
            <a:prstGeom prst="line">
              <a:avLst/>
            </a:prstGeom>
            <a:noFill/>
            <a:ln w="25400" cap="flat">
              <a:solidFill>
                <a:srgbClr val="000000"/>
              </a:solidFill>
              <a:prstDash val="solid"/>
              <a:miter lim="400000"/>
              <a:tailEnd type="triangle" w="med" len="med"/>
            </a:ln>
            <a:effectLst/>
          </p:spPr>
          <p:txBody>
            <a:bodyPr wrap="square" lIns="38100" tIns="38100" rIns="38100" bIns="38100" numCol="1" anchor="ctr">
              <a:noAutofit/>
            </a:bodyPr>
            <a:lstStyle/>
            <a:p>
              <a:pPr algn="ctr" defTabSz="342900">
                <a:lnSpc>
                  <a:spcPct val="80000"/>
                </a:lnSpc>
                <a:defRPr sz="2800" cap="all">
                  <a:latin typeface="+mn-lt"/>
                  <a:ea typeface="+mn-ea"/>
                  <a:cs typeface="+mn-cs"/>
                  <a:sym typeface="DIN Condensed"/>
                </a:defRPr>
              </a:pPr>
              <a:endParaRPr sz="2100" cap="all" dirty="0">
                <a:solidFill>
                  <a:prstClr val="black"/>
                </a:solidFill>
                <a:latin typeface="Helvetica Neue" panose="02000503000000020004" pitchFamily="2" charset="0"/>
                <a:sym typeface="DIN Condensed"/>
              </a:endParaRPr>
            </a:p>
          </p:txBody>
        </p:sp>
        <p:pic>
          <p:nvPicPr>
            <p:cNvPr id="105" name="pasted-image.pdf" descr="pasted-image.pdf">
              <a:extLst>
                <a:ext uri="{FF2B5EF4-FFF2-40B4-BE49-F238E27FC236}">
                  <a16:creationId xmlns:a16="http://schemas.microsoft.com/office/drawing/2014/main" id="{D4B0DD56-EA7D-BE42-A1FF-E775AF6ED753}"/>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5246661" y="1182058"/>
              <a:ext cx="904753" cy="301585"/>
            </a:xfrm>
            <a:prstGeom prst="rect">
              <a:avLst/>
            </a:prstGeom>
            <a:ln w="12700" cap="flat">
              <a:noFill/>
              <a:miter lim="400000"/>
            </a:ln>
            <a:effectLst/>
          </p:spPr>
        </p:pic>
        <p:sp>
          <p:nvSpPr>
            <p:cNvPr id="106" name="Rounded Rectangle">
              <a:extLst>
                <a:ext uri="{FF2B5EF4-FFF2-40B4-BE49-F238E27FC236}">
                  <a16:creationId xmlns:a16="http://schemas.microsoft.com/office/drawing/2014/main" id="{366087C4-0CC5-0941-9499-CC7864E8BFA4}"/>
                </a:ext>
              </a:extLst>
            </p:cNvPr>
            <p:cNvSpPr/>
            <p:nvPr/>
          </p:nvSpPr>
          <p:spPr>
            <a:xfrm>
              <a:off x="4162171" y="1776928"/>
              <a:ext cx="3222340" cy="666864"/>
            </a:xfrm>
            <a:prstGeom prst="roundRect">
              <a:avLst>
                <a:gd name="adj" fmla="val 30630"/>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342900">
                <a:lnSpc>
                  <a:spcPct val="80000"/>
                </a:lnSpc>
                <a:defRPr sz="2800" cap="all">
                  <a:solidFill>
                    <a:srgbClr val="FFFFFF"/>
                  </a:solidFill>
                  <a:latin typeface="+mn-lt"/>
                  <a:ea typeface="+mn-ea"/>
                  <a:cs typeface="+mn-cs"/>
                  <a:sym typeface="DIN Condensed"/>
                </a:defRPr>
              </a:pPr>
              <a:endParaRPr sz="2100" cap="all" dirty="0">
                <a:solidFill>
                  <a:srgbClr val="FFFFFF"/>
                </a:solidFill>
                <a:latin typeface="Helvetica Neue" panose="02000503000000020004" pitchFamily="2" charset="0"/>
                <a:sym typeface="DIN Condensed"/>
              </a:endParaRPr>
            </a:p>
          </p:txBody>
        </p:sp>
        <p:sp>
          <p:nvSpPr>
            <p:cNvPr id="107" name="Line">
              <a:extLst>
                <a:ext uri="{FF2B5EF4-FFF2-40B4-BE49-F238E27FC236}">
                  <a16:creationId xmlns:a16="http://schemas.microsoft.com/office/drawing/2014/main" id="{99764294-9AFF-9945-820E-1DEDB6C8C295}"/>
                </a:ext>
              </a:extLst>
            </p:cNvPr>
            <p:cNvSpPr/>
            <p:nvPr/>
          </p:nvSpPr>
          <p:spPr>
            <a:xfrm flipH="1">
              <a:off x="1611169" y="2615978"/>
              <a:ext cx="1" cy="801210"/>
            </a:xfrm>
            <a:prstGeom prst="line">
              <a:avLst/>
            </a:prstGeom>
            <a:noFill/>
            <a:ln w="25400" cap="flat">
              <a:solidFill>
                <a:srgbClr val="000000"/>
              </a:solidFill>
              <a:prstDash val="solid"/>
              <a:miter lim="400000"/>
              <a:tailEnd type="triangle" w="med" len="med"/>
            </a:ln>
            <a:effectLst/>
          </p:spPr>
          <p:txBody>
            <a:bodyPr wrap="square" lIns="38100" tIns="38100" rIns="38100" bIns="38100" numCol="1" anchor="ctr">
              <a:noAutofit/>
            </a:bodyPr>
            <a:lstStyle/>
            <a:p>
              <a:pPr algn="ctr" defTabSz="342900">
                <a:lnSpc>
                  <a:spcPct val="80000"/>
                </a:lnSpc>
                <a:defRPr sz="2800" cap="all">
                  <a:latin typeface="+mn-lt"/>
                  <a:ea typeface="+mn-ea"/>
                  <a:cs typeface="+mn-cs"/>
                  <a:sym typeface="DIN Condensed"/>
                </a:defRPr>
              </a:pPr>
              <a:endParaRPr sz="2100" cap="all" dirty="0">
                <a:solidFill>
                  <a:prstClr val="black"/>
                </a:solidFill>
                <a:latin typeface="Helvetica Neue" panose="02000503000000020004" pitchFamily="2" charset="0"/>
                <a:sym typeface="DIN Condensed"/>
              </a:endParaRPr>
            </a:p>
          </p:txBody>
        </p:sp>
        <p:pic>
          <p:nvPicPr>
            <p:cNvPr id="108" name="pasted-image.pdf" descr="pasted-image.pdf">
              <a:extLst>
                <a:ext uri="{FF2B5EF4-FFF2-40B4-BE49-F238E27FC236}">
                  <a16:creationId xmlns:a16="http://schemas.microsoft.com/office/drawing/2014/main" id="{EBE80769-6697-0C48-86D3-DF9B346D5FA0}"/>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1647875" y="2826173"/>
              <a:ext cx="904751" cy="301585"/>
            </a:xfrm>
            <a:prstGeom prst="rect">
              <a:avLst/>
            </a:prstGeom>
            <a:ln w="12700" cap="flat">
              <a:noFill/>
              <a:miter lim="400000"/>
            </a:ln>
            <a:effectLst/>
          </p:spPr>
        </p:pic>
        <p:sp>
          <p:nvSpPr>
            <p:cNvPr id="109" name="Rounded Rectangle">
              <a:extLst>
                <a:ext uri="{FF2B5EF4-FFF2-40B4-BE49-F238E27FC236}">
                  <a16:creationId xmlns:a16="http://schemas.microsoft.com/office/drawing/2014/main" id="{EF91EC8E-FDB5-4141-8381-3D83DBECD99A}"/>
                </a:ext>
              </a:extLst>
            </p:cNvPr>
            <p:cNvSpPr/>
            <p:nvPr/>
          </p:nvSpPr>
          <p:spPr>
            <a:xfrm>
              <a:off x="0" y="3517583"/>
              <a:ext cx="6773854" cy="666864"/>
            </a:xfrm>
            <a:prstGeom prst="roundRect">
              <a:avLst>
                <a:gd name="adj" fmla="val 30630"/>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342900">
                <a:lnSpc>
                  <a:spcPct val="80000"/>
                </a:lnSpc>
                <a:defRPr sz="2800" cap="all">
                  <a:solidFill>
                    <a:srgbClr val="FFFFFF"/>
                  </a:solidFill>
                  <a:latin typeface="+mn-lt"/>
                  <a:ea typeface="+mn-ea"/>
                  <a:cs typeface="+mn-cs"/>
                  <a:sym typeface="DIN Condensed"/>
                </a:defRPr>
              </a:pPr>
              <a:endParaRPr sz="2100" cap="all" dirty="0">
                <a:solidFill>
                  <a:srgbClr val="FFFFFF"/>
                </a:solidFill>
                <a:latin typeface="Helvetica Neue" panose="02000503000000020004" pitchFamily="2" charset="0"/>
                <a:sym typeface="DIN Condensed"/>
              </a:endParaRPr>
            </a:p>
          </p:txBody>
        </p:sp>
        <p:pic>
          <p:nvPicPr>
            <p:cNvPr id="110" name="pasted-image.pdf" descr="pasted-image.pdf">
              <a:extLst>
                <a:ext uri="{FF2B5EF4-FFF2-40B4-BE49-F238E27FC236}">
                  <a16:creationId xmlns:a16="http://schemas.microsoft.com/office/drawing/2014/main" id="{4609DF88-A6F9-BC4D-9877-48E8D4F88187}"/>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5880792" y="210104"/>
              <a:ext cx="622301" cy="355601"/>
            </a:xfrm>
            <a:prstGeom prst="rect">
              <a:avLst/>
            </a:prstGeom>
            <a:ln w="12700" cap="flat">
              <a:noFill/>
              <a:miter lim="400000"/>
            </a:ln>
            <a:effectLst/>
          </p:spPr>
        </p:pic>
        <p:pic>
          <p:nvPicPr>
            <p:cNvPr id="111" name="pasted-image.pdf" descr="pasted-image.pdf">
              <a:extLst>
                <a:ext uri="{FF2B5EF4-FFF2-40B4-BE49-F238E27FC236}">
                  <a16:creationId xmlns:a16="http://schemas.microsoft.com/office/drawing/2014/main" id="{3571E91D-BA90-5347-894D-77926FB031E9}"/>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3307757" y="1945385"/>
              <a:ext cx="571500" cy="355600"/>
            </a:xfrm>
            <a:prstGeom prst="rect">
              <a:avLst/>
            </a:prstGeom>
            <a:ln w="12700" cap="flat">
              <a:noFill/>
              <a:miter lim="400000"/>
            </a:ln>
            <a:effectLst/>
          </p:spPr>
        </p:pic>
        <p:pic>
          <p:nvPicPr>
            <p:cNvPr id="112" name="pasted-image.pdf" descr="pasted-image.pdf">
              <a:extLst>
                <a:ext uri="{FF2B5EF4-FFF2-40B4-BE49-F238E27FC236}">
                  <a16:creationId xmlns:a16="http://schemas.microsoft.com/office/drawing/2014/main" id="{A8ECBDCE-4FEC-C543-BDB3-D0D3B493777D}"/>
                </a:ext>
              </a:extLst>
            </p:cNvPr>
            <p:cNvPicPr>
              <a:picLocks noChangeAspect="1"/>
            </p:cNvPicPr>
            <p:nvPr/>
          </p:nvPicPr>
          <p:blipFill>
            <a:blip r:embed="rId29" cstate="screen">
              <a:extLst>
                <a:ext uri="{28A0092B-C50C-407E-A947-70E740481C1C}">
                  <a14:useLocalDpi xmlns:a14="http://schemas.microsoft.com/office/drawing/2010/main"/>
                </a:ext>
              </a:extLst>
            </a:blip>
            <a:srcRect/>
            <a:stretch>
              <a:fillRect/>
            </a:stretch>
          </p:blipFill>
          <p:spPr>
            <a:xfrm>
              <a:off x="7483889" y="1894847"/>
              <a:ext cx="558800" cy="355600"/>
            </a:xfrm>
            <a:prstGeom prst="rect">
              <a:avLst/>
            </a:prstGeom>
            <a:ln w="12700" cap="flat">
              <a:noFill/>
              <a:miter lim="400000"/>
            </a:ln>
            <a:effectLst/>
          </p:spPr>
        </p:pic>
        <p:pic>
          <p:nvPicPr>
            <p:cNvPr id="113" name="pasted-image.pdf" descr="pasted-image.pdf">
              <a:extLst>
                <a:ext uri="{FF2B5EF4-FFF2-40B4-BE49-F238E27FC236}">
                  <a16:creationId xmlns:a16="http://schemas.microsoft.com/office/drawing/2014/main" id="{86145829-FB32-B34F-9D6B-4CDC4577AD41}"/>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7107820" y="3691221"/>
              <a:ext cx="698501" cy="368301"/>
            </a:xfrm>
            <a:prstGeom prst="rect">
              <a:avLst/>
            </a:prstGeom>
            <a:ln w="12700" cap="flat">
              <a:noFill/>
              <a:miter lim="400000"/>
            </a:ln>
            <a:effectLst/>
          </p:spPr>
        </p:pic>
      </p:grpSp>
      <p:pic>
        <p:nvPicPr>
          <p:cNvPr id="114" name="pasted-image.pdf" descr="pasted-image.pdf">
            <a:extLst>
              <a:ext uri="{FF2B5EF4-FFF2-40B4-BE49-F238E27FC236}">
                <a16:creationId xmlns:a16="http://schemas.microsoft.com/office/drawing/2014/main" id="{CECC8AE3-CBF0-B44D-8988-46CF7D65FECC}"/>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5599157" y="2909553"/>
            <a:ext cx="578481" cy="160005"/>
          </a:xfrm>
          <a:prstGeom prst="rect">
            <a:avLst/>
          </a:prstGeom>
          <a:ln w="12700">
            <a:miter lim="400000"/>
          </a:ln>
        </p:spPr>
      </p:pic>
      <p:pic>
        <p:nvPicPr>
          <p:cNvPr id="115" name="pasted-image.pdf" descr="pasted-image.pdf">
            <a:extLst>
              <a:ext uri="{FF2B5EF4-FFF2-40B4-BE49-F238E27FC236}">
                <a16:creationId xmlns:a16="http://schemas.microsoft.com/office/drawing/2014/main" id="{EE67B51D-9FF3-9642-82C9-E83B91EA5FC9}"/>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4920482" y="3491421"/>
            <a:ext cx="627230" cy="146479"/>
          </a:xfrm>
          <a:prstGeom prst="rect">
            <a:avLst/>
          </a:prstGeom>
          <a:ln w="12700">
            <a:miter lim="400000"/>
          </a:ln>
        </p:spPr>
      </p:pic>
      <p:pic>
        <p:nvPicPr>
          <p:cNvPr id="116" name="pasted-image.pdf" descr="pasted-image.pdf">
            <a:extLst>
              <a:ext uri="{FF2B5EF4-FFF2-40B4-BE49-F238E27FC236}">
                <a16:creationId xmlns:a16="http://schemas.microsoft.com/office/drawing/2014/main" id="{368409E0-B588-2D47-967D-285A6897BD70}"/>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6161529" y="3483552"/>
            <a:ext cx="623474" cy="146479"/>
          </a:xfrm>
          <a:prstGeom prst="rect">
            <a:avLst/>
          </a:prstGeom>
          <a:ln w="12700">
            <a:miter lim="400000"/>
          </a:ln>
        </p:spPr>
      </p:pic>
      <p:pic>
        <p:nvPicPr>
          <p:cNvPr id="117" name="pasted-image.pdf" descr="pasted-image.pdf">
            <a:extLst>
              <a:ext uri="{FF2B5EF4-FFF2-40B4-BE49-F238E27FC236}">
                <a16:creationId xmlns:a16="http://schemas.microsoft.com/office/drawing/2014/main" id="{988142DF-F085-D444-92E1-E1714030DA84}"/>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4805866" y="4067616"/>
            <a:ext cx="591367" cy="135667"/>
          </a:xfrm>
          <a:prstGeom prst="rect">
            <a:avLst/>
          </a:prstGeom>
          <a:ln w="12700">
            <a:miter lim="400000"/>
          </a:ln>
        </p:spPr>
      </p:pic>
      <p:pic>
        <p:nvPicPr>
          <p:cNvPr id="118" name="pasted-image.pdf" descr="pasted-image.pdf">
            <a:extLst>
              <a:ext uri="{FF2B5EF4-FFF2-40B4-BE49-F238E27FC236}">
                <a16:creationId xmlns:a16="http://schemas.microsoft.com/office/drawing/2014/main" id="{9AEAE803-2F60-0C45-948C-0B4BF4F18966}"/>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5425719" y="4060460"/>
            <a:ext cx="584410" cy="135667"/>
          </a:xfrm>
          <a:prstGeom prst="rect">
            <a:avLst/>
          </a:prstGeom>
          <a:ln w="12700">
            <a:miter lim="400000"/>
          </a:ln>
        </p:spPr>
      </p:pic>
      <p:pic>
        <p:nvPicPr>
          <p:cNvPr id="119" name="pasted-image.pdf" descr="pasted-image.pdf">
            <a:extLst>
              <a:ext uri="{FF2B5EF4-FFF2-40B4-BE49-F238E27FC236}">
                <a16:creationId xmlns:a16="http://schemas.microsoft.com/office/drawing/2014/main" id="{7A5DA54D-3E63-C14F-BFD3-8FE920D788F5}"/>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6062578" y="4060600"/>
            <a:ext cx="528752" cy="135667"/>
          </a:xfrm>
          <a:prstGeom prst="rect">
            <a:avLst/>
          </a:prstGeom>
          <a:ln w="12700">
            <a:miter lim="400000"/>
          </a:ln>
        </p:spPr>
      </p:pic>
      <p:sp>
        <p:nvSpPr>
          <p:cNvPr id="120" name="Right Arrow 119">
            <a:extLst>
              <a:ext uri="{FF2B5EF4-FFF2-40B4-BE49-F238E27FC236}">
                <a16:creationId xmlns:a16="http://schemas.microsoft.com/office/drawing/2014/main" id="{3E191B7B-0428-034A-885A-3454F886549F}"/>
              </a:ext>
            </a:extLst>
          </p:cNvPr>
          <p:cNvSpPr/>
          <p:nvPr/>
        </p:nvSpPr>
        <p:spPr>
          <a:xfrm>
            <a:off x="4449647" y="3553997"/>
            <a:ext cx="194642" cy="141292"/>
          </a:xfrm>
          <a:prstGeom prst="rightArrow">
            <a:avLst/>
          </a:prstGeom>
          <a:solidFill>
            <a:srgbClr val="325AB4"/>
          </a:solidFill>
          <a:ln w="9525" cap="flat" cmpd="sng" algn="ctr">
            <a:noFill/>
            <a:prstDash val="solid"/>
          </a:ln>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121" name="Right Arrow 120">
            <a:extLst>
              <a:ext uri="{FF2B5EF4-FFF2-40B4-BE49-F238E27FC236}">
                <a16:creationId xmlns:a16="http://schemas.microsoft.com/office/drawing/2014/main" id="{3F77C61F-8FFC-BC41-9267-04E16103CF74}"/>
              </a:ext>
            </a:extLst>
          </p:cNvPr>
          <p:cNvSpPr/>
          <p:nvPr/>
        </p:nvSpPr>
        <p:spPr>
          <a:xfrm rot="5400000">
            <a:off x="5501835" y="2582830"/>
            <a:ext cx="194642" cy="141292"/>
          </a:xfrm>
          <a:prstGeom prst="rightArrow">
            <a:avLst/>
          </a:prstGeom>
          <a:solidFill>
            <a:srgbClr val="325AB4"/>
          </a:solidFill>
          <a:ln w="9525" cap="flat" cmpd="sng" algn="ctr">
            <a:noFill/>
            <a:prstDash val="solid"/>
          </a:ln>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122" name="Rectangle 121">
            <a:extLst>
              <a:ext uri="{FF2B5EF4-FFF2-40B4-BE49-F238E27FC236}">
                <a16:creationId xmlns:a16="http://schemas.microsoft.com/office/drawing/2014/main" id="{A6673A28-A330-A34B-B6DA-55208F635BB6}"/>
              </a:ext>
            </a:extLst>
          </p:cNvPr>
          <p:cNvSpPr/>
          <p:nvPr/>
        </p:nvSpPr>
        <p:spPr>
          <a:xfrm>
            <a:off x="6709420" y="742823"/>
            <a:ext cx="2383421" cy="1234442"/>
          </a:xfrm>
          <a:prstGeom prst="rect">
            <a:avLst/>
          </a:prstGeom>
          <a:solidFill>
            <a:srgbClr val="5373CA"/>
          </a:solidFill>
          <a:ln w="25400" cap="flat" cmpd="sng" algn="ctr">
            <a:noFill/>
            <a:prstDash val="solid"/>
          </a:ln>
          <a:effectLst/>
        </p:spPr>
        <p:txBody>
          <a:bodyPr lIns="135000" tIns="270000" rIns="135000" bIns="270000" rtlCol="0" anchor="ctr"/>
          <a:lstStyle/>
          <a:p>
            <a:pPr algn="ctr" defTabSz="342900">
              <a:defRPr/>
            </a:pPr>
            <a:r>
              <a:rPr lang="en-US" sz="1350" kern="0" dirty="0">
                <a:solidFill>
                  <a:prstClr val="white"/>
                </a:solidFill>
                <a:latin typeface="Helvetica Neue" panose="02000503000000020004" pitchFamily="2" charset="0"/>
                <a:ea typeface="Helvetica Neue Medium" charset="0"/>
                <a:cs typeface="Helvetica Neue Medium" charset="0"/>
              </a:rPr>
              <a:t>3 Instantiations:</a:t>
            </a:r>
          </a:p>
          <a:p>
            <a:pPr marL="257175" indent="-257175" algn="ctr" defTabSz="342900">
              <a:buFontTx/>
              <a:buAutoNum type="arabicPeriod"/>
              <a:defRPr/>
            </a:pPr>
            <a:r>
              <a:rPr lang="en-US" sz="1350" kern="0" dirty="0">
                <a:solidFill>
                  <a:prstClr val="white"/>
                </a:solidFill>
                <a:latin typeface="Helvetica Neue" panose="02000503000000020004" pitchFamily="2" charset="0"/>
                <a:ea typeface="Helvetica Neue Medium" charset="0"/>
                <a:cs typeface="Helvetica Neue Medium" charset="0"/>
              </a:rPr>
              <a:t>Only Positive Examples</a:t>
            </a:r>
          </a:p>
          <a:p>
            <a:pPr marL="257175" indent="-257175" algn="ctr" defTabSz="342900">
              <a:buFontTx/>
              <a:buAutoNum type="arabicPeriod"/>
              <a:defRPr/>
            </a:pPr>
            <a:r>
              <a:rPr lang="en-US" sz="1350" kern="0" dirty="0">
                <a:solidFill>
                  <a:prstClr val="white"/>
                </a:solidFill>
                <a:latin typeface="Helvetica Neue" panose="02000503000000020004" pitchFamily="2" charset="0"/>
                <a:ea typeface="Helvetica Neue Medium" charset="0"/>
                <a:cs typeface="Helvetica Neue Medium" charset="0"/>
              </a:rPr>
              <a:t>Positive &amp; Negative </a:t>
            </a:r>
          </a:p>
          <a:p>
            <a:pPr marL="257175" indent="-257175" algn="ctr" defTabSz="342900">
              <a:buFontTx/>
              <a:buAutoNum type="arabicPeriod"/>
              <a:defRPr/>
            </a:pPr>
            <a:r>
              <a:rPr lang="en-US" sz="1350" kern="0" dirty="0">
                <a:solidFill>
                  <a:prstClr val="white"/>
                </a:solidFill>
                <a:latin typeface="Helvetica Neue" panose="02000503000000020004" pitchFamily="2" charset="0"/>
                <a:ea typeface="Helvetica Neue Medium" charset="0"/>
                <a:cs typeface="Helvetica Neue Medium" charset="0"/>
              </a:rPr>
              <a:t>Exact Result only</a:t>
            </a:r>
          </a:p>
        </p:txBody>
      </p:sp>
      <p:sp>
        <p:nvSpPr>
          <p:cNvPr id="124" name="TextBox 123">
            <a:extLst>
              <a:ext uri="{FF2B5EF4-FFF2-40B4-BE49-F238E27FC236}">
                <a16:creationId xmlns:a16="http://schemas.microsoft.com/office/drawing/2014/main" id="{9CF01C18-409D-7E45-AC6C-03339C06ACEA}"/>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83344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par>
                          <p:cTn id="11" fill="hold">
                            <p:stCondLst>
                              <p:cond delay="0"/>
                            </p:stCondLst>
                            <p:childTnLst>
                              <p:par>
                                <p:cTn id="12" presetID="9" presetClass="emph" presetSubtype="0" nodeType="afterEffect">
                                  <p:stCondLst>
                                    <p:cond delay="500"/>
                                  </p:stCondLst>
                                  <p:childTnLst>
                                    <p:set>
                                      <p:cBhvr rctx="PPT">
                                        <p:cTn id="13" dur="indefinite"/>
                                        <p:tgtEl>
                                          <p:spTgt spid="91"/>
                                        </p:tgtEl>
                                        <p:attrNameLst>
                                          <p:attrName>style.opacity</p:attrName>
                                        </p:attrNameLst>
                                      </p:cBhvr>
                                      <p:to>
                                        <p:strVal val="0.5"/>
                                      </p:to>
                                    </p:set>
                                    <p:animEffect filter="image" prLst="opacity: 0.5">
                                      <p:cBhvr rctx="IE">
                                        <p:cTn id="14" dur="indefinite"/>
                                        <p:tgtEl>
                                          <p:spTgt spid="91"/>
                                        </p:tgtEl>
                                      </p:cBhvr>
                                    </p:animEffec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9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9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1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1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1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17"/>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18"/>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1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2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21"/>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87"/>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9" grpId="0" animBg="1"/>
      <p:bldP spid="90" grpId="0" animBg="1"/>
      <p:bldP spid="120" grpId="0" animBg="1"/>
      <p:bldP spid="121" grpId="0" animBg="1"/>
      <p:bldP spid="122"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a:extLst>
              <a:ext uri="{FF2B5EF4-FFF2-40B4-BE49-F238E27FC236}">
                <a16:creationId xmlns:a16="http://schemas.microsoft.com/office/drawing/2014/main" id="{2AF14591-42EB-5844-9220-B9C38D0844AE}"/>
              </a:ext>
            </a:extLst>
          </p:cNvPr>
          <p:cNvSpPr/>
          <p:nvPr/>
        </p:nvSpPr>
        <p:spPr>
          <a:xfrm>
            <a:off x="2516950" y="1722479"/>
            <a:ext cx="1394062" cy="1895744"/>
          </a:xfrm>
          <a:prstGeom prst="roundRect">
            <a:avLst>
              <a:gd name="adj" fmla="val 5198"/>
            </a:avLst>
          </a:prstGeom>
          <a:noFill/>
          <a:ln w="25400" cap="flat" cmpd="sng" algn="ctr">
            <a:solidFill>
              <a:srgbClr val="44546A"/>
            </a:solidFill>
            <a:prstDash val="solid"/>
            <a:miter lim="800000"/>
          </a:ln>
          <a:effectLst/>
        </p:spPr>
        <p:txBody>
          <a:bodyPr rtlCol="0" anchor="ctr"/>
          <a:lstStyle/>
          <a:p>
            <a:pPr algn="ctr" defTabSz="685800">
              <a:defRPr/>
            </a:pPr>
            <a:endParaRPr lang="en-US" sz="1350" kern="0" dirty="0">
              <a:solidFill>
                <a:srgbClr val="44546A"/>
              </a:solidFill>
              <a:latin typeface="Helvetica Neue" charset="0"/>
              <a:ea typeface="Helvetica Neue" charset="0"/>
              <a:cs typeface="Helvetica Neue" charset="0"/>
            </a:endParaRPr>
          </a:p>
        </p:txBody>
      </p:sp>
      <p:sp>
        <p:nvSpPr>
          <p:cNvPr id="28" name="Rounded Rectangle 27">
            <a:extLst>
              <a:ext uri="{FF2B5EF4-FFF2-40B4-BE49-F238E27FC236}">
                <a16:creationId xmlns:a16="http://schemas.microsoft.com/office/drawing/2014/main" id="{B3663739-0887-1446-A7DC-33E350E589D1}"/>
              </a:ext>
            </a:extLst>
          </p:cNvPr>
          <p:cNvSpPr/>
          <p:nvPr/>
        </p:nvSpPr>
        <p:spPr>
          <a:xfrm>
            <a:off x="4052024" y="1721232"/>
            <a:ext cx="1404000" cy="1895744"/>
          </a:xfrm>
          <a:prstGeom prst="roundRect">
            <a:avLst>
              <a:gd name="adj" fmla="val 7078"/>
            </a:avLst>
          </a:prstGeom>
          <a:noFill/>
          <a:ln w="25400" cap="flat" cmpd="sng" algn="ctr">
            <a:solidFill>
              <a:srgbClr val="44546A"/>
            </a:solidFill>
            <a:prstDash val="solid"/>
            <a:miter lim="800000"/>
          </a:ln>
          <a:effectLst/>
        </p:spPr>
        <p:txBody>
          <a:bodyPr rtlCol="0" anchor="ctr"/>
          <a:lstStyle/>
          <a:p>
            <a:pPr algn="ctr" defTabSz="685800">
              <a:defRPr/>
            </a:pPr>
            <a:endParaRPr lang="en-US" sz="1350" kern="0" dirty="0">
              <a:solidFill>
                <a:srgbClr val="44546A"/>
              </a:solidFill>
              <a:latin typeface="Helvetica Neue" charset="0"/>
              <a:ea typeface="Helvetica Neue" charset="0"/>
              <a:cs typeface="Helvetica Neue" charset="0"/>
            </a:endParaRPr>
          </a:p>
        </p:txBody>
      </p:sp>
      <p:sp>
        <p:nvSpPr>
          <p:cNvPr id="29" name="Rounded Rectangle 28">
            <a:extLst>
              <a:ext uri="{FF2B5EF4-FFF2-40B4-BE49-F238E27FC236}">
                <a16:creationId xmlns:a16="http://schemas.microsoft.com/office/drawing/2014/main" id="{D0D8B6C2-01CF-134D-9492-4C7D446DCEE4}"/>
              </a:ext>
            </a:extLst>
          </p:cNvPr>
          <p:cNvSpPr/>
          <p:nvPr/>
        </p:nvSpPr>
        <p:spPr>
          <a:xfrm>
            <a:off x="5679065" y="1716644"/>
            <a:ext cx="1404000" cy="1895744"/>
          </a:xfrm>
          <a:prstGeom prst="roundRect">
            <a:avLst>
              <a:gd name="adj" fmla="val 6778"/>
            </a:avLst>
          </a:prstGeom>
          <a:noFill/>
          <a:ln w="25400" cap="flat" cmpd="sng" algn="ctr">
            <a:solidFill>
              <a:srgbClr val="44546A"/>
            </a:solidFill>
            <a:prstDash val="solid"/>
            <a:miter lim="800000"/>
          </a:ln>
          <a:effectLst/>
        </p:spPr>
        <p:txBody>
          <a:bodyPr rtlCol="0" anchor="ctr"/>
          <a:lstStyle/>
          <a:p>
            <a:pPr algn="ctr" defTabSz="685800">
              <a:defRPr/>
            </a:pPr>
            <a:endParaRPr lang="en-US" sz="1350" kern="0" dirty="0">
              <a:solidFill>
                <a:srgbClr val="44546A"/>
              </a:solidFill>
              <a:latin typeface="Helvetica Neue" charset="0"/>
              <a:ea typeface="Helvetica Neue" charset="0"/>
              <a:cs typeface="Helvetica Neue" charset="0"/>
            </a:endParaRPr>
          </a:p>
        </p:txBody>
      </p:sp>
      <p:sp>
        <p:nvSpPr>
          <p:cNvPr id="30" name="Rounded Rectangle 29">
            <a:extLst>
              <a:ext uri="{FF2B5EF4-FFF2-40B4-BE49-F238E27FC236}">
                <a16:creationId xmlns:a16="http://schemas.microsoft.com/office/drawing/2014/main" id="{7C7CE606-BD61-2145-8CA0-7BEF27413210}"/>
              </a:ext>
            </a:extLst>
          </p:cNvPr>
          <p:cNvSpPr/>
          <p:nvPr/>
        </p:nvSpPr>
        <p:spPr>
          <a:xfrm>
            <a:off x="7248878" y="1716644"/>
            <a:ext cx="1404000" cy="1895744"/>
          </a:xfrm>
          <a:prstGeom prst="roundRect">
            <a:avLst>
              <a:gd name="adj" fmla="val 6778"/>
            </a:avLst>
          </a:prstGeom>
          <a:noFill/>
          <a:ln w="25400" cap="flat" cmpd="sng" algn="ctr">
            <a:solidFill>
              <a:srgbClr val="44546A"/>
            </a:solidFill>
            <a:prstDash val="solid"/>
            <a:miter lim="800000"/>
          </a:ln>
          <a:effectLst/>
        </p:spPr>
        <p:txBody>
          <a:bodyPr rtlCol="0" anchor="ctr"/>
          <a:lstStyle/>
          <a:p>
            <a:pPr algn="ctr" defTabSz="685800">
              <a:defRPr/>
            </a:pPr>
            <a:endParaRPr lang="en-US" sz="1350" kern="0" dirty="0">
              <a:solidFill>
                <a:srgbClr val="44546A"/>
              </a:solidFill>
              <a:latin typeface="Helvetica Neue" charset="0"/>
              <a:ea typeface="Helvetica Neue" charset="0"/>
              <a:cs typeface="Helvetica Neue" charset="0"/>
            </a:endParaRPr>
          </a:p>
        </p:txBody>
      </p:sp>
      <p:sp>
        <p:nvSpPr>
          <p:cNvPr id="31" name="Rounded Rectangle 30">
            <a:extLst>
              <a:ext uri="{FF2B5EF4-FFF2-40B4-BE49-F238E27FC236}">
                <a16:creationId xmlns:a16="http://schemas.microsoft.com/office/drawing/2014/main" id="{80D0A947-1E56-5245-9EA4-B54CF7BC5D85}"/>
              </a:ext>
            </a:extLst>
          </p:cNvPr>
          <p:cNvSpPr/>
          <p:nvPr/>
        </p:nvSpPr>
        <p:spPr>
          <a:xfrm>
            <a:off x="3394781" y="694498"/>
            <a:ext cx="1102312" cy="557456"/>
          </a:xfrm>
          <a:prstGeom prst="roundRect">
            <a:avLst/>
          </a:prstGeom>
          <a:solidFill>
            <a:sysClr val="window" lastClr="FFFFFF"/>
          </a:solidFill>
          <a:ln w="31750" cap="flat" cmpd="sng" algn="ctr">
            <a:solidFill>
              <a:srgbClr val="44546A"/>
            </a:solidFill>
            <a:prstDash val="solid"/>
            <a:miter lim="800000"/>
          </a:ln>
          <a:effectLst/>
        </p:spPr>
        <p:txBody>
          <a:bodyPr rtlCol="0" anchor="ctr"/>
          <a:lstStyle/>
          <a:p>
            <a:pPr algn="ctr" defTabSz="685800">
              <a:defRPr/>
            </a:pPr>
            <a:r>
              <a:rPr lang="en-US" sz="2100" b="1" kern="0" dirty="0">
                <a:solidFill>
                  <a:srgbClr val="44546A"/>
                </a:solidFill>
                <a:latin typeface="Helvetica Neue Condensed Black" charset="0"/>
                <a:ea typeface="Helvetica Neue Condensed Black" charset="0"/>
                <a:cs typeface="Helvetica Neue Condensed Black" charset="0"/>
              </a:rPr>
              <a:t>Nodes</a:t>
            </a:r>
            <a:endParaRPr lang="en-US" b="1" kern="0" dirty="0">
              <a:solidFill>
                <a:srgbClr val="44546A"/>
              </a:solidFill>
              <a:latin typeface="Helvetica Neue Condensed Black" charset="0"/>
              <a:ea typeface="Helvetica Neue Condensed Black" charset="0"/>
              <a:cs typeface="Helvetica Neue Condensed Black" charset="0"/>
            </a:endParaRPr>
          </a:p>
        </p:txBody>
      </p:sp>
      <p:sp>
        <p:nvSpPr>
          <p:cNvPr id="32" name="Rounded Rectangle 31">
            <a:extLst>
              <a:ext uri="{FF2B5EF4-FFF2-40B4-BE49-F238E27FC236}">
                <a16:creationId xmlns:a16="http://schemas.microsoft.com/office/drawing/2014/main" id="{F18EC26C-3AAA-D14F-93DF-4AD82FE3D2B3}"/>
              </a:ext>
            </a:extLst>
          </p:cNvPr>
          <p:cNvSpPr/>
          <p:nvPr/>
        </p:nvSpPr>
        <p:spPr>
          <a:xfrm>
            <a:off x="2516951" y="1709858"/>
            <a:ext cx="1394061" cy="486000"/>
          </a:xfrm>
          <a:prstGeom prst="roundRect">
            <a:avLst/>
          </a:prstGeom>
          <a:pattFill prst="dkUpDiag">
            <a:fgClr>
              <a:srgbClr val="44546A">
                <a:lumMod val="20000"/>
                <a:lumOff val="80000"/>
              </a:srgbClr>
            </a:fgClr>
            <a:bgClr>
              <a:sysClr val="window" lastClr="FFFFFF"/>
            </a:bgClr>
          </a:pattFill>
          <a:ln w="25400" cap="flat" cmpd="sng" algn="ctr">
            <a:solidFill>
              <a:srgbClr val="44546A"/>
            </a:solidFill>
            <a:prstDash val="solid"/>
            <a:miter lim="800000"/>
          </a:ln>
          <a:effectLst/>
        </p:spPr>
        <p:txBody>
          <a:bodyPr rtlCol="0" anchor="ctr"/>
          <a:lstStyle/>
          <a:p>
            <a:pPr algn="ctr" defTabSz="685800">
              <a:defRPr/>
            </a:pPr>
            <a:r>
              <a:rPr lang="en-US" sz="1350" kern="0" dirty="0">
                <a:solidFill>
                  <a:srgbClr val="44546A"/>
                </a:solidFill>
                <a:effectLst>
                  <a:outerShdw blurRad="203200" dist="584200" algn="ctr" rotWithShape="0">
                    <a:prstClr val="white"/>
                  </a:outerShdw>
                </a:effectLst>
                <a:latin typeface="Helvetica Neue" charset="0"/>
                <a:ea typeface="Helvetica Neue" charset="0"/>
                <a:cs typeface="Helvetica Neue" charset="0"/>
              </a:rPr>
              <a:t>Connectivity</a:t>
            </a:r>
          </a:p>
        </p:txBody>
      </p:sp>
      <p:sp>
        <p:nvSpPr>
          <p:cNvPr id="33" name="Rounded Rectangle 32">
            <a:extLst>
              <a:ext uri="{FF2B5EF4-FFF2-40B4-BE49-F238E27FC236}">
                <a16:creationId xmlns:a16="http://schemas.microsoft.com/office/drawing/2014/main" id="{2E548283-1900-154E-9C5E-19C1FBCE5860}"/>
              </a:ext>
            </a:extLst>
          </p:cNvPr>
          <p:cNvSpPr/>
          <p:nvPr/>
        </p:nvSpPr>
        <p:spPr>
          <a:xfrm>
            <a:off x="4052024" y="1709858"/>
            <a:ext cx="1404000" cy="486000"/>
          </a:xfrm>
          <a:prstGeom prst="roundRect">
            <a:avLst/>
          </a:prstGeom>
          <a:pattFill prst="dkUpDiag">
            <a:fgClr>
              <a:srgbClr val="44546A">
                <a:lumMod val="20000"/>
                <a:lumOff val="80000"/>
              </a:srgbClr>
            </a:fgClr>
            <a:bgClr>
              <a:sysClr val="window" lastClr="FFFFFF"/>
            </a:bgClr>
          </a:pattFill>
          <a:ln w="25400" cap="flat" cmpd="sng" algn="ctr">
            <a:solidFill>
              <a:srgbClr val="44546A"/>
            </a:solidFill>
            <a:prstDash val="solid"/>
            <a:miter lim="800000"/>
          </a:ln>
          <a:effectLst/>
        </p:spPr>
        <p:txBody>
          <a:bodyPr rtlCol="0" anchor="ctr"/>
          <a:lstStyle/>
          <a:p>
            <a:pPr algn="ctr" defTabSz="685800">
              <a:defRPr/>
            </a:pPr>
            <a:r>
              <a:rPr lang="en-US" sz="1350" kern="0" dirty="0">
                <a:solidFill>
                  <a:srgbClr val="44546A"/>
                </a:solidFill>
                <a:latin typeface="Helvetica Neue" charset="0"/>
                <a:ea typeface="Helvetica Neue" charset="0"/>
                <a:cs typeface="Helvetica Neue" charset="0"/>
              </a:rPr>
              <a:t>Properties</a:t>
            </a:r>
          </a:p>
        </p:txBody>
      </p:sp>
      <p:sp>
        <p:nvSpPr>
          <p:cNvPr id="34" name="Rounded Rectangle 33">
            <a:extLst>
              <a:ext uri="{FF2B5EF4-FFF2-40B4-BE49-F238E27FC236}">
                <a16:creationId xmlns:a16="http://schemas.microsoft.com/office/drawing/2014/main" id="{82DAD883-F43F-1249-8ACB-E7B8BBAC1E5B}"/>
              </a:ext>
            </a:extLst>
          </p:cNvPr>
          <p:cNvSpPr/>
          <p:nvPr/>
        </p:nvSpPr>
        <p:spPr>
          <a:xfrm>
            <a:off x="7246774" y="1709858"/>
            <a:ext cx="1406104" cy="473378"/>
          </a:xfrm>
          <a:prstGeom prst="roundRect">
            <a:avLst/>
          </a:prstGeom>
          <a:pattFill prst="dkUpDiag">
            <a:fgClr>
              <a:srgbClr val="44546A">
                <a:lumMod val="20000"/>
                <a:lumOff val="80000"/>
              </a:srgbClr>
            </a:fgClr>
            <a:bgClr>
              <a:sysClr val="window" lastClr="FFFFFF"/>
            </a:bgClr>
          </a:pattFill>
          <a:ln w="25400" cap="flat" cmpd="sng" algn="ctr">
            <a:solidFill>
              <a:srgbClr val="44546A"/>
            </a:solidFill>
            <a:prstDash val="solid"/>
            <a:miter lim="800000"/>
          </a:ln>
          <a:effectLst/>
        </p:spPr>
        <p:txBody>
          <a:bodyPr rtlCol="0" anchor="ctr"/>
          <a:lstStyle/>
          <a:p>
            <a:pPr algn="ctr" defTabSz="685800">
              <a:defRPr/>
            </a:pPr>
            <a:r>
              <a:rPr lang="en-US" sz="1350" b="1" kern="0" dirty="0">
                <a:solidFill>
                  <a:srgbClr val="44546A"/>
                </a:solidFill>
                <a:latin typeface="Helvetica Neue" charset="0"/>
                <a:ea typeface="Helvetica Neue" charset="0"/>
                <a:cs typeface="Helvetica Neue" charset="0"/>
              </a:rPr>
              <a:t>(Edge-)Labels</a:t>
            </a:r>
          </a:p>
        </p:txBody>
      </p:sp>
      <p:sp>
        <p:nvSpPr>
          <p:cNvPr id="35" name="TextBox 34">
            <a:extLst>
              <a:ext uri="{FF2B5EF4-FFF2-40B4-BE49-F238E27FC236}">
                <a16:creationId xmlns:a16="http://schemas.microsoft.com/office/drawing/2014/main" id="{D50D6C59-3023-AF4F-91C9-B14C4899A586}"/>
              </a:ext>
            </a:extLst>
          </p:cNvPr>
          <p:cNvSpPr txBox="1"/>
          <p:nvPr/>
        </p:nvSpPr>
        <p:spPr>
          <a:xfrm>
            <a:off x="4071559" y="2258791"/>
            <a:ext cx="1271502" cy="566822"/>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Similar Entities</a:t>
            </a:r>
          </a:p>
          <a:p>
            <a:pPr defTabSz="322660">
              <a:lnSpc>
                <a:spcPts val="1095"/>
              </a:lnSpc>
              <a:spcAft>
                <a:spcPts val="300"/>
              </a:spcAft>
              <a:buSzPct val="100000"/>
            </a:pPr>
            <a:r>
              <a:rPr lang="en-US" sz="1050" dirty="0">
                <a:solidFill>
                  <a:srgbClr val="44546A"/>
                </a:solidFill>
                <a:latin typeface="Georgia Regular" charset="0"/>
                <a:ea typeface="Georgia Regular" charset="0"/>
                <a:cs typeface="Georgia Regular" charset="0"/>
              </a:rPr>
              <a:t>[Metzger et al.’13, </a:t>
            </a:r>
          </a:p>
          <a:p>
            <a:pPr defTabSz="322660">
              <a:lnSpc>
                <a:spcPts val="1095"/>
              </a:lnSpc>
              <a:spcAft>
                <a:spcPts val="300"/>
              </a:spcAft>
              <a:buSzPct val="100000"/>
            </a:pPr>
            <a:r>
              <a:rPr lang="en-US" sz="1050" dirty="0" err="1">
                <a:solidFill>
                  <a:srgbClr val="44546A"/>
                </a:solidFill>
                <a:latin typeface="Georgia Regular" charset="0"/>
                <a:ea typeface="Georgia Regular" charset="0"/>
                <a:cs typeface="Georgia Regular" charset="0"/>
              </a:rPr>
              <a:t>Sobczak</a:t>
            </a:r>
            <a:r>
              <a:rPr lang="en-US" sz="1050" dirty="0">
                <a:solidFill>
                  <a:srgbClr val="44546A"/>
                </a:solidFill>
                <a:latin typeface="Georgia Regular" charset="0"/>
                <a:ea typeface="Georgia Regular" charset="0"/>
                <a:cs typeface="Georgia Regular" charset="0"/>
              </a:rPr>
              <a:t> et al.’15]</a:t>
            </a:r>
          </a:p>
        </p:txBody>
      </p:sp>
      <p:sp>
        <p:nvSpPr>
          <p:cNvPr id="36" name="TextBox 35">
            <a:extLst>
              <a:ext uri="{FF2B5EF4-FFF2-40B4-BE49-F238E27FC236}">
                <a16:creationId xmlns:a16="http://schemas.microsoft.com/office/drawing/2014/main" id="{DC02C642-2B27-B549-B573-373535DC3906}"/>
              </a:ext>
            </a:extLst>
          </p:cNvPr>
          <p:cNvSpPr txBox="1"/>
          <p:nvPr/>
        </p:nvSpPr>
        <p:spPr>
          <a:xfrm>
            <a:off x="2584816" y="3066574"/>
            <a:ext cx="1361120" cy="517834"/>
          </a:xfrm>
          <a:prstGeom prst="rect">
            <a:avLst/>
          </a:prstGeom>
          <a:noFill/>
          <a:ln>
            <a:noFill/>
          </a:ln>
          <a:effectLst/>
        </p:spPr>
        <p:txBody>
          <a:bodyPr wrap="square" rtlCol="0">
            <a:spAutoFit/>
          </a:bodyPr>
          <a:lstStyle/>
          <a:p>
            <a:pPr algn="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Clusters</a:t>
            </a:r>
          </a:p>
          <a:p>
            <a:pPr algn="r" defTabSz="322660">
              <a:lnSpc>
                <a:spcPts val="870"/>
              </a:lnSpc>
              <a:spcAft>
                <a:spcPts val="300"/>
              </a:spcAft>
              <a:buSzPct val="100000"/>
            </a:pPr>
            <a:r>
              <a:rPr lang="en-US" sz="1050" dirty="0">
                <a:solidFill>
                  <a:srgbClr val="44546A"/>
                </a:solidFill>
                <a:latin typeface="Georgia Regular" charset="0"/>
                <a:ea typeface="Georgia Regular" charset="0"/>
                <a:cs typeface="Georgia Regular" charset="0"/>
              </a:rPr>
              <a:t> [</a:t>
            </a:r>
            <a:r>
              <a:rPr lang="en-US" sz="1050" dirty="0" err="1">
                <a:solidFill>
                  <a:srgbClr val="44546A"/>
                </a:solidFill>
                <a:latin typeface="Georgia Regular" charset="0"/>
                <a:ea typeface="Georgia Regular" charset="0"/>
                <a:cs typeface="Georgia Regular" charset="0"/>
              </a:rPr>
              <a:t>Perozzi</a:t>
            </a:r>
            <a:r>
              <a:rPr lang="en-US" sz="1050" dirty="0">
                <a:solidFill>
                  <a:srgbClr val="44546A"/>
                </a:solidFill>
                <a:latin typeface="Georgia Regular" charset="0"/>
                <a:ea typeface="Georgia Regular" charset="0"/>
                <a:cs typeface="Georgia Regular" charset="0"/>
              </a:rPr>
              <a:t> et al.’14, </a:t>
            </a:r>
          </a:p>
          <a:p>
            <a:pPr algn="r" defTabSz="322660">
              <a:lnSpc>
                <a:spcPts val="870"/>
              </a:lnSpc>
              <a:spcAft>
                <a:spcPts val="300"/>
              </a:spcAft>
              <a:buSzPct val="100000"/>
            </a:pPr>
            <a:r>
              <a:rPr lang="en-US" sz="1050" dirty="0" err="1">
                <a:solidFill>
                  <a:srgbClr val="44546A"/>
                </a:solidFill>
                <a:latin typeface="Georgia Regular" charset="0"/>
                <a:ea typeface="Georgia Regular" charset="0"/>
                <a:cs typeface="Georgia Regular" charset="0"/>
              </a:rPr>
              <a:t>Kloumann</a:t>
            </a:r>
            <a:r>
              <a:rPr lang="en-US" sz="1050" dirty="0">
                <a:solidFill>
                  <a:srgbClr val="44546A"/>
                </a:solidFill>
                <a:latin typeface="Georgia Regular" charset="0"/>
                <a:ea typeface="Georgia Regular" charset="0"/>
                <a:cs typeface="Georgia Regular" charset="0"/>
              </a:rPr>
              <a:t> et al. 14]</a:t>
            </a:r>
          </a:p>
        </p:txBody>
      </p:sp>
      <p:sp>
        <p:nvSpPr>
          <p:cNvPr id="37" name="TextBox 36">
            <a:extLst>
              <a:ext uri="{FF2B5EF4-FFF2-40B4-BE49-F238E27FC236}">
                <a16:creationId xmlns:a16="http://schemas.microsoft.com/office/drawing/2014/main" id="{BF0B1CCF-2FA3-0844-8E93-368872AC42B1}"/>
              </a:ext>
            </a:extLst>
          </p:cNvPr>
          <p:cNvSpPr txBox="1"/>
          <p:nvPr/>
        </p:nvSpPr>
        <p:spPr>
          <a:xfrm>
            <a:off x="2497938" y="2271416"/>
            <a:ext cx="1367682" cy="656590"/>
          </a:xfrm>
          <a:prstGeom prst="rect">
            <a:avLst/>
          </a:prstGeom>
          <a:noFill/>
          <a:ln>
            <a:noFill/>
          </a:ln>
          <a:effectLst/>
        </p:spPr>
        <p:txBody>
          <a:bodyPr wrap="none" rtlCol="0">
            <a:spAutoFit/>
          </a:bodyPr>
          <a:lstStyle>
            <a:defPPr>
              <a:defRPr lang="en-US"/>
            </a:defPPr>
            <a:lvl1pPr defTabSz="430213">
              <a:lnSpc>
                <a:spcPts val="1160"/>
              </a:lnSpc>
              <a:spcAft>
                <a:spcPts val="400"/>
              </a:spcAft>
              <a:buSzPct val="100000"/>
              <a:defRPr b="1">
                <a:solidFill>
                  <a:schemeClr val="bg1"/>
                </a:solidFill>
              </a:defRPr>
            </a:lvl1pPr>
          </a:lstStyle>
          <a:p>
            <a:r>
              <a:rPr lang="en-US" sz="1200" b="0" dirty="0">
                <a:solidFill>
                  <a:srgbClr val="44546A"/>
                </a:solidFill>
                <a:latin typeface="Georgia Regular" charset="0"/>
                <a:ea typeface="Georgia Regular" charset="0"/>
                <a:cs typeface="Georgia Regular" charset="0"/>
              </a:rPr>
              <a:t>Mediator Nodes</a:t>
            </a:r>
          </a:p>
          <a:p>
            <a:r>
              <a:rPr lang="en-US" sz="1050" b="0" dirty="0">
                <a:solidFill>
                  <a:srgbClr val="44546A"/>
                </a:solidFill>
                <a:latin typeface="Georgia Regular" charset="0"/>
                <a:ea typeface="Georgia Regular" charset="0"/>
                <a:cs typeface="Georgia Regular" charset="0"/>
              </a:rPr>
              <a:t>[</a:t>
            </a:r>
            <a:r>
              <a:rPr lang="en-US" sz="1050" b="0" dirty="0" err="1">
                <a:solidFill>
                  <a:srgbClr val="44546A"/>
                </a:solidFill>
                <a:latin typeface="Georgia Regular" charset="0"/>
                <a:ea typeface="Georgia Regular" charset="0"/>
                <a:cs typeface="Georgia Regular" charset="0"/>
              </a:rPr>
              <a:t>Gionis</a:t>
            </a:r>
            <a:r>
              <a:rPr lang="en-US" sz="1050" b="0" dirty="0">
                <a:solidFill>
                  <a:srgbClr val="44546A"/>
                </a:solidFill>
                <a:latin typeface="Georgia Regular" charset="0"/>
                <a:ea typeface="Georgia Regular" charset="0"/>
                <a:cs typeface="Georgia Regular" charset="0"/>
              </a:rPr>
              <a:t> et al. ‘15</a:t>
            </a:r>
          </a:p>
          <a:p>
            <a:r>
              <a:rPr lang="en-US" sz="1050" b="0" dirty="0" err="1">
                <a:solidFill>
                  <a:srgbClr val="44546A"/>
                </a:solidFill>
                <a:latin typeface="Georgia Regular" charset="0"/>
                <a:ea typeface="Georgia Regular" charset="0"/>
                <a:cs typeface="Georgia Regular" charset="0"/>
              </a:rPr>
              <a:t>Ruchansky</a:t>
            </a:r>
            <a:r>
              <a:rPr lang="en-US" sz="1050" b="0" dirty="0">
                <a:solidFill>
                  <a:srgbClr val="44546A"/>
                </a:solidFill>
                <a:latin typeface="Georgia Regular" charset="0"/>
                <a:ea typeface="Georgia Regular" charset="0"/>
                <a:cs typeface="Georgia Regular" charset="0"/>
              </a:rPr>
              <a:t> et al.’15]</a:t>
            </a:r>
          </a:p>
        </p:txBody>
      </p:sp>
      <p:sp>
        <p:nvSpPr>
          <p:cNvPr id="38" name="Rounded Rectangle 37">
            <a:extLst>
              <a:ext uri="{FF2B5EF4-FFF2-40B4-BE49-F238E27FC236}">
                <a16:creationId xmlns:a16="http://schemas.microsoft.com/office/drawing/2014/main" id="{E390871F-D0F5-C844-AD1C-EA73C03E1DA9}"/>
              </a:ext>
            </a:extLst>
          </p:cNvPr>
          <p:cNvSpPr/>
          <p:nvPr/>
        </p:nvSpPr>
        <p:spPr>
          <a:xfrm>
            <a:off x="5680736" y="1709858"/>
            <a:ext cx="1404000" cy="486000"/>
          </a:xfrm>
          <a:prstGeom prst="roundRect">
            <a:avLst/>
          </a:prstGeom>
          <a:pattFill prst="dkUpDiag">
            <a:fgClr>
              <a:srgbClr val="44546A">
                <a:lumMod val="20000"/>
                <a:lumOff val="80000"/>
              </a:srgbClr>
            </a:fgClr>
            <a:bgClr>
              <a:sysClr val="window" lastClr="FFFFFF"/>
            </a:bgClr>
          </a:pattFill>
          <a:ln w="25400" cap="flat" cmpd="sng" algn="ctr">
            <a:solidFill>
              <a:srgbClr val="44546A"/>
            </a:solidFill>
            <a:prstDash val="solid"/>
            <a:miter lim="800000"/>
          </a:ln>
          <a:effectLst/>
        </p:spPr>
        <p:txBody>
          <a:bodyPr rtlCol="0" anchor="ctr"/>
          <a:lstStyle/>
          <a:p>
            <a:pPr algn="ctr" defTabSz="685800">
              <a:defRPr/>
            </a:pPr>
            <a:r>
              <a:rPr lang="en-US" sz="1350" b="1" kern="0">
                <a:solidFill>
                  <a:srgbClr val="44546A"/>
                </a:solidFill>
                <a:latin typeface="Helvetica Neue" charset="0"/>
                <a:ea typeface="Helvetica Neue" charset="0"/>
                <a:cs typeface="Helvetica Neue" charset="0"/>
              </a:rPr>
              <a:t>Queries</a:t>
            </a:r>
            <a:endParaRPr lang="en-US" sz="1350" b="1" kern="0" dirty="0">
              <a:solidFill>
                <a:srgbClr val="44546A"/>
              </a:solidFill>
              <a:latin typeface="Helvetica Neue" charset="0"/>
              <a:ea typeface="Helvetica Neue" charset="0"/>
              <a:cs typeface="Helvetica Neue" charset="0"/>
            </a:endParaRPr>
          </a:p>
        </p:txBody>
      </p:sp>
      <p:sp>
        <p:nvSpPr>
          <p:cNvPr id="39" name="TextBox 38">
            <a:extLst>
              <a:ext uri="{FF2B5EF4-FFF2-40B4-BE49-F238E27FC236}">
                <a16:creationId xmlns:a16="http://schemas.microsoft.com/office/drawing/2014/main" id="{5482C279-0C96-9744-BBD6-B35FA8EB17EC}"/>
              </a:ext>
            </a:extLst>
          </p:cNvPr>
          <p:cNvSpPr txBox="1"/>
          <p:nvPr/>
        </p:nvSpPr>
        <p:spPr>
          <a:xfrm>
            <a:off x="5912468" y="3220462"/>
            <a:ext cx="1186543" cy="363946"/>
          </a:xfrm>
          <a:prstGeom prst="rect">
            <a:avLst/>
          </a:prstGeom>
          <a:noFill/>
          <a:ln>
            <a:noFill/>
          </a:ln>
          <a:effectLst/>
        </p:spPr>
        <p:txBody>
          <a:bodyPr wrap="none" rtlCol="0">
            <a:spAutoFit/>
          </a:bodyPr>
          <a:lstStyle/>
          <a:p>
            <a:pPr algn="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SPARQL</a:t>
            </a:r>
          </a:p>
          <a:p>
            <a:pPr algn="r" defTabSz="322660">
              <a:lnSpc>
                <a:spcPts val="870"/>
              </a:lnSpc>
              <a:spcAft>
                <a:spcPts val="300"/>
              </a:spcAft>
              <a:buSzPct val="100000"/>
            </a:pPr>
            <a:r>
              <a:rPr lang="en-US" sz="1050" dirty="0">
                <a:solidFill>
                  <a:srgbClr val="44546A"/>
                </a:solidFill>
                <a:latin typeface="Georgia Regular" charset="0"/>
                <a:ea typeface="Georgia Regular" charset="0"/>
                <a:cs typeface="Georgia Regular" charset="0"/>
              </a:rPr>
              <a:t>[</a:t>
            </a:r>
            <a:r>
              <a:rPr lang="pt-BR" sz="1050" dirty="0">
                <a:solidFill>
                  <a:srgbClr val="44546A"/>
                </a:solidFill>
                <a:latin typeface="Georgia Regular" charset="0"/>
                <a:ea typeface="Georgia Regular" charset="0"/>
                <a:cs typeface="Georgia Regular" charset="0"/>
              </a:rPr>
              <a:t>Arenas et al.’16]</a:t>
            </a:r>
            <a:endParaRPr lang="en-US" sz="1050" dirty="0">
              <a:solidFill>
                <a:srgbClr val="44546A"/>
              </a:solidFill>
              <a:latin typeface="Georgia Regular" charset="0"/>
              <a:ea typeface="Georgia Regular" charset="0"/>
              <a:cs typeface="Georgia Regular" charset="0"/>
            </a:endParaRPr>
          </a:p>
        </p:txBody>
      </p:sp>
      <p:sp>
        <p:nvSpPr>
          <p:cNvPr id="40" name="TextBox 39">
            <a:extLst>
              <a:ext uri="{FF2B5EF4-FFF2-40B4-BE49-F238E27FC236}">
                <a16:creationId xmlns:a16="http://schemas.microsoft.com/office/drawing/2014/main" id="{CD86E814-9944-AA49-9B2B-99A81812B828}"/>
              </a:ext>
            </a:extLst>
          </p:cNvPr>
          <p:cNvSpPr txBox="1"/>
          <p:nvPr/>
        </p:nvSpPr>
        <p:spPr>
          <a:xfrm>
            <a:off x="5680736" y="2267314"/>
            <a:ext cx="1242648"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Path Queries</a:t>
            </a:r>
          </a:p>
          <a:p>
            <a:pPr defTabSz="322660">
              <a:lnSpc>
                <a:spcPts val="870"/>
              </a:lnSpc>
              <a:spcAft>
                <a:spcPts val="300"/>
              </a:spcAft>
              <a:buSzPct val="100000"/>
            </a:pPr>
            <a:r>
              <a:rPr lang="en-US" sz="1050" dirty="0">
                <a:solidFill>
                  <a:srgbClr val="44546A"/>
                </a:solidFill>
                <a:latin typeface="Georgia Regular" charset="0"/>
                <a:ea typeface="Georgia Regular" charset="0"/>
                <a:cs typeface="Georgia Regular" charset="0"/>
              </a:rPr>
              <a:t>[</a:t>
            </a:r>
            <a:r>
              <a:rPr lang="en-US" sz="1050" dirty="0" err="1">
                <a:solidFill>
                  <a:srgbClr val="44546A"/>
                </a:solidFill>
                <a:latin typeface="Georgia Regular" charset="0"/>
                <a:ea typeface="Georgia Regular" charset="0"/>
                <a:cs typeface="Georgia Regular" charset="0"/>
              </a:rPr>
              <a:t>Bonifati</a:t>
            </a:r>
            <a:r>
              <a:rPr lang="en-US" sz="1050" dirty="0">
                <a:solidFill>
                  <a:srgbClr val="44546A"/>
                </a:solidFill>
                <a:latin typeface="Georgia Regular" charset="0"/>
                <a:ea typeface="Georgia Regular" charset="0"/>
                <a:cs typeface="Georgia Regular" charset="0"/>
              </a:rPr>
              <a:t> et al.’15]</a:t>
            </a:r>
          </a:p>
        </p:txBody>
      </p:sp>
      <p:cxnSp>
        <p:nvCxnSpPr>
          <p:cNvPr id="43" name="Elbow Connector 42">
            <a:extLst>
              <a:ext uri="{FF2B5EF4-FFF2-40B4-BE49-F238E27FC236}">
                <a16:creationId xmlns:a16="http://schemas.microsoft.com/office/drawing/2014/main" id="{3E67EA35-6755-2848-AE85-DC6DEF529E57}"/>
              </a:ext>
            </a:extLst>
          </p:cNvPr>
          <p:cNvCxnSpPr>
            <a:stCxn id="31" idx="2"/>
            <a:endCxn id="33" idx="0"/>
          </p:cNvCxnSpPr>
          <p:nvPr/>
        </p:nvCxnSpPr>
        <p:spPr>
          <a:xfrm rot="16200000" flipH="1">
            <a:off x="4121027" y="1076862"/>
            <a:ext cx="457905" cy="808087"/>
          </a:xfrm>
          <a:prstGeom prst="bentConnector3">
            <a:avLst>
              <a:gd name="adj1" fmla="val 50000"/>
            </a:avLst>
          </a:prstGeom>
          <a:noFill/>
          <a:ln w="28575" cap="flat" cmpd="sng" algn="ctr">
            <a:solidFill>
              <a:srgbClr val="44546A"/>
            </a:solidFill>
            <a:prstDash val="solid"/>
            <a:miter lim="800000"/>
            <a:tailEnd type="triangle" w="lg" len="lg"/>
          </a:ln>
          <a:effectLst/>
        </p:spPr>
      </p:cxnSp>
      <p:cxnSp>
        <p:nvCxnSpPr>
          <p:cNvPr id="44" name="Elbow Connector 43">
            <a:extLst>
              <a:ext uri="{FF2B5EF4-FFF2-40B4-BE49-F238E27FC236}">
                <a16:creationId xmlns:a16="http://schemas.microsoft.com/office/drawing/2014/main" id="{ED842CBD-8023-094F-A3C0-A4E8D6460A07}"/>
              </a:ext>
            </a:extLst>
          </p:cNvPr>
          <p:cNvCxnSpPr>
            <a:stCxn id="46" idx="2"/>
            <a:endCxn id="38" idx="0"/>
          </p:cNvCxnSpPr>
          <p:nvPr/>
        </p:nvCxnSpPr>
        <p:spPr>
          <a:xfrm rot="5400000">
            <a:off x="6554151" y="1091285"/>
            <a:ext cx="447159" cy="789989"/>
          </a:xfrm>
          <a:prstGeom prst="bentConnector3">
            <a:avLst>
              <a:gd name="adj1" fmla="val 50000"/>
            </a:avLst>
          </a:prstGeom>
          <a:noFill/>
          <a:ln w="28575" cap="flat" cmpd="sng" algn="ctr">
            <a:solidFill>
              <a:srgbClr val="44546A"/>
            </a:solidFill>
            <a:prstDash val="solid"/>
            <a:miter lim="800000"/>
            <a:tailEnd type="triangle" w="lg" len="lg"/>
          </a:ln>
          <a:effectLst/>
        </p:spPr>
      </p:cxnSp>
      <p:cxnSp>
        <p:nvCxnSpPr>
          <p:cNvPr id="45" name="Elbow Connector 44">
            <a:extLst>
              <a:ext uri="{FF2B5EF4-FFF2-40B4-BE49-F238E27FC236}">
                <a16:creationId xmlns:a16="http://schemas.microsoft.com/office/drawing/2014/main" id="{F4C8733B-BBBE-5940-8BB4-E637685F63B2}"/>
              </a:ext>
            </a:extLst>
          </p:cNvPr>
          <p:cNvCxnSpPr>
            <a:stCxn id="46" idx="2"/>
            <a:endCxn id="34" idx="0"/>
          </p:cNvCxnSpPr>
          <p:nvPr/>
        </p:nvCxnSpPr>
        <p:spPr>
          <a:xfrm rot="16200000" flipH="1">
            <a:off x="7337696" y="1097728"/>
            <a:ext cx="447159" cy="777101"/>
          </a:xfrm>
          <a:prstGeom prst="bentConnector3">
            <a:avLst>
              <a:gd name="adj1" fmla="val 50000"/>
            </a:avLst>
          </a:prstGeom>
          <a:noFill/>
          <a:ln w="28575" cap="flat" cmpd="sng" algn="ctr">
            <a:solidFill>
              <a:srgbClr val="44546A"/>
            </a:solidFill>
            <a:prstDash val="solid"/>
            <a:miter lim="800000"/>
            <a:tailEnd type="triangle" w="lg" len="lg"/>
          </a:ln>
          <a:effectLst/>
        </p:spPr>
      </p:cxnSp>
      <p:sp>
        <p:nvSpPr>
          <p:cNvPr id="46" name="Rounded Rectangle 45">
            <a:extLst>
              <a:ext uri="{FF2B5EF4-FFF2-40B4-BE49-F238E27FC236}">
                <a16:creationId xmlns:a16="http://schemas.microsoft.com/office/drawing/2014/main" id="{E69ABDD9-6148-EA41-BAE8-742C7236AA4E}"/>
              </a:ext>
            </a:extLst>
          </p:cNvPr>
          <p:cNvSpPr/>
          <p:nvPr/>
        </p:nvSpPr>
        <p:spPr>
          <a:xfrm>
            <a:off x="6469246" y="705244"/>
            <a:ext cx="1406957" cy="557456"/>
          </a:xfrm>
          <a:prstGeom prst="roundRect">
            <a:avLst/>
          </a:prstGeom>
          <a:solidFill>
            <a:sysClr val="window" lastClr="FFFFFF"/>
          </a:solidFill>
          <a:ln w="31750" cap="flat" cmpd="sng" algn="ctr">
            <a:solidFill>
              <a:srgbClr val="44546A"/>
            </a:solidFill>
            <a:prstDash val="solid"/>
            <a:miter lim="800000"/>
          </a:ln>
          <a:effectLst/>
        </p:spPr>
        <p:txBody>
          <a:bodyPr rtlCol="0" anchor="ctr"/>
          <a:lstStyle/>
          <a:p>
            <a:pPr algn="ctr" defTabSz="685800">
              <a:defRPr/>
            </a:pPr>
            <a:r>
              <a:rPr lang="en-US" sz="2100" b="1" kern="0">
                <a:solidFill>
                  <a:srgbClr val="44546A"/>
                </a:solidFill>
                <a:latin typeface="Helvetica Neue Condensed Black" charset="0"/>
                <a:ea typeface="Helvetica Neue Condensed Black" charset="0"/>
                <a:cs typeface="Helvetica Neue Condensed Black" charset="0"/>
              </a:rPr>
              <a:t>Structures</a:t>
            </a:r>
            <a:endParaRPr lang="en-US" sz="2100" b="1" kern="0" dirty="0">
              <a:solidFill>
                <a:srgbClr val="44546A"/>
              </a:solidFill>
              <a:latin typeface="Helvetica Neue Condensed Black" charset="0"/>
              <a:ea typeface="Helvetica Neue Condensed Black" charset="0"/>
              <a:cs typeface="Helvetica Neue Condensed Black" charset="0"/>
            </a:endParaRPr>
          </a:p>
        </p:txBody>
      </p:sp>
      <p:sp>
        <p:nvSpPr>
          <p:cNvPr id="47" name="TextBox 46">
            <a:extLst>
              <a:ext uri="{FF2B5EF4-FFF2-40B4-BE49-F238E27FC236}">
                <a16:creationId xmlns:a16="http://schemas.microsoft.com/office/drawing/2014/main" id="{14ACF953-316C-184A-95D2-8C443DDB6A9A}"/>
              </a:ext>
            </a:extLst>
          </p:cNvPr>
          <p:cNvSpPr txBox="1"/>
          <p:nvPr/>
        </p:nvSpPr>
        <p:spPr>
          <a:xfrm>
            <a:off x="251741" y="810847"/>
            <a:ext cx="2064989" cy="369332"/>
          </a:xfrm>
          <a:prstGeom prst="rect">
            <a:avLst/>
          </a:prstGeom>
          <a:noFill/>
          <a:ln>
            <a:noFill/>
          </a:ln>
          <a:effectLst/>
        </p:spPr>
        <p:txBody>
          <a:bodyPr wrap="none" rtlCol="0">
            <a:spAutoFit/>
          </a:bodyPr>
          <a:lstStyle/>
          <a:p>
            <a:pPr defTabSz="322660">
              <a:spcAft>
                <a:spcPts val="300"/>
              </a:spcAft>
              <a:buSzPct val="100000"/>
            </a:pPr>
            <a:r>
              <a:rPr lang="en-US" b="1" dirty="0">
                <a:solidFill>
                  <a:srgbClr val="44546A"/>
                </a:solidFill>
                <a:latin typeface="Helvetica Neue" charset="0"/>
                <a:ea typeface="Helvetica Neue" charset="0"/>
                <a:cs typeface="Helvetica Neue" charset="0"/>
              </a:rPr>
              <a:t>SEARCHING </a:t>
            </a:r>
            <a:r>
              <a:rPr lang="en-US" dirty="0">
                <a:solidFill>
                  <a:srgbClr val="44546A"/>
                </a:solidFill>
                <a:latin typeface="Helvetica Neue Thin" charset="0"/>
                <a:ea typeface="Helvetica Neue Thin" charset="0"/>
                <a:cs typeface="Helvetica Neue Thin" charset="0"/>
              </a:rPr>
              <a:t>FOR</a:t>
            </a:r>
          </a:p>
        </p:txBody>
      </p:sp>
      <p:sp>
        <p:nvSpPr>
          <p:cNvPr id="48" name="TextBox 47">
            <a:extLst>
              <a:ext uri="{FF2B5EF4-FFF2-40B4-BE49-F238E27FC236}">
                <a16:creationId xmlns:a16="http://schemas.microsoft.com/office/drawing/2014/main" id="{F943F67E-B475-1C48-A944-33305E1E326F}"/>
              </a:ext>
            </a:extLst>
          </p:cNvPr>
          <p:cNvSpPr txBox="1"/>
          <p:nvPr/>
        </p:nvSpPr>
        <p:spPr>
          <a:xfrm>
            <a:off x="292426" y="1773422"/>
            <a:ext cx="1899174" cy="369332"/>
          </a:xfrm>
          <a:prstGeom prst="rect">
            <a:avLst/>
          </a:prstGeom>
          <a:noFill/>
          <a:ln>
            <a:noFill/>
          </a:ln>
          <a:effectLst/>
        </p:spPr>
        <p:txBody>
          <a:bodyPr wrap="none" rtlCol="0">
            <a:spAutoFit/>
          </a:bodyPr>
          <a:lstStyle/>
          <a:p>
            <a:pPr defTabSz="322660">
              <a:spcAft>
                <a:spcPts val="300"/>
              </a:spcAft>
              <a:buSzPct val="100000"/>
            </a:pPr>
            <a:r>
              <a:rPr lang="en-US" dirty="0">
                <a:solidFill>
                  <a:srgbClr val="44546A"/>
                </a:solidFill>
                <a:latin typeface="Helvetica Neue Thin" charset="0"/>
                <a:ea typeface="Helvetica Neue Thin" charset="0"/>
                <a:cs typeface="Helvetica Neue Thin" charset="0"/>
              </a:rPr>
              <a:t>BY </a:t>
            </a:r>
            <a:r>
              <a:rPr lang="en-US" b="1" dirty="0">
                <a:solidFill>
                  <a:srgbClr val="44546A"/>
                </a:solidFill>
                <a:latin typeface="Helvetica Neue" charset="0"/>
                <a:ea typeface="Helvetica Neue" charset="0"/>
                <a:cs typeface="Helvetica Neue" charset="0"/>
              </a:rPr>
              <a:t>LOOKING</a:t>
            </a:r>
            <a:r>
              <a:rPr lang="en-US" dirty="0">
                <a:solidFill>
                  <a:srgbClr val="44546A"/>
                </a:solidFill>
                <a:latin typeface="Helvetica Neue Thin" charset="0"/>
                <a:ea typeface="Helvetica Neue Thin" charset="0"/>
                <a:cs typeface="Helvetica Neue Thin" charset="0"/>
              </a:rPr>
              <a:t> AT</a:t>
            </a:r>
          </a:p>
        </p:txBody>
      </p:sp>
      <p:cxnSp>
        <p:nvCxnSpPr>
          <p:cNvPr id="49" name="Elbow Connector 48">
            <a:extLst>
              <a:ext uri="{FF2B5EF4-FFF2-40B4-BE49-F238E27FC236}">
                <a16:creationId xmlns:a16="http://schemas.microsoft.com/office/drawing/2014/main" id="{0259BC23-D4E8-E546-8DE7-3B6013E01A13}"/>
              </a:ext>
            </a:extLst>
          </p:cNvPr>
          <p:cNvCxnSpPr>
            <a:stCxn id="31" idx="2"/>
            <a:endCxn id="32" idx="0"/>
          </p:cNvCxnSpPr>
          <p:nvPr/>
        </p:nvCxnSpPr>
        <p:spPr>
          <a:xfrm rot="5400000">
            <a:off x="3351007" y="1114929"/>
            <a:ext cx="457905" cy="731956"/>
          </a:xfrm>
          <a:prstGeom prst="bentConnector3">
            <a:avLst>
              <a:gd name="adj1" fmla="val 50000"/>
            </a:avLst>
          </a:prstGeom>
          <a:noFill/>
          <a:ln w="28575" cap="flat" cmpd="sng" algn="ctr">
            <a:solidFill>
              <a:srgbClr val="44546A"/>
            </a:solidFill>
            <a:prstDash val="solid"/>
            <a:miter lim="800000"/>
            <a:tailEnd type="triangle" w="lg" len="lg"/>
          </a:ln>
          <a:effectLst/>
        </p:spPr>
      </p:cxnSp>
      <p:sp>
        <p:nvSpPr>
          <p:cNvPr id="50" name="TextBox 49">
            <a:extLst>
              <a:ext uri="{FF2B5EF4-FFF2-40B4-BE49-F238E27FC236}">
                <a16:creationId xmlns:a16="http://schemas.microsoft.com/office/drawing/2014/main" id="{9F440EDA-F936-D741-A686-77AB62DBCA32}"/>
              </a:ext>
            </a:extLst>
          </p:cNvPr>
          <p:cNvSpPr txBox="1"/>
          <p:nvPr/>
        </p:nvSpPr>
        <p:spPr>
          <a:xfrm>
            <a:off x="536072" y="2490903"/>
            <a:ext cx="1497526" cy="369332"/>
          </a:xfrm>
          <a:prstGeom prst="rect">
            <a:avLst/>
          </a:prstGeom>
          <a:noFill/>
          <a:ln>
            <a:noFill/>
          </a:ln>
          <a:effectLst/>
        </p:spPr>
        <p:txBody>
          <a:bodyPr wrap="none" rtlCol="0">
            <a:spAutoFit/>
          </a:bodyPr>
          <a:lstStyle/>
          <a:p>
            <a:pPr defTabSz="322660">
              <a:spcAft>
                <a:spcPts val="300"/>
              </a:spcAft>
              <a:buSzPct val="100000"/>
            </a:pPr>
            <a:r>
              <a:rPr lang="en-US" b="1">
                <a:solidFill>
                  <a:srgbClr val="44546A"/>
                </a:solidFill>
                <a:latin typeface="Helvetica Neue" charset="0"/>
                <a:ea typeface="Helvetica Neue" charset="0"/>
                <a:cs typeface="Helvetica Neue" charset="0"/>
              </a:rPr>
              <a:t>PRODUCES</a:t>
            </a:r>
            <a:endParaRPr lang="en-US" dirty="0">
              <a:solidFill>
                <a:srgbClr val="44546A"/>
              </a:solidFill>
              <a:latin typeface="Helvetica Neue Thin" charset="0"/>
              <a:ea typeface="Helvetica Neue Thin" charset="0"/>
              <a:cs typeface="Helvetica Neue Thin" charset="0"/>
            </a:endParaRPr>
          </a:p>
        </p:txBody>
      </p:sp>
      <p:sp>
        <p:nvSpPr>
          <p:cNvPr id="51" name="Rectangle 50">
            <a:extLst>
              <a:ext uri="{FF2B5EF4-FFF2-40B4-BE49-F238E27FC236}">
                <a16:creationId xmlns:a16="http://schemas.microsoft.com/office/drawing/2014/main" id="{E5260A8B-6E29-D54F-96E3-7717D136F717}"/>
              </a:ext>
            </a:extLst>
          </p:cNvPr>
          <p:cNvSpPr/>
          <p:nvPr/>
        </p:nvSpPr>
        <p:spPr>
          <a:xfrm>
            <a:off x="-197141" y="458499"/>
            <a:ext cx="557699" cy="1023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2" name="Rectangle 1">
            <a:extLst>
              <a:ext uri="{FF2B5EF4-FFF2-40B4-BE49-F238E27FC236}">
                <a16:creationId xmlns:a16="http://schemas.microsoft.com/office/drawing/2014/main" id="{5C668DA5-CB89-6841-AB39-66C199884695}"/>
              </a:ext>
            </a:extLst>
          </p:cNvPr>
          <p:cNvSpPr/>
          <p:nvPr/>
        </p:nvSpPr>
        <p:spPr>
          <a:xfrm>
            <a:off x="2394408" y="556181"/>
            <a:ext cx="3195687" cy="3648174"/>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D698472-4E51-CF4C-B5D6-4D0AD9578378}"/>
              </a:ext>
            </a:extLst>
          </p:cNvPr>
          <p:cNvSpPr/>
          <p:nvPr/>
        </p:nvSpPr>
        <p:spPr>
          <a:xfrm>
            <a:off x="5544012" y="1286186"/>
            <a:ext cx="648000" cy="648000"/>
          </a:xfrm>
          <a:prstGeom prst="ellipse">
            <a:avLst/>
          </a:prstGeom>
          <a:solidFill>
            <a:schemeClr val="bg1"/>
          </a:solidFill>
          <a:ln w="444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6" name="Picture 2" descr="mage result for check">
            <a:extLst>
              <a:ext uri="{FF2B5EF4-FFF2-40B4-BE49-F238E27FC236}">
                <a16:creationId xmlns:a16="http://schemas.microsoft.com/office/drawing/2014/main" id="{14FA975F-099A-A048-93A2-5D294597310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91512" y="1419468"/>
            <a:ext cx="372246" cy="38792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A6EF29BA-6470-1C46-AA39-3F9FF56C0878}"/>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3" name="TextBox 52">
            <a:extLst>
              <a:ext uri="{FF2B5EF4-FFF2-40B4-BE49-F238E27FC236}">
                <a16:creationId xmlns:a16="http://schemas.microsoft.com/office/drawing/2014/main" id="{E0C02B72-6603-4540-9C18-831253583C46}"/>
              </a:ext>
            </a:extLst>
          </p:cNvPr>
          <p:cNvSpPr txBox="1"/>
          <p:nvPr/>
        </p:nvSpPr>
        <p:spPr>
          <a:xfrm>
            <a:off x="7226348" y="2236482"/>
            <a:ext cx="1274708"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Entity Tuples</a:t>
            </a:r>
          </a:p>
          <a:p>
            <a:pPr defTabSz="322660">
              <a:lnSpc>
                <a:spcPts val="870"/>
              </a:lnSpc>
              <a:spcAft>
                <a:spcPts val="300"/>
              </a:spcAft>
              <a:buSzPct val="100000"/>
            </a:pPr>
            <a:r>
              <a:rPr lang="en-US" sz="1050" dirty="0">
                <a:solidFill>
                  <a:srgbClr val="44546A"/>
                </a:solidFill>
                <a:latin typeface="Georgia Regular" charset="0"/>
                <a:ea typeface="Georgia Regular" charset="0"/>
                <a:cs typeface="Georgia Regular" charset="0"/>
              </a:rPr>
              <a:t>[</a:t>
            </a:r>
            <a:r>
              <a:rPr lang="en-US" sz="1050" dirty="0" err="1">
                <a:solidFill>
                  <a:srgbClr val="44546A"/>
                </a:solidFill>
                <a:latin typeface="Georgia Regular" charset="0"/>
                <a:ea typeface="Georgia Regular" charset="0"/>
                <a:cs typeface="Georgia Regular" charset="0"/>
              </a:rPr>
              <a:t>Jayaram</a:t>
            </a:r>
            <a:r>
              <a:rPr lang="en-US" sz="1050" dirty="0">
                <a:solidFill>
                  <a:srgbClr val="44546A"/>
                </a:solidFill>
                <a:latin typeface="Georgia Regular" charset="0"/>
                <a:ea typeface="Georgia Regular" charset="0"/>
                <a:cs typeface="Georgia Regular" charset="0"/>
              </a:rPr>
              <a:t> et al.’15]</a:t>
            </a:r>
          </a:p>
        </p:txBody>
      </p:sp>
      <p:sp>
        <p:nvSpPr>
          <p:cNvPr id="54" name="TextBox 53">
            <a:extLst>
              <a:ext uri="{FF2B5EF4-FFF2-40B4-BE49-F238E27FC236}">
                <a16:creationId xmlns:a16="http://schemas.microsoft.com/office/drawing/2014/main" id="{8E24E0EC-6370-7C43-95C0-AF1ED76D4BFF}"/>
              </a:ext>
            </a:extLst>
          </p:cNvPr>
          <p:cNvSpPr txBox="1"/>
          <p:nvPr/>
        </p:nvSpPr>
        <p:spPr>
          <a:xfrm>
            <a:off x="7316468" y="2583387"/>
            <a:ext cx="1336410" cy="1041311"/>
          </a:xfrm>
          <a:prstGeom prst="rect">
            <a:avLst/>
          </a:prstGeom>
          <a:noFill/>
          <a:ln>
            <a:noFill/>
          </a:ln>
          <a:effectLst/>
        </p:spPr>
        <p:txBody>
          <a:bodyPr wrap="square" rtlCol="0">
            <a:spAutoFit/>
          </a:bodyPr>
          <a:lstStyle/>
          <a:p>
            <a:pPr algn="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Similar </a:t>
            </a:r>
          </a:p>
          <a:p>
            <a:pPr algn="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Structures</a:t>
            </a:r>
          </a:p>
          <a:p>
            <a:pPr algn="r" defTabSz="322660">
              <a:lnSpc>
                <a:spcPts val="1095"/>
              </a:lnSpc>
              <a:spcAft>
                <a:spcPts val="300"/>
              </a:spcAft>
              <a:buSzPct val="100000"/>
            </a:pPr>
            <a:r>
              <a:rPr lang="en-US" sz="1050" dirty="0">
                <a:solidFill>
                  <a:srgbClr val="44546A"/>
                </a:solidFill>
                <a:latin typeface="Georgia Regular" charset="0"/>
                <a:ea typeface="Georgia Regular" charset="0"/>
                <a:cs typeface="Georgia Regular" charset="0"/>
              </a:rPr>
              <a:t>[</a:t>
            </a:r>
            <a:r>
              <a:rPr lang="is-IS" sz="1050" dirty="0">
                <a:solidFill>
                  <a:srgbClr val="44546A"/>
                </a:solidFill>
                <a:latin typeface="Georgia Regular" charset="0"/>
                <a:ea typeface="Georgia Regular" charset="0"/>
                <a:cs typeface="Georgia Regular" charset="0"/>
              </a:rPr>
              <a:t>Mottin et al.’14,</a:t>
            </a:r>
          </a:p>
          <a:p>
            <a:pPr algn="r" defTabSz="322660">
              <a:lnSpc>
                <a:spcPts val="1095"/>
              </a:lnSpc>
              <a:spcAft>
                <a:spcPts val="300"/>
              </a:spcAft>
              <a:buSzPct val="100000"/>
            </a:pPr>
            <a:r>
              <a:rPr lang="is-IS" sz="1050" dirty="0">
                <a:solidFill>
                  <a:srgbClr val="44546A"/>
                </a:solidFill>
                <a:latin typeface="Georgia Regular" charset="0"/>
                <a:ea typeface="Georgia Regular" charset="0"/>
                <a:cs typeface="Georgia Regular" charset="0"/>
              </a:rPr>
              <a:t>Xie et al.’17,</a:t>
            </a:r>
          </a:p>
          <a:p>
            <a:pPr algn="r" defTabSz="322660">
              <a:lnSpc>
                <a:spcPts val="1095"/>
              </a:lnSpc>
              <a:spcAft>
                <a:spcPts val="300"/>
              </a:spcAft>
              <a:buSzPct val="100000"/>
            </a:pPr>
            <a:r>
              <a:rPr lang="is-IS" sz="1050" dirty="0">
                <a:solidFill>
                  <a:srgbClr val="44546A"/>
                </a:solidFill>
                <a:latin typeface="Georgia Regular" charset="0"/>
                <a:ea typeface="Georgia Regular" charset="0"/>
                <a:cs typeface="Georgia Regular" charset="0"/>
              </a:rPr>
              <a:t>Lissandrini et al. ’18  &amp;  ‘20]</a:t>
            </a:r>
            <a:endParaRPr lang="en-US" sz="1050" dirty="0">
              <a:solidFill>
                <a:srgbClr val="44546A"/>
              </a:solidFill>
              <a:latin typeface="Georgia Regular" charset="0"/>
              <a:ea typeface="Georgia Regular" charset="0"/>
              <a:cs typeface="Georgia Regular" charset="0"/>
            </a:endParaRPr>
          </a:p>
        </p:txBody>
      </p:sp>
    </p:spTree>
    <p:extLst>
      <p:ext uri="{BB962C8B-B14F-4D97-AF65-F5344CB8AC3E}">
        <p14:creationId xmlns:p14="http://schemas.microsoft.com/office/powerpoint/2010/main" val="3261584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Declarative Exploratory methods</a:t>
            </a:r>
          </a:p>
        </p:txBody>
      </p:sp>
      <p:sp>
        <p:nvSpPr>
          <p:cNvPr id="4" name="TextBox 3"/>
          <p:cNvSpPr txBox="1"/>
          <p:nvPr/>
        </p:nvSpPr>
        <p:spPr>
          <a:xfrm>
            <a:off x="4962727" y="819207"/>
            <a:ext cx="3628237" cy="2164695"/>
          </a:xfrm>
          <a:prstGeom prst="rect">
            <a:avLst/>
          </a:prstGeom>
          <a:noFill/>
        </p:spPr>
        <p:txBody>
          <a:bodyPr wrap="none" rtlCol="0">
            <a:spAutoFit/>
          </a:bodyPr>
          <a:lstStyle/>
          <a:p>
            <a:pPr marL="0" defTabSz="430213">
              <a:spcAft>
                <a:spcPts val="400"/>
              </a:spcAft>
              <a:buSzPct val="100000"/>
            </a:pPr>
            <a:r>
              <a:rPr lang="en-US" sz="1200" b="1" dirty="0">
                <a:solidFill>
                  <a:srgbClr val="000000"/>
                </a:solidFill>
                <a:latin typeface="Helvetica Neue Regular" charset="0"/>
                <a:cs typeface="Helvetica Neue Regular" charset="0"/>
              </a:rPr>
              <a:t>SELECT</a:t>
            </a:r>
            <a:r>
              <a:rPr lang="en-US" sz="1200" dirty="0">
                <a:solidFill>
                  <a:srgbClr val="000000"/>
                </a:solidFill>
                <a:latin typeface="Helvetica Neue Regular" charset="0"/>
                <a:cs typeface="Helvetica Neue Regular" charset="0"/>
              </a:rPr>
              <a:t> </a:t>
            </a:r>
            <a:r>
              <a:rPr lang="en-US" sz="1200" dirty="0" err="1">
                <a:solidFill>
                  <a:srgbClr val="000000"/>
                </a:solidFill>
                <a:latin typeface="Helvetica Neue Regular" charset="0"/>
                <a:cs typeface="Helvetica Neue Regular" charset="0"/>
              </a:rPr>
              <a:t>g.galaxy_name</a:t>
            </a:r>
            <a:r>
              <a:rPr lang="en-US" sz="1200" dirty="0">
                <a:solidFill>
                  <a:srgbClr val="000000"/>
                </a:solidFill>
                <a:latin typeface="Helvetica Neue Regular" charset="0"/>
                <a:cs typeface="Helvetica Neue Regular" charset="0"/>
              </a:rPr>
              <a:t>, SUM(</a:t>
            </a:r>
            <a:r>
              <a:rPr lang="en-US" sz="1200" dirty="0" err="1">
                <a:solidFill>
                  <a:srgbClr val="000000"/>
                </a:solidFill>
                <a:latin typeface="Helvetica Neue Regular" charset="0"/>
                <a:cs typeface="Helvetica Neue Regular" charset="0"/>
              </a:rPr>
              <a:t>s.stars</a:t>
            </a:r>
            <a:r>
              <a:rPr lang="en-US" sz="1200" dirty="0">
                <a:solidFill>
                  <a:srgbClr val="000000"/>
                </a:solidFill>
                <a:latin typeface="Helvetica Neue Regular" charset="0"/>
                <a:cs typeface="Helvetica Neue Regular" charset="0"/>
              </a:rPr>
              <a:t>) as </a:t>
            </a:r>
            <a:r>
              <a:rPr lang="en-US" sz="1200" dirty="0" err="1">
                <a:solidFill>
                  <a:srgbClr val="000000"/>
                </a:solidFill>
                <a:latin typeface="Helvetica Neue Regular" charset="0"/>
                <a:cs typeface="Helvetica Neue Regular" charset="0"/>
              </a:rPr>
              <a:t>st_s</a:t>
            </a:r>
            <a:endParaRPr lang="en-US" sz="1200" dirty="0">
              <a:solidFill>
                <a:srgbClr val="000000"/>
              </a:solidFill>
              <a:latin typeface="Helvetica Neue Regular" charset="0"/>
              <a:cs typeface="Helvetica Neue Regular" charset="0"/>
            </a:endParaRPr>
          </a:p>
          <a:p>
            <a:pPr marL="0" defTabSz="430213">
              <a:spcAft>
                <a:spcPts val="400"/>
              </a:spcAft>
              <a:buSzPct val="100000"/>
            </a:pPr>
            <a:r>
              <a:rPr lang="en-US" sz="1200" b="1" dirty="0">
                <a:solidFill>
                  <a:srgbClr val="000000"/>
                </a:solidFill>
                <a:latin typeface="Helvetica Neue Regular" charset="0"/>
                <a:cs typeface="Helvetica Neue Regular" charset="0"/>
              </a:rPr>
              <a:t>FROM</a:t>
            </a:r>
            <a:r>
              <a:rPr lang="en-US" sz="1200" dirty="0">
                <a:solidFill>
                  <a:srgbClr val="000000"/>
                </a:solidFill>
                <a:latin typeface="Helvetica Neue Regular" charset="0"/>
                <a:cs typeface="Helvetica Neue Regular" charset="0"/>
              </a:rPr>
              <a:t> </a:t>
            </a:r>
            <a:r>
              <a:rPr lang="en-US" sz="1200" dirty="0" err="1">
                <a:solidFill>
                  <a:srgbClr val="000000"/>
                </a:solidFill>
                <a:latin typeface="Helvetica Neue Regular" charset="0"/>
                <a:cs typeface="Helvetica Neue Regular" charset="0"/>
              </a:rPr>
              <a:t>Universe.Galaxy</a:t>
            </a:r>
            <a:r>
              <a:rPr lang="en-US" sz="1200" dirty="0">
                <a:solidFill>
                  <a:srgbClr val="000000"/>
                </a:solidFill>
                <a:latin typeface="Helvetica Neue Regular" charset="0"/>
                <a:cs typeface="Helvetica Neue Regular" charset="0"/>
              </a:rPr>
              <a:t>  </a:t>
            </a:r>
            <a:r>
              <a:rPr lang="en-US" sz="1200" b="1" dirty="0">
                <a:solidFill>
                  <a:srgbClr val="000000"/>
                </a:solidFill>
                <a:latin typeface="Helvetica Neue Regular" charset="0"/>
                <a:cs typeface="Helvetica Neue Regular" charset="0"/>
              </a:rPr>
              <a:t>AS</a:t>
            </a:r>
            <a:r>
              <a:rPr lang="en-US" sz="1200" dirty="0">
                <a:solidFill>
                  <a:srgbClr val="000000"/>
                </a:solidFill>
                <a:latin typeface="Helvetica Neue Regular" charset="0"/>
                <a:cs typeface="Helvetica Neue Regular" charset="0"/>
              </a:rPr>
              <a:t> g</a:t>
            </a:r>
          </a:p>
          <a:p>
            <a:pPr defTabSz="430213">
              <a:spcAft>
                <a:spcPts val="400"/>
              </a:spcAft>
              <a:buSzPct val="100000"/>
            </a:pPr>
            <a:r>
              <a:rPr lang="en-US" sz="1200" b="1" dirty="0">
                <a:solidFill>
                  <a:srgbClr val="000000"/>
                </a:solidFill>
                <a:latin typeface="Helvetica Neue Regular" charset="0"/>
                <a:cs typeface="Helvetica Neue Regular" charset="0"/>
              </a:rPr>
              <a:t>JOIN</a:t>
            </a:r>
            <a:r>
              <a:rPr lang="en-US" sz="1200" dirty="0">
                <a:solidFill>
                  <a:srgbClr val="000000"/>
                </a:solidFill>
                <a:latin typeface="Helvetica Neue Regular" charset="0"/>
                <a:cs typeface="Helvetica Neue Regular" charset="0"/>
              </a:rPr>
              <a:t> </a:t>
            </a:r>
            <a:r>
              <a:rPr lang="en-US" sz="1200" dirty="0" err="1">
                <a:solidFill>
                  <a:srgbClr val="000000"/>
                </a:solidFill>
                <a:latin typeface="Helvetica Neue Regular" charset="0"/>
                <a:cs typeface="Helvetica Neue Regular" charset="0"/>
              </a:rPr>
              <a:t>Universe.Systems</a:t>
            </a:r>
            <a:r>
              <a:rPr lang="en-US" sz="1200" dirty="0">
                <a:solidFill>
                  <a:srgbClr val="000000"/>
                </a:solidFill>
                <a:latin typeface="Helvetica Neue Regular" charset="0"/>
                <a:cs typeface="Helvetica Neue Regular" charset="0"/>
              </a:rPr>
              <a:t> </a:t>
            </a:r>
            <a:r>
              <a:rPr lang="en-US" sz="1200" b="1" dirty="0">
                <a:solidFill>
                  <a:srgbClr val="000000"/>
                </a:solidFill>
                <a:latin typeface="Helvetica Neue Regular" charset="0"/>
                <a:cs typeface="Helvetica Neue Regular" charset="0"/>
              </a:rPr>
              <a:t>AS</a:t>
            </a:r>
            <a:r>
              <a:rPr lang="en-US" sz="1200" dirty="0">
                <a:solidFill>
                  <a:srgbClr val="000000"/>
                </a:solidFill>
                <a:latin typeface="Helvetica Neue Regular" charset="0"/>
                <a:cs typeface="Helvetica Neue Regular" charset="0"/>
              </a:rPr>
              <a:t> s</a:t>
            </a:r>
          </a:p>
          <a:p>
            <a:pPr defTabSz="430213">
              <a:spcAft>
                <a:spcPts val="400"/>
              </a:spcAft>
              <a:buSzPct val="100000"/>
            </a:pPr>
            <a:r>
              <a:rPr lang="en-US" sz="1200" b="1" dirty="0">
                <a:solidFill>
                  <a:srgbClr val="000000"/>
                </a:solidFill>
                <a:latin typeface="Helvetica Neue Regular" charset="0"/>
                <a:cs typeface="Helvetica Neue Regular" charset="0"/>
              </a:rPr>
              <a:t>ON</a:t>
            </a:r>
            <a:r>
              <a:rPr lang="en-US" sz="1200" dirty="0">
                <a:solidFill>
                  <a:srgbClr val="000000"/>
                </a:solidFill>
                <a:latin typeface="Helvetica Neue Regular" charset="0"/>
                <a:cs typeface="Helvetica Neue Regular" charset="0"/>
              </a:rPr>
              <a:t> </a:t>
            </a:r>
            <a:r>
              <a:rPr lang="en-US" sz="1200" dirty="0" err="1">
                <a:solidFill>
                  <a:srgbClr val="000000"/>
                </a:solidFill>
                <a:latin typeface="Helvetica Neue Regular" charset="0"/>
                <a:cs typeface="Helvetica Neue Regular" charset="0"/>
              </a:rPr>
              <a:t>g.galaxy_name</a:t>
            </a:r>
            <a:r>
              <a:rPr lang="en-US" sz="1200" dirty="0">
                <a:solidFill>
                  <a:srgbClr val="000000"/>
                </a:solidFill>
                <a:latin typeface="Helvetica Neue Regular" charset="0"/>
                <a:cs typeface="Helvetica Neue Regular" charset="0"/>
              </a:rPr>
              <a:t> = </a:t>
            </a:r>
            <a:r>
              <a:rPr lang="en-US" sz="1200" dirty="0" err="1">
                <a:solidFill>
                  <a:srgbClr val="000000"/>
                </a:solidFill>
                <a:latin typeface="Helvetica Neue Regular" charset="0"/>
                <a:cs typeface="Helvetica Neue Regular" charset="0"/>
              </a:rPr>
              <a:t>s.galaxy_name</a:t>
            </a:r>
            <a:endParaRPr lang="en-US" sz="1200" dirty="0">
              <a:solidFill>
                <a:srgbClr val="000000"/>
              </a:solidFill>
              <a:latin typeface="Helvetica Neue Regular" charset="0"/>
              <a:cs typeface="Helvetica Neue Regular" charset="0"/>
            </a:endParaRPr>
          </a:p>
          <a:p>
            <a:pPr defTabSz="430213">
              <a:spcAft>
                <a:spcPts val="400"/>
              </a:spcAft>
              <a:buSzPct val="100000"/>
            </a:pPr>
            <a:r>
              <a:rPr lang="en-US" sz="1200" b="1" dirty="0">
                <a:solidFill>
                  <a:srgbClr val="000000"/>
                </a:solidFill>
                <a:latin typeface="Helvetica Neue Regular" charset="0"/>
                <a:cs typeface="Helvetica Neue Regular" charset="0"/>
              </a:rPr>
              <a:t>WHERE </a:t>
            </a:r>
          </a:p>
          <a:p>
            <a:pPr defTabSz="430213">
              <a:spcAft>
                <a:spcPts val="400"/>
              </a:spcAft>
              <a:buSzPct val="100000"/>
            </a:pPr>
            <a:r>
              <a:rPr lang="en-US" sz="1200" dirty="0">
                <a:solidFill>
                  <a:srgbClr val="000000"/>
                </a:solidFill>
                <a:latin typeface="Helvetica Neue Regular" charset="0"/>
                <a:cs typeface="Helvetica Neue Regular" charset="0"/>
              </a:rPr>
              <a:t>	</a:t>
            </a:r>
            <a:r>
              <a:rPr lang="en-US" sz="1200" dirty="0" err="1">
                <a:solidFill>
                  <a:srgbClr val="000000"/>
                </a:solidFill>
                <a:latin typeface="Helvetica Neue Regular" charset="0"/>
                <a:cs typeface="Helvetica Neue Regular" charset="0"/>
              </a:rPr>
              <a:t>g.st_s</a:t>
            </a:r>
            <a:r>
              <a:rPr lang="en-US" sz="1200" dirty="0">
                <a:solidFill>
                  <a:srgbClr val="000000"/>
                </a:solidFill>
                <a:latin typeface="Helvetica Neue Regular" charset="0"/>
                <a:cs typeface="Helvetica Neue Regular" charset="0"/>
              </a:rPr>
              <a:t> &gt; 100B</a:t>
            </a:r>
          </a:p>
          <a:p>
            <a:pPr defTabSz="430213">
              <a:spcAft>
                <a:spcPts val="400"/>
              </a:spcAft>
              <a:buSzPct val="100000"/>
            </a:pPr>
            <a:r>
              <a:rPr lang="en-US" sz="1200" dirty="0">
                <a:latin typeface="Helvetica Neue Regular" charset="0"/>
              </a:rPr>
              <a:t>	AND diameter &gt; 100k AND diameter &gt; 180k</a:t>
            </a:r>
          </a:p>
          <a:p>
            <a:pPr defTabSz="430213">
              <a:spcAft>
                <a:spcPts val="400"/>
              </a:spcAft>
              <a:buSzPct val="100000"/>
            </a:pPr>
            <a:r>
              <a:rPr lang="en-US" sz="1200" dirty="0">
                <a:solidFill>
                  <a:srgbClr val="000000"/>
                </a:solidFill>
                <a:latin typeface="Helvetica Neue Regular" charset="0"/>
                <a:cs typeface="Helvetica Neue Regular" charset="0"/>
              </a:rPr>
              <a:t>	AND </a:t>
            </a:r>
            <a:r>
              <a:rPr lang="en-US" sz="1200" dirty="0" err="1">
                <a:solidFill>
                  <a:srgbClr val="000000"/>
                </a:solidFill>
                <a:latin typeface="Helvetica Neue Regular" charset="0"/>
                <a:cs typeface="Helvetica Neue Regular" charset="0"/>
              </a:rPr>
              <a:t>has_black_hole</a:t>
            </a:r>
            <a:r>
              <a:rPr lang="en-US" sz="1200" dirty="0">
                <a:solidFill>
                  <a:srgbClr val="000000"/>
                </a:solidFill>
                <a:latin typeface="Helvetica Neue Regular" charset="0"/>
                <a:cs typeface="Helvetica Neue Regular" charset="0"/>
              </a:rPr>
              <a:t> = TRUE</a:t>
            </a:r>
          </a:p>
          <a:p>
            <a:pPr defTabSz="430213">
              <a:spcAft>
                <a:spcPts val="400"/>
              </a:spcAft>
              <a:buSzPct val="100000"/>
            </a:pPr>
            <a:r>
              <a:rPr lang="en-US" sz="1200" b="1" dirty="0">
                <a:solidFill>
                  <a:srgbClr val="000000"/>
                </a:solidFill>
                <a:latin typeface="Helvetica Neue Regular" charset="0"/>
                <a:cs typeface="Helvetica Neue Regular" charset="0"/>
              </a:rPr>
              <a:t>GROUP BY </a:t>
            </a:r>
            <a:r>
              <a:rPr lang="en-US" sz="1200" dirty="0" err="1">
                <a:solidFill>
                  <a:srgbClr val="000000"/>
                </a:solidFill>
                <a:latin typeface="Helvetica Neue Regular" charset="0"/>
                <a:cs typeface="Helvetica Neue Regular" charset="0"/>
              </a:rPr>
              <a:t>g.galaxy_name</a:t>
            </a:r>
            <a:endParaRPr lang="en-US" sz="1200" dirty="0">
              <a:solidFill>
                <a:srgbClr val="000000"/>
              </a:solidFill>
              <a:latin typeface="Helvetica Neue Regular" charset="0"/>
              <a:cs typeface="Helvetica Neue Regular" charset="0"/>
            </a:endParaRPr>
          </a:p>
        </p:txBody>
      </p:sp>
      <p:sp>
        <p:nvSpPr>
          <p:cNvPr id="5" name="Rounded Rectangle 4"/>
          <p:cNvSpPr/>
          <p:nvPr/>
        </p:nvSpPr>
        <p:spPr>
          <a:xfrm>
            <a:off x="5144496" y="3807130"/>
            <a:ext cx="2971800" cy="796181"/>
          </a:xfrm>
          <a:prstGeom prst="round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Helvetica Neue Regular" charset="0"/>
              </a:rPr>
              <a:t>Specific</a:t>
            </a:r>
          </a:p>
          <a:p>
            <a:pPr algn="ctr"/>
            <a:r>
              <a:rPr lang="en-US" dirty="0">
                <a:latin typeface="Helvetica Neue Regular" charset="0"/>
              </a:rPr>
              <a:t>Few results</a:t>
            </a:r>
          </a:p>
        </p:txBody>
      </p:sp>
      <p:sp>
        <p:nvSpPr>
          <p:cNvPr id="6" name="TextBox 5"/>
          <p:cNvSpPr txBox="1"/>
          <p:nvPr/>
        </p:nvSpPr>
        <p:spPr>
          <a:xfrm>
            <a:off x="1058332" y="1320209"/>
            <a:ext cx="2347117" cy="636072"/>
          </a:xfrm>
          <a:prstGeom prst="rect">
            <a:avLst/>
          </a:prstGeom>
          <a:noFill/>
        </p:spPr>
        <p:txBody>
          <a:bodyPr wrap="none" rtlCol="0">
            <a:spAutoFit/>
          </a:bodyPr>
          <a:lstStyle/>
          <a:p>
            <a:pPr marL="0" defTabSz="430213">
              <a:spcAft>
                <a:spcPts val="400"/>
              </a:spcAft>
              <a:buSzPct val="100000"/>
            </a:pPr>
            <a:r>
              <a:rPr lang="en-US" sz="1600" b="1" dirty="0">
                <a:solidFill>
                  <a:srgbClr val="000000"/>
                </a:solidFill>
                <a:latin typeface="Helvetica Neue Regular" charset="0"/>
                <a:cs typeface="Helvetica Neue Regular" charset="0"/>
              </a:rPr>
              <a:t>SELECT</a:t>
            </a:r>
            <a:r>
              <a:rPr lang="en-US" sz="1600" dirty="0">
                <a:solidFill>
                  <a:srgbClr val="000000"/>
                </a:solidFill>
                <a:latin typeface="Helvetica Neue Regular" charset="0"/>
                <a:cs typeface="Helvetica Neue Regular" charset="0"/>
              </a:rPr>
              <a:t> </a:t>
            </a:r>
            <a:r>
              <a:rPr lang="en-US" sz="1600" dirty="0" err="1">
                <a:solidFill>
                  <a:srgbClr val="000000"/>
                </a:solidFill>
                <a:latin typeface="Helvetica Neue Regular" charset="0"/>
                <a:cs typeface="Helvetica Neue Regular" charset="0"/>
              </a:rPr>
              <a:t>galaxy_name</a:t>
            </a:r>
            <a:endParaRPr lang="en-US" sz="1600" dirty="0">
              <a:solidFill>
                <a:srgbClr val="000000"/>
              </a:solidFill>
              <a:latin typeface="Helvetica Neue Regular" charset="0"/>
              <a:cs typeface="Helvetica Neue Regular" charset="0"/>
            </a:endParaRPr>
          </a:p>
          <a:p>
            <a:pPr marL="0" defTabSz="430213">
              <a:spcAft>
                <a:spcPts val="400"/>
              </a:spcAft>
              <a:buSzPct val="100000"/>
            </a:pPr>
            <a:r>
              <a:rPr lang="en-US" sz="1600" b="1" dirty="0">
                <a:solidFill>
                  <a:srgbClr val="000000"/>
                </a:solidFill>
                <a:latin typeface="Helvetica Neue Regular" charset="0"/>
                <a:cs typeface="Helvetica Neue Regular" charset="0"/>
              </a:rPr>
              <a:t>FROM</a:t>
            </a:r>
            <a:r>
              <a:rPr lang="en-US" sz="1600" dirty="0">
                <a:solidFill>
                  <a:srgbClr val="000000"/>
                </a:solidFill>
                <a:latin typeface="Helvetica Neue Regular" charset="0"/>
                <a:cs typeface="Helvetica Neue Regular" charset="0"/>
              </a:rPr>
              <a:t> </a:t>
            </a:r>
            <a:r>
              <a:rPr lang="en-US" sz="1600" dirty="0" err="1">
                <a:solidFill>
                  <a:srgbClr val="000000"/>
                </a:solidFill>
                <a:latin typeface="Helvetica Neue Regular" charset="0"/>
                <a:cs typeface="Helvetica Neue Regular" charset="0"/>
              </a:rPr>
              <a:t>Universe.Galaxy</a:t>
            </a:r>
            <a:endParaRPr lang="en-US" sz="1600" dirty="0">
              <a:solidFill>
                <a:srgbClr val="000000"/>
              </a:solidFill>
              <a:latin typeface="Helvetica Neue Regular" charset="0"/>
              <a:cs typeface="Helvetica Neue Regular" charset="0"/>
            </a:endParaRPr>
          </a:p>
        </p:txBody>
      </p:sp>
      <p:sp>
        <p:nvSpPr>
          <p:cNvPr id="7" name="Rounded Rectangle 6"/>
          <p:cNvSpPr/>
          <p:nvPr/>
        </p:nvSpPr>
        <p:spPr>
          <a:xfrm>
            <a:off x="547294" y="3807131"/>
            <a:ext cx="2971800" cy="796181"/>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latin typeface="Helvetica Neue Regular" charset="0"/>
              </a:rPr>
              <a:t>Over generic</a:t>
            </a:r>
          </a:p>
          <a:p>
            <a:pPr algn="ctr"/>
            <a:r>
              <a:rPr lang="en-US" dirty="0">
                <a:latin typeface="Helvetica Neue Regular" charset="0"/>
              </a:rPr>
              <a:t>100 billions results</a:t>
            </a:r>
          </a:p>
        </p:txBody>
      </p:sp>
      <p:sp>
        <p:nvSpPr>
          <p:cNvPr id="8" name="Rounded Rectangle 7"/>
          <p:cNvSpPr/>
          <p:nvPr/>
        </p:nvSpPr>
        <p:spPr>
          <a:xfrm>
            <a:off x="547295" y="3098885"/>
            <a:ext cx="2971799" cy="626001"/>
          </a:xfrm>
          <a:prstGeom prst="round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Helvetica Neue Regular" charset="0"/>
              </a:rPr>
              <a:t>Simple query (exploratory)</a:t>
            </a:r>
          </a:p>
        </p:txBody>
      </p:sp>
      <p:sp>
        <p:nvSpPr>
          <p:cNvPr id="10" name="Rounded Rectangle 9"/>
          <p:cNvSpPr/>
          <p:nvPr/>
        </p:nvSpPr>
        <p:spPr>
          <a:xfrm>
            <a:off x="5144496" y="3115747"/>
            <a:ext cx="2971800" cy="592276"/>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latin typeface="Helvetica Neue Regular" charset="0"/>
              </a:rPr>
              <a:t>Complex query </a:t>
            </a:r>
          </a:p>
          <a:p>
            <a:pPr algn="ctr"/>
            <a:r>
              <a:rPr lang="en-US" dirty="0">
                <a:latin typeface="Helvetica Neue Regular" charset="0"/>
              </a:rPr>
              <a:t>(for data experts)</a:t>
            </a:r>
          </a:p>
        </p:txBody>
      </p:sp>
      <p:sp>
        <p:nvSpPr>
          <p:cNvPr id="9" name="TextBox 8">
            <a:extLst>
              <a:ext uri="{FF2B5EF4-FFF2-40B4-BE49-F238E27FC236}">
                <a16:creationId xmlns:a16="http://schemas.microsoft.com/office/drawing/2014/main" id="{5D860792-A3A5-BD40-9733-240709807019}"/>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69458356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641576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Graph Exemplar Queries</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Search for Structures</a:t>
            </a:r>
          </a:p>
        </p:txBody>
      </p:sp>
      <p:sp>
        <p:nvSpPr>
          <p:cNvPr id="124" name="Rounded Rectangle 123">
            <a:extLst>
              <a:ext uri="{FF2B5EF4-FFF2-40B4-BE49-F238E27FC236}">
                <a16:creationId xmlns:a16="http://schemas.microsoft.com/office/drawing/2014/main" id="{31BC44E8-D5F9-4E40-BFA1-E6FFE2524F60}"/>
              </a:ext>
            </a:extLst>
          </p:cNvPr>
          <p:cNvSpPr/>
          <p:nvPr/>
        </p:nvSpPr>
        <p:spPr>
          <a:xfrm>
            <a:off x="6962586" y="895121"/>
            <a:ext cx="1404488" cy="667966"/>
          </a:xfrm>
          <a:prstGeom prst="roundRect">
            <a:avLst/>
          </a:prstGeom>
          <a:noFill/>
          <a:ln w="12700" cap="flat" cmpd="sng" algn="ctr">
            <a:solidFill>
              <a:sysClr val="windowText" lastClr="000000"/>
            </a:solidFill>
            <a:prstDash val="dash"/>
          </a:ln>
          <a:effectLst/>
        </p:spPr>
        <p:txBody>
          <a:bodyPr rtlCol="0" anchor="ctr"/>
          <a:lstStyle/>
          <a:p>
            <a:pPr algn="ctr" defTabSz="342900">
              <a:defRPr/>
            </a:pPr>
            <a:endParaRPr lang="it-IT" sz="1013" kern="0" dirty="0">
              <a:solidFill>
                <a:prstClr val="white"/>
              </a:solidFill>
              <a:latin typeface="Georgia Regular" charset="0"/>
            </a:endParaRPr>
          </a:p>
        </p:txBody>
      </p:sp>
      <p:sp>
        <p:nvSpPr>
          <p:cNvPr id="125" name="Cloud 124">
            <a:extLst>
              <a:ext uri="{FF2B5EF4-FFF2-40B4-BE49-F238E27FC236}">
                <a16:creationId xmlns:a16="http://schemas.microsoft.com/office/drawing/2014/main" id="{84C2CA0D-8C45-7F4F-93B3-F463DBA9B471}"/>
              </a:ext>
            </a:extLst>
          </p:cNvPr>
          <p:cNvSpPr/>
          <p:nvPr/>
        </p:nvSpPr>
        <p:spPr>
          <a:xfrm flipV="1">
            <a:off x="2233248" y="962220"/>
            <a:ext cx="6910753" cy="3695372"/>
          </a:xfrm>
          <a:prstGeom prst="cloud">
            <a:avLst/>
          </a:prstGeom>
          <a:solidFill>
            <a:srgbClr val="5373CA">
              <a:lumMod val="20000"/>
              <a:lumOff val="80000"/>
              <a:alpha val="58000"/>
            </a:srgbClr>
          </a:solidFill>
          <a:ln w="19050" cap="flat" cmpd="sng" algn="ctr">
            <a:noFill/>
            <a:prstDash val="dash"/>
          </a:ln>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126" name="Rounded Rectangle 125">
            <a:extLst>
              <a:ext uri="{FF2B5EF4-FFF2-40B4-BE49-F238E27FC236}">
                <a16:creationId xmlns:a16="http://schemas.microsoft.com/office/drawing/2014/main" id="{D35132CD-CBE7-C14C-92EF-A144416F5EE9}"/>
              </a:ext>
            </a:extLst>
          </p:cNvPr>
          <p:cNvSpPr/>
          <p:nvPr/>
        </p:nvSpPr>
        <p:spPr>
          <a:xfrm>
            <a:off x="5387498" y="2250101"/>
            <a:ext cx="1516641" cy="786998"/>
          </a:xfrm>
          <a:prstGeom prst="roundRect">
            <a:avLst/>
          </a:prstGeom>
          <a:solidFill>
            <a:srgbClr val="FEC856"/>
          </a:solidFill>
          <a:ln w="12700" cap="flat" cmpd="sng" algn="ctr">
            <a:solidFill>
              <a:sysClr val="windowText" lastClr="000000"/>
            </a:solidFill>
            <a:prstDash val="dash"/>
          </a:ln>
          <a:effectLst/>
        </p:spPr>
        <p:txBody>
          <a:bodyPr rtlCol="0" anchor="ctr"/>
          <a:lstStyle/>
          <a:p>
            <a:pPr algn="ctr" defTabSz="342900">
              <a:defRPr/>
            </a:pPr>
            <a:endParaRPr lang="it-IT" sz="1013" kern="0" dirty="0">
              <a:solidFill>
                <a:prstClr val="white"/>
              </a:solidFill>
              <a:latin typeface="Georgia Regular" charset="0"/>
            </a:endParaRPr>
          </a:p>
        </p:txBody>
      </p:sp>
      <p:sp>
        <p:nvSpPr>
          <p:cNvPr id="127" name="Rounded Rectangle 126">
            <a:extLst>
              <a:ext uri="{FF2B5EF4-FFF2-40B4-BE49-F238E27FC236}">
                <a16:creationId xmlns:a16="http://schemas.microsoft.com/office/drawing/2014/main" id="{C8636E0D-FDFA-A84E-98E1-BCF7E52EE0E2}"/>
              </a:ext>
            </a:extLst>
          </p:cNvPr>
          <p:cNvSpPr/>
          <p:nvPr/>
        </p:nvSpPr>
        <p:spPr>
          <a:xfrm>
            <a:off x="6940202" y="2240317"/>
            <a:ext cx="1516641" cy="786998"/>
          </a:xfrm>
          <a:prstGeom prst="roundRect">
            <a:avLst/>
          </a:prstGeom>
          <a:solidFill>
            <a:srgbClr val="FEC856"/>
          </a:solidFill>
          <a:ln w="12700" cap="flat" cmpd="sng" algn="ctr">
            <a:solidFill>
              <a:sysClr val="windowText" lastClr="000000"/>
            </a:solidFill>
            <a:prstDash val="dash"/>
          </a:ln>
          <a:effectLst/>
        </p:spPr>
        <p:txBody>
          <a:bodyPr rtlCol="0" anchor="ctr"/>
          <a:lstStyle/>
          <a:p>
            <a:pPr algn="ctr" defTabSz="342900">
              <a:defRPr/>
            </a:pPr>
            <a:endParaRPr lang="it-IT" sz="1013" kern="0" dirty="0">
              <a:solidFill>
                <a:prstClr val="white"/>
              </a:solidFill>
              <a:latin typeface="Georgia Regular" charset="0"/>
            </a:endParaRPr>
          </a:p>
        </p:txBody>
      </p:sp>
      <p:sp>
        <p:nvSpPr>
          <p:cNvPr id="128" name="Rounded Rectangle 127">
            <a:extLst>
              <a:ext uri="{FF2B5EF4-FFF2-40B4-BE49-F238E27FC236}">
                <a16:creationId xmlns:a16="http://schemas.microsoft.com/office/drawing/2014/main" id="{4C9C9433-E0CF-CA4D-9227-D08122476FDB}"/>
              </a:ext>
            </a:extLst>
          </p:cNvPr>
          <p:cNvSpPr/>
          <p:nvPr/>
        </p:nvSpPr>
        <p:spPr>
          <a:xfrm>
            <a:off x="3857714" y="2374497"/>
            <a:ext cx="519555" cy="126073"/>
          </a:xfrm>
          <a:prstGeom prst="roundRect">
            <a:avLst/>
          </a:prstGeom>
          <a:solidFill>
            <a:srgbClr val="FC696D"/>
          </a:solidFill>
          <a:ln w="9525" cap="flat" cmpd="sng" algn="ctr">
            <a:noFill/>
            <a:prstDash val="solid"/>
          </a:ln>
          <a:effectLst/>
        </p:spPr>
        <p:txBody>
          <a:bodyPr rtlCol="0" anchor="ctr"/>
          <a:lstStyle/>
          <a:p>
            <a:pPr algn="ctr" defTabSz="342900">
              <a:defRPr/>
            </a:pPr>
            <a:endParaRPr lang="it-IT" sz="1013" kern="0" dirty="0">
              <a:solidFill>
                <a:prstClr val="white"/>
              </a:solidFill>
              <a:latin typeface="Georgia Regular" charset="0"/>
            </a:endParaRPr>
          </a:p>
        </p:txBody>
      </p:sp>
      <p:sp>
        <p:nvSpPr>
          <p:cNvPr id="129" name="Rounded Rectangle 128">
            <a:extLst>
              <a:ext uri="{FF2B5EF4-FFF2-40B4-BE49-F238E27FC236}">
                <a16:creationId xmlns:a16="http://schemas.microsoft.com/office/drawing/2014/main" id="{1F2EAABA-E58C-7742-8C80-A4E3260853FD}"/>
              </a:ext>
            </a:extLst>
          </p:cNvPr>
          <p:cNvSpPr/>
          <p:nvPr/>
        </p:nvSpPr>
        <p:spPr>
          <a:xfrm>
            <a:off x="3840292" y="2777313"/>
            <a:ext cx="559899" cy="126073"/>
          </a:xfrm>
          <a:prstGeom prst="roundRect">
            <a:avLst/>
          </a:prstGeom>
          <a:solidFill>
            <a:srgbClr val="FC696D"/>
          </a:solidFill>
          <a:ln w="9525" cap="flat" cmpd="sng" algn="ctr">
            <a:noFill/>
            <a:prstDash val="solid"/>
          </a:ln>
          <a:effectLst/>
        </p:spPr>
        <p:txBody>
          <a:bodyPr rtlCol="0" anchor="ctr"/>
          <a:lstStyle/>
          <a:p>
            <a:pPr algn="ctr" defTabSz="342900">
              <a:defRPr/>
            </a:pPr>
            <a:endParaRPr lang="it-IT" sz="1013" kern="0" dirty="0">
              <a:solidFill>
                <a:prstClr val="white"/>
              </a:solidFill>
              <a:latin typeface="Georgia Regular" charset="0"/>
            </a:endParaRPr>
          </a:p>
        </p:txBody>
      </p:sp>
      <p:sp>
        <p:nvSpPr>
          <p:cNvPr id="130" name="Rounded Rectangle 129">
            <a:extLst>
              <a:ext uri="{FF2B5EF4-FFF2-40B4-BE49-F238E27FC236}">
                <a16:creationId xmlns:a16="http://schemas.microsoft.com/office/drawing/2014/main" id="{CEA55B83-14C0-7D43-AA6C-592B8995C38E}"/>
              </a:ext>
            </a:extLst>
          </p:cNvPr>
          <p:cNvSpPr/>
          <p:nvPr/>
        </p:nvSpPr>
        <p:spPr>
          <a:xfrm>
            <a:off x="4690068" y="2377850"/>
            <a:ext cx="516197" cy="126073"/>
          </a:xfrm>
          <a:prstGeom prst="roundRect">
            <a:avLst/>
          </a:prstGeom>
          <a:solidFill>
            <a:srgbClr val="FC696D"/>
          </a:solidFill>
          <a:ln w="9525" cap="flat" cmpd="sng" algn="ctr">
            <a:noFill/>
            <a:prstDash val="solid"/>
          </a:ln>
          <a:effectLst/>
        </p:spPr>
        <p:txBody>
          <a:bodyPr rtlCol="0" anchor="ctr"/>
          <a:lstStyle/>
          <a:p>
            <a:pPr algn="ctr" defTabSz="342900">
              <a:defRPr/>
            </a:pPr>
            <a:endParaRPr lang="it-IT" sz="1013" kern="0" dirty="0">
              <a:solidFill>
                <a:prstClr val="white"/>
              </a:solidFill>
              <a:latin typeface="Georgia Regular" charset="0"/>
            </a:endParaRPr>
          </a:p>
        </p:txBody>
      </p:sp>
      <p:pic>
        <p:nvPicPr>
          <p:cNvPr id="131" name="Picture 130" descr="exq-kb.pdf">
            <a:extLst>
              <a:ext uri="{FF2B5EF4-FFF2-40B4-BE49-F238E27FC236}">
                <a16:creationId xmlns:a16="http://schemas.microsoft.com/office/drawing/2014/main" id="{7F43DE18-3A3F-B04E-BE40-94F6941D19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8134" y="1474559"/>
            <a:ext cx="4638940" cy="2271273"/>
          </a:xfrm>
          <a:prstGeom prst="rect">
            <a:avLst/>
          </a:prstGeom>
        </p:spPr>
      </p:pic>
      <p:pic>
        <p:nvPicPr>
          <p:cNvPr id="132" name="Picture 131" descr="exq-kb.pdf">
            <a:extLst>
              <a:ext uri="{FF2B5EF4-FFF2-40B4-BE49-F238E27FC236}">
                <a16:creationId xmlns:a16="http://schemas.microsoft.com/office/drawing/2014/main" id="{9D4146CF-CD8C-0E4E-ABFB-9209296453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74887" b="67236"/>
          <a:stretch/>
        </p:blipFill>
        <p:spPr>
          <a:xfrm>
            <a:off x="6858680" y="876844"/>
            <a:ext cx="1564055" cy="742568"/>
          </a:xfrm>
          <a:prstGeom prst="rect">
            <a:avLst/>
          </a:prstGeom>
        </p:spPr>
      </p:pic>
      <p:sp>
        <p:nvSpPr>
          <p:cNvPr id="133" name="Rounded Rectangle 132">
            <a:extLst>
              <a:ext uri="{FF2B5EF4-FFF2-40B4-BE49-F238E27FC236}">
                <a16:creationId xmlns:a16="http://schemas.microsoft.com/office/drawing/2014/main" id="{6B98EAD8-94B9-4C4E-B382-B896A8AE9679}"/>
              </a:ext>
            </a:extLst>
          </p:cNvPr>
          <p:cNvSpPr/>
          <p:nvPr/>
        </p:nvSpPr>
        <p:spPr>
          <a:xfrm>
            <a:off x="3796592" y="2263706"/>
            <a:ext cx="1516641" cy="786998"/>
          </a:xfrm>
          <a:prstGeom prst="roundRect">
            <a:avLst/>
          </a:prstGeom>
          <a:noFill/>
          <a:ln w="12700" cap="flat" cmpd="sng" algn="ctr">
            <a:solidFill>
              <a:sysClr val="windowText" lastClr="000000"/>
            </a:solidFill>
            <a:prstDash val="dash"/>
          </a:ln>
          <a:effectLst/>
        </p:spPr>
        <p:txBody>
          <a:bodyPr rtlCol="0" anchor="ctr"/>
          <a:lstStyle/>
          <a:p>
            <a:pPr algn="ctr" defTabSz="342900">
              <a:defRPr/>
            </a:pPr>
            <a:endParaRPr lang="it-IT" sz="1013" kern="0" dirty="0">
              <a:solidFill>
                <a:prstClr val="white"/>
              </a:solidFill>
              <a:latin typeface="Georgia Regular" charset="0"/>
            </a:endParaRPr>
          </a:p>
        </p:txBody>
      </p:sp>
      <p:sp>
        <p:nvSpPr>
          <p:cNvPr id="134" name="TextBox 133">
            <a:extLst>
              <a:ext uri="{FF2B5EF4-FFF2-40B4-BE49-F238E27FC236}">
                <a16:creationId xmlns:a16="http://schemas.microsoft.com/office/drawing/2014/main" id="{2D0735FE-9D29-F745-AB19-2FF6088F037E}"/>
              </a:ext>
            </a:extLst>
          </p:cNvPr>
          <p:cNvSpPr txBox="1"/>
          <p:nvPr/>
        </p:nvSpPr>
        <p:spPr>
          <a:xfrm>
            <a:off x="5103123" y="2890249"/>
            <a:ext cx="240772" cy="213585"/>
          </a:xfrm>
          <a:prstGeom prst="rect">
            <a:avLst/>
          </a:prstGeom>
          <a:noFill/>
        </p:spPr>
        <p:txBody>
          <a:bodyPr wrap="none" rtlCol="0">
            <a:spAutoFit/>
          </a:bodyPr>
          <a:lstStyle/>
          <a:p>
            <a:pPr defTabSz="241995">
              <a:spcAft>
                <a:spcPts val="225"/>
              </a:spcAft>
              <a:buSzPct val="100000"/>
            </a:pPr>
            <a:r>
              <a:rPr lang="it-IT" sz="788" dirty="0" err="1">
                <a:solidFill>
                  <a:srgbClr val="000000"/>
                </a:solidFill>
                <a:latin typeface="Georgia Regular" charset="0"/>
                <a:cs typeface="Georgia Regular" charset="0"/>
              </a:rPr>
              <a:t>S</a:t>
            </a:r>
            <a:endParaRPr lang="it-IT" sz="788" dirty="0">
              <a:solidFill>
                <a:srgbClr val="000000"/>
              </a:solidFill>
              <a:latin typeface="Georgia Regular" charset="0"/>
              <a:cs typeface="Georgia Regular" charset="0"/>
            </a:endParaRPr>
          </a:p>
        </p:txBody>
      </p:sp>
      <p:sp>
        <p:nvSpPr>
          <p:cNvPr id="135" name="TextBox 134">
            <a:extLst>
              <a:ext uri="{FF2B5EF4-FFF2-40B4-BE49-F238E27FC236}">
                <a16:creationId xmlns:a16="http://schemas.microsoft.com/office/drawing/2014/main" id="{4E71D953-4130-8643-B6A1-FC7F3DEC611F}"/>
              </a:ext>
            </a:extLst>
          </p:cNvPr>
          <p:cNvSpPr txBox="1"/>
          <p:nvPr/>
        </p:nvSpPr>
        <p:spPr>
          <a:xfrm>
            <a:off x="6655825" y="2876644"/>
            <a:ext cx="295274" cy="213585"/>
          </a:xfrm>
          <a:prstGeom prst="rect">
            <a:avLst/>
          </a:prstGeom>
          <a:noFill/>
        </p:spPr>
        <p:txBody>
          <a:bodyPr wrap="none" rtlCol="0">
            <a:spAutoFit/>
          </a:bodyPr>
          <a:lstStyle/>
          <a:p>
            <a:pPr defTabSz="241995">
              <a:spcAft>
                <a:spcPts val="225"/>
              </a:spcAft>
              <a:buSzPct val="100000"/>
            </a:pPr>
            <a:r>
              <a:rPr lang="it-IT" sz="788" dirty="0">
                <a:solidFill>
                  <a:srgbClr val="000000"/>
                </a:solidFill>
                <a:latin typeface="Georgia Regular" charset="0"/>
                <a:cs typeface="Georgia Regular" charset="0"/>
              </a:rPr>
              <a:t>A1</a:t>
            </a:r>
          </a:p>
        </p:txBody>
      </p:sp>
      <p:sp>
        <p:nvSpPr>
          <p:cNvPr id="136" name="TextBox 135">
            <a:extLst>
              <a:ext uri="{FF2B5EF4-FFF2-40B4-BE49-F238E27FC236}">
                <a16:creationId xmlns:a16="http://schemas.microsoft.com/office/drawing/2014/main" id="{52447597-DDD6-424E-AEE7-930E3819943C}"/>
              </a:ext>
            </a:extLst>
          </p:cNvPr>
          <p:cNvSpPr txBox="1"/>
          <p:nvPr/>
        </p:nvSpPr>
        <p:spPr>
          <a:xfrm>
            <a:off x="8208528" y="2866860"/>
            <a:ext cx="308098" cy="213585"/>
          </a:xfrm>
          <a:prstGeom prst="rect">
            <a:avLst/>
          </a:prstGeom>
          <a:noFill/>
        </p:spPr>
        <p:txBody>
          <a:bodyPr wrap="none" rtlCol="0">
            <a:spAutoFit/>
          </a:bodyPr>
          <a:lstStyle/>
          <a:p>
            <a:pPr defTabSz="241995">
              <a:spcAft>
                <a:spcPts val="225"/>
              </a:spcAft>
              <a:buSzPct val="100000"/>
            </a:pPr>
            <a:r>
              <a:rPr lang="it-IT" sz="788" dirty="0">
                <a:solidFill>
                  <a:srgbClr val="000000"/>
                </a:solidFill>
                <a:latin typeface="Georgia Regular" charset="0"/>
                <a:cs typeface="Georgia Regular" charset="0"/>
              </a:rPr>
              <a:t>A2</a:t>
            </a:r>
          </a:p>
        </p:txBody>
      </p:sp>
      <p:sp>
        <p:nvSpPr>
          <p:cNvPr id="138" name="TextBox 137">
            <a:extLst>
              <a:ext uri="{FF2B5EF4-FFF2-40B4-BE49-F238E27FC236}">
                <a16:creationId xmlns:a16="http://schemas.microsoft.com/office/drawing/2014/main" id="{6F1B941D-6477-BB49-A085-34CC15608C1D}"/>
              </a:ext>
            </a:extLst>
          </p:cNvPr>
          <p:cNvSpPr txBox="1"/>
          <p:nvPr/>
        </p:nvSpPr>
        <p:spPr>
          <a:xfrm>
            <a:off x="6357482" y="916497"/>
            <a:ext cx="667170" cy="276999"/>
          </a:xfrm>
          <a:prstGeom prst="rect">
            <a:avLst/>
          </a:prstGeom>
          <a:noFill/>
        </p:spPr>
        <p:txBody>
          <a:bodyPr wrap="none" rtlCol="0">
            <a:spAutoFit/>
          </a:bodyPr>
          <a:lstStyle/>
          <a:p>
            <a:pPr defTabSz="322660">
              <a:spcAft>
                <a:spcPts val="300"/>
              </a:spcAft>
              <a:buSzPct val="100000"/>
            </a:pPr>
            <a:r>
              <a:rPr lang="en-US" sz="1200" b="1"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Query:</a:t>
            </a:r>
          </a:p>
        </p:txBody>
      </p:sp>
      <p:sp>
        <p:nvSpPr>
          <p:cNvPr id="139" name="TextBox 138">
            <a:extLst>
              <a:ext uri="{FF2B5EF4-FFF2-40B4-BE49-F238E27FC236}">
                <a16:creationId xmlns:a16="http://schemas.microsoft.com/office/drawing/2014/main" id="{C9714242-5FF9-124C-B97D-0A8EE99EF02D}"/>
              </a:ext>
            </a:extLst>
          </p:cNvPr>
          <p:cNvSpPr txBox="1"/>
          <p:nvPr/>
        </p:nvSpPr>
        <p:spPr>
          <a:xfrm>
            <a:off x="3276078" y="3734562"/>
            <a:ext cx="946093" cy="500137"/>
          </a:xfrm>
          <a:prstGeom prst="rect">
            <a:avLst/>
          </a:prstGeom>
          <a:noFill/>
        </p:spPr>
        <p:txBody>
          <a:bodyPr wrap="none" rtlCol="0">
            <a:spAutoFit/>
          </a:bodyPr>
          <a:lstStyle/>
          <a:p>
            <a:pPr defTabSz="322660">
              <a:spcAft>
                <a:spcPts val="300"/>
              </a:spcAft>
              <a:buSzPct val="100000"/>
            </a:pPr>
            <a:r>
              <a:rPr lang="en-US" sz="1200" b="1" dirty="0">
                <a:solidFill>
                  <a:schemeClr val="accent1">
                    <a:lumMod val="75000"/>
                  </a:schemeClr>
                </a:solidFill>
                <a:latin typeface="Helvetica Neue Condensed Black" panose="02000503000000020004" pitchFamily="2" charset="0"/>
                <a:ea typeface="Perpetua" charset="0"/>
                <a:cs typeface="Perpetua" charset="0"/>
              </a:rPr>
              <a:t>Knowledge </a:t>
            </a:r>
          </a:p>
          <a:p>
            <a:pPr defTabSz="322660">
              <a:spcAft>
                <a:spcPts val="300"/>
              </a:spcAft>
              <a:buSzPct val="100000"/>
            </a:pPr>
            <a:r>
              <a:rPr lang="en-US" sz="1200" b="1" dirty="0">
                <a:solidFill>
                  <a:schemeClr val="accent1">
                    <a:lumMod val="75000"/>
                  </a:schemeClr>
                </a:solidFill>
                <a:latin typeface="Helvetica Neue Condensed Black" panose="02000503000000020004" pitchFamily="2" charset="0"/>
                <a:ea typeface="Perpetua" charset="0"/>
                <a:cs typeface="Perpetua" charset="0"/>
              </a:rPr>
              <a:t>Graph</a:t>
            </a:r>
          </a:p>
        </p:txBody>
      </p:sp>
      <p:sp>
        <p:nvSpPr>
          <p:cNvPr id="123" name="Content Placeholder 2">
            <a:extLst>
              <a:ext uri="{FF2B5EF4-FFF2-40B4-BE49-F238E27FC236}">
                <a16:creationId xmlns:a16="http://schemas.microsoft.com/office/drawing/2014/main" id="{D1071C0C-E765-3C4D-AF0C-787D40F21764}"/>
              </a:ext>
            </a:extLst>
          </p:cNvPr>
          <p:cNvSpPr txBox="1">
            <a:spLocks/>
          </p:cNvSpPr>
          <p:nvPr/>
        </p:nvSpPr>
        <p:spPr>
          <a:xfrm>
            <a:off x="386535" y="1147452"/>
            <a:ext cx="3046103" cy="1814627"/>
          </a:xfrm>
          <a:prstGeom prst="rect">
            <a:avLst/>
          </a:prstGeom>
        </p:spPr>
        <p:txBody>
          <a:bodyPr>
            <a:noAutofit/>
          </a:bodyPr>
          <a:lstStyle>
            <a:lvl1pPr marL="285750" indent="-285750" algn="l" defTabSz="914318" rtl="0" eaLnBrk="1" latinLnBrk="0" hangingPunct="1">
              <a:lnSpc>
                <a:spcPct val="120000"/>
              </a:lnSpc>
              <a:spcBef>
                <a:spcPts val="1000"/>
              </a:spcBef>
              <a:buFontTx/>
              <a:buBlip>
                <a:blip r:embed="rId4"/>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4"/>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5"/>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5"/>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5"/>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50" b="1" dirty="0">
                <a:latin typeface="Helvetica Neue" panose="02000503000000020004" pitchFamily="2" charset="0"/>
              </a:rPr>
              <a:t>Model:</a:t>
            </a:r>
            <a:r>
              <a:rPr lang="en-US" sz="1350" dirty="0">
                <a:latin typeface="Helvetica Neue" panose="02000503000000020004" pitchFamily="2" charset="0"/>
              </a:rPr>
              <a:t>        Knowledge Graph</a:t>
            </a:r>
          </a:p>
          <a:p>
            <a:pPr marL="0" indent="0">
              <a:buNone/>
            </a:pPr>
            <a:r>
              <a:rPr lang="en-US" sz="1350" b="1" dirty="0">
                <a:latin typeface="Helvetica Neue" panose="02000503000000020004" pitchFamily="2" charset="0"/>
              </a:rPr>
              <a:t>Query:</a:t>
            </a:r>
            <a:r>
              <a:rPr lang="en-US" sz="1350" dirty="0">
                <a:latin typeface="Helvetica Neue" panose="02000503000000020004" pitchFamily="2" charset="0"/>
              </a:rPr>
              <a:t>         Example Structure</a:t>
            </a:r>
          </a:p>
          <a:p>
            <a:pPr marL="0" indent="0">
              <a:buNone/>
            </a:pPr>
            <a:r>
              <a:rPr lang="en-US" sz="1350" b="1" dirty="0">
                <a:latin typeface="Helvetica Neue" panose="02000503000000020004" pitchFamily="2" charset="0"/>
              </a:rPr>
              <a:t>Similarity:</a:t>
            </a:r>
            <a:r>
              <a:rPr lang="en-US" sz="1350" dirty="0">
                <a:latin typeface="Helvetica Neue" panose="02000503000000020004" pitchFamily="2" charset="0"/>
              </a:rPr>
              <a:t> Isomorphism/Simulation</a:t>
            </a:r>
            <a:endParaRPr lang="en-US" sz="600" dirty="0">
              <a:latin typeface="Helvetica Neue" panose="02000503000000020004" pitchFamily="2" charset="0"/>
            </a:endParaRPr>
          </a:p>
          <a:p>
            <a:pPr marL="0" indent="0">
              <a:lnSpc>
                <a:spcPct val="100000"/>
              </a:lnSpc>
              <a:buNone/>
            </a:pPr>
            <a:r>
              <a:rPr lang="en-US" sz="1350" b="1" dirty="0">
                <a:latin typeface="Helvetica Neue" panose="02000503000000020004" pitchFamily="2" charset="0"/>
              </a:rPr>
              <a:t>Output:</a:t>
            </a:r>
            <a:r>
              <a:rPr lang="en-US" sz="1350" dirty="0">
                <a:latin typeface="Helvetica Neue" panose="02000503000000020004" pitchFamily="2" charset="0"/>
              </a:rPr>
              <a:t>       A set of Sub-Graphs </a:t>
            </a:r>
            <a:endParaRPr lang="en-US" sz="900" dirty="0">
              <a:latin typeface="Helvetica Neue" panose="02000503000000020004" pitchFamily="2" charset="0"/>
            </a:endParaRPr>
          </a:p>
          <a:p>
            <a:endParaRPr lang="en-US" sz="900" dirty="0">
              <a:latin typeface="Helvetica Neue" panose="02000503000000020004" pitchFamily="2" charset="0"/>
            </a:endParaRPr>
          </a:p>
          <a:p>
            <a:endParaRPr lang="en-US" sz="900" dirty="0">
              <a:latin typeface="Helvetica Neue" panose="02000503000000020004" pitchFamily="2" charset="0"/>
            </a:endParaRPr>
          </a:p>
          <a:p>
            <a:endParaRPr lang="en-US" sz="900" dirty="0">
              <a:latin typeface="Helvetica Neue" panose="02000503000000020004" pitchFamily="2" charset="0"/>
            </a:endParaRPr>
          </a:p>
        </p:txBody>
      </p:sp>
      <p:sp>
        <p:nvSpPr>
          <p:cNvPr id="5" name="Rectangle 4">
            <a:extLst>
              <a:ext uri="{FF2B5EF4-FFF2-40B4-BE49-F238E27FC236}">
                <a16:creationId xmlns:a16="http://schemas.microsoft.com/office/drawing/2014/main" id="{B279DA84-60A6-5A40-B109-598456E8E000}"/>
              </a:ext>
            </a:extLst>
          </p:cNvPr>
          <p:cNvSpPr/>
          <p:nvPr/>
        </p:nvSpPr>
        <p:spPr>
          <a:xfrm>
            <a:off x="7301190" y="391604"/>
            <a:ext cx="1590307" cy="300082"/>
          </a:xfrm>
          <a:prstGeom prst="rect">
            <a:avLst/>
          </a:prstGeom>
        </p:spPr>
        <p:txBody>
          <a:bodyPr wrap="none">
            <a:spAutoFit/>
          </a:bodyPr>
          <a:lstStyle/>
          <a:p>
            <a:r>
              <a:rPr lang="en-GB" sz="1350" dirty="0" err="1">
                <a:solidFill>
                  <a:srgbClr val="0072E5"/>
                </a:solidFill>
                <a:latin typeface="LibreCaslonText"/>
              </a:rPr>
              <a:t>Mottin</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2016</a:t>
            </a:r>
            <a:r>
              <a:rPr lang="en-GB" sz="1350" dirty="0">
                <a:latin typeface="LibreCaslonText"/>
              </a:rPr>
              <a:t>] </a:t>
            </a:r>
          </a:p>
        </p:txBody>
      </p:sp>
      <p:sp>
        <p:nvSpPr>
          <p:cNvPr id="21" name="Rectangle 20">
            <a:extLst>
              <a:ext uri="{FF2B5EF4-FFF2-40B4-BE49-F238E27FC236}">
                <a16:creationId xmlns:a16="http://schemas.microsoft.com/office/drawing/2014/main" id="{B0163BA0-08C4-8D48-864B-7F479BE1A56A}"/>
              </a:ext>
            </a:extLst>
          </p:cNvPr>
          <p:cNvSpPr/>
          <p:nvPr/>
        </p:nvSpPr>
        <p:spPr>
          <a:xfrm>
            <a:off x="67890" y="4265943"/>
            <a:ext cx="4504110" cy="405012"/>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wrap="none" lIns="90000" tIns="90000" rIns="90000" bIns="90000" rtlCol="0" anchor="ctr"/>
          <a:lstStyle/>
          <a:p>
            <a:r>
              <a:rPr lang="en-US" sz="1200" dirty="0">
                <a:solidFill>
                  <a:schemeClr val="tx1"/>
                </a:solidFill>
                <a:latin typeface="Helvetica Neue" panose="02000503000000020004" pitchFamily="2" charset="0"/>
                <a:ea typeface="Georgia" charset="0"/>
                <a:cs typeface="Georgia" charset="0"/>
              </a:rPr>
              <a:t>Case: Rich Schema </a:t>
            </a:r>
            <a:r>
              <a:rPr lang="en-US" dirty="0">
                <a:solidFill>
                  <a:schemeClr val="tx1"/>
                </a:solidFill>
                <a:latin typeface="Helvetica Neue" panose="02000503000000020004" pitchFamily="2" charset="0"/>
                <a:ea typeface="Georgia" charset="0"/>
                <a:cs typeface="Georgia" charset="0"/>
              </a:rPr>
              <a:t>→</a:t>
            </a:r>
            <a:r>
              <a:rPr lang="en-US" sz="1400" dirty="0">
                <a:solidFill>
                  <a:schemeClr val="tx1"/>
                </a:solidFill>
                <a:latin typeface="Helvetica Neue" panose="02000503000000020004" pitchFamily="2" charset="0"/>
                <a:ea typeface="Georgia" charset="0"/>
                <a:cs typeface="Georgia" charset="0"/>
              </a:rPr>
              <a:t> </a:t>
            </a:r>
            <a:r>
              <a:rPr lang="en-US" sz="1200" dirty="0">
                <a:solidFill>
                  <a:schemeClr val="tx1"/>
                </a:solidFill>
                <a:latin typeface="Helvetica Neue" panose="02000503000000020004" pitchFamily="2" charset="0"/>
                <a:ea typeface="Georgia" charset="0"/>
                <a:cs typeface="Georgia" charset="0"/>
              </a:rPr>
              <a:t>Find complex structures</a:t>
            </a:r>
          </a:p>
        </p:txBody>
      </p:sp>
      <p:sp>
        <p:nvSpPr>
          <p:cNvPr id="23" name="TextBox 22">
            <a:extLst>
              <a:ext uri="{FF2B5EF4-FFF2-40B4-BE49-F238E27FC236}">
                <a16:creationId xmlns:a16="http://schemas.microsoft.com/office/drawing/2014/main" id="{D4802C91-6599-C24C-9473-1E072F48BF05}"/>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497800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125E-6 -2.59259E-6 L -0.33555 0.27408 " pathEditMode="fixed" rAng="0" ptsTypes="AA">
                                      <p:cBhvr>
                                        <p:cTn id="6" dur="2000" fill="hold"/>
                                        <p:tgtEl>
                                          <p:spTgt spid="132"/>
                                        </p:tgtEl>
                                        <p:attrNameLst>
                                          <p:attrName>ppt_x</p:attrName>
                                          <p:attrName>ppt_y</p:attrName>
                                        </p:attrNameLst>
                                      </p:cBhvr>
                                      <p:rCtr x="-16784" y="13704"/>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28"/>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0"/>
                                          </p:stCondLst>
                                        </p:cTn>
                                        <p:tgtEl>
                                          <p:spTgt spid="129"/>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130"/>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133"/>
                                        </p:tgtEl>
                                        <p:attrNameLst>
                                          <p:attrName>style.visibility</p:attrName>
                                        </p:attrNameLst>
                                      </p:cBhvr>
                                      <p:to>
                                        <p:strVal val="visible"/>
                                      </p:to>
                                    </p:set>
                                  </p:childTnLst>
                                </p:cTn>
                              </p:par>
                            </p:childTnLst>
                          </p:cTn>
                        </p:par>
                        <p:par>
                          <p:cTn id="19" fill="hold">
                            <p:stCondLst>
                              <p:cond delay="2000"/>
                            </p:stCondLst>
                            <p:childTnLst>
                              <p:par>
                                <p:cTn id="20" presetID="1" presetClass="exit" presetSubtype="0" fill="hold" nodeType="afterEffect">
                                  <p:stCondLst>
                                    <p:cond delay="0"/>
                                  </p:stCondLst>
                                  <p:childTnLst>
                                    <p:set>
                                      <p:cBhvr>
                                        <p:cTn id="21" dur="1" fill="hold">
                                          <p:stCondLst>
                                            <p:cond delay="0"/>
                                          </p:stCondLst>
                                        </p:cTn>
                                        <p:tgtEl>
                                          <p:spTgt spid="132"/>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134"/>
                                        </p:tgtEl>
                                        <p:attrNameLst>
                                          <p:attrName>style.visibility</p:attrName>
                                        </p:attrNameLst>
                                      </p:cBhvr>
                                      <p:to>
                                        <p:strVal val="visible"/>
                                      </p:to>
                                    </p:se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35"/>
                                        </p:tgtEl>
                                        <p:attrNameLst>
                                          <p:attrName>style.visibility</p:attrName>
                                        </p:attrNameLst>
                                      </p:cBhvr>
                                      <p:to>
                                        <p:strVal val="visible"/>
                                      </p:to>
                                    </p:set>
                                    <p:animEffect transition="in" filter="fade">
                                      <p:cBhvr>
                                        <p:cTn id="27" dur="500"/>
                                        <p:tgtEl>
                                          <p:spTgt spid="135"/>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126"/>
                                        </p:tgtEl>
                                        <p:attrNameLst>
                                          <p:attrName>style.visibility</p:attrName>
                                        </p:attrNameLst>
                                      </p:cBhvr>
                                      <p:to>
                                        <p:strVal val="visible"/>
                                      </p:to>
                                    </p:set>
                                    <p:animEffect transition="in" filter="fade">
                                      <p:cBhvr>
                                        <p:cTn id="31" dur="500"/>
                                        <p:tgtEl>
                                          <p:spTgt spid="126"/>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27"/>
                                        </p:tgtEl>
                                        <p:attrNameLst>
                                          <p:attrName>style.visibility</p:attrName>
                                        </p:attrNameLst>
                                      </p:cBhvr>
                                      <p:to>
                                        <p:strVal val="visible"/>
                                      </p:to>
                                    </p:set>
                                    <p:animEffect transition="in" filter="fade">
                                      <p:cBhvr>
                                        <p:cTn id="35" dur="500"/>
                                        <p:tgtEl>
                                          <p:spTgt spid="127"/>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36"/>
                                        </p:tgtEl>
                                        <p:attrNameLst>
                                          <p:attrName>style.visibility</p:attrName>
                                        </p:attrNameLst>
                                      </p:cBhvr>
                                      <p:to>
                                        <p:strVal val="visible"/>
                                      </p:to>
                                    </p:set>
                                    <p:animEffect transition="in" filter="fade">
                                      <p:cBhvr>
                                        <p:cTn id="39"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127" grpId="0" animBg="1"/>
      <p:bldP spid="128" grpId="0" animBg="1"/>
      <p:bldP spid="129" grpId="0" animBg="1"/>
      <p:bldP spid="130" grpId="0" animBg="1"/>
      <p:bldP spid="133" grpId="0" animBg="1"/>
      <p:bldP spid="134" grpId="0"/>
      <p:bldP spid="135" grpId="0"/>
      <p:bldP spid="13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2">
            <a:extLst>
              <a:ext uri="{FF2B5EF4-FFF2-40B4-BE49-F238E27FC236}">
                <a16:creationId xmlns:a16="http://schemas.microsoft.com/office/drawing/2014/main" id="{8CFBF2F3-9A42-684C-A086-485A769771A5}"/>
              </a:ext>
            </a:extLst>
          </p:cNvPr>
          <p:cNvSpPr>
            <a:spLocks noGrp="1"/>
          </p:cNvSpPr>
          <p:nvPr>
            <p:ph type="title"/>
          </p:nvPr>
        </p:nvSpPr>
        <p:spPr>
          <a:xfrm>
            <a:off x="440530" y="277718"/>
            <a:ext cx="641576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Graph Query by Example(GQBE)</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Search for example Tuples</a:t>
            </a:r>
          </a:p>
        </p:txBody>
      </p:sp>
      <p:pic>
        <p:nvPicPr>
          <p:cNvPr id="88" name="Picture 87" descr="exq-kb.pdf">
            <a:extLst>
              <a:ext uri="{FF2B5EF4-FFF2-40B4-BE49-F238E27FC236}">
                <a16:creationId xmlns:a16="http://schemas.microsoft.com/office/drawing/2014/main" id="{1144AEF4-85D8-5541-9716-AE5D0ED22D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20395" y="1782885"/>
            <a:ext cx="4638940" cy="2271273"/>
          </a:xfrm>
          <a:prstGeom prst="rect">
            <a:avLst/>
          </a:prstGeom>
        </p:spPr>
      </p:pic>
      <p:sp>
        <p:nvSpPr>
          <p:cNvPr id="89" name="Rectangle 88">
            <a:extLst>
              <a:ext uri="{FF2B5EF4-FFF2-40B4-BE49-F238E27FC236}">
                <a16:creationId xmlns:a16="http://schemas.microsoft.com/office/drawing/2014/main" id="{EB4D9A66-F7C7-5F47-AD6E-78374B12B987}"/>
              </a:ext>
            </a:extLst>
          </p:cNvPr>
          <p:cNvSpPr/>
          <p:nvPr/>
        </p:nvSpPr>
        <p:spPr>
          <a:xfrm>
            <a:off x="386536" y="2940574"/>
            <a:ext cx="2268845" cy="1113584"/>
          </a:xfrm>
          <a:prstGeom prst="rect">
            <a:avLst/>
          </a:prstGeom>
          <a:solidFill>
            <a:srgbClr val="325AB4"/>
          </a:solidFill>
          <a:ln w="25400" cap="flat" cmpd="sng" algn="ctr">
            <a:noFill/>
            <a:prstDash val="solid"/>
          </a:ln>
          <a:effectLst/>
        </p:spPr>
        <p:txBody>
          <a:bodyPr rtlCol="0" anchor="ctr"/>
          <a:lstStyle/>
          <a:p>
            <a:pPr algn="ctr" defTabSz="342900">
              <a:defRPr/>
            </a:pPr>
            <a:r>
              <a:rPr lang="en-US" sz="1500" kern="0" dirty="0">
                <a:solidFill>
                  <a:prstClr val="white"/>
                </a:solidFill>
                <a:latin typeface="Helvetica Neue" panose="02000503000000020004" pitchFamily="2" charset="0"/>
                <a:ea typeface="Helvetica Neue" charset="0"/>
                <a:cs typeface="Helvetica Neue" charset="0"/>
              </a:rPr>
              <a:t>In GQBE Input is a set of (disconnected) entity mention tuples</a:t>
            </a:r>
          </a:p>
        </p:txBody>
      </p:sp>
      <p:sp>
        <p:nvSpPr>
          <p:cNvPr id="90" name="Rounded Rectangle 89">
            <a:extLst>
              <a:ext uri="{FF2B5EF4-FFF2-40B4-BE49-F238E27FC236}">
                <a16:creationId xmlns:a16="http://schemas.microsoft.com/office/drawing/2014/main" id="{DC835208-F76A-404D-8226-65BCB1EC3534}"/>
              </a:ext>
            </a:extLst>
          </p:cNvPr>
          <p:cNvSpPr/>
          <p:nvPr/>
        </p:nvSpPr>
        <p:spPr>
          <a:xfrm>
            <a:off x="4151897" y="2690179"/>
            <a:ext cx="524992" cy="131249"/>
          </a:xfrm>
          <a:prstGeom prst="roundRect">
            <a:avLst/>
          </a:prstGeom>
          <a:solidFill>
            <a:srgbClr val="F05332">
              <a:alpha val="51000"/>
            </a:srgbClr>
          </a:solidFill>
          <a:ln w="25400" cap="flat" cmpd="sng" algn="ctr">
            <a:no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sp>
        <p:nvSpPr>
          <p:cNvPr id="91" name="Rounded Rectangle 90">
            <a:extLst>
              <a:ext uri="{FF2B5EF4-FFF2-40B4-BE49-F238E27FC236}">
                <a16:creationId xmlns:a16="http://schemas.microsoft.com/office/drawing/2014/main" id="{FEC0BF08-5F4F-694E-9D56-0692454A1553}"/>
              </a:ext>
            </a:extLst>
          </p:cNvPr>
          <p:cNvSpPr/>
          <p:nvPr/>
        </p:nvSpPr>
        <p:spPr>
          <a:xfrm>
            <a:off x="4127658" y="3597472"/>
            <a:ext cx="549230" cy="131249"/>
          </a:xfrm>
          <a:prstGeom prst="roundRect">
            <a:avLst/>
          </a:prstGeom>
          <a:solidFill>
            <a:srgbClr val="F05332">
              <a:alpha val="51000"/>
            </a:srgbClr>
          </a:solidFill>
          <a:ln w="25400" cap="flat" cmpd="sng" algn="ctr">
            <a:no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sp>
        <p:nvSpPr>
          <p:cNvPr id="92" name="Rounded Rectangle 91">
            <a:extLst>
              <a:ext uri="{FF2B5EF4-FFF2-40B4-BE49-F238E27FC236}">
                <a16:creationId xmlns:a16="http://schemas.microsoft.com/office/drawing/2014/main" id="{F999F96A-E215-AB4F-9EBF-DE3A2A1D69CB}"/>
              </a:ext>
            </a:extLst>
          </p:cNvPr>
          <p:cNvSpPr/>
          <p:nvPr/>
        </p:nvSpPr>
        <p:spPr>
          <a:xfrm>
            <a:off x="5728835" y="2690179"/>
            <a:ext cx="534262" cy="131249"/>
          </a:xfrm>
          <a:prstGeom prst="roundRect">
            <a:avLst/>
          </a:prstGeom>
          <a:solidFill>
            <a:srgbClr val="0070C0">
              <a:alpha val="51000"/>
            </a:srgbClr>
          </a:solidFill>
          <a:ln w="25400" cap="flat" cmpd="sng" algn="ctr">
            <a:no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sp>
        <p:nvSpPr>
          <p:cNvPr id="93" name="Rounded Rectangle 92">
            <a:extLst>
              <a:ext uri="{FF2B5EF4-FFF2-40B4-BE49-F238E27FC236}">
                <a16:creationId xmlns:a16="http://schemas.microsoft.com/office/drawing/2014/main" id="{289EBBD9-E0A4-F248-96DA-04A42F5A73B3}"/>
              </a:ext>
            </a:extLst>
          </p:cNvPr>
          <p:cNvSpPr/>
          <p:nvPr/>
        </p:nvSpPr>
        <p:spPr>
          <a:xfrm>
            <a:off x="5597587" y="3597472"/>
            <a:ext cx="773299" cy="131249"/>
          </a:xfrm>
          <a:prstGeom prst="roundRect">
            <a:avLst/>
          </a:prstGeom>
          <a:solidFill>
            <a:srgbClr val="0070C0">
              <a:alpha val="51000"/>
            </a:srgbClr>
          </a:solidFill>
          <a:ln w="25400" cap="flat" cmpd="sng" algn="ctr">
            <a:no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sp>
        <p:nvSpPr>
          <p:cNvPr id="94" name="TextBox 93">
            <a:extLst>
              <a:ext uri="{FF2B5EF4-FFF2-40B4-BE49-F238E27FC236}">
                <a16:creationId xmlns:a16="http://schemas.microsoft.com/office/drawing/2014/main" id="{0BAB5E1F-D923-534F-AAAB-DD46480E2115}"/>
              </a:ext>
            </a:extLst>
          </p:cNvPr>
          <p:cNvSpPr txBox="1"/>
          <p:nvPr/>
        </p:nvSpPr>
        <p:spPr>
          <a:xfrm>
            <a:off x="7258122" y="1132112"/>
            <a:ext cx="1495922" cy="248209"/>
          </a:xfrm>
          <a:prstGeom prst="rect">
            <a:avLst/>
          </a:prstGeom>
          <a:solidFill>
            <a:srgbClr val="B9B8BB"/>
          </a:solidFill>
          <a:ln w="25400" cap="flat" cmpd="sng" algn="ctr">
            <a:solidFill>
              <a:srgbClr val="B9B8BB">
                <a:lumMod val="50000"/>
              </a:srgbClr>
            </a:solidFill>
            <a:prstDash val="solid"/>
          </a:ln>
          <a:effectLst/>
        </p:spPr>
        <p:txBody>
          <a:bodyPr wrap="none" rtlCol="0">
            <a:spAutoFit/>
          </a:bodyPr>
          <a:lstStyle/>
          <a:p>
            <a:pPr defTabSz="342900">
              <a:defRPr/>
            </a:pPr>
            <a:r>
              <a:rPr lang="en-US" sz="1013" kern="0" dirty="0">
                <a:solidFill>
                  <a:prstClr val="black"/>
                </a:solidFill>
                <a:latin typeface="Georgia Regular" charset="0"/>
              </a:rPr>
              <a:t>Q = (Google, S. Mateo)</a:t>
            </a:r>
          </a:p>
        </p:txBody>
      </p:sp>
      <p:sp>
        <p:nvSpPr>
          <p:cNvPr id="95" name="Rounded Rectangle 94">
            <a:extLst>
              <a:ext uri="{FF2B5EF4-FFF2-40B4-BE49-F238E27FC236}">
                <a16:creationId xmlns:a16="http://schemas.microsoft.com/office/drawing/2014/main" id="{3CF076A7-8AB2-A84B-A858-18BCACD8A77E}"/>
              </a:ext>
            </a:extLst>
          </p:cNvPr>
          <p:cNvSpPr/>
          <p:nvPr/>
        </p:nvSpPr>
        <p:spPr>
          <a:xfrm>
            <a:off x="7307949" y="2675990"/>
            <a:ext cx="520853" cy="131249"/>
          </a:xfrm>
          <a:prstGeom prst="roundRect">
            <a:avLst/>
          </a:prstGeom>
          <a:solidFill>
            <a:srgbClr val="0070C0">
              <a:alpha val="51000"/>
            </a:srgbClr>
          </a:solidFill>
          <a:ln w="25400" cap="flat" cmpd="sng" algn="ctr">
            <a:no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sp>
        <p:nvSpPr>
          <p:cNvPr id="96" name="Rounded Rectangle 95">
            <a:extLst>
              <a:ext uri="{FF2B5EF4-FFF2-40B4-BE49-F238E27FC236}">
                <a16:creationId xmlns:a16="http://schemas.microsoft.com/office/drawing/2014/main" id="{C495D76B-7141-7E46-A234-64B87B19FAB4}"/>
              </a:ext>
            </a:extLst>
          </p:cNvPr>
          <p:cNvSpPr/>
          <p:nvPr/>
        </p:nvSpPr>
        <p:spPr>
          <a:xfrm>
            <a:off x="7307949" y="3597472"/>
            <a:ext cx="492475" cy="131249"/>
          </a:xfrm>
          <a:prstGeom prst="roundRect">
            <a:avLst/>
          </a:prstGeom>
          <a:solidFill>
            <a:srgbClr val="0070C0">
              <a:alpha val="51000"/>
            </a:srgbClr>
          </a:solidFill>
          <a:ln w="25400" cap="flat" cmpd="sng" algn="ctr">
            <a:no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sp>
        <p:nvSpPr>
          <p:cNvPr id="97" name="TextBox 96">
            <a:extLst>
              <a:ext uri="{FF2B5EF4-FFF2-40B4-BE49-F238E27FC236}">
                <a16:creationId xmlns:a16="http://schemas.microsoft.com/office/drawing/2014/main" id="{5063F582-1BFC-9942-A558-8C5954AC50D4}"/>
              </a:ext>
            </a:extLst>
          </p:cNvPr>
          <p:cNvSpPr txBox="1"/>
          <p:nvPr/>
        </p:nvSpPr>
        <p:spPr>
          <a:xfrm>
            <a:off x="7597398" y="1384307"/>
            <a:ext cx="1154483" cy="559961"/>
          </a:xfrm>
          <a:prstGeom prst="rect">
            <a:avLst/>
          </a:prstGeom>
          <a:solidFill>
            <a:srgbClr val="B9B8BB"/>
          </a:solidFill>
          <a:ln w="25400" cap="flat" cmpd="sng" algn="ctr">
            <a:solidFill>
              <a:srgbClr val="B9B8BB">
                <a:shade val="50000"/>
              </a:srgbClr>
            </a:solidFill>
            <a:prstDash val="solid"/>
          </a:ln>
          <a:effectLst/>
        </p:spPr>
        <p:txBody>
          <a:bodyPr wrap="none" rtlCol="0">
            <a:spAutoFit/>
          </a:bodyPr>
          <a:lstStyle/>
          <a:p>
            <a:pPr defTabSz="342900">
              <a:defRPr/>
            </a:pPr>
            <a:r>
              <a:rPr lang="en-US" sz="1013" kern="0" dirty="0">
                <a:solidFill>
                  <a:prstClr val="black"/>
                </a:solidFill>
                <a:latin typeface="Georgia Regular" charset="0"/>
              </a:rPr>
              <a:t>Results = </a:t>
            </a:r>
          </a:p>
          <a:p>
            <a:pPr defTabSz="342900">
              <a:defRPr/>
            </a:pPr>
            <a:r>
              <a:rPr lang="en-US" sz="1013" kern="0" dirty="0">
                <a:solidFill>
                  <a:prstClr val="black"/>
                </a:solidFill>
                <a:latin typeface="Georgia Regular" charset="0"/>
              </a:rPr>
              <a:t>(Yahoo, S. Clara)</a:t>
            </a:r>
          </a:p>
          <a:p>
            <a:pPr defTabSz="342900">
              <a:defRPr/>
            </a:pPr>
            <a:r>
              <a:rPr lang="en-US" sz="1013" kern="0" dirty="0">
                <a:solidFill>
                  <a:prstClr val="black"/>
                </a:solidFill>
                <a:latin typeface="Georgia Regular" charset="0"/>
              </a:rPr>
              <a:t>(CBS, New York)</a:t>
            </a:r>
          </a:p>
        </p:txBody>
      </p:sp>
      <p:sp>
        <p:nvSpPr>
          <p:cNvPr id="103" name="Content Placeholder 2">
            <a:extLst>
              <a:ext uri="{FF2B5EF4-FFF2-40B4-BE49-F238E27FC236}">
                <a16:creationId xmlns:a16="http://schemas.microsoft.com/office/drawing/2014/main" id="{9780C8C2-DDE4-D741-9BD7-986B2C0116CD}"/>
              </a:ext>
            </a:extLst>
          </p:cNvPr>
          <p:cNvSpPr txBox="1">
            <a:spLocks/>
          </p:cNvSpPr>
          <p:nvPr/>
        </p:nvSpPr>
        <p:spPr>
          <a:xfrm>
            <a:off x="386536" y="1147452"/>
            <a:ext cx="2889542" cy="1814627"/>
          </a:xfrm>
          <a:prstGeom prst="rect">
            <a:avLst/>
          </a:prstGeom>
        </p:spPr>
        <p:txBody>
          <a:bodyPr>
            <a:noAutofit/>
          </a:bodyPr>
          <a:lstStyle>
            <a:lvl1pPr marL="285750" indent="-285750" algn="l" defTabSz="914318" rtl="0" eaLnBrk="1" latinLnBrk="0" hangingPunct="1">
              <a:lnSpc>
                <a:spcPct val="120000"/>
              </a:lnSpc>
              <a:spcBef>
                <a:spcPts val="1000"/>
              </a:spcBef>
              <a:buFontTx/>
              <a:buBlip>
                <a:blip r:embed="rId3"/>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3"/>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4"/>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4"/>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4"/>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50" b="1" dirty="0">
                <a:latin typeface="Helvetica Neue" panose="02000503000000020004" pitchFamily="2" charset="0"/>
              </a:rPr>
              <a:t>Model: </a:t>
            </a:r>
            <a:r>
              <a:rPr lang="en-US" sz="1350" dirty="0">
                <a:latin typeface="Helvetica Neue" panose="02000503000000020004" pitchFamily="2" charset="0"/>
              </a:rPr>
              <a:t>       Knowledge Graph</a:t>
            </a:r>
          </a:p>
          <a:p>
            <a:pPr marL="0" indent="0">
              <a:buNone/>
            </a:pPr>
            <a:r>
              <a:rPr lang="en-US" sz="1350" b="1" dirty="0">
                <a:latin typeface="Helvetica Neue" panose="02000503000000020004" pitchFamily="2" charset="0"/>
              </a:rPr>
              <a:t>Query: </a:t>
            </a:r>
            <a:r>
              <a:rPr lang="en-US" sz="1350" dirty="0">
                <a:latin typeface="Helvetica Neue" panose="02000503000000020004" pitchFamily="2" charset="0"/>
              </a:rPr>
              <a:t>        Entity Tuples</a:t>
            </a:r>
          </a:p>
          <a:p>
            <a:pPr marL="0" indent="0">
              <a:buNone/>
            </a:pPr>
            <a:r>
              <a:rPr lang="en-US" sz="1350" b="1" dirty="0">
                <a:latin typeface="Helvetica Neue" panose="02000503000000020004" pitchFamily="2" charset="0"/>
              </a:rPr>
              <a:t>Similarity:</a:t>
            </a:r>
            <a:r>
              <a:rPr lang="en-US" sz="1350" dirty="0">
                <a:latin typeface="Helvetica Neue" panose="02000503000000020004" pitchFamily="2" charset="0"/>
              </a:rPr>
              <a:t>  ~Isomorphism</a:t>
            </a:r>
            <a:endParaRPr lang="en-US" sz="600" dirty="0">
              <a:latin typeface="Helvetica Neue" panose="02000503000000020004" pitchFamily="2" charset="0"/>
            </a:endParaRPr>
          </a:p>
          <a:p>
            <a:pPr marL="0" indent="0">
              <a:lnSpc>
                <a:spcPct val="100000"/>
              </a:lnSpc>
              <a:buNone/>
            </a:pPr>
            <a:r>
              <a:rPr lang="en-US" sz="1350" b="1" dirty="0">
                <a:latin typeface="Helvetica Neue" panose="02000503000000020004" pitchFamily="2" charset="0"/>
              </a:rPr>
              <a:t>Output:</a:t>
            </a:r>
            <a:r>
              <a:rPr lang="en-US" sz="1350" dirty="0">
                <a:latin typeface="Helvetica Neue" panose="02000503000000020004" pitchFamily="2" charset="0"/>
              </a:rPr>
              <a:t>       A set of Tuples</a:t>
            </a:r>
            <a:endParaRPr lang="en-US" sz="900" dirty="0">
              <a:latin typeface="Helvetica Neue" panose="02000503000000020004" pitchFamily="2" charset="0"/>
            </a:endParaRPr>
          </a:p>
          <a:p>
            <a:endParaRPr lang="en-US" sz="900" dirty="0">
              <a:latin typeface="Helvetica Neue" panose="02000503000000020004" pitchFamily="2" charset="0"/>
            </a:endParaRPr>
          </a:p>
          <a:p>
            <a:endParaRPr lang="en-US" sz="900" dirty="0">
              <a:latin typeface="Helvetica Neue" panose="02000503000000020004" pitchFamily="2" charset="0"/>
            </a:endParaRPr>
          </a:p>
          <a:p>
            <a:endParaRPr lang="en-US" sz="900" dirty="0">
              <a:latin typeface="Helvetica Neue" panose="02000503000000020004" pitchFamily="2" charset="0"/>
            </a:endParaRPr>
          </a:p>
        </p:txBody>
      </p:sp>
      <p:sp>
        <p:nvSpPr>
          <p:cNvPr id="3" name="Rectangle 2">
            <a:extLst>
              <a:ext uri="{FF2B5EF4-FFF2-40B4-BE49-F238E27FC236}">
                <a16:creationId xmlns:a16="http://schemas.microsoft.com/office/drawing/2014/main" id="{9B2531F0-2731-AF44-BDA4-818FA84C8511}"/>
              </a:ext>
            </a:extLst>
          </p:cNvPr>
          <p:cNvSpPr/>
          <p:nvPr/>
        </p:nvSpPr>
        <p:spPr>
          <a:xfrm>
            <a:off x="7233628" y="391604"/>
            <a:ext cx="1679562" cy="300082"/>
          </a:xfrm>
          <a:prstGeom prst="rect">
            <a:avLst/>
          </a:prstGeom>
        </p:spPr>
        <p:txBody>
          <a:bodyPr wrap="none">
            <a:spAutoFit/>
          </a:bodyPr>
          <a:lstStyle/>
          <a:p>
            <a:r>
              <a:rPr lang="en-GB" sz="1350" dirty="0">
                <a:solidFill>
                  <a:srgbClr val="0072E5"/>
                </a:solidFill>
                <a:latin typeface="LibreCaslonText"/>
              </a:rPr>
              <a:t>Jayaram et al. </a:t>
            </a:r>
            <a:r>
              <a:rPr lang="en-GB" sz="1350" dirty="0">
                <a:latin typeface="LibreCaslonText"/>
              </a:rPr>
              <a:t>[</a:t>
            </a:r>
            <a:r>
              <a:rPr lang="en-GB" sz="1350" dirty="0">
                <a:solidFill>
                  <a:srgbClr val="0072E5"/>
                </a:solidFill>
                <a:latin typeface="LibreCaslonText"/>
              </a:rPr>
              <a:t>2015</a:t>
            </a:r>
            <a:r>
              <a:rPr lang="en-GB" sz="1350" dirty="0">
                <a:latin typeface="LibreCaslonText"/>
              </a:rPr>
              <a:t>] </a:t>
            </a:r>
          </a:p>
        </p:txBody>
      </p:sp>
      <p:sp>
        <p:nvSpPr>
          <p:cNvPr id="16" name="Rectangle 15">
            <a:extLst>
              <a:ext uri="{FF2B5EF4-FFF2-40B4-BE49-F238E27FC236}">
                <a16:creationId xmlns:a16="http://schemas.microsoft.com/office/drawing/2014/main" id="{D741A46D-45D2-804F-8AFB-B6B5641A2475}"/>
              </a:ext>
            </a:extLst>
          </p:cNvPr>
          <p:cNvSpPr/>
          <p:nvPr/>
        </p:nvSpPr>
        <p:spPr>
          <a:xfrm>
            <a:off x="386536" y="4316640"/>
            <a:ext cx="5315156" cy="405012"/>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wrap="none" lIns="90000" tIns="90000" rIns="90000" bIns="90000" rtlCol="0" anchor="ctr"/>
          <a:lstStyle/>
          <a:p>
            <a:r>
              <a:rPr lang="en-US" sz="1200" dirty="0">
                <a:solidFill>
                  <a:schemeClr val="tx1"/>
                </a:solidFill>
                <a:latin typeface="Helvetica Neue" panose="02000503000000020004" pitchFamily="2" charset="0"/>
                <a:ea typeface="Georgia" charset="0"/>
                <a:cs typeface="Georgia" charset="0"/>
              </a:rPr>
              <a:t>Case: Known </a:t>
            </a:r>
            <a:r>
              <a:rPr lang="en-US" sz="1200" dirty="0" err="1">
                <a:solidFill>
                  <a:schemeClr val="tx1"/>
                </a:solidFill>
                <a:latin typeface="Helvetica Neue" panose="02000503000000020004" pitchFamily="2" charset="0"/>
                <a:ea typeface="Georgia" charset="0"/>
                <a:cs typeface="Georgia" charset="0"/>
              </a:rPr>
              <a:t>Entities+Uknown</a:t>
            </a:r>
            <a:r>
              <a:rPr lang="en-US" sz="1200" dirty="0">
                <a:solidFill>
                  <a:schemeClr val="tx1"/>
                </a:solidFill>
                <a:latin typeface="Helvetica Neue" panose="02000503000000020004" pitchFamily="2" charset="0"/>
                <a:ea typeface="Georgia" charset="0"/>
                <a:cs typeface="Georgia" charset="0"/>
              </a:rPr>
              <a:t> Connections </a:t>
            </a:r>
            <a:r>
              <a:rPr lang="en-US" dirty="0">
                <a:solidFill>
                  <a:schemeClr val="tx1"/>
                </a:solidFill>
                <a:latin typeface="Helvetica Neue" panose="02000503000000020004" pitchFamily="2" charset="0"/>
                <a:ea typeface="Georgia" charset="0"/>
                <a:cs typeface="Georgia" charset="0"/>
              </a:rPr>
              <a:t>→</a:t>
            </a:r>
            <a:r>
              <a:rPr lang="en-US" sz="1400" dirty="0">
                <a:solidFill>
                  <a:schemeClr val="tx1"/>
                </a:solidFill>
                <a:latin typeface="Helvetica Neue" panose="02000503000000020004" pitchFamily="2" charset="0"/>
                <a:ea typeface="Georgia" charset="0"/>
                <a:cs typeface="Georgia" charset="0"/>
              </a:rPr>
              <a:t> </a:t>
            </a:r>
            <a:r>
              <a:rPr lang="en-US" sz="1200" dirty="0">
                <a:solidFill>
                  <a:schemeClr val="tx1"/>
                </a:solidFill>
                <a:latin typeface="Helvetica Neue" panose="02000503000000020004" pitchFamily="2" charset="0"/>
                <a:ea typeface="Georgia" charset="0"/>
                <a:cs typeface="Georgia" charset="0"/>
              </a:rPr>
              <a:t>Find Complex Connections</a:t>
            </a:r>
          </a:p>
        </p:txBody>
      </p:sp>
      <p:sp>
        <p:nvSpPr>
          <p:cNvPr id="18" name="TextBox 17">
            <a:extLst>
              <a:ext uri="{FF2B5EF4-FFF2-40B4-BE49-F238E27FC236}">
                <a16:creationId xmlns:a16="http://schemas.microsoft.com/office/drawing/2014/main" id="{91738FB9-DDAA-824A-822C-262BB56BF7A9}"/>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8003986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2">
            <a:extLst>
              <a:ext uri="{FF2B5EF4-FFF2-40B4-BE49-F238E27FC236}">
                <a16:creationId xmlns:a16="http://schemas.microsoft.com/office/drawing/2014/main" id="{8CFBF2F3-9A42-684C-A086-485A769771A5}"/>
              </a:ext>
            </a:extLst>
          </p:cNvPr>
          <p:cNvSpPr>
            <a:spLocks noGrp="1"/>
          </p:cNvSpPr>
          <p:nvPr>
            <p:ph type="title"/>
          </p:nvPr>
        </p:nvSpPr>
        <p:spPr>
          <a:xfrm>
            <a:off x="440530" y="277718"/>
            <a:ext cx="641576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GQBE: Maximum Query Graph</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Understand the connections implied by the tuples</a:t>
            </a:r>
          </a:p>
        </p:txBody>
      </p:sp>
      <p:sp>
        <p:nvSpPr>
          <p:cNvPr id="3" name="Rectangle 2">
            <a:extLst>
              <a:ext uri="{FF2B5EF4-FFF2-40B4-BE49-F238E27FC236}">
                <a16:creationId xmlns:a16="http://schemas.microsoft.com/office/drawing/2014/main" id="{9B2531F0-2731-AF44-BDA4-818FA84C8511}"/>
              </a:ext>
            </a:extLst>
          </p:cNvPr>
          <p:cNvSpPr/>
          <p:nvPr/>
        </p:nvSpPr>
        <p:spPr>
          <a:xfrm>
            <a:off x="7233628" y="391604"/>
            <a:ext cx="1679562" cy="300082"/>
          </a:xfrm>
          <a:prstGeom prst="rect">
            <a:avLst/>
          </a:prstGeom>
        </p:spPr>
        <p:txBody>
          <a:bodyPr wrap="none">
            <a:spAutoFit/>
          </a:bodyPr>
          <a:lstStyle/>
          <a:p>
            <a:r>
              <a:rPr lang="en-GB" sz="1350" dirty="0">
                <a:solidFill>
                  <a:srgbClr val="0072E5"/>
                </a:solidFill>
                <a:latin typeface="LibreCaslonText"/>
              </a:rPr>
              <a:t>Jayaram et al. </a:t>
            </a:r>
            <a:r>
              <a:rPr lang="en-GB" sz="1350" dirty="0">
                <a:latin typeface="LibreCaslonText"/>
              </a:rPr>
              <a:t>[</a:t>
            </a:r>
            <a:r>
              <a:rPr lang="en-GB" sz="1350" dirty="0">
                <a:solidFill>
                  <a:srgbClr val="0072E5"/>
                </a:solidFill>
                <a:latin typeface="LibreCaslonText"/>
              </a:rPr>
              <a:t>2015</a:t>
            </a:r>
            <a:r>
              <a:rPr lang="en-GB" sz="1350" dirty="0">
                <a:latin typeface="LibreCaslonText"/>
              </a:rPr>
              <a:t>] </a:t>
            </a:r>
          </a:p>
        </p:txBody>
      </p:sp>
      <p:sp>
        <p:nvSpPr>
          <p:cNvPr id="63" name="Freeform 62">
            <a:extLst>
              <a:ext uri="{FF2B5EF4-FFF2-40B4-BE49-F238E27FC236}">
                <a16:creationId xmlns:a16="http://schemas.microsoft.com/office/drawing/2014/main" id="{15A73419-6C07-B141-A6CD-E9CCAA4E0D04}"/>
              </a:ext>
            </a:extLst>
          </p:cNvPr>
          <p:cNvSpPr/>
          <p:nvPr/>
        </p:nvSpPr>
        <p:spPr>
          <a:xfrm flipV="1">
            <a:off x="2762130" y="2125414"/>
            <a:ext cx="1028700" cy="1339882"/>
          </a:xfrm>
          <a:custGeom>
            <a:avLst/>
            <a:gdLst>
              <a:gd name="connsiteX0" fmla="*/ 12613 w 1828800"/>
              <a:gd name="connsiteY0" fmla="*/ 0 h 2478340"/>
              <a:gd name="connsiteX1" fmla="*/ 1828800 w 1828800"/>
              <a:gd name="connsiteY1" fmla="*/ 0 h 2478340"/>
              <a:gd name="connsiteX2" fmla="*/ 1828800 w 1828800"/>
              <a:gd name="connsiteY2" fmla="*/ 712602 h 2478340"/>
              <a:gd name="connsiteX3" fmla="*/ 819807 w 1828800"/>
              <a:gd name="connsiteY3" fmla="*/ 712602 h 2478340"/>
              <a:gd name="connsiteX4" fmla="*/ 819807 w 1828800"/>
              <a:gd name="connsiteY4" fmla="*/ 2478340 h 2478340"/>
              <a:gd name="connsiteX5" fmla="*/ 0 w 1828800"/>
              <a:gd name="connsiteY5" fmla="*/ 2478340 h 2478340"/>
              <a:gd name="connsiteX6" fmla="*/ 12613 w 1828800"/>
              <a:gd name="connsiteY6" fmla="*/ 0 h 247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2478340">
                <a:moveTo>
                  <a:pt x="12613" y="0"/>
                </a:moveTo>
                <a:lnTo>
                  <a:pt x="1828800" y="0"/>
                </a:lnTo>
                <a:lnTo>
                  <a:pt x="1828800" y="712602"/>
                </a:lnTo>
                <a:lnTo>
                  <a:pt x="819807" y="712602"/>
                </a:lnTo>
                <a:lnTo>
                  <a:pt x="819807" y="2478340"/>
                </a:lnTo>
                <a:lnTo>
                  <a:pt x="0" y="2478340"/>
                </a:lnTo>
                <a:cubicBezTo>
                  <a:pt x="4204" y="1652227"/>
                  <a:pt x="8409" y="826113"/>
                  <a:pt x="12613" y="0"/>
                </a:cubicBezTo>
                <a:close/>
              </a:path>
            </a:pathLst>
          </a:custGeom>
          <a:solidFill>
            <a:srgbClr val="B9B8BB">
              <a:lumMod val="20000"/>
              <a:lumOff val="80000"/>
            </a:srgbClr>
          </a:solidFill>
          <a:ln w="25400" cap="flat" cmpd="sng" algn="ctr">
            <a:solidFill>
              <a:srgbClr val="B9B8BB"/>
            </a:solidFill>
            <a:prstDash val="dash"/>
          </a:ln>
          <a:effectLst/>
        </p:spPr>
        <p:txBody>
          <a:bodyPr rtlCol="0" anchor="ctr"/>
          <a:lstStyle/>
          <a:p>
            <a:pPr algn="ctr" defTabSz="342900">
              <a:defRPr/>
            </a:pPr>
            <a:r>
              <a:rPr lang="en-US" sz="1013" kern="0" dirty="0">
                <a:solidFill>
                  <a:prstClr val="white"/>
                </a:solidFill>
                <a:latin typeface="Georgia Regular" charset="0"/>
              </a:rPr>
              <a:t>z</a:t>
            </a:r>
          </a:p>
        </p:txBody>
      </p:sp>
      <p:sp>
        <p:nvSpPr>
          <p:cNvPr id="64" name="Rounded Rectangle 63">
            <a:extLst>
              <a:ext uri="{FF2B5EF4-FFF2-40B4-BE49-F238E27FC236}">
                <a16:creationId xmlns:a16="http://schemas.microsoft.com/office/drawing/2014/main" id="{C8C55773-F78C-AE4E-A04F-C6E4BEFA2097}"/>
              </a:ext>
            </a:extLst>
          </p:cNvPr>
          <p:cNvSpPr/>
          <p:nvPr/>
        </p:nvSpPr>
        <p:spPr>
          <a:xfrm>
            <a:off x="1693897" y="3119555"/>
            <a:ext cx="358271" cy="295793"/>
          </a:xfrm>
          <a:prstGeom prst="roundRect">
            <a:avLst>
              <a:gd name="adj" fmla="val 10671"/>
            </a:avLst>
          </a:prstGeom>
          <a:solidFill>
            <a:srgbClr val="008B2B"/>
          </a:solidFill>
          <a:ln w="25400" cap="flat" cmpd="sng" algn="ctr">
            <a:solidFill>
              <a:srgbClr val="008B2B">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sp>
        <p:nvSpPr>
          <p:cNvPr id="65" name="Rounded Rectangle 64">
            <a:extLst>
              <a:ext uri="{FF2B5EF4-FFF2-40B4-BE49-F238E27FC236}">
                <a16:creationId xmlns:a16="http://schemas.microsoft.com/office/drawing/2014/main" id="{573E2F42-18D8-CA48-BFBB-9E11CDC96340}"/>
              </a:ext>
            </a:extLst>
          </p:cNvPr>
          <p:cNvSpPr/>
          <p:nvPr/>
        </p:nvSpPr>
        <p:spPr>
          <a:xfrm>
            <a:off x="1689189" y="2155976"/>
            <a:ext cx="358271" cy="295793"/>
          </a:xfrm>
          <a:prstGeom prst="roundRect">
            <a:avLst/>
          </a:prstGeom>
          <a:solidFill>
            <a:srgbClr val="008B2B"/>
          </a:solidFill>
          <a:ln w="25400" cap="flat" cmpd="sng" algn="ctr">
            <a:solidFill>
              <a:srgbClr val="008B2B">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sp>
        <p:nvSpPr>
          <p:cNvPr id="67" name="Oval 66">
            <a:extLst>
              <a:ext uri="{FF2B5EF4-FFF2-40B4-BE49-F238E27FC236}">
                <a16:creationId xmlns:a16="http://schemas.microsoft.com/office/drawing/2014/main" id="{68C0A2D1-3C35-2A4F-BFE1-AEFAAAA6A11B}"/>
              </a:ext>
            </a:extLst>
          </p:cNvPr>
          <p:cNvSpPr/>
          <p:nvPr/>
        </p:nvSpPr>
        <p:spPr>
          <a:xfrm>
            <a:off x="1777899" y="2210002"/>
            <a:ext cx="187037" cy="187037"/>
          </a:xfrm>
          <a:prstGeom prst="ellipse">
            <a:avLst/>
          </a:prstGeom>
          <a:solidFill>
            <a:srgbClr val="F05332"/>
          </a:solidFill>
          <a:ln w="25400" cap="flat" cmpd="sng" algn="ctr">
            <a:solidFill>
              <a:srgbClr val="F05332">
                <a:shade val="50000"/>
              </a:srgbClr>
            </a:solidFill>
            <a:prstDash val="solid"/>
          </a:ln>
          <a:effectLst/>
        </p:spPr>
        <p:txBody>
          <a:bodyPr wrap="none" rtlCol="0" anchor="ctr"/>
          <a:lstStyle/>
          <a:p>
            <a:pPr algn="ctr" defTabSz="342900">
              <a:defRPr/>
            </a:pPr>
            <a:r>
              <a:rPr lang="en-US" sz="1013" kern="0" dirty="0">
                <a:solidFill>
                  <a:prstClr val="white"/>
                </a:solidFill>
                <a:latin typeface="Georgia Regular" charset="0"/>
              </a:rPr>
              <a:t>v</a:t>
            </a:r>
            <a:r>
              <a:rPr lang="en-US" sz="1013" kern="0" baseline="-25000" dirty="0">
                <a:solidFill>
                  <a:prstClr val="white"/>
                </a:solidFill>
                <a:latin typeface="Georgia Regular" charset="0"/>
              </a:rPr>
              <a:t>1</a:t>
            </a:r>
          </a:p>
        </p:txBody>
      </p:sp>
      <p:sp>
        <p:nvSpPr>
          <p:cNvPr id="68" name="Oval 67">
            <a:extLst>
              <a:ext uri="{FF2B5EF4-FFF2-40B4-BE49-F238E27FC236}">
                <a16:creationId xmlns:a16="http://schemas.microsoft.com/office/drawing/2014/main" id="{74575458-EE80-B04C-872D-2C6BB7867535}"/>
              </a:ext>
            </a:extLst>
          </p:cNvPr>
          <p:cNvSpPr/>
          <p:nvPr/>
        </p:nvSpPr>
        <p:spPr>
          <a:xfrm>
            <a:off x="2376571" y="1720657"/>
            <a:ext cx="187037" cy="187037"/>
          </a:xfrm>
          <a:prstGeom prst="ellipse">
            <a:avLst/>
          </a:prstGeom>
          <a:solidFill>
            <a:srgbClr val="B9B8BB"/>
          </a:solidFill>
          <a:ln w="25400" cap="flat" cmpd="sng" algn="ctr">
            <a:solidFill>
              <a:srgbClr val="B9B8BB">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sp>
        <p:nvSpPr>
          <p:cNvPr id="69" name="Oval 68">
            <a:extLst>
              <a:ext uri="{FF2B5EF4-FFF2-40B4-BE49-F238E27FC236}">
                <a16:creationId xmlns:a16="http://schemas.microsoft.com/office/drawing/2014/main" id="{9702E711-1840-EB45-8666-AA30BBEDB7D4}"/>
              </a:ext>
            </a:extLst>
          </p:cNvPr>
          <p:cNvSpPr/>
          <p:nvPr/>
        </p:nvSpPr>
        <p:spPr>
          <a:xfrm>
            <a:off x="2376571" y="2197459"/>
            <a:ext cx="187037" cy="187037"/>
          </a:xfrm>
          <a:prstGeom prst="ellipse">
            <a:avLst/>
          </a:prstGeom>
          <a:solidFill>
            <a:srgbClr val="F05332"/>
          </a:solidFill>
          <a:ln w="25400" cap="flat" cmpd="sng" algn="ctr">
            <a:solidFill>
              <a:srgbClr val="F05332">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sp>
        <p:nvSpPr>
          <p:cNvPr id="70" name="Oval 69">
            <a:extLst>
              <a:ext uri="{FF2B5EF4-FFF2-40B4-BE49-F238E27FC236}">
                <a16:creationId xmlns:a16="http://schemas.microsoft.com/office/drawing/2014/main" id="{B4739388-ED7C-B242-AF38-4716ED50E30E}"/>
              </a:ext>
            </a:extLst>
          </p:cNvPr>
          <p:cNvSpPr/>
          <p:nvPr/>
        </p:nvSpPr>
        <p:spPr>
          <a:xfrm>
            <a:off x="2918240" y="2713218"/>
            <a:ext cx="187037" cy="187037"/>
          </a:xfrm>
          <a:prstGeom prst="ellipse">
            <a:avLst/>
          </a:prstGeom>
          <a:solidFill>
            <a:srgbClr val="325AB4"/>
          </a:solidFill>
          <a:ln w="25400" cap="flat" cmpd="sng" algn="ctr">
            <a:solidFill>
              <a:srgbClr val="325AB4">
                <a:shade val="50000"/>
              </a:srgbClr>
            </a:solidFill>
            <a:prstDash val="solid"/>
          </a:ln>
          <a:effectLst/>
        </p:spPr>
        <p:txBody>
          <a:bodyPr wrap="none" rtlCol="0" anchor="ctr"/>
          <a:lstStyle/>
          <a:p>
            <a:pPr algn="ctr" defTabSz="342900">
              <a:defRPr/>
            </a:pPr>
            <a:endParaRPr lang="en-US" sz="1013" kern="0" dirty="0">
              <a:solidFill>
                <a:prstClr val="white"/>
              </a:solidFill>
              <a:latin typeface="Georgia Regular" charset="0"/>
            </a:endParaRPr>
          </a:p>
        </p:txBody>
      </p:sp>
      <p:sp>
        <p:nvSpPr>
          <p:cNvPr id="71" name="Oval 70">
            <a:extLst>
              <a:ext uri="{FF2B5EF4-FFF2-40B4-BE49-F238E27FC236}">
                <a16:creationId xmlns:a16="http://schemas.microsoft.com/office/drawing/2014/main" id="{C410B1A6-CE2F-D148-8B25-B74443D862C6}"/>
              </a:ext>
            </a:extLst>
          </p:cNvPr>
          <p:cNvSpPr/>
          <p:nvPr/>
        </p:nvSpPr>
        <p:spPr>
          <a:xfrm>
            <a:off x="2918240" y="2190701"/>
            <a:ext cx="187037" cy="187037"/>
          </a:xfrm>
          <a:prstGeom prst="ellipse">
            <a:avLst/>
          </a:prstGeom>
          <a:solidFill>
            <a:srgbClr val="00B050"/>
          </a:solidFill>
          <a:ln w="25400" cap="flat" cmpd="sng" algn="ctr">
            <a:solidFill>
              <a:srgbClr val="B9B8BB">
                <a:shade val="50000"/>
              </a:srgbClr>
            </a:solidFill>
            <a:prstDash val="solid"/>
          </a:ln>
          <a:effectLst/>
        </p:spPr>
        <p:txBody>
          <a:bodyPr wrap="none" rtlCol="0" anchor="ctr"/>
          <a:lstStyle/>
          <a:p>
            <a:pPr algn="ctr" defTabSz="342900">
              <a:defRPr/>
            </a:pPr>
            <a:r>
              <a:rPr lang="en-US" sz="1013" kern="0" dirty="0">
                <a:solidFill>
                  <a:prstClr val="white"/>
                </a:solidFill>
                <a:latin typeface="Georgia Regular" charset="0"/>
              </a:rPr>
              <a:t>u</a:t>
            </a:r>
            <a:r>
              <a:rPr lang="en-US" sz="1013" kern="0" baseline="-25000" dirty="0">
                <a:solidFill>
                  <a:prstClr val="white"/>
                </a:solidFill>
                <a:latin typeface="Georgia Regular" charset="0"/>
              </a:rPr>
              <a:t>2</a:t>
            </a:r>
            <a:endParaRPr lang="en-US" sz="1013" kern="0" dirty="0">
              <a:solidFill>
                <a:prstClr val="white"/>
              </a:solidFill>
              <a:latin typeface="Georgia Regular" charset="0"/>
            </a:endParaRPr>
          </a:p>
        </p:txBody>
      </p:sp>
      <p:cxnSp>
        <p:nvCxnSpPr>
          <p:cNvPr id="72" name="Straight Arrow Connector 14">
            <a:extLst>
              <a:ext uri="{FF2B5EF4-FFF2-40B4-BE49-F238E27FC236}">
                <a16:creationId xmlns:a16="http://schemas.microsoft.com/office/drawing/2014/main" id="{1658166E-853C-A74B-992D-96AC5534693C}"/>
              </a:ext>
            </a:extLst>
          </p:cNvPr>
          <p:cNvCxnSpPr/>
          <p:nvPr/>
        </p:nvCxnSpPr>
        <p:spPr>
          <a:xfrm flipH="1">
            <a:off x="1937544" y="1880303"/>
            <a:ext cx="466419" cy="357090"/>
          </a:xfrm>
          <a:prstGeom prst="straightConnector1">
            <a:avLst/>
          </a:prstGeom>
          <a:noFill/>
          <a:ln w="19050" cap="flat" cmpd="sng" algn="ctr">
            <a:solidFill>
              <a:sysClr val="windowText" lastClr="000000"/>
            </a:solidFill>
            <a:prstDash val="solid"/>
            <a:headEnd type="none"/>
            <a:tailEnd type="none"/>
          </a:ln>
          <a:effectLst/>
        </p:spPr>
      </p:cxnSp>
      <p:cxnSp>
        <p:nvCxnSpPr>
          <p:cNvPr id="73" name="Straight Arrow Connector 15">
            <a:extLst>
              <a:ext uri="{FF2B5EF4-FFF2-40B4-BE49-F238E27FC236}">
                <a16:creationId xmlns:a16="http://schemas.microsoft.com/office/drawing/2014/main" id="{42FF5238-CE72-9243-9A07-C60BCCBA2457}"/>
              </a:ext>
            </a:extLst>
          </p:cNvPr>
          <p:cNvCxnSpPr/>
          <p:nvPr/>
        </p:nvCxnSpPr>
        <p:spPr>
          <a:xfrm>
            <a:off x="2470090" y="1907694"/>
            <a:ext cx="0" cy="289765"/>
          </a:xfrm>
          <a:prstGeom prst="straightConnector1">
            <a:avLst/>
          </a:prstGeom>
          <a:noFill/>
          <a:ln w="19050" cap="flat" cmpd="sng" algn="ctr">
            <a:solidFill>
              <a:sysClr val="windowText" lastClr="000000"/>
            </a:solidFill>
            <a:prstDash val="solid"/>
            <a:headEnd type="none"/>
            <a:tailEnd type="none"/>
          </a:ln>
          <a:effectLst/>
        </p:spPr>
      </p:cxnSp>
      <p:cxnSp>
        <p:nvCxnSpPr>
          <p:cNvPr id="74" name="Straight Arrow Connector 16">
            <a:extLst>
              <a:ext uri="{FF2B5EF4-FFF2-40B4-BE49-F238E27FC236}">
                <a16:creationId xmlns:a16="http://schemas.microsoft.com/office/drawing/2014/main" id="{E7F658C8-5DF2-AA4B-AE29-F2C7A7BF898B}"/>
              </a:ext>
            </a:extLst>
          </p:cNvPr>
          <p:cNvCxnSpPr>
            <a:stCxn id="77" idx="5"/>
          </p:cNvCxnSpPr>
          <p:nvPr/>
        </p:nvCxnSpPr>
        <p:spPr>
          <a:xfrm>
            <a:off x="2536217" y="1880303"/>
            <a:ext cx="475542" cy="310398"/>
          </a:xfrm>
          <a:prstGeom prst="straightConnector1">
            <a:avLst/>
          </a:prstGeom>
          <a:noFill/>
          <a:ln w="19050" cap="flat" cmpd="sng" algn="ctr">
            <a:solidFill>
              <a:sysClr val="windowText" lastClr="000000"/>
            </a:solidFill>
            <a:prstDash val="solid"/>
            <a:headEnd type="none"/>
            <a:tailEnd type="none"/>
          </a:ln>
          <a:effectLst/>
        </p:spPr>
      </p:cxnSp>
      <p:cxnSp>
        <p:nvCxnSpPr>
          <p:cNvPr id="75" name="Straight Arrow Connector 17">
            <a:extLst>
              <a:ext uri="{FF2B5EF4-FFF2-40B4-BE49-F238E27FC236}">
                <a16:creationId xmlns:a16="http://schemas.microsoft.com/office/drawing/2014/main" id="{1143C437-C5F0-E447-8D0B-6140602271F3}"/>
              </a:ext>
            </a:extLst>
          </p:cNvPr>
          <p:cNvCxnSpPr>
            <a:stCxn id="74" idx="4"/>
            <a:endCxn id="73" idx="0"/>
          </p:cNvCxnSpPr>
          <p:nvPr/>
        </p:nvCxnSpPr>
        <p:spPr>
          <a:xfrm>
            <a:off x="3011759" y="2377737"/>
            <a:ext cx="0" cy="335481"/>
          </a:xfrm>
          <a:prstGeom prst="straightConnector1">
            <a:avLst/>
          </a:prstGeom>
          <a:noFill/>
          <a:ln w="19050" cap="flat" cmpd="sng" algn="ctr">
            <a:solidFill>
              <a:sysClr val="windowText" lastClr="000000"/>
            </a:solidFill>
            <a:prstDash val="solid"/>
            <a:headEnd type="none"/>
            <a:tailEnd type="none"/>
          </a:ln>
          <a:effectLst/>
        </p:spPr>
      </p:cxnSp>
      <p:cxnSp>
        <p:nvCxnSpPr>
          <p:cNvPr id="76" name="Straight Arrow Connector 27">
            <a:extLst>
              <a:ext uri="{FF2B5EF4-FFF2-40B4-BE49-F238E27FC236}">
                <a16:creationId xmlns:a16="http://schemas.microsoft.com/office/drawing/2014/main" id="{A3F825BE-0DAC-F44C-9425-A0228ADB438D}"/>
              </a:ext>
            </a:extLst>
          </p:cNvPr>
          <p:cNvCxnSpPr/>
          <p:nvPr/>
        </p:nvCxnSpPr>
        <p:spPr>
          <a:xfrm flipH="1">
            <a:off x="1964935" y="2298227"/>
            <a:ext cx="411637" cy="12544"/>
          </a:xfrm>
          <a:prstGeom prst="straightConnector1">
            <a:avLst/>
          </a:prstGeom>
          <a:noFill/>
          <a:ln w="19050" cap="flat" cmpd="sng" algn="ctr">
            <a:solidFill>
              <a:sysClr val="windowText" lastClr="000000"/>
            </a:solidFill>
            <a:prstDash val="solid"/>
            <a:headEnd type="none"/>
            <a:tailEnd type="none"/>
          </a:ln>
          <a:effectLst/>
        </p:spPr>
      </p:cxnSp>
      <p:sp>
        <p:nvSpPr>
          <p:cNvPr id="77" name="Ovale 18">
            <a:extLst>
              <a:ext uri="{FF2B5EF4-FFF2-40B4-BE49-F238E27FC236}">
                <a16:creationId xmlns:a16="http://schemas.microsoft.com/office/drawing/2014/main" id="{59C512C6-7EA6-CA4A-96F0-660BA15843A7}"/>
              </a:ext>
            </a:extLst>
          </p:cNvPr>
          <p:cNvSpPr/>
          <p:nvPr/>
        </p:nvSpPr>
        <p:spPr>
          <a:xfrm>
            <a:off x="2907309" y="3207744"/>
            <a:ext cx="203747" cy="203747"/>
          </a:xfrm>
          <a:prstGeom prst="ellipse">
            <a:avLst/>
          </a:prstGeom>
          <a:solidFill>
            <a:srgbClr val="F05332"/>
          </a:solidFill>
          <a:ln w="25400" cap="flat" cmpd="sng" algn="ctr">
            <a:solidFill>
              <a:srgbClr val="F05332">
                <a:shade val="50000"/>
              </a:srgbClr>
            </a:solidFill>
            <a:prstDash val="solid"/>
          </a:ln>
          <a:effectLst/>
        </p:spPr>
        <p:txBody>
          <a:bodyPr wrap="none" rtlCol="0" anchor="ctr"/>
          <a:lstStyle/>
          <a:p>
            <a:pPr algn="ctr" defTabSz="342900">
              <a:defRPr/>
            </a:pPr>
            <a:r>
              <a:rPr lang="it-IT" sz="1013" kern="0" dirty="0">
                <a:solidFill>
                  <a:prstClr val="white"/>
                </a:solidFill>
                <a:latin typeface="Georgia Regular" charset="0"/>
              </a:rPr>
              <a:t>u</a:t>
            </a:r>
            <a:r>
              <a:rPr lang="it-IT" sz="1013" kern="0" baseline="-25000" dirty="0">
                <a:solidFill>
                  <a:prstClr val="white"/>
                </a:solidFill>
                <a:latin typeface="Georgia Regular" charset="0"/>
              </a:rPr>
              <a:t>1</a:t>
            </a:r>
          </a:p>
        </p:txBody>
      </p:sp>
      <p:sp>
        <p:nvSpPr>
          <p:cNvPr id="78" name="Ovale 19">
            <a:extLst>
              <a:ext uri="{FF2B5EF4-FFF2-40B4-BE49-F238E27FC236}">
                <a16:creationId xmlns:a16="http://schemas.microsoft.com/office/drawing/2014/main" id="{BB5B5AF6-AB70-594F-9EBA-FC777004E4D2}"/>
              </a:ext>
            </a:extLst>
          </p:cNvPr>
          <p:cNvSpPr/>
          <p:nvPr/>
        </p:nvSpPr>
        <p:spPr>
          <a:xfrm>
            <a:off x="1772618" y="2696508"/>
            <a:ext cx="203747" cy="203747"/>
          </a:xfrm>
          <a:prstGeom prst="ellipse">
            <a:avLst/>
          </a:prstGeom>
          <a:solidFill>
            <a:srgbClr val="325AB4"/>
          </a:solidFill>
          <a:ln w="25400" cap="flat" cmpd="sng" algn="ctr">
            <a:solidFill>
              <a:srgbClr val="325AB4">
                <a:shade val="50000"/>
              </a:srgbClr>
            </a:solidFill>
            <a:prstDash val="solid"/>
          </a:ln>
          <a:effectLst/>
        </p:spPr>
        <p:txBody>
          <a:bodyPr rtlCol="0" anchor="ctr"/>
          <a:lstStyle/>
          <a:p>
            <a:pPr algn="ctr" defTabSz="342900">
              <a:defRPr/>
            </a:pPr>
            <a:endParaRPr lang="it-IT" sz="1013" kern="0" dirty="0">
              <a:solidFill>
                <a:prstClr val="white"/>
              </a:solidFill>
              <a:latin typeface="Georgia Regular" charset="0"/>
            </a:endParaRPr>
          </a:p>
        </p:txBody>
      </p:sp>
      <p:sp>
        <p:nvSpPr>
          <p:cNvPr id="79" name="Ovale 20">
            <a:extLst>
              <a:ext uri="{FF2B5EF4-FFF2-40B4-BE49-F238E27FC236}">
                <a16:creationId xmlns:a16="http://schemas.microsoft.com/office/drawing/2014/main" id="{186E57D1-9C02-064E-B8E2-FA89BD464E12}"/>
              </a:ext>
            </a:extLst>
          </p:cNvPr>
          <p:cNvSpPr/>
          <p:nvPr/>
        </p:nvSpPr>
        <p:spPr>
          <a:xfrm>
            <a:off x="2371291" y="2696508"/>
            <a:ext cx="203747" cy="203747"/>
          </a:xfrm>
          <a:prstGeom prst="ellipse">
            <a:avLst/>
          </a:prstGeom>
          <a:solidFill>
            <a:srgbClr val="325AB4"/>
          </a:solidFill>
          <a:ln w="25400" cap="flat" cmpd="sng" algn="ctr">
            <a:solidFill>
              <a:srgbClr val="325AB4">
                <a:shade val="50000"/>
              </a:srgbClr>
            </a:solidFill>
            <a:prstDash val="solid"/>
          </a:ln>
          <a:effectLst/>
        </p:spPr>
        <p:txBody>
          <a:bodyPr rtlCol="0" anchor="ctr"/>
          <a:lstStyle/>
          <a:p>
            <a:pPr algn="ctr" defTabSz="342900">
              <a:defRPr/>
            </a:pPr>
            <a:endParaRPr lang="it-IT" sz="1013" kern="0" dirty="0">
              <a:solidFill>
                <a:prstClr val="white"/>
              </a:solidFill>
              <a:latin typeface="Georgia Regular" charset="0"/>
            </a:endParaRPr>
          </a:p>
        </p:txBody>
      </p:sp>
      <p:cxnSp>
        <p:nvCxnSpPr>
          <p:cNvPr id="80" name="Straight Arrow Connector 27">
            <a:extLst>
              <a:ext uri="{FF2B5EF4-FFF2-40B4-BE49-F238E27FC236}">
                <a16:creationId xmlns:a16="http://schemas.microsoft.com/office/drawing/2014/main" id="{39447AD7-BDC6-6D47-9343-32414819B466}"/>
              </a:ext>
            </a:extLst>
          </p:cNvPr>
          <p:cNvCxnSpPr>
            <a:stCxn id="82" idx="0"/>
            <a:endCxn id="70" idx="4"/>
          </p:cNvCxnSpPr>
          <p:nvPr/>
        </p:nvCxnSpPr>
        <p:spPr>
          <a:xfrm flipH="1" flipV="1">
            <a:off x="1871417" y="2397039"/>
            <a:ext cx="3075" cy="299470"/>
          </a:xfrm>
          <a:prstGeom prst="straightConnector1">
            <a:avLst/>
          </a:prstGeom>
          <a:noFill/>
          <a:ln w="19050" cap="flat" cmpd="sng" algn="ctr">
            <a:solidFill>
              <a:sysClr val="windowText" lastClr="000000"/>
            </a:solidFill>
            <a:prstDash val="solid"/>
            <a:headEnd type="none"/>
            <a:tailEnd type="none"/>
          </a:ln>
          <a:effectLst/>
        </p:spPr>
      </p:cxnSp>
      <p:cxnSp>
        <p:nvCxnSpPr>
          <p:cNvPr id="81" name="Straight Arrow Connector 17">
            <a:extLst>
              <a:ext uri="{FF2B5EF4-FFF2-40B4-BE49-F238E27FC236}">
                <a16:creationId xmlns:a16="http://schemas.microsoft.com/office/drawing/2014/main" id="{49DB76D1-A4C3-3840-9A8B-CC1F6B9D0F7A}"/>
              </a:ext>
            </a:extLst>
          </p:cNvPr>
          <p:cNvCxnSpPr>
            <a:stCxn id="72" idx="4"/>
          </p:cNvCxnSpPr>
          <p:nvPr/>
        </p:nvCxnSpPr>
        <p:spPr>
          <a:xfrm>
            <a:off x="2470090" y="2384494"/>
            <a:ext cx="3075" cy="312014"/>
          </a:xfrm>
          <a:prstGeom prst="straightConnector1">
            <a:avLst/>
          </a:prstGeom>
          <a:noFill/>
          <a:ln w="19050" cap="flat" cmpd="sng" algn="ctr">
            <a:solidFill>
              <a:sysClr val="windowText" lastClr="000000"/>
            </a:solidFill>
            <a:prstDash val="solid"/>
            <a:headEnd type="none"/>
            <a:tailEnd type="none"/>
          </a:ln>
          <a:effectLst/>
        </p:spPr>
      </p:cxnSp>
      <p:cxnSp>
        <p:nvCxnSpPr>
          <p:cNvPr id="82" name="Straight Arrow Connector 17">
            <a:extLst>
              <a:ext uri="{FF2B5EF4-FFF2-40B4-BE49-F238E27FC236}">
                <a16:creationId xmlns:a16="http://schemas.microsoft.com/office/drawing/2014/main" id="{3689226B-72BD-ED41-87F7-0F1A8C32A1E8}"/>
              </a:ext>
            </a:extLst>
          </p:cNvPr>
          <p:cNvCxnSpPr>
            <a:stCxn id="73" idx="4"/>
            <a:endCxn id="81" idx="0"/>
          </p:cNvCxnSpPr>
          <p:nvPr/>
        </p:nvCxnSpPr>
        <p:spPr>
          <a:xfrm flipH="1">
            <a:off x="3009183" y="2900254"/>
            <a:ext cx="2576" cy="307490"/>
          </a:xfrm>
          <a:prstGeom prst="straightConnector1">
            <a:avLst/>
          </a:prstGeom>
          <a:noFill/>
          <a:ln w="19050" cap="flat" cmpd="sng" algn="ctr">
            <a:solidFill>
              <a:sysClr val="windowText" lastClr="000000"/>
            </a:solidFill>
            <a:prstDash val="solid"/>
            <a:headEnd type="none"/>
            <a:tailEnd type="none"/>
          </a:ln>
          <a:effectLst/>
        </p:spPr>
      </p:cxnSp>
      <p:cxnSp>
        <p:nvCxnSpPr>
          <p:cNvPr id="83" name="Straight Arrow Connector 16">
            <a:extLst>
              <a:ext uri="{FF2B5EF4-FFF2-40B4-BE49-F238E27FC236}">
                <a16:creationId xmlns:a16="http://schemas.microsoft.com/office/drawing/2014/main" id="{ED0F0A90-CDB8-6648-A3C8-E7DE65E804D0}"/>
              </a:ext>
            </a:extLst>
          </p:cNvPr>
          <p:cNvCxnSpPr>
            <a:stCxn id="77" idx="6"/>
            <a:endCxn id="114" idx="2"/>
          </p:cNvCxnSpPr>
          <p:nvPr/>
        </p:nvCxnSpPr>
        <p:spPr>
          <a:xfrm>
            <a:off x="3111056" y="3309618"/>
            <a:ext cx="397194" cy="7466"/>
          </a:xfrm>
          <a:prstGeom prst="straightConnector1">
            <a:avLst/>
          </a:prstGeom>
          <a:noFill/>
          <a:ln w="19050" cap="flat" cmpd="sng" algn="ctr">
            <a:solidFill>
              <a:sysClr val="windowText" lastClr="000000"/>
            </a:solidFill>
            <a:prstDash val="solid"/>
            <a:headEnd type="none"/>
            <a:tailEnd type="none"/>
          </a:ln>
          <a:effectLst/>
        </p:spPr>
      </p:cxnSp>
      <p:sp>
        <p:nvSpPr>
          <p:cNvPr id="84" name="Oval 10">
            <a:extLst>
              <a:ext uri="{FF2B5EF4-FFF2-40B4-BE49-F238E27FC236}">
                <a16:creationId xmlns:a16="http://schemas.microsoft.com/office/drawing/2014/main" id="{1F000E3A-D949-F94D-A50D-EB7B4946BA63}"/>
              </a:ext>
            </a:extLst>
          </p:cNvPr>
          <p:cNvSpPr/>
          <p:nvPr/>
        </p:nvSpPr>
        <p:spPr>
          <a:xfrm>
            <a:off x="3508249" y="2710684"/>
            <a:ext cx="187037" cy="187037"/>
          </a:xfrm>
          <a:prstGeom prst="ellipse">
            <a:avLst/>
          </a:prstGeom>
          <a:solidFill>
            <a:srgbClr val="F05332"/>
          </a:solidFill>
          <a:ln w="25400" cap="flat" cmpd="sng" algn="ctr">
            <a:solidFill>
              <a:srgbClr val="F05332">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cxnSp>
        <p:nvCxnSpPr>
          <p:cNvPr id="85" name="Straight Arrow Connector 16">
            <a:extLst>
              <a:ext uri="{FF2B5EF4-FFF2-40B4-BE49-F238E27FC236}">
                <a16:creationId xmlns:a16="http://schemas.microsoft.com/office/drawing/2014/main" id="{58ECAC39-6B4F-C042-A618-5B68638A34F6}"/>
              </a:ext>
            </a:extLst>
          </p:cNvPr>
          <p:cNvCxnSpPr>
            <a:stCxn id="73" idx="6"/>
          </p:cNvCxnSpPr>
          <p:nvPr/>
        </p:nvCxnSpPr>
        <p:spPr>
          <a:xfrm flipV="1">
            <a:off x="3105277" y="2804203"/>
            <a:ext cx="402973" cy="2534"/>
          </a:xfrm>
          <a:prstGeom prst="straightConnector1">
            <a:avLst/>
          </a:prstGeom>
          <a:noFill/>
          <a:ln w="19050" cap="flat" cmpd="sng" algn="ctr">
            <a:solidFill>
              <a:sysClr val="windowText" lastClr="000000"/>
            </a:solidFill>
            <a:prstDash val="solid"/>
            <a:headEnd type="none"/>
            <a:tailEnd type="none"/>
          </a:ln>
          <a:effectLst/>
        </p:spPr>
      </p:cxnSp>
      <p:sp>
        <p:nvSpPr>
          <p:cNvPr id="86" name="Oval 85">
            <a:extLst>
              <a:ext uri="{FF2B5EF4-FFF2-40B4-BE49-F238E27FC236}">
                <a16:creationId xmlns:a16="http://schemas.microsoft.com/office/drawing/2014/main" id="{B782DAF2-6604-524F-8083-FF357ED6EEED}"/>
              </a:ext>
            </a:extLst>
          </p:cNvPr>
          <p:cNvSpPr/>
          <p:nvPr/>
        </p:nvSpPr>
        <p:spPr>
          <a:xfrm>
            <a:off x="1777897" y="3170937"/>
            <a:ext cx="187037" cy="187037"/>
          </a:xfrm>
          <a:prstGeom prst="ellipse">
            <a:avLst/>
          </a:prstGeom>
          <a:solidFill>
            <a:srgbClr val="00B050"/>
          </a:solidFill>
          <a:ln w="25400" cap="flat" cmpd="sng" algn="ctr">
            <a:solidFill>
              <a:srgbClr val="B9B8BB">
                <a:shade val="50000"/>
              </a:srgbClr>
            </a:solidFill>
            <a:prstDash val="solid"/>
          </a:ln>
          <a:effectLst/>
        </p:spPr>
        <p:txBody>
          <a:bodyPr wrap="none" rtlCol="0" anchor="ctr"/>
          <a:lstStyle/>
          <a:p>
            <a:pPr algn="ctr" defTabSz="342900">
              <a:defRPr/>
            </a:pPr>
            <a:r>
              <a:rPr lang="en-US" sz="1013" kern="0" dirty="0">
                <a:solidFill>
                  <a:prstClr val="white"/>
                </a:solidFill>
                <a:latin typeface="Georgia Regular" charset="0"/>
              </a:rPr>
              <a:t>v</a:t>
            </a:r>
            <a:r>
              <a:rPr lang="en-US" sz="1013" kern="0" baseline="-25000" dirty="0">
                <a:solidFill>
                  <a:prstClr val="white"/>
                </a:solidFill>
                <a:latin typeface="Georgia Regular" charset="0"/>
              </a:rPr>
              <a:t>2</a:t>
            </a:r>
            <a:endParaRPr lang="en-US" sz="1013" kern="0" dirty="0">
              <a:solidFill>
                <a:prstClr val="white"/>
              </a:solidFill>
              <a:latin typeface="Georgia Regular" charset="0"/>
            </a:endParaRPr>
          </a:p>
        </p:txBody>
      </p:sp>
      <p:cxnSp>
        <p:nvCxnSpPr>
          <p:cNvPr id="87" name="Straight Arrow Connector 27">
            <a:extLst>
              <a:ext uri="{FF2B5EF4-FFF2-40B4-BE49-F238E27FC236}">
                <a16:creationId xmlns:a16="http://schemas.microsoft.com/office/drawing/2014/main" id="{AB65D773-C524-3047-A8EE-0FA72B586151}"/>
              </a:ext>
            </a:extLst>
          </p:cNvPr>
          <p:cNvCxnSpPr>
            <a:stCxn id="86" idx="0"/>
            <a:endCxn id="78" idx="4"/>
          </p:cNvCxnSpPr>
          <p:nvPr/>
        </p:nvCxnSpPr>
        <p:spPr>
          <a:xfrm flipV="1">
            <a:off x="1871416" y="2900254"/>
            <a:ext cx="3076" cy="270683"/>
          </a:xfrm>
          <a:prstGeom prst="straightConnector1">
            <a:avLst/>
          </a:prstGeom>
          <a:noFill/>
          <a:ln w="19050" cap="flat" cmpd="sng" algn="ctr">
            <a:solidFill>
              <a:sysClr val="windowText" lastClr="000000"/>
            </a:solidFill>
            <a:prstDash val="solid"/>
            <a:headEnd type="none"/>
            <a:tailEnd type="none"/>
          </a:ln>
          <a:effectLst/>
        </p:spPr>
      </p:cxnSp>
      <p:sp>
        <p:nvSpPr>
          <p:cNvPr id="98" name="TextBox 97">
            <a:extLst>
              <a:ext uri="{FF2B5EF4-FFF2-40B4-BE49-F238E27FC236}">
                <a16:creationId xmlns:a16="http://schemas.microsoft.com/office/drawing/2014/main" id="{C7B882B6-7589-964E-9D16-E20E84C2275A}"/>
              </a:ext>
            </a:extLst>
          </p:cNvPr>
          <p:cNvSpPr txBox="1"/>
          <p:nvPr/>
        </p:nvSpPr>
        <p:spPr>
          <a:xfrm>
            <a:off x="3068919" y="1534957"/>
            <a:ext cx="772969" cy="248209"/>
          </a:xfrm>
          <a:prstGeom prst="rect">
            <a:avLst/>
          </a:prstGeom>
          <a:noFill/>
        </p:spPr>
        <p:txBody>
          <a:bodyPr wrap="none" rtlCol="0">
            <a:spAutoFit/>
          </a:bodyPr>
          <a:lstStyle/>
          <a:p>
            <a:pPr defTabSz="342900"/>
            <a:r>
              <a:rPr lang="en-US" sz="1013" dirty="0">
                <a:solidFill>
                  <a:prstClr val="black"/>
                </a:solidFill>
                <a:latin typeface="Georgia Regular" charset="0"/>
              </a:rPr>
              <a:t>Q = (v</a:t>
            </a:r>
            <a:r>
              <a:rPr lang="en-US" sz="1013" baseline="-25000" dirty="0">
                <a:solidFill>
                  <a:prstClr val="black"/>
                </a:solidFill>
                <a:latin typeface="Georgia Regular" charset="0"/>
              </a:rPr>
              <a:t>1</a:t>
            </a:r>
            <a:r>
              <a:rPr lang="en-US" sz="1013" dirty="0">
                <a:solidFill>
                  <a:prstClr val="black"/>
                </a:solidFill>
                <a:latin typeface="Georgia Regular" charset="0"/>
              </a:rPr>
              <a:t>,v</a:t>
            </a:r>
            <a:r>
              <a:rPr lang="en-US" sz="1013" baseline="-25000" dirty="0">
                <a:solidFill>
                  <a:prstClr val="black"/>
                </a:solidFill>
                <a:latin typeface="Georgia Regular" charset="0"/>
              </a:rPr>
              <a:t>2</a:t>
            </a:r>
            <a:r>
              <a:rPr lang="en-US" sz="1013" dirty="0">
                <a:solidFill>
                  <a:prstClr val="black"/>
                </a:solidFill>
                <a:latin typeface="Georgia Regular" charset="0"/>
              </a:rPr>
              <a:t>)</a:t>
            </a:r>
          </a:p>
        </p:txBody>
      </p:sp>
      <p:sp>
        <p:nvSpPr>
          <p:cNvPr id="99" name="TextBox 98">
            <a:extLst>
              <a:ext uri="{FF2B5EF4-FFF2-40B4-BE49-F238E27FC236}">
                <a16:creationId xmlns:a16="http://schemas.microsoft.com/office/drawing/2014/main" id="{F3DA0D99-8241-3E4D-BDE9-17F33E74F077}"/>
              </a:ext>
            </a:extLst>
          </p:cNvPr>
          <p:cNvSpPr txBox="1"/>
          <p:nvPr/>
        </p:nvSpPr>
        <p:spPr>
          <a:xfrm>
            <a:off x="1600379" y="2920086"/>
            <a:ext cx="369012" cy="248209"/>
          </a:xfrm>
          <a:prstGeom prst="rect">
            <a:avLst/>
          </a:prstGeom>
          <a:noFill/>
        </p:spPr>
        <p:txBody>
          <a:bodyPr wrap="none" rtlCol="0">
            <a:spAutoFit/>
          </a:bodyPr>
          <a:lstStyle/>
          <a:p>
            <a:pPr defTabSz="342900"/>
            <a:r>
              <a:rPr lang="en-US" sz="1013" dirty="0">
                <a:solidFill>
                  <a:prstClr val="black"/>
                </a:solidFill>
                <a:latin typeface="Georgia Regular" charset="0"/>
              </a:rPr>
              <a:t>0.5</a:t>
            </a:r>
          </a:p>
        </p:txBody>
      </p:sp>
      <p:sp>
        <p:nvSpPr>
          <p:cNvPr id="100" name="TextBox 99">
            <a:extLst>
              <a:ext uri="{FF2B5EF4-FFF2-40B4-BE49-F238E27FC236}">
                <a16:creationId xmlns:a16="http://schemas.microsoft.com/office/drawing/2014/main" id="{FF5CBAE9-1458-964B-B3EC-02A456099AA7}"/>
              </a:ext>
            </a:extLst>
          </p:cNvPr>
          <p:cNvSpPr txBox="1"/>
          <p:nvPr/>
        </p:nvSpPr>
        <p:spPr>
          <a:xfrm>
            <a:off x="1600378" y="2463321"/>
            <a:ext cx="365806" cy="248209"/>
          </a:xfrm>
          <a:prstGeom prst="rect">
            <a:avLst/>
          </a:prstGeom>
          <a:noFill/>
        </p:spPr>
        <p:txBody>
          <a:bodyPr wrap="none" rtlCol="0">
            <a:spAutoFit/>
          </a:bodyPr>
          <a:lstStyle/>
          <a:p>
            <a:pPr defTabSz="342900"/>
            <a:r>
              <a:rPr lang="en-US" sz="1013" dirty="0">
                <a:solidFill>
                  <a:prstClr val="black"/>
                </a:solidFill>
                <a:latin typeface="Georgia Regular" charset="0"/>
              </a:rPr>
              <a:t>0.7</a:t>
            </a:r>
          </a:p>
        </p:txBody>
      </p:sp>
      <p:sp>
        <p:nvSpPr>
          <p:cNvPr id="101" name="TextBox 100">
            <a:extLst>
              <a:ext uri="{FF2B5EF4-FFF2-40B4-BE49-F238E27FC236}">
                <a16:creationId xmlns:a16="http://schemas.microsoft.com/office/drawing/2014/main" id="{96567743-54C8-534D-AB19-1F0A4913F9A8}"/>
              </a:ext>
            </a:extLst>
          </p:cNvPr>
          <p:cNvSpPr txBox="1"/>
          <p:nvPr/>
        </p:nvSpPr>
        <p:spPr>
          <a:xfrm>
            <a:off x="2037100" y="2283698"/>
            <a:ext cx="373820" cy="248209"/>
          </a:xfrm>
          <a:prstGeom prst="rect">
            <a:avLst/>
          </a:prstGeom>
          <a:noFill/>
        </p:spPr>
        <p:txBody>
          <a:bodyPr wrap="none" rtlCol="0">
            <a:spAutoFit/>
          </a:bodyPr>
          <a:lstStyle/>
          <a:p>
            <a:pPr defTabSz="342900"/>
            <a:r>
              <a:rPr lang="en-US" sz="1013" dirty="0">
                <a:solidFill>
                  <a:prstClr val="black"/>
                </a:solidFill>
                <a:latin typeface="Georgia Regular" charset="0"/>
              </a:rPr>
              <a:t>0.4</a:t>
            </a:r>
          </a:p>
        </p:txBody>
      </p:sp>
      <p:sp>
        <p:nvSpPr>
          <p:cNvPr id="102" name="TextBox 101">
            <a:extLst>
              <a:ext uri="{FF2B5EF4-FFF2-40B4-BE49-F238E27FC236}">
                <a16:creationId xmlns:a16="http://schemas.microsoft.com/office/drawing/2014/main" id="{1B9893D0-DF71-DB42-807F-CAF0A641EA16}"/>
              </a:ext>
            </a:extLst>
          </p:cNvPr>
          <p:cNvSpPr txBox="1"/>
          <p:nvPr/>
        </p:nvSpPr>
        <p:spPr>
          <a:xfrm>
            <a:off x="1976365" y="1864769"/>
            <a:ext cx="356188" cy="248209"/>
          </a:xfrm>
          <a:prstGeom prst="rect">
            <a:avLst/>
          </a:prstGeom>
          <a:noFill/>
        </p:spPr>
        <p:txBody>
          <a:bodyPr wrap="none" rtlCol="0">
            <a:spAutoFit/>
          </a:bodyPr>
          <a:lstStyle/>
          <a:p>
            <a:pPr defTabSz="342900"/>
            <a:r>
              <a:rPr lang="en-US" sz="1013" dirty="0">
                <a:solidFill>
                  <a:prstClr val="black"/>
                </a:solidFill>
                <a:latin typeface="Georgia Regular" charset="0"/>
              </a:rPr>
              <a:t>0.1</a:t>
            </a:r>
          </a:p>
        </p:txBody>
      </p:sp>
      <p:sp>
        <p:nvSpPr>
          <p:cNvPr id="104" name="Freeform 103">
            <a:extLst>
              <a:ext uri="{FF2B5EF4-FFF2-40B4-BE49-F238E27FC236}">
                <a16:creationId xmlns:a16="http://schemas.microsoft.com/office/drawing/2014/main" id="{BA1148B2-6B24-1344-8030-90D535618A35}"/>
              </a:ext>
            </a:extLst>
          </p:cNvPr>
          <p:cNvSpPr/>
          <p:nvPr/>
        </p:nvSpPr>
        <p:spPr>
          <a:xfrm>
            <a:off x="1632431" y="2095674"/>
            <a:ext cx="1028700" cy="1394066"/>
          </a:xfrm>
          <a:custGeom>
            <a:avLst/>
            <a:gdLst>
              <a:gd name="connsiteX0" fmla="*/ 12613 w 1828800"/>
              <a:gd name="connsiteY0" fmla="*/ 0 h 2478340"/>
              <a:gd name="connsiteX1" fmla="*/ 1828800 w 1828800"/>
              <a:gd name="connsiteY1" fmla="*/ 0 h 2478340"/>
              <a:gd name="connsiteX2" fmla="*/ 1828800 w 1828800"/>
              <a:gd name="connsiteY2" fmla="*/ 712602 h 2478340"/>
              <a:gd name="connsiteX3" fmla="*/ 819807 w 1828800"/>
              <a:gd name="connsiteY3" fmla="*/ 712602 h 2478340"/>
              <a:gd name="connsiteX4" fmla="*/ 819807 w 1828800"/>
              <a:gd name="connsiteY4" fmla="*/ 2478340 h 2478340"/>
              <a:gd name="connsiteX5" fmla="*/ 0 w 1828800"/>
              <a:gd name="connsiteY5" fmla="*/ 2478340 h 2478340"/>
              <a:gd name="connsiteX6" fmla="*/ 12613 w 1828800"/>
              <a:gd name="connsiteY6" fmla="*/ 0 h 247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2478340">
                <a:moveTo>
                  <a:pt x="12613" y="0"/>
                </a:moveTo>
                <a:lnTo>
                  <a:pt x="1828800" y="0"/>
                </a:lnTo>
                <a:lnTo>
                  <a:pt x="1828800" y="712602"/>
                </a:lnTo>
                <a:lnTo>
                  <a:pt x="819807" y="712602"/>
                </a:lnTo>
                <a:lnTo>
                  <a:pt x="819807" y="2478340"/>
                </a:lnTo>
                <a:lnTo>
                  <a:pt x="0" y="2478340"/>
                </a:lnTo>
                <a:cubicBezTo>
                  <a:pt x="4204" y="1652227"/>
                  <a:pt x="8409" y="826113"/>
                  <a:pt x="12613" y="0"/>
                </a:cubicBezTo>
                <a:close/>
              </a:path>
            </a:pathLst>
          </a:custGeom>
          <a:noFill/>
          <a:ln w="25400" cap="flat" cmpd="sng" algn="ctr">
            <a:solidFill>
              <a:srgbClr val="325AB4">
                <a:shade val="50000"/>
              </a:srgbClr>
            </a:solidFill>
            <a:prstDash val="dash"/>
          </a:ln>
          <a:effectLst/>
        </p:spPr>
        <p:txBody>
          <a:bodyPr rtlCol="0" anchor="ctr"/>
          <a:lstStyle/>
          <a:p>
            <a:pPr algn="ctr" defTabSz="342900">
              <a:defRPr/>
            </a:pPr>
            <a:endParaRPr lang="en-US" sz="1013" kern="0" dirty="0">
              <a:solidFill>
                <a:prstClr val="white"/>
              </a:solidFill>
              <a:latin typeface="Georgia Regular" charset="0"/>
            </a:endParaRPr>
          </a:p>
        </p:txBody>
      </p:sp>
      <p:sp>
        <p:nvSpPr>
          <p:cNvPr id="105" name="Rectangle 104">
            <a:extLst>
              <a:ext uri="{FF2B5EF4-FFF2-40B4-BE49-F238E27FC236}">
                <a16:creationId xmlns:a16="http://schemas.microsoft.com/office/drawing/2014/main" id="{09704DB5-08EC-3C40-B265-07B445CD5E64}"/>
              </a:ext>
            </a:extLst>
          </p:cNvPr>
          <p:cNvSpPr/>
          <p:nvPr/>
        </p:nvSpPr>
        <p:spPr>
          <a:xfrm>
            <a:off x="1377077" y="3615437"/>
            <a:ext cx="1129425" cy="479430"/>
          </a:xfrm>
          <a:prstGeom prst="rect">
            <a:avLst/>
          </a:prstGeom>
          <a:solidFill>
            <a:srgbClr val="325AB4"/>
          </a:solidFill>
          <a:ln w="25400" cap="flat" cmpd="sng" algn="ctr">
            <a:noFill/>
            <a:prstDash val="solid"/>
          </a:ln>
          <a:effectLst/>
        </p:spPr>
        <p:txBody>
          <a:bodyPr lIns="135000" tIns="135000" rIns="135000" bIns="135000" rtlCol="0" anchor="ctr"/>
          <a:lstStyle/>
          <a:p>
            <a:pPr algn="ctr" defTabSz="342900">
              <a:defRPr/>
            </a:pPr>
            <a:r>
              <a:rPr lang="en-US" sz="1050" kern="0" dirty="0">
                <a:solidFill>
                  <a:prstClr val="white"/>
                </a:solidFill>
                <a:latin typeface="Helvetica Neue" panose="02000503000000020004" pitchFamily="2" charset="0"/>
              </a:rPr>
              <a:t>Maximum Query Graph</a:t>
            </a:r>
          </a:p>
        </p:txBody>
      </p:sp>
      <p:sp>
        <p:nvSpPr>
          <p:cNvPr id="106" name="TextBox 105">
            <a:extLst>
              <a:ext uri="{FF2B5EF4-FFF2-40B4-BE49-F238E27FC236}">
                <a16:creationId xmlns:a16="http://schemas.microsoft.com/office/drawing/2014/main" id="{8CBA1D1C-9BD2-B343-A736-52B5B6F64569}"/>
              </a:ext>
            </a:extLst>
          </p:cNvPr>
          <p:cNvSpPr txBox="1"/>
          <p:nvPr/>
        </p:nvSpPr>
        <p:spPr>
          <a:xfrm>
            <a:off x="2466093" y="2485497"/>
            <a:ext cx="356188" cy="248209"/>
          </a:xfrm>
          <a:prstGeom prst="rect">
            <a:avLst/>
          </a:prstGeom>
          <a:noFill/>
        </p:spPr>
        <p:txBody>
          <a:bodyPr wrap="none" rtlCol="0">
            <a:spAutoFit/>
          </a:bodyPr>
          <a:lstStyle/>
          <a:p>
            <a:pPr defTabSz="342900"/>
            <a:r>
              <a:rPr lang="en-US" sz="1013" dirty="0">
                <a:solidFill>
                  <a:prstClr val="black"/>
                </a:solidFill>
                <a:latin typeface="Georgia Regular" charset="0"/>
              </a:rPr>
              <a:t>0.1</a:t>
            </a:r>
          </a:p>
        </p:txBody>
      </p:sp>
      <p:sp>
        <p:nvSpPr>
          <p:cNvPr id="107" name="TextBox 106">
            <a:extLst>
              <a:ext uri="{FF2B5EF4-FFF2-40B4-BE49-F238E27FC236}">
                <a16:creationId xmlns:a16="http://schemas.microsoft.com/office/drawing/2014/main" id="{4BE7F8E0-FD80-6244-A4E6-D9E11865B2FA}"/>
              </a:ext>
            </a:extLst>
          </p:cNvPr>
          <p:cNvSpPr txBox="1"/>
          <p:nvPr/>
        </p:nvSpPr>
        <p:spPr>
          <a:xfrm>
            <a:off x="2727232" y="2962485"/>
            <a:ext cx="372218" cy="248209"/>
          </a:xfrm>
          <a:prstGeom prst="rect">
            <a:avLst/>
          </a:prstGeom>
          <a:noFill/>
        </p:spPr>
        <p:txBody>
          <a:bodyPr wrap="none" rtlCol="0">
            <a:spAutoFit/>
          </a:bodyPr>
          <a:lstStyle/>
          <a:p>
            <a:pPr defTabSz="342900"/>
            <a:r>
              <a:rPr lang="en-US" sz="1013" dirty="0">
                <a:solidFill>
                  <a:prstClr val="black"/>
                </a:solidFill>
                <a:latin typeface="Georgia Regular" charset="0"/>
              </a:rPr>
              <a:t>0.3</a:t>
            </a:r>
          </a:p>
        </p:txBody>
      </p:sp>
      <p:sp>
        <p:nvSpPr>
          <p:cNvPr id="108" name="TextBox 107">
            <a:extLst>
              <a:ext uri="{FF2B5EF4-FFF2-40B4-BE49-F238E27FC236}">
                <a16:creationId xmlns:a16="http://schemas.microsoft.com/office/drawing/2014/main" id="{FB03B894-A8FE-244E-8FC9-DABD05CFE776}"/>
              </a:ext>
            </a:extLst>
          </p:cNvPr>
          <p:cNvSpPr txBox="1"/>
          <p:nvPr/>
        </p:nvSpPr>
        <p:spPr>
          <a:xfrm>
            <a:off x="2724955" y="2455599"/>
            <a:ext cx="377026" cy="248209"/>
          </a:xfrm>
          <a:prstGeom prst="rect">
            <a:avLst/>
          </a:prstGeom>
          <a:noFill/>
        </p:spPr>
        <p:txBody>
          <a:bodyPr wrap="none" rtlCol="0">
            <a:spAutoFit/>
          </a:bodyPr>
          <a:lstStyle/>
          <a:p>
            <a:pPr defTabSz="342900"/>
            <a:r>
              <a:rPr lang="en-US" sz="1013" dirty="0">
                <a:solidFill>
                  <a:prstClr val="black"/>
                </a:solidFill>
                <a:latin typeface="Georgia Regular" charset="0"/>
              </a:rPr>
              <a:t>0.8</a:t>
            </a:r>
          </a:p>
        </p:txBody>
      </p:sp>
      <p:sp>
        <p:nvSpPr>
          <p:cNvPr id="109" name="TextBox 108">
            <a:extLst>
              <a:ext uri="{FF2B5EF4-FFF2-40B4-BE49-F238E27FC236}">
                <a16:creationId xmlns:a16="http://schemas.microsoft.com/office/drawing/2014/main" id="{78AA4547-2FCB-3A44-8E5E-1C5FEFA89E74}"/>
              </a:ext>
            </a:extLst>
          </p:cNvPr>
          <p:cNvSpPr txBox="1"/>
          <p:nvPr/>
        </p:nvSpPr>
        <p:spPr>
          <a:xfrm>
            <a:off x="3154049" y="3270972"/>
            <a:ext cx="369012" cy="248209"/>
          </a:xfrm>
          <a:prstGeom prst="rect">
            <a:avLst/>
          </a:prstGeom>
          <a:noFill/>
        </p:spPr>
        <p:txBody>
          <a:bodyPr wrap="none" rtlCol="0">
            <a:spAutoFit/>
          </a:bodyPr>
          <a:lstStyle/>
          <a:p>
            <a:pPr defTabSz="342900"/>
            <a:r>
              <a:rPr lang="en-US" sz="1013" dirty="0">
                <a:solidFill>
                  <a:prstClr val="black"/>
                </a:solidFill>
                <a:latin typeface="Georgia Regular" charset="0"/>
              </a:rPr>
              <a:t>0.5</a:t>
            </a:r>
          </a:p>
        </p:txBody>
      </p:sp>
      <p:sp>
        <p:nvSpPr>
          <p:cNvPr id="110" name="TextBox 109">
            <a:extLst>
              <a:ext uri="{FF2B5EF4-FFF2-40B4-BE49-F238E27FC236}">
                <a16:creationId xmlns:a16="http://schemas.microsoft.com/office/drawing/2014/main" id="{28FCAC5D-4044-DD45-B160-B1CB1E6C481E}"/>
              </a:ext>
            </a:extLst>
          </p:cNvPr>
          <p:cNvSpPr txBox="1"/>
          <p:nvPr/>
        </p:nvSpPr>
        <p:spPr>
          <a:xfrm>
            <a:off x="2426869" y="1903217"/>
            <a:ext cx="372218" cy="248209"/>
          </a:xfrm>
          <a:prstGeom prst="rect">
            <a:avLst/>
          </a:prstGeom>
          <a:noFill/>
        </p:spPr>
        <p:txBody>
          <a:bodyPr wrap="none" rtlCol="0">
            <a:spAutoFit/>
          </a:bodyPr>
          <a:lstStyle/>
          <a:p>
            <a:pPr defTabSz="342900"/>
            <a:r>
              <a:rPr lang="en-US" sz="1013" dirty="0">
                <a:solidFill>
                  <a:prstClr val="black"/>
                </a:solidFill>
                <a:latin typeface="Georgia Regular" charset="0"/>
              </a:rPr>
              <a:t>0.2</a:t>
            </a:r>
          </a:p>
        </p:txBody>
      </p:sp>
      <p:sp>
        <p:nvSpPr>
          <p:cNvPr id="111" name="TextBox 110">
            <a:extLst>
              <a:ext uri="{FF2B5EF4-FFF2-40B4-BE49-F238E27FC236}">
                <a16:creationId xmlns:a16="http://schemas.microsoft.com/office/drawing/2014/main" id="{B3F4E815-2AA6-D145-A0F2-470BDEC658E2}"/>
              </a:ext>
            </a:extLst>
          </p:cNvPr>
          <p:cNvSpPr txBox="1"/>
          <p:nvPr/>
        </p:nvSpPr>
        <p:spPr>
          <a:xfrm>
            <a:off x="2784990" y="1850916"/>
            <a:ext cx="356188" cy="248209"/>
          </a:xfrm>
          <a:prstGeom prst="rect">
            <a:avLst/>
          </a:prstGeom>
          <a:noFill/>
        </p:spPr>
        <p:txBody>
          <a:bodyPr wrap="none" rtlCol="0">
            <a:spAutoFit/>
          </a:bodyPr>
          <a:lstStyle/>
          <a:p>
            <a:pPr defTabSz="342900"/>
            <a:r>
              <a:rPr lang="en-US" sz="1013" dirty="0">
                <a:solidFill>
                  <a:prstClr val="black"/>
                </a:solidFill>
                <a:latin typeface="Georgia Regular" charset="0"/>
              </a:rPr>
              <a:t>0.1</a:t>
            </a:r>
          </a:p>
        </p:txBody>
      </p:sp>
      <p:sp>
        <p:nvSpPr>
          <p:cNvPr id="112" name="Rectangle 111">
            <a:extLst>
              <a:ext uri="{FF2B5EF4-FFF2-40B4-BE49-F238E27FC236}">
                <a16:creationId xmlns:a16="http://schemas.microsoft.com/office/drawing/2014/main" id="{0CB508A3-7F92-E14F-8FF5-41DFC2FD8220}"/>
              </a:ext>
            </a:extLst>
          </p:cNvPr>
          <p:cNvSpPr/>
          <p:nvPr/>
        </p:nvSpPr>
        <p:spPr>
          <a:xfrm>
            <a:off x="2784991" y="3615437"/>
            <a:ext cx="990077" cy="479430"/>
          </a:xfrm>
          <a:prstGeom prst="rect">
            <a:avLst/>
          </a:prstGeom>
          <a:solidFill>
            <a:srgbClr val="325AB4"/>
          </a:solidFill>
          <a:ln w="25400" cap="flat" cmpd="sng" algn="ctr">
            <a:noFill/>
            <a:prstDash val="solid"/>
          </a:ln>
          <a:effectLst/>
        </p:spPr>
        <p:txBody>
          <a:bodyPr lIns="135000" tIns="135000" rIns="135000" bIns="135000" rtlCol="0" anchor="ctr"/>
          <a:lstStyle/>
          <a:p>
            <a:pPr algn="ctr" defTabSz="342900">
              <a:defRPr/>
            </a:pPr>
            <a:r>
              <a:rPr lang="en-US" sz="1050" kern="0" dirty="0">
                <a:solidFill>
                  <a:prstClr val="white"/>
                </a:solidFill>
                <a:latin typeface="Helvetica Neue" panose="02000503000000020004" pitchFamily="2" charset="0"/>
              </a:rPr>
              <a:t>Answer graph</a:t>
            </a:r>
          </a:p>
        </p:txBody>
      </p:sp>
      <p:sp>
        <p:nvSpPr>
          <p:cNvPr id="113" name="Rectangle 112">
            <a:extLst>
              <a:ext uri="{FF2B5EF4-FFF2-40B4-BE49-F238E27FC236}">
                <a16:creationId xmlns:a16="http://schemas.microsoft.com/office/drawing/2014/main" id="{29A2A9B2-A97C-6441-A039-9FF4D638DE69}"/>
              </a:ext>
            </a:extLst>
          </p:cNvPr>
          <p:cNvSpPr/>
          <p:nvPr/>
        </p:nvSpPr>
        <p:spPr>
          <a:xfrm>
            <a:off x="5361760" y="922173"/>
            <a:ext cx="3464357" cy="2040312"/>
          </a:xfrm>
          <a:prstGeom prst="rect">
            <a:avLst/>
          </a:prstGeom>
          <a:solidFill>
            <a:srgbClr val="325AB4"/>
          </a:solidFill>
          <a:ln w="25400" cap="flat" cmpd="sng" algn="ctr">
            <a:noFill/>
            <a:prstDash val="solid"/>
          </a:ln>
          <a:effectLst/>
        </p:spPr>
        <p:txBody>
          <a:bodyPr lIns="135000" tIns="135000" rIns="135000" bIns="135000" rtlCol="0" anchor="t"/>
          <a:lstStyle/>
          <a:p>
            <a:pPr marL="192881" indent="-192881" defTabSz="342900">
              <a:buFont typeface="+mj-lt"/>
              <a:buAutoNum type="arabicPeriod"/>
              <a:defRPr/>
            </a:pPr>
            <a:r>
              <a:rPr lang="en-US" sz="1500" kern="0" dirty="0">
                <a:solidFill>
                  <a:prstClr val="white"/>
                </a:solidFill>
                <a:latin typeface="Helvetica Neue" panose="02000503000000020004" pitchFamily="2" charset="0"/>
              </a:rPr>
              <a:t>Find the maximum query graph</a:t>
            </a:r>
          </a:p>
          <a:p>
            <a:pPr marL="450056" lvl="1" indent="-192881" defTabSz="342900">
              <a:buFont typeface="Arial" charset="0"/>
              <a:buChar char="•"/>
              <a:defRPr/>
            </a:pPr>
            <a:r>
              <a:rPr lang="en-US" sz="1500" kern="0" dirty="0">
                <a:solidFill>
                  <a:prstClr val="white"/>
                </a:solidFill>
                <a:latin typeface="Helvetica Neue" panose="02000503000000020004" pitchFamily="2" charset="0"/>
              </a:rPr>
              <a:t>Graph with </a:t>
            </a:r>
            <a:r>
              <a:rPr lang="en-US" sz="1500" u="sng" kern="0" dirty="0">
                <a:solidFill>
                  <a:prstClr val="white"/>
                </a:solidFill>
                <a:latin typeface="Helvetica Neue" panose="02000503000000020004" pitchFamily="2" charset="0"/>
              </a:rPr>
              <a:t>M edges</a:t>
            </a:r>
            <a:r>
              <a:rPr lang="en-US" sz="1500" kern="0" dirty="0">
                <a:solidFill>
                  <a:prstClr val="white"/>
                </a:solidFill>
                <a:latin typeface="Helvetica Neue" panose="02000503000000020004" pitchFamily="2" charset="0"/>
              </a:rPr>
              <a:t> having the </a:t>
            </a:r>
            <a:r>
              <a:rPr lang="en-US" sz="1500" u="sng" kern="0" dirty="0">
                <a:solidFill>
                  <a:prstClr val="white"/>
                </a:solidFill>
                <a:latin typeface="Helvetica Neue" panose="02000503000000020004" pitchFamily="2" charset="0"/>
              </a:rPr>
              <a:t>maximum weight</a:t>
            </a:r>
          </a:p>
          <a:p>
            <a:pPr marL="450056" lvl="1" indent="-192881" defTabSz="342900">
              <a:buFont typeface="Arial" charset="0"/>
              <a:buChar char="•"/>
              <a:defRPr/>
            </a:pPr>
            <a:endParaRPr lang="en-US" sz="1500" kern="0" dirty="0">
              <a:solidFill>
                <a:prstClr val="white"/>
              </a:solidFill>
              <a:latin typeface="Helvetica Neue" panose="02000503000000020004" pitchFamily="2" charset="0"/>
            </a:endParaRPr>
          </a:p>
          <a:p>
            <a:pPr marL="192881" indent="-192881" defTabSz="342900">
              <a:buFont typeface="+mj-lt"/>
              <a:buAutoNum type="arabicPeriod"/>
              <a:defRPr/>
            </a:pPr>
            <a:r>
              <a:rPr lang="en-US" sz="1500" kern="0" dirty="0">
                <a:solidFill>
                  <a:prstClr val="white"/>
                </a:solidFill>
                <a:latin typeface="Helvetica Neue" panose="02000503000000020004" pitchFamily="2" charset="0"/>
              </a:rPr>
              <a:t>Answers subgraph-isomorphic to the query graph</a:t>
            </a:r>
          </a:p>
          <a:p>
            <a:pPr marL="192881" indent="-192881" defTabSz="342900">
              <a:buFont typeface="+mj-lt"/>
              <a:buAutoNum type="arabicPeriod"/>
              <a:defRPr/>
            </a:pPr>
            <a:endParaRPr lang="en-US" sz="1500" kern="0" dirty="0">
              <a:solidFill>
                <a:prstClr val="white"/>
              </a:solidFill>
              <a:latin typeface="Helvetica Neue" panose="02000503000000020004" pitchFamily="2" charset="0"/>
            </a:endParaRPr>
          </a:p>
          <a:p>
            <a:pPr marL="192881" indent="-192881" defTabSz="342900">
              <a:buFont typeface="+mj-lt"/>
              <a:buAutoNum type="arabicPeriod"/>
              <a:defRPr/>
            </a:pPr>
            <a:r>
              <a:rPr lang="en-US" sz="1500" kern="0" dirty="0">
                <a:solidFill>
                  <a:prstClr val="white"/>
                </a:solidFill>
                <a:latin typeface="Helvetica Neue" panose="02000503000000020004" pitchFamily="2" charset="0"/>
              </a:rPr>
              <a:t>Return top-k</a:t>
            </a:r>
          </a:p>
        </p:txBody>
      </p:sp>
      <p:sp>
        <p:nvSpPr>
          <p:cNvPr id="114" name="Oval 10">
            <a:extLst>
              <a:ext uri="{FF2B5EF4-FFF2-40B4-BE49-F238E27FC236}">
                <a16:creationId xmlns:a16="http://schemas.microsoft.com/office/drawing/2014/main" id="{147690C4-C5DA-A843-99F7-4255E364E393}"/>
              </a:ext>
            </a:extLst>
          </p:cNvPr>
          <p:cNvSpPr/>
          <p:nvPr/>
        </p:nvSpPr>
        <p:spPr>
          <a:xfrm>
            <a:off x="3508249" y="3223565"/>
            <a:ext cx="187037" cy="187037"/>
          </a:xfrm>
          <a:prstGeom prst="ellipse">
            <a:avLst/>
          </a:prstGeom>
          <a:solidFill>
            <a:srgbClr val="F05332"/>
          </a:solidFill>
          <a:ln w="25400" cap="flat" cmpd="sng" algn="ctr">
            <a:solidFill>
              <a:srgbClr val="F05332">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sp>
        <p:nvSpPr>
          <p:cNvPr id="115" name="TextBox 114">
            <a:extLst>
              <a:ext uri="{FF2B5EF4-FFF2-40B4-BE49-F238E27FC236}">
                <a16:creationId xmlns:a16="http://schemas.microsoft.com/office/drawing/2014/main" id="{4CD546B7-8EDE-FC4B-BBE5-5A1FA6E46455}"/>
              </a:ext>
            </a:extLst>
          </p:cNvPr>
          <p:cNvSpPr txBox="1"/>
          <p:nvPr/>
        </p:nvSpPr>
        <p:spPr>
          <a:xfrm>
            <a:off x="5353172" y="2962485"/>
            <a:ext cx="3580345" cy="1131079"/>
          </a:xfrm>
          <a:prstGeom prst="rect">
            <a:avLst/>
          </a:prstGeom>
          <a:noFill/>
        </p:spPr>
        <p:txBody>
          <a:bodyPr wrap="square" rtlCol="0">
            <a:spAutoFit/>
          </a:bodyPr>
          <a:lstStyle/>
          <a:p>
            <a:pPr defTabSz="342900"/>
            <a:r>
              <a:rPr lang="en-US" sz="1350" dirty="0">
                <a:solidFill>
                  <a:prstClr val="black"/>
                </a:solidFill>
                <a:latin typeface="Helvetica Neue" panose="02000503000000020004" pitchFamily="2" charset="0"/>
              </a:rPr>
              <a:t>Answer score: </a:t>
            </a:r>
          </a:p>
          <a:p>
            <a:pPr marL="160735" indent="-160735" defTabSz="342900">
              <a:buFont typeface="Arial" charset="0"/>
              <a:buChar char="•"/>
            </a:pPr>
            <a:r>
              <a:rPr lang="en-US" sz="1350" dirty="0">
                <a:solidFill>
                  <a:prstClr val="black"/>
                </a:solidFill>
                <a:latin typeface="Helvetica Neue" panose="02000503000000020004" pitchFamily="2" charset="0"/>
              </a:rPr>
              <a:t>Sum of query graph weights</a:t>
            </a:r>
          </a:p>
          <a:p>
            <a:pPr marL="160735" indent="-160735" defTabSz="342900">
              <a:buFont typeface="Arial" charset="0"/>
              <a:buChar char="•"/>
            </a:pPr>
            <a:r>
              <a:rPr lang="en-US" sz="1350" dirty="0">
                <a:solidFill>
                  <a:prstClr val="black"/>
                </a:solidFill>
                <a:latin typeface="Helvetica Neue" panose="02000503000000020004" pitchFamily="2" charset="0"/>
              </a:rPr>
              <a:t>Similarity match between edges in the answer and the query (shared nodes take extra credit)</a:t>
            </a:r>
          </a:p>
        </p:txBody>
      </p:sp>
      <p:pic>
        <p:nvPicPr>
          <p:cNvPr id="116" name="Picture 115">
            <a:extLst>
              <a:ext uri="{FF2B5EF4-FFF2-40B4-BE49-F238E27FC236}">
                <a16:creationId xmlns:a16="http://schemas.microsoft.com/office/drawing/2014/main" id="{F879CBD1-4F0D-C044-80E6-419C4E4A5B5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332276" y="4086598"/>
            <a:ext cx="3518268" cy="975198"/>
          </a:xfrm>
          <a:prstGeom prst="rect">
            <a:avLst/>
          </a:prstGeom>
        </p:spPr>
      </p:pic>
      <p:sp>
        <p:nvSpPr>
          <p:cNvPr id="117" name="Rectangle 116">
            <a:extLst>
              <a:ext uri="{FF2B5EF4-FFF2-40B4-BE49-F238E27FC236}">
                <a16:creationId xmlns:a16="http://schemas.microsoft.com/office/drawing/2014/main" id="{7BE4064B-E6E1-F84F-B0EA-7E5C24EE2B39}"/>
              </a:ext>
            </a:extLst>
          </p:cNvPr>
          <p:cNvSpPr/>
          <p:nvPr/>
        </p:nvSpPr>
        <p:spPr>
          <a:xfrm>
            <a:off x="7356649" y="2182693"/>
            <a:ext cx="883943" cy="289515"/>
          </a:xfrm>
          <a:prstGeom prst="rect">
            <a:avLst/>
          </a:prstGeom>
          <a:solidFill>
            <a:srgbClr val="F05332"/>
          </a:solidFill>
          <a:ln w="25400" cap="flat" cmpd="sng" algn="ctr">
            <a:solidFill>
              <a:srgbClr val="F05332">
                <a:shade val="50000"/>
              </a:srgbClr>
            </a:solidFill>
            <a:prstDash val="solid"/>
          </a:ln>
          <a:effectLst/>
        </p:spPr>
        <p:txBody>
          <a:bodyPr rtlCol="0" anchor="ctr"/>
          <a:lstStyle/>
          <a:p>
            <a:pPr algn="ctr" defTabSz="342900">
              <a:defRPr/>
            </a:pPr>
            <a:r>
              <a:rPr lang="en-US" sz="1200" kern="0" dirty="0">
                <a:solidFill>
                  <a:prstClr val="white"/>
                </a:solidFill>
                <a:latin typeface="Helvetica Neue" charset="0"/>
                <a:ea typeface="Helvetica Neue" charset="0"/>
                <a:cs typeface="Helvetica Neue" charset="0"/>
              </a:rPr>
              <a:t>NP-hard</a:t>
            </a:r>
          </a:p>
        </p:txBody>
      </p:sp>
      <p:sp>
        <p:nvSpPr>
          <p:cNvPr id="49" name="TextBox 48">
            <a:extLst>
              <a:ext uri="{FF2B5EF4-FFF2-40B4-BE49-F238E27FC236}">
                <a16:creationId xmlns:a16="http://schemas.microsoft.com/office/drawing/2014/main" id="{FD3E1BA9-91A0-BF48-863F-6400CEF7074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4051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79"/>
                                        </p:tgtEl>
                                        <p:attrNameLst>
                                          <p:attrName>style.opacity</p:attrName>
                                        </p:attrNameLst>
                                      </p:cBhvr>
                                      <p:to>
                                        <p:strVal val="0.2"/>
                                      </p:to>
                                    </p:set>
                                    <p:animEffect filter="image" prLst="opacity: 0.2">
                                      <p:cBhvr rctx="IE">
                                        <p:cTn id="7" dur="indefinite"/>
                                        <p:tgtEl>
                                          <p:spTgt spid="79"/>
                                        </p:tgtEl>
                                      </p:cBhvr>
                                    </p:animEffect>
                                  </p:childTnLst>
                                </p:cTn>
                              </p:par>
                              <p:par>
                                <p:cTn id="8" presetID="9" presetClass="emph" presetSubtype="0" grpId="0" nodeType="withEffect">
                                  <p:stCondLst>
                                    <p:cond delay="0"/>
                                  </p:stCondLst>
                                  <p:childTnLst>
                                    <p:set>
                                      <p:cBhvr rctx="PPT">
                                        <p:cTn id="9" dur="indefinite"/>
                                        <p:tgtEl>
                                          <p:spTgt spid="106"/>
                                        </p:tgtEl>
                                        <p:attrNameLst>
                                          <p:attrName>style.opacity</p:attrName>
                                        </p:attrNameLst>
                                      </p:cBhvr>
                                      <p:to>
                                        <p:strVal val="0.2"/>
                                      </p:to>
                                    </p:set>
                                    <p:animEffect filter="image" prLst="opacity: 0.2">
                                      <p:cBhvr rctx="IE">
                                        <p:cTn id="10" dur="indefinite"/>
                                        <p:tgtEl>
                                          <p:spTgt spid="106"/>
                                        </p:tgtEl>
                                      </p:cBhvr>
                                    </p:animEffect>
                                  </p:childTnLst>
                                </p:cTn>
                              </p:par>
                              <p:par>
                                <p:cTn id="11" presetID="9" presetClass="emph" presetSubtype="0" grpId="0" nodeType="withEffect">
                                  <p:stCondLst>
                                    <p:cond delay="0"/>
                                  </p:stCondLst>
                                  <p:childTnLst>
                                    <p:set>
                                      <p:cBhvr rctx="PPT">
                                        <p:cTn id="12" dur="indefinite"/>
                                        <p:tgtEl>
                                          <p:spTgt spid="101"/>
                                        </p:tgtEl>
                                        <p:attrNameLst>
                                          <p:attrName>style.opacity</p:attrName>
                                        </p:attrNameLst>
                                      </p:cBhvr>
                                      <p:to>
                                        <p:strVal val="0.2"/>
                                      </p:to>
                                    </p:set>
                                    <p:animEffect filter="image" prLst="opacity: 0.2">
                                      <p:cBhvr rctx="IE">
                                        <p:cTn id="13" dur="indefinite"/>
                                        <p:tgtEl>
                                          <p:spTgt spid="101"/>
                                        </p:tgtEl>
                                      </p:cBhvr>
                                    </p:animEffect>
                                  </p:childTnLst>
                                </p:cTn>
                              </p:par>
                              <p:par>
                                <p:cTn id="14" presetID="9" presetClass="emph" presetSubtype="0" nodeType="withEffect">
                                  <p:stCondLst>
                                    <p:cond delay="0"/>
                                  </p:stCondLst>
                                  <p:childTnLst>
                                    <p:set>
                                      <p:cBhvr rctx="PPT">
                                        <p:cTn id="15" dur="indefinite"/>
                                        <p:tgtEl>
                                          <p:spTgt spid="76"/>
                                        </p:tgtEl>
                                        <p:attrNameLst>
                                          <p:attrName>style.opacity</p:attrName>
                                        </p:attrNameLst>
                                      </p:cBhvr>
                                      <p:to>
                                        <p:strVal val="0.2"/>
                                      </p:to>
                                    </p:set>
                                    <p:animEffect filter="image" prLst="opacity: 0.2">
                                      <p:cBhvr rctx="IE">
                                        <p:cTn id="16" dur="indefinite"/>
                                        <p:tgtEl>
                                          <p:spTgt spid="76"/>
                                        </p:tgtEl>
                                      </p:cBhvr>
                                    </p:animEffect>
                                  </p:childTnLst>
                                </p:cTn>
                              </p:par>
                              <p:par>
                                <p:cTn id="17" presetID="9" presetClass="emph" presetSubtype="0" grpId="0" nodeType="withEffect">
                                  <p:stCondLst>
                                    <p:cond delay="0"/>
                                  </p:stCondLst>
                                  <p:childTnLst>
                                    <p:set>
                                      <p:cBhvr rctx="PPT">
                                        <p:cTn id="18" dur="indefinite"/>
                                        <p:tgtEl>
                                          <p:spTgt spid="69"/>
                                        </p:tgtEl>
                                        <p:attrNameLst>
                                          <p:attrName>style.opacity</p:attrName>
                                        </p:attrNameLst>
                                      </p:cBhvr>
                                      <p:to>
                                        <p:strVal val="0.2"/>
                                      </p:to>
                                    </p:set>
                                    <p:animEffect filter="image" prLst="opacity: 0.2">
                                      <p:cBhvr rctx="IE">
                                        <p:cTn id="19" dur="indefinite"/>
                                        <p:tgtEl>
                                          <p:spTgt spid="69"/>
                                        </p:tgtEl>
                                      </p:cBhvr>
                                    </p:animEffect>
                                  </p:childTnLst>
                                </p:cTn>
                              </p:par>
                              <p:par>
                                <p:cTn id="20" presetID="9" presetClass="emph" presetSubtype="0" grpId="0" nodeType="withEffect">
                                  <p:stCondLst>
                                    <p:cond delay="0"/>
                                  </p:stCondLst>
                                  <p:childTnLst>
                                    <p:set>
                                      <p:cBhvr rctx="PPT">
                                        <p:cTn id="21" dur="indefinite"/>
                                        <p:tgtEl>
                                          <p:spTgt spid="102"/>
                                        </p:tgtEl>
                                        <p:attrNameLst>
                                          <p:attrName>style.opacity</p:attrName>
                                        </p:attrNameLst>
                                      </p:cBhvr>
                                      <p:to>
                                        <p:strVal val="0.2"/>
                                      </p:to>
                                    </p:set>
                                    <p:animEffect filter="image" prLst="opacity: 0.2">
                                      <p:cBhvr rctx="IE">
                                        <p:cTn id="22" dur="indefinite"/>
                                        <p:tgtEl>
                                          <p:spTgt spid="102"/>
                                        </p:tgtEl>
                                      </p:cBhvr>
                                    </p:animEffect>
                                  </p:childTnLst>
                                </p:cTn>
                              </p:par>
                              <p:par>
                                <p:cTn id="23" presetID="9" presetClass="emph" presetSubtype="0" nodeType="withEffect">
                                  <p:stCondLst>
                                    <p:cond delay="0"/>
                                  </p:stCondLst>
                                  <p:childTnLst>
                                    <p:set>
                                      <p:cBhvr rctx="PPT">
                                        <p:cTn id="24" dur="indefinite"/>
                                        <p:tgtEl>
                                          <p:spTgt spid="72"/>
                                        </p:tgtEl>
                                        <p:attrNameLst>
                                          <p:attrName>style.opacity</p:attrName>
                                        </p:attrNameLst>
                                      </p:cBhvr>
                                      <p:to>
                                        <p:strVal val="0.2"/>
                                      </p:to>
                                    </p:set>
                                    <p:animEffect filter="image" prLst="opacity: 0.2">
                                      <p:cBhvr rctx="IE">
                                        <p:cTn id="25" dur="indefinite"/>
                                        <p:tgtEl>
                                          <p:spTgt spid="72"/>
                                        </p:tgtEl>
                                      </p:cBhvr>
                                    </p:animEffect>
                                  </p:childTnLst>
                                </p:cTn>
                              </p:par>
                              <p:par>
                                <p:cTn id="26" presetID="9" presetClass="emph" presetSubtype="0" nodeType="withEffect">
                                  <p:stCondLst>
                                    <p:cond delay="0"/>
                                  </p:stCondLst>
                                  <p:childTnLst>
                                    <p:set>
                                      <p:cBhvr rctx="PPT">
                                        <p:cTn id="27" dur="indefinite"/>
                                        <p:tgtEl>
                                          <p:spTgt spid="73"/>
                                        </p:tgtEl>
                                        <p:attrNameLst>
                                          <p:attrName>style.opacity</p:attrName>
                                        </p:attrNameLst>
                                      </p:cBhvr>
                                      <p:to>
                                        <p:strVal val="0.2"/>
                                      </p:to>
                                    </p:set>
                                    <p:animEffect filter="image" prLst="opacity: 0.2">
                                      <p:cBhvr rctx="IE">
                                        <p:cTn id="28" dur="indefinite"/>
                                        <p:tgtEl>
                                          <p:spTgt spid="73"/>
                                        </p:tgtEl>
                                      </p:cBhvr>
                                    </p:animEffect>
                                  </p:childTnLst>
                                </p:cTn>
                              </p:par>
                              <p:par>
                                <p:cTn id="29" presetID="9" presetClass="emph" presetSubtype="0" grpId="0" nodeType="withEffect">
                                  <p:stCondLst>
                                    <p:cond delay="0"/>
                                  </p:stCondLst>
                                  <p:childTnLst>
                                    <p:set>
                                      <p:cBhvr rctx="PPT">
                                        <p:cTn id="30" dur="indefinite"/>
                                        <p:tgtEl>
                                          <p:spTgt spid="110"/>
                                        </p:tgtEl>
                                        <p:attrNameLst>
                                          <p:attrName>style.opacity</p:attrName>
                                        </p:attrNameLst>
                                      </p:cBhvr>
                                      <p:to>
                                        <p:strVal val="0.2"/>
                                      </p:to>
                                    </p:set>
                                    <p:animEffect filter="image" prLst="opacity: 0.2">
                                      <p:cBhvr rctx="IE">
                                        <p:cTn id="31" dur="indefinite"/>
                                        <p:tgtEl>
                                          <p:spTgt spid="110"/>
                                        </p:tgtEl>
                                      </p:cBhvr>
                                    </p:animEffect>
                                  </p:childTnLst>
                                </p:cTn>
                              </p:par>
                              <p:par>
                                <p:cTn id="32" presetID="9" presetClass="emph" presetSubtype="0" grpId="0" nodeType="withEffect">
                                  <p:stCondLst>
                                    <p:cond delay="0"/>
                                  </p:stCondLst>
                                  <p:childTnLst>
                                    <p:set>
                                      <p:cBhvr rctx="PPT">
                                        <p:cTn id="33" dur="indefinite"/>
                                        <p:tgtEl>
                                          <p:spTgt spid="68"/>
                                        </p:tgtEl>
                                        <p:attrNameLst>
                                          <p:attrName>style.opacity</p:attrName>
                                        </p:attrNameLst>
                                      </p:cBhvr>
                                      <p:to>
                                        <p:strVal val="0.2"/>
                                      </p:to>
                                    </p:set>
                                    <p:animEffect filter="image" prLst="opacity: 0.2">
                                      <p:cBhvr rctx="IE">
                                        <p:cTn id="34" dur="indefinite"/>
                                        <p:tgtEl>
                                          <p:spTgt spid="68"/>
                                        </p:tgtEl>
                                      </p:cBhvr>
                                    </p:animEffect>
                                  </p:childTnLst>
                                </p:cTn>
                              </p:par>
                              <p:par>
                                <p:cTn id="35" presetID="9" presetClass="emph" presetSubtype="0" nodeType="withEffect">
                                  <p:stCondLst>
                                    <p:cond delay="0"/>
                                  </p:stCondLst>
                                  <p:childTnLst>
                                    <p:set>
                                      <p:cBhvr rctx="PPT">
                                        <p:cTn id="36" dur="indefinite"/>
                                        <p:tgtEl>
                                          <p:spTgt spid="74"/>
                                        </p:tgtEl>
                                        <p:attrNameLst>
                                          <p:attrName>style.opacity</p:attrName>
                                        </p:attrNameLst>
                                      </p:cBhvr>
                                      <p:to>
                                        <p:strVal val="0.2"/>
                                      </p:to>
                                    </p:set>
                                    <p:animEffect filter="image" prLst="opacity: 0.2">
                                      <p:cBhvr rctx="IE">
                                        <p:cTn id="37" dur="indefinite"/>
                                        <p:tgtEl>
                                          <p:spTgt spid="74"/>
                                        </p:tgtEl>
                                      </p:cBhvr>
                                    </p:animEffect>
                                  </p:childTnLst>
                                </p:cTn>
                              </p:par>
                              <p:par>
                                <p:cTn id="38" presetID="9" presetClass="emph" presetSubtype="0" grpId="0" nodeType="withEffect">
                                  <p:stCondLst>
                                    <p:cond delay="0"/>
                                  </p:stCondLst>
                                  <p:childTnLst>
                                    <p:set>
                                      <p:cBhvr rctx="PPT">
                                        <p:cTn id="39" dur="indefinite"/>
                                        <p:tgtEl>
                                          <p:spTgt spid="111"/>
                                        </p:tgtEl>
                                        <p:attrNameLst>
                                          <p:attrName>style.opacity</p:attrName>
                                        </p:attrNameLst>
                                      </p:cBhvr>
                                      <p:to>
                                        <p:strVal val="0.2"/>
                                      </p:to>
                                    </p:set>
                                    <p:animEffect filter="image" prLst="opacity: 0.2">
                                      <p:cBhvr rctx="IE">
                                        <p:cTn id="40" dur="indefinite"/>
                                        <p:tgtEl>
                                          <p:spTgt spid="111"/>
                                        </p:tgtEl>
                                      </p:cBhvr>
                                    </p:animEffect>
                                  </p:childTnLst>
                                </p:cTn>
                              </p:par>
                              <p:par>
                                <p:cTn id="41" presetID="9" presetClass="emph" presetSubtype="0" nodeType="withEffect">
                                  <p:stCondLst>
                                    <p:cond delay="0"/>
                                  </p:stCondLst>
                                  <p:childTnLst>
                                    <p:set>
                                      <p:cBhvr rctx="PPT">
                                        <p:cTn id="42" dur="indefinite"/>
                                        <p:tgtEl>
                                          <p:spTgt spid="83"/>
                                        </p:tgtEl>
                                        <p:attrNameLst>
                                          <p:attrName>style.opacity</p:attrName>
                                        </p:attrNameLst>
                                      </p:cBhvr>
                                      <p:to>
                                        <p:strVal val="0.2"/>
                                      </p:to>
                                    </p:set>
                                    <p:animEffect filter="image" prLst="opacity: 0.2">
                                      <p:cBhvr rctx="IE">
                                        <p:cTn id="43" dur="indefinite"/>
                                        <p:tgtEl>
                                          <p:spTgt spid="83"/>
                                        </p:tgtEl>
                                      </p:cBhvr>
                                    </p:animEffect>
                                  </p:childTnLst>
                                </p:cTn>
                              </p:par>
                              <p:par>
                                <p:cTn id="44" presetID="9" presetClass="emph" presetSubtype="0" grpId="0" nodeType="withEffect">
                                  <p:stCondLst>
                                    <p:cond delay="0"/>
                                  </p:stCondLst>
                                  <p:childTnLst>
                                    <p:set>
                                      <p:cBhvr rctx="PPT">
                                        <p:cTn id="45" dur="indefinite"/>
                                        <p:tgtEl>
                                          <p:spTgt spid="109"/>
                                        </p:tgtEl>
                                        <p:attrNameLst>
                                          <p:attrName>style.opacity</p:attrName>
                                        </p:attrNameLst>
                                      </p:cBhvr>
                                      <p:to>
                                        <p:strVal val="0.2"/>
                                      </p:to>
                                    </p:set>
                                    <p:animEffect filter="image" prLst="opacity: 0.2">
                                      <p:cBhvr rctx="IE">
                                        <p:cTn id="46" dur="indefinite"/>
                                        <p:tgtEl>
                                          <p:spTgt spid="109"/>
                                        </p:tgtEl>
                                      </p:cBhvr>
                                    </p:animEffect>
                                  </p:childTnLst>
                                </p:cTn>
                              </p:par>
                              <p:par>
                                <p:cTn id="47" presetID="9" presetClass="emph" presetSubtype="0" grpId="0" nodeType="withEffect">
                                  <p:stCondLst>
                                    <p:cond delay="0"/>
                                  </p:stCondLst>
                                  <p:childTnLst>
                                    <p:set>
                                      <p:cBhvr rctx="PPT">
                                        <p:cTn id="48" dur="indefinite"/>
                                        <p:tgtEl>
                                          <p:spTgt spid="108"/>
                                        </p:tgtEl>
                                        <p:attrNameLst>
                                          <p:attrName>style.opacity</p:attrName>
                                        </p:attrNameLst>
                                      </p:cBhvr>
                                      <p:to>
                                        <p:strVal val="0.2"/>
                                      </p:to>
                                    </p:set>
                                    <p:animEffect filter="image" prLst="opacity: 0.2">
                                      <p:cBhvr rctx="IE">
                                        <p:cTn id="49" dur="indefinite"/>
                                        <p:tgtEl>
                                          <p:spTgt spid="108"/>
                                        </p:tgtEl>
                                      </p:cBhvr>
                                    </p:animEffect>
                                  </p:childTnLst>
                                </p:cTn>
                              </p:par>
                              <p:par>
                                <p:cTn id="50" presetID="9" presetClass="emph" presetSubtype="0" nodeType="withEffect">
                                  <p:stCondLst>
                                    <p:cond delay="0"/>
                                  </p:stCondLst>
                                  <p:childTnLst>
                                    <p:set>
                                      <p:cBhvr rctx="PPT">
                                        <p:cTn id="51" dur="indefinite"/>
                                        <p:tgtEl>
                                          <p:spTgt spid="75"/>
                                        </p:tgtEl>
                                        <p:attrNameLst>
                                          <p:attrName>style.opacity</p:attrName>
                                        </p:attrNameLst>
                                      </p:cBhvr>
                                      <p:to>
                                        <p:strVal val="0.2"/>
                                      </p:to>
                                    </p:set>
                                    <p:animEffect filter="image" prLst="opacity: 0.2">
                                      <p:cBhvr rctx="IE">
                                        <p:cTn id="52" dur="indefinite"/>
                                        <p:tgtEl>
                                          <p:spTgt spid="75"/>
                                        </p:tgtEl>
                                      </p:cBhvr>
                                    </p:animEffect>
                                  </p:childTnLst>
                                </p:cTn>
                              </p:par>
                              <p:par>
                                <p:cTn id="53" presetID="9" presetClass="emph" presetSubtype="0" nodeType="withEffect">
                                  <p:stCondLst>
                                    <p:cond delay="0"/>
                                  </p:stCondLst>
                                  <p:childTnLst>
                                    <p:set>
                                      <p:cBhvr rctx="PPT">
                                        <p:cTn id="54" dur="indefinite"/>
                                        <p:tgtEl>
                                          <p:spTgt spid="85"/>
                                        </p:tgtEl>
                                        <p:attrNameLst>
                                          <p:attrName>style.opacity</p:attrName>
                                        </p:attrNameLst>
                                      </p:cBhvr>
                                      <p:to>
                                        <p:strVal val="0.2"/>
                                      </p:to>
                                    </p:set>
                                    <p:animEffect filter="image" prLst="opacity: 0.2">
                                      <p:cBhvr rctx="IE">
                                        <p:cTn id="55" dur="indefinite"/>
                                        <p:tgtEl>
                                          <p:spTgt spid="85"/>
                                        </p:tgtEl>
                                      </p:cBhvr>
                                    </p:animEffect>
                                  </p:childTnLst>
                                </p:cTn>
                              </p:par>
                              <p:par>
                                <p:cTn id="56" presetID="9" presetClass="emph" presetSubtype="0" grpId="0" nodeType="withEffect">
                                  <p:stCondLst>
                                    <p:cond delay="0"/>
                                  </p:stCondLst>
                                  <p:childTnLst>
                                    <p:set>
                                      <p:cBhvr rctx="PPT">
                                        <p:cTn id="57" dur="indefinite"/>
                                        <p:tgtEl>
                                          <p:spTgt spid="84"/>
                                        </p:tgtEl>
                                        <p:attrNameLst>
                                          <p:attrName>style.opacity</p:attrName>
                                        </p:attrNameLst>
                                      </p:cBhvr>
                                      <p:to>
                                        <p:strVal val="0.2"/>
                                      </p:to>
                                    </p:set>
                                    <p:animEffect filter="image" prLst="opacity: 0.2">
                                      <p:cBhvr rctx="IE">
                                        <p:cTn id="58" dur="indefinite"/>
                                        <p:tgtEl>
                                          <p:spTgt spid="84"/>
                                        </p:tgtEl>
                                      </p:cBhvr>
                                    </p:animEffect>
                                  </p:childTnLst>
                                </p:cTn>
                              </p:par>
                              <p:par>
                                <p:cTn id="59" presetID="9" presetClass="emph" presetSubtype="0" grpId="0" nodeType="withEffect">
                                  <p:stCondLst>
                                    <p:cond delay="0"/>
                                  </p:stCondLst>
                                  <p:childTnLst>
                                    <p:set>
                                      <p:cBhvr rctx="PPT">
                                        <p:cTn id="60" dur="indefinite"/>
                                        <p:tgtEl>
                                          <p:spTgt spid="107"/>
                                        </p:tgtEl>
                                        <p:attrNameLst>
                                          <p:attrName>style.opacity</p:attrName>
                                        </p:attrNameLst>
                                      </p:cBhvr>
                                      <p:to>
                                        <p:strVal val="0.2"/>
                                      </p:to>
                                    </p:set>
                                    <p:animEffect filter="image" prLst="opacity: 0.2">
                                      <p:cBhvr rctx="IE">
                                        <p:cTn id="61" dur="indefinite"/>
                                        <p:tgtEl>
                                          <p:spTgt spid="107"/>
                                        </p:tgtEl>
                                      </p:cBhvr>
                                    </p:animEffect>
                                  </p:childTnLst>
                                </p:cTn>
                              </p:par>
                              <p:par>
                                <p:cTn id="62" presetID="9" presetClass="emph" presetSubtype="0" nodeType="withEffect">
                                  <p:stCondLst>
                                    <p:cond delay="0"/>
                                  </p:stCondLst>
                                  <p:childTnLst>
                                    <p:set>
                                      <p:cBhvr rctx="PPT">
                                        <p:cTn id="63" dur="indefinite"/>
                                        <p:tgtEl>
                                          <p:spTgt spid="82"/>
                                        </p:tgtEl>
                                        <p:attrNameLst>
                                          <p:attrName>style.opacity</p:attrName>
                                        </p:attrNameLst>
                                      </p:cBhvr>
                                      <p:to>
                                        <p:strVal val="0.2"/>
                                      </p:to>
                                    </p:set>
                                    <p:animEffect filter="image" prLst="opacity: 0.2">
                                      <p:cBhvr rctx="IE">
                                        <p:cTn id="64" dur="indefinite"/>
                                        <p:tgtEl>
                                          <p:spTgt spid="82"/>
                                        </p:tgtEl>
                                      </p:cBhvr>
                                    </p:animEffect>
                                  </p:childTnLst>
                                </p:cTn>
                              </p:par>
                              <p:par>
                                <p:cTn id="65" presetID="9" presetClass="emph" presetSubtype="0" grpId="0" nodeType="withEffect">
                                  <p:stCondLst>
                                    <p:cond delay="0"/>
                                  </p:stCondLst>
                                  <p:childTnLst>
                                    <p:set>
                                      <p:cBhvr rctx="PPT">
                                        <p:cTn id="66" dur="indefinite"/>
                                        <p:tgtEl>
                                          <p:spTgt spid="70"/>
                                        </p:tgtEl>
                                        <p:attrNameLst>
                                          <p:attrName>style.opacity</p:attrName>
                                        </p:attrNameLst>
                                      </p:cBhvr>
                                      <p:to>
                                        <p:strVal val="0.2"/>
                                      </p:to>
                                    </p:set>
                                    <p:animEffect filter="image" prLst="opacity: 0.2">
                                      <p:cBhvr rctx="IE">
                                        <p:cTn id="67" dur="indefinite"/>
                                        <p:tgtEl>
                                          <p:spTgt spid="70"/>
                                        </p:tgtEl>
                                      </p:cBhvr>
                                    </p:animEffect>
                                  </p:childTnLst>
                                </p:cTn>
                              </p:par>
                              <p:par>
                                <p:cTn id="68" presetID="9" presetClass="emph" presetSubtype="0" grpId="0" nodeType="withEffect">
                                  <p:stCondLst>
                                    <p:cond delay="0"/>
                                  </p:stCondLst>
                                  <p:childTnLst>
                                    <p:set>
                                      <p:cBhvr rctx="PPT">
                                        <p:cTn id="69" dur="indefinite"/>
                                        <p:tgtEl>
                                          <p:spTgt spid="78"/>
                                        </p:tgtEl>
                                        <p:attrNameLst>
                                          <p:attrName>style.opacity</p:attrName>
                                        </p:attrNameLst>
                                      </p:cBhvr>
                                      <p:to>
                                        <p:strVal val="0.2"/>
                                      </p:to>
                                    </p:set>
                                    <p:animEffect filter="image" prLst="opacity: 0.2">
                                      <p:cBhvr rctx="IE">
                                        <p:cTn id="70" dur="indefinite"/>
                                        <p:tgtEl>
                                          <p:spTgt spid="78"/>
                                        </p:tgtEl>
                                      </p:cBhvr>
                                    </p:animEffect>
                                  </p:childTnLst>
                                </p:cTn>
                              </p:par>
                              <p:par>
                                <p:cTn id="71" presetID="9" presetClass="emph" presetSubtype="0" nodeType="withEffect">
                                  <p:stCondLst>
                                    <p:cond delay="0"/>
                                  </p:stCondLst>
                                  <p:childTnLst>
                                    <p:set>
                                      <p:cBhvr rctx="PPT">
                                        <p:cTn id="72" dur="indefinite"/>
                                        <p:tgtEl>
                                          <p:spTgt spid="80"/>
                                        </p:tgtEl>
                                        <p:attrNameLst>
                                          <p:attrName>style.opacity</p:attrName>
                                        </p:attrNameLst>
                                      </p:cBhvr>
                                      <p:to>
                                        <p:strVal val="0.2"/>
                                      </p:to>
                                    </p:set>
                                    <p:animEffect filter="image" prLst="opacity: 0.2">
                                      <p:cBhvr rctx="IE">
                                        <p:cTn id="73" dur="indefinite"/>
                                        <p:tgtEl>
                                          <p:spTgt spid="80"/>
                                        </p:tgtEl>
                                      </p:cBhvr>
                                    </p:animEffect>
                                  </p:childTnLst>
                                </p:cTn>
                              </p:par>
                              <p:par>
                                <p:cTn id="74" presetID="9" presetClass="emph" presetSubtype="0" grpId="0" nodeType="withEffect">
                                  <p:stCondLst>
                                    <p:cond delay="0"/>
                                  </p:stCondLst>
                                  <p:childTnLst>
                                    <p:set>
                                      <p:cBhvr rctx="PPT">
                                        <p:cTn id="75" dur="indefinite"/>
                                        <p:tgtEl>
                                          <p:spTgt spid="100"/>
                                        </p:tgtEl>
                                        <p:attrNameLst>
                                          <p:attrName>style.opacity</p:attrName>
                                        </p:attrNameLst>
                                      </p:cBhvr>
                                      <p:to>
                                        <p:strVal val="0.2"/>
                                      </p:to>
                                    </p:set>
                                    <p:animEffect filter="image" prLst="opacity: 0.2">
                                      <p:cBhvr rctx="IE">
                                        <p:cTn id="76" dur="indefinite"/>
                                        <p:tgtEl>
                                          <p:spTgt spid="100"/>
                                        </p:tgtEl>
                                      </p:cBhvr>
                                    </p:animEffect>
                                  </p:childTnLst>
                                </p:cTn>
                              </p:par>
                              <p:par>
                                <p:cTn id="77" presetID="9" presetClass="emph" presetSubtype="0" nodeType="withEffect">
                                  <p:stCondLst>
                                    <p:cond delay="0"/>
                                  </p:stCondLst>
                                  <p:childTnLst>
                                    <p:set>
                                      <p:cBhvr rctx="PPT">
                                        <p:cTn id="78" dur="indefinite"/>
                                        <p:tgtEl>
                                          <p:spTgt spid="87"/>
                                        </p:tgtEl>
                                        <p:attrNameLst>
                                          <p:attrName>style.opacity</p:attrName>
                                        </p:attrNameLst>
                                      </p:cBhvr>
                                      <p:to>
                                        <p:strVal val="0.2"/>
                                      </p:to>
                                    </p:set>
                                    <p:animEffect filter="image" prLst="opacity: 0.2">
                                      <p:cBhvr rctx="IE">
                                        <p:cTn id="79" dur="indefinite"/>
                                        <p:tgtEl>
                                          <p:spTgt spid="87"/>
                                        </p:tgtEl>
                                      </p:cBhvr>
                                    </p:animEffect>
                                  </p:childTnLst>
                                </p:cTn>
                              </p:par>
                              <p:par>
                                <p:cTn id="80" presetID="9" presetClass="emph" presetSubtype="0" grpId="0" nodeType="withEffect">
                                  <p:stCondLst>
                                    <p:cond delay="0"/>
                                  </p:stCondLst>
                                  <p:childTnLst>
                                    <p:set>
                                      <p:cBhvr rctx="PPT">
                                        <p:cTn id="81" dur="indefinite"/>
                                        <p:tgtEl>
                                          <p:spTgt spid="99"/>
                                        </p:tgtEl>
                                        <p:attrNameLst>
                                          <p:attrName>style.opacity</p:attrName>
                                        </p:attrNameLst>
                                      </p:cBhvr>
                                      <p:to>
                                        <p:strVal val="0.2"/>
                                      </p:to>
                                    </p:set>
                                    <p:animEffect filter="image" prLst="opacity: 0.2">
                                      <p:cBhvr rctx="IE">
                                        <p:cTn id="82" dur="indefinite"/>
                                        <p:tgtEl>
                                          <p:spTgt spid="99"/>
                                        </p:tgtEl>
                                      </p:cBhvr>
                                    </p:animEffect>
                                  </p:childTnLst>
                                </p:cTn>
                              </p:par>
                              <p:par>
                                <p:cTn id="83" presetID="9" presetClass="emph" presetSubtype="0" nodeType="withEffect">
                                  <p:stCondLst>
                                    <p:cond delay="0"/>
                                  </p:stCondLst>
                                  <p:childTnLst>
                                    <p:set>
                                      <p:cBhvr rctx="PPT">
                                        <p:cTn id="84" dur="indefinite"/>
                                        <p:tgtEl>
                                          <p:spTgt spid="81"/>
                                        </p:tgtEl>
                                        <p:attrNameLst>
                                          <p:attrName>style.opacity</p:attrName>
                                        </p:attrNameLst>
                                      </p:cBhvr>
                                      <p:to>
                                        <p:strVal val="0.2"/>
                                      </p:to>
                                    </p:set>
                                    <p:animEffect filter="image" prLst="opacity: 0.2">
                                      <p:cBhvr rctx="IE">
                                        <p:cTn id="85" dur="indefinite"/>
                                        <p:tgtEl>
                                          <p:spTgt spid="81"/>
                                        </p:tgtEl>
                                      </p:cBhvr>
                                    </p:animEffect>
                                  </p:childTnLst>
                                </p:cTn>
                              </p:par>
                              <p:par>
                                <p:cTn id="86" presetID="1" presetClass="exit" presetSubtype="0" fill="hold" grpId="0" nodeType="withEffect">
                                  <p:stCondLst>
                                    <p:cond delay="0"/>
                                  </p:stCondLst>
                                  <p:childTnLst>
                                    <p:set>
                                      <p:cBhvr>
                                        <p:cTn id="87" dur="1" fill="hold">
                                          <p:stCondLst>
                                            <p:cond delay="0"/>
                                          </p:stCondLst>
                                        </p:cTn>
                                        <p:tgtEl>
                                          <p:spTgt spid="63"/>
                                        </p:tgtEl>
                                        <p:attrNameLst>
                                          <p:attrName>style.visibility</p:attrName>
                                        </p:attrNameLst>
                                      </p:cBhvr>
                                      <p:to>
                                        <p:strVal val="hidden"/>
                                      </p:to>
                                    </p:set>
                                  </p:childTnLst>
                                </p:cTn>
                              </p:par>
                              <p:par>
                                <p:cTn id="88" presetID="1" presetClass="exit" presetSubtype="0" fill="hold" grpId="0" nodeType="withEffect">
                                  <p:stCondLst>
                                    <p:cond delay="0"/>
                                  </p:stCondLst>
                                  <p:childTnLst>
                                    <p:set>
                                      <p:cBhvr>
                                        <p:cTn id="89" dur="1" fill="hold">
                                          <p:stCondLst>
                                            <p:cond delay="0"/>
                                          </p:stCondLst>
                                        </p:cTn>
                                        <p:tgtEl>
                                          <p:spTgt spid="104"/>
                                        </p:tgtEl>
                                        <p:attrNameLst>
                                          <p:attrName>style.visibility</p:attrName>
                                        </p:attrNameLst>
                                      </p:cBhvr>
                                      <p:to>
                                        <p:strVal val="hidden"/>
                                      </p:to>
                                    </p:set>
                                  </p:childTnLst>
                                </p:cTn>
                              </p:par>
                              <p:par>
                                <p:cTn id="90" presetID="9" presetClass="emph" presetSubtype="0" grpId="0" nodeType="withEffect">
                                  <p:stCondLst>
                                    <p:cond delay="0"/>
                                  </p:stCondLst>
                                  <p:childTnLst>
                                    <p:set>
                                      <p:cBhvr rctx="PPT">
                                        <p:cTn id="91" dur="indefinite"/>
                                        <p:tgtEl>
                                          <p:spTgt spid="114"/>
                                        </p:tgtEl>
                                        <p:attrNameLst>
                                          <p:attrName>style.opacity</p:attrName>
                                        </p:attrNameLst>
                                      </p:cBhvr>
                                      <p:to>
                                        <p:strVal val="0.2"/>
                                      </p:to>
                                    </p:set>
                                    <p:animEffect filter="image" prLst="opacity: 0.2">
                                      <p:cBhvr rctx="IE">
                                        <p:cTn id="92" dur="indefinite"/>
                                        <p:tgtEl>
                                          <p:spTgt spid="114"/>
                                        </p:tgtEl>
                                      </p:cBhvr>
                                    </p:animEffect>
                                  </p:childTnLst>
                                </p:cTn>
                              </p:par>
                              <p:par>
                                <p:cTn id="93" presetID="1" presetClass="entr" presetSubtype="0" fill="hold" nodeType="withEffect">
                                  <p:stCondLst>
                                    <p:cond delay="0"/>
                                  </p:stCondLst>
                                  <p:childTnLst>
                                    <p:set>
                                      <p:cBhvr>
                                        <p:cTn id="94" dur="1" fill="hold">
                                          <p:stCondLst>
                                            <p:cond delay="0"/>
                                          </p:stCondLst>
                                        </p:cTn>
                                        <p:tgtEl>
                                          <p:spTgt spid="1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8" grpId="0" animBg="1"/>
      <p:bldP spid="69" grpId="0" animBg="1"/>
      <p:bldP spid="70" grpId="0" animBg="1"/>
      <p:bldP spid="78" grpId="0" animBg="1"/>
      <p:bldP spid="79" grpId="0" animBg="1"/>
      <p:bldP spid="84" grpId="0" animBg="1"/>
      <p:bldP spid="99" grpId="0"/>
      <p:bldP spid="100" grpId="0"/>
      <p:bldP spid="101" grpId="0"/>
      <p:bldP spid="102" grpId="0"/>
      <p:bldP spid="104" grpId="0" animBg="1"/>
      <p:bldP spid="106" grpId="0"/>
      <p:bldP spid="107" grpId="0"/>
      <p:bldP spid="108" grpId="0"/>
      <p:bldP spid="109" grpId="0"/>
      <p:bldP spid="110" grpId="0"/>
      <p:bldP spid="111" grpId="0"/>
      <p:bldP spid="114"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2">
            <a:extLst>
              <a:ext uri="{FF2B5EF4-FFF2-40B4-BE49-F238E27FC236}">
                <a16:creationId xmlns:a16="http://schemas.microsoft.com/office/drawing/2014/main" id="{8CFBF2F3-9A42-684C-A086-485A769771A5}"/>
              </a:ext>
            </a:extLst>
          </p:cNvPr>
          <p:cNvSpPr>
            <a:spLocks noGrp="1"/>
          </p:cNvSpPr>
          <p:nvPr>
            <p:ph type="title"/>
          </p:nvPr>
        </p:nvSpPr>
        <p:spPr>
          <a:xfrm>
            <a:off x="440530" y="277718"/>
            <a:ext cx="641576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GQBE: Multiple Query Tuples</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Understand the connections implied by the tuples</a:t>
            </a:r>
          </a:p>
        </p:txBody>
      </p:sp>
      <p:sp>
        <p:nvSpPr>
          <p:cNvPr id="3" name="Rectangle 2">
            <a:extLst>
              <a:ext uri="{FF2B5EF4-FFF2-40B4-BE49-F238E27FC236}">
                <a16:creationId xmlns:a16="http://schemas.microsoft.com/office/drawing/2014/main" id="{9B2531F0-2731-AF44-BDA4-818FA84C8511}"/>
              </a:ext>
            </a:extLst>
          </p:cNvPr>
          <p:cNvSpPr/>
          <p:nvPr/>
        </p:nvSpPr>
        <p:spPr>
          <a:xfrm>
            <a:off x="7233628" y="391604"/>
            <a:ext cx="1679562" cy="300082"/>
          </a:xfrm>
          <a:prstGeom prst="rect">
            <a:avLst/>
          </a:prstGeom>
        </p:spPr>
        <p:txBody>
          <a:bodyPr wrap="none">
            <a:spAutoFit/>
          </a:bodyPr>
          <a:lstStyle/>
          <a:p>
            <a:r>
              <a:rPr lang="en-GB" sz="1350" dirty="0">
                <a:solidFill>
                  <a:srgbClr val="0072E5"/>
                </a:solidFill>
                <a:latin typeface="LibreCaslonText"/>
              </a:rPr>
              <a:t>Jayaram et al. </a:t>
            </a:r>
            <a:r>
              <a:rPr lang="en-GB" sz="1350" dirty="0">
                <a:latin typeface="LibreCaslonText"/>
              </a:rPr>
              <a:t>[</a:t>
            </a:r>
            <a:r>
              <a:rPr lang="en-GB" sz="1350" dirty="0">
                <a:solidFill>
                  <a:srgbClr val="0072E5"/>
                </a:solidFill>
                <a:latin typeface="LibreCaslonText"/>
              </a:rPr>
              <a:t>2015</a:t>
            </a:r>
            <a:r>
              <a:rPr lang="en-GB" sz="1350" dirty="0">
                <a:latin typeface="LibreCaslonText"/>
              </a:rPr>
              <a:t>] </a:t>
            </a:r>
          </a:p>
        </p:txBody>
      </p:sp>
      <p:sp>
        <p:nvSpPr>
          <p:cNvPr id="128" name="Content Placeholder 96">
            <a:extLst>
              <a:ext uri="{FF2B5EF4-FFF2-40B4-BE49-F238E27FC236}">
                <a16:creationId xmlns:a16="http://schemas.microsoft.com/office/drawing/2014/main" id="{FA2A5DAD-8B51-F64A-8158-492ACBD35BB3}"/>
              </a:ext>
            </a:extLst>
          </p:cNvPr>
          <p:cNvSpPr txBox="1">
            <a:spLocks/>
          </p:cNvSpPr>
          <p:nvPr/>
        </p:nvSpPr>
        <p:spPr bwMode="black">
          <a:xfrm>
            <a:off x="7144938" y="726639"/>
            <a:ext cx="1942440" cy="2883037"/>
          </a:xfrm>
          <a:prstGeom prst="rect">
            <a:avLst/>
          </a:prstGeom>
        </p:spPr>
        <p:txBody>
          <a:bodyPr vert="horz" wrap="square" lIns="0" tIns="0" rIns="0" bIns="0" rtlCol="0">
            <a:noAutofit/>
          </a:bodyPr>
          <a:lstStyle>
            <a:lvl1pPr marL="95250" indent="-95250" algn="l" defTabSz="457200" rtl="0" eaLnBrk="1" latinLnBrk="0" hangingPunct="1">
              <a:lnSpc>
                <a:spcPct val="100000"/>
              </a:lnSpc>
              <a:spcBef>
                <a:spcPts val="0"/>
              </a:spcBef>
              <a:spcAft>
                <a:spcPts val="400"/>
              </a:spcAft>
              <a:buSzPct val="100000"/>
              <a:buFont typeface="Arial"/>
              <a:buNone/>
              <a:tabLst/>
              <a:defRPr sz="1800" b="1" i="0" kern="1200">
                <a:solidFill>
                  <a:srgbClr val="5373CA"/>
                </a:solidFill>
                <a:latin typeface="Helvetica Neue"/>
                <a:ea typeface="+mn-ea"/>
                <a:cs typeface="Helvetica Neue"/>
              </a:defRPr>
            </a:lvl1pPr>
            <a:lvl2pPr marL="333375" indent="-166688" algn="l" defTabSz="430213" rtl="0" eaLnBrk="1" latinLnBrk="0" hangingPunct="1">
              <a:lnSpc>
                <a:spcPct val="100000"/>
              </a:lnSpc>
              <a:spcBef>
                <a:spcPts val="0"/>
              </a:spcBef>
              <a:spcAft>
                <a:spcPts val="400"/>
              </a:spcAft>
              <a:buClr>
                <a:schemeClr val="accent3"/>
              </a:buClr>
              <a:buSzPct val="100000"/>
              <a:buFont typeface="LucidaGrande" charset="0"/>
              <a:buChar char="●"/>
              <a:tabLst/>
              <a:defRPr sz="1600" b="0" i="0" kern="1200">
                <a:solidFill>
                  <a:srgbClr val="000000"/>
                </a:solidFill>
                <a:latin typeface="Helvetica Neue"/>
                <a:ea typeface="+mn-ea"/>
                <a:cs typeface="Helvetica Neue"/>
              </a:defRPr>
            </a:lvl2pPr>
            <a:lvl3pPr marL="400050" indent="-133350" algn="l" defTabSz="457200" rtl="0" eaLnBrk="1" latinLnBrk="0" hangingPunct="1">
              <a:lnSpc>
                <a:spcPct val="100000"/>
              </a:lnSpc>
              <a:spcBef>
                <a:spcPts val="0"/>
              </a:spcBef>
              <a:spcAft>
                <a:spcPts val="400"/>
              </a:spcAft>
              <a:buClr>
                <a:schemeClr val="accent3"/>
              </a:buClr>
              <a:buFont typeface="LucidaGrande" charset="0"/>
              <a:buChar char="⁃"/>
              <a:tabLst/>
              <a:defRPr sz="1400" b="0" i="0" kern="1200">
                <a:solidFill>
                  <a:srgbClr val="000000"/>
                </a:solidFill>
                <a:latin typeface="Helvetica Neue"/>
                <a:ea typeface="+mn-ea"/>
                <a:cs typeface="Helvetica Neue"/>
              </a:defRPr>
            </a:lvl3pPr>
            <a:lvl4pPr marL="501254" indent="-146447" algn="l" defTabSz="457200" rtl="0" eaLnBrk="1" latinLnBrk="0" hangingPunct="1">
              <a:lnSpc>
                <a:spcPct val="100000"/>
              </a:lnSpc>
              <a:spcBef>
                <a:spcPts val="0"/>
              </a:spcBef>
              <a:spcAft>
                <a:spcPts val="400"/>
              </a:spcAft>
              <a:buClr>
                <a:schemeClr val="accent3"/>
              </a:buClr>
              <a:buSzPct val="80000"/>
              <a:buFont typeface="LucidaGrande" charset="0"/>
              <a:buChar char="▪"/>
              <a:tabLst/>
              <a:defRPr lang="en-US" sz="1400" b="0" i="0" kern="1200">
                <a:solidFill>
                  <a:srgbClr val="000000"/>
                </a:solidFill>
                <a:latin typeface="Helvetica Neue"/>
                <a:ea typeface="+mn-ea"/>
                <a:cs typeface="Helvetica Neue"/>
              </a:defRPr>
            </a:lvl4pPr>
            <a:lvl5pPr marL="567929" indent="-113110" algn="l" defTabSz="457200" rtl="0" eaLnBrk="1" latinLnBrk="0" hangingPunct="1">
              <a:lnSpc>
                <a:spcPct val="100000"/>
              </a:lnSpc>
              <a:spcBef>
                <a:spcPts val="0"/>
              </a:spcBef>
              <a:spcAft>
                <a:spcPts val="400"/>
              </a:spcAft>
              <a:buClr>
                <a:schemeClr val="accent3"/>
              </a:buClr>
              <a:buFont typeface="LucidaGrande" charset="0"/>
              <a:buChar char="‣"/>
              <a:tabLst/>
              <a:defRPr sz="1400" b="0" i="0" kern="1200">
                <a:solidFill>
                  <a:srgbClr val="000000"/>
                </a:solidFill>
                <a:latin typeface="Helvetica Neue"/>
                <a:ea typeface="+mn-ea"/>
                <a:cs typeface="Helvetica Neue"/>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514350">
              <a:spcAft>
                <a:spcPts val="0"/>
              </a:spcAft>
              <a:buSzTx/>
              <a:defRPr/>
            </a:pPr>
            <a:r>
              <a:rPr lang="en-US" sz="1350" b="0" dirty="0">
                <a:solidFill>
                  <a:sysClr val="windowText" lastClr="000000"/>
                </a:solidFill>
                <a:latin typeface="Helvetica Neue" panose="02000503000000020004" pitchFamily="2" charset="0"/>
              </a:rPr>
              <a:t>Find answers using a lattice obtained removing edges from the union graph</a:t>
            </a:r>
            <a:endParaRPr lang="en-US" sz="1350" b="0" dirty="0">
              <a:latin typeface="Helvetica Neue" panose="02000503000000020004" pitchFamily="2" charset="0"/>
            </a:endParaRPr>
          </a:p>
          <a:p>
            <a:pPr marL="0" indent="0" defTabSz="514350">
              <a:spcAft>
                <a:spcPts val="0"/>
              </a:spcAft>
              <a:buSzTx/>
              <a:defRPr/>
            </a:pPr>
            <a:endParaRPr lang="en-US" sz="1350" b="0" dirty="0">
              <a:latin typeface="Helvetica Neue" panose="02000503000000020004" pitchFamily="2" charset="0"/>
            </a:endParaRPr>
          </a:p>
          <a:p>
            <a:pPr marL="0" indent="0" defTabSz="514350">
              <a:spcAft>
                <a:spcPts val="0"/>
              </a:spcAft>
              <a:buSzTx/>
              <a:defRPr/>
            </a:pPr>
            <a:r>
              <a:rPr lang="en-US" sz="1350" b="0" dirty="0">
                <a:latin typeface="Helvetica Neue" panose="02000503000000020004" pitchFamily="2" charset="0"/>
              </a:rPr>
              <a:t>GQBE finds answers for multiple query tuples</a:t>
            </a:r>
          </a:p>
          <a:p>
            <a:pPr marL="0" indent="0" defTabSz="514350">
              <a:spcAft>
                <a:spcPts val="0"/>
              </a:spcAft>
              <a:buSzTx/>
              <a:defRPr/>
            </a:pPr>
            <a:r>
              <a:rPr lang="en-US" sz="1350" b="0" dirty="0">
                <a:solidFill>
                  <a:sysClr val="windowText" lastClr="000000"/>
                </a:solidFill>
                <a:latin typeface="Helvetica Neue" panose="02000503000000020004" pitchFamily="2" charset="0"/>
              </a:rPr>
              <a:t>Compute a re-weighted union graph of the individual query graphs</a:t>
            </a:r>
          </a:p>
        </p:txBody>
      </p:sp>
      <p:sp>
        <p:nvSpPr>
          <p:cNvPr id="129" name="Oval 128">
            <a:extLst>
              <a:ext uri="{FF2B5EF4-FFF2-40B4-BE49-F238E27FC236}">
                <a16:creationId xmlns:a16="http://schemas.microsoft.com/office/drawing/2014/main" id="{84471EDF-27AC-0448-B2D5-C3CA38941798}"/>
              </a:ext>
            </a:extLst>
          </p:cNvPr>
          <p:cNvSpPr/>
          <p:nvPr/>
        </p:nvSpPr>
        <p:spPr>
          <a:xfrm>
            <a:off x="2307610" y="1418740"/>
            <a:ext cx="187037" cy="187037"/>
          </a:xfrm>
          <a:prstGeom prst="ellipse">
            <a:avLst/>
          </a:prstGeom>
          <a:solidFill>
            <a:srgbClr val="F05332"/>
          </a:solidFill>
          <a:ln w="25400" cap="flat" cmpd="sng" algn="ctr">
            <a:solidFill>
              <a:srgbClr val="F05332">
                <a:shade val="50000"/>
              </a:srgbClr>
            </a:solidFill>
            <a:prstDash val="solid"/>
          </a:ln>
          <a:effectLst/>
        </p:spPr>
        <p:txBody>
          <a:bodyPr wrap="none" rtlCol="0" anchor="ctr"/>
          <a:lstStyle/>
          <a:p>
            <a:pPr algn="ctr" defTabSz="342900">
              <a:defRPr/>
            </a:pPr>
            <a:r>
              <a:rPr lang="en-US" sz="1013" kern="0" dirty="0">
                <a:solidFill>
                  <a:prstClr val="white"/>
                </a:solidFill>
                <a:latin typeface="Georgia Regular" charset="0"/>
              </a:rPr>
              <a:t>v</a:t>
            </a:r>
            <a:r>
              <a:rPr lang="en-US" sz="1013" kern="0" baseline="-25000" dirty="0">
                <a:solidFill>
                  <a:prstClr val="white"/>
                </a:solidFill>
                <a:latin typeface="Georgia Regular" charset="0"/>
              </a:rPr>
              <a:t>1</a:t>
            </a:r>
            <a:endParaRPr lang="en-US" sz="1013" kern="0" dirty="0">
              <a:solidFill>
                <a:prstClr val="white"/>
              </a:solidFill>
              <a:latin typeface="Georgia Regular" charset="0"/>
            </a:endParaRPr>
          </a:p>
        </p:txBody>
      </p:sp>
      <p:sp>
        <p:nvSpPr>
          <p:cNvPr id="130" name="Ovale 19">
            <a:extLst>
              <a:ext uri="{FF2B5EF4-FFF2-40B4-BE49-F238E27FC236}">
                <a16:creationId xmlns:a16="http://schemas.microsoft.com/office/drawing/2014/main" id="{6791CD4A-C78D-E049-B7C7-9CE985278655}"/>
              </a:ext>
            </a:extLst>
          </p:cNvPr>
          <p:cNvSpPr/>
          <p:nvPr/>
        </p:nvSpPr>
        <p:spPr>
          <a:xfrm>
            <a:off x="2658313" y="1418740"/>
            <a:ext cx="187037" cy="187037"/>
          </a:xfrm>
          <a:prstGeom prst="ellipse">
            <a:avLst/>
          </a:prstGeom>
          <a:solidFill>
            <a:srgbClr val="325AB4"/>
          </a:solidFill>
          <a:ln w="25400" cap="flat" cmpd="sng" algn="ctr">
            <a:solidFill>
              <a:srgbClr val="325AB4">
                <a:shade val="50000"/>
              </a:srgbClr>
            </a:solidFill>
            <a:prstDash val="solid"/>
          </a:ln>
          <a:effectLst/>
        </p:spPr>
        <p:txBody>
          <a:bodyPr rtlCol="0" anchor="ctr"/>
          <a:lstStyle/>
          <a:p>
            <a:pPr algn="ctr" defTabSz="342900">
              <a:defRPr/>
            </a:pPr>
            <a:endParaRPr lang="it-IT" sz="1013" kern="0" dirty="0">
              <a:solidFill>
                <a:prstClr val="white"/>
              </a:solidFill>
              <a:latin typeface="Georgia Regular" charset="0"/>
            </a:endParaRPr>
          </a:p>
        </p:txBody>
      </p:sp>
      <p:cxnSp>
        <p:nvCxnSpPr>
          <p:cNvPr id="131" name="Straight Arrow Connector 27">
            <a:extLst>
              <a:ext uri="{FF2B5EF4-FFF2-40B4-BE49-F238E27FC236}">
                <a16:creationId xmlns:a16="http://schemas.microsoft.com/office/drawing/2014/main" id="{827DA897-02A5-2849-8A98-1CE852D714C5}"/>
              </a:ext>
            </a:extLst>
          </p:cNvPr>
          <p:cNvCxnSpPr>
            <a:stCxn id="130" idx="2"/>
            <a:endCxn id="129" idx="6"/>
          </p:cNvCxnSpPr>
          <p:nvPr/>
        </p:nvCxnSpPr>
        <p:spPr>
          <a:xfrm flipH="1">
            <a:off x="2494646" y="1512259"/>
            <a:ext cx="163667" cy="0"/>
          </a:xfrm>
          <a:prstGeom prst="straightConnector1">
            <a:avLst/>
          </a:prstGeom>
          <a:noFill/>
          <a:ln w="19050" cap="flat" cmpd="sng" algn="ctr">
            <a:solidFill>
              <a:sysClr val="windowText" lastClr="000000"/>
            </a:solidFill>
            <a:prstDash val="solid"/>
            <a:headEnd type="none"/>
            <a:tailEnd type="none"/>
          </a:ln>
          <a:effectLst/>
        </p:spPr>
      </p:cxnSp>
      <p:sp>
        <p:nvSpPr>
          <p:cNvPr id="132" name="Oval 131">
            <a:extLst>
              <a:ext uri="{FF2B5EF4-FFF2-40B4-BE49-F238E27FC236}">
                <a16:creationId xmlns:a16="http://schemas.microsoft.com/office/drawing/2014/main" id="{F1D689D9-F4AF-D94A-9264-8FFA8B905A95}"/>
              </a:ext>
            </a:extLst>
          </p:cNvPr>
          <p:cNvSpPr/>
          <p:nvPr/>
        </p:nvSpPr>
        <p:spPr>
          <a:xfrm>
            <a:off x="3009015" y="1418740"/>
            <a:ext cx="187037" cy="187037"/>
          </a:xfrm>
          <a:prstGeom prst="ellipse">
            <a:avLst/>
          </a:prstGeom>
          <a:solidFill>
            <a:srgbClr val="00B050"/>
          </a:solidFill>
          <a:ln w="25400" cap="flat" cmpd="sng" algn="ctr">
            <a:solidFill>
              <a:srgbClr val="B9B8BB">
                <a:shade val="50000"/>
              </a:srgbClr>
            </a:solidFill>
            <a:prstDash val="solid"/>
          </a:ln>
          <a:effectLst/>
        </p:spPr>
        <p:txBody>
          <a:bodyPr wrap="none" rtlCol="0" anchor="ctr"/>
          <a:lstStyle/>
          <a:p>
            <a:pPr algn="ctr" defTabSz="342900">
              <a:defRPr/>
            </a:pPr>
            <a:r>
              <a:rPr lang="en-US" sz="1013" kern="0" dirty="0">
                <a:solidFill>
                  <a:prstClr val="white"/>
                </a:solidFill>
                <a:latin typeface="Georgia Regular" charset="0"/>
              </a:rPr>
              <a:t>v</a:t>
            </a:r>
            <a:r>
              <a:rPr lang="en-US" sz="1013" kern="0" baseline="-25000" dirty="0">
                <a:solidFill>
                  <a:prstClr val="white"/>
                </a:solidFill>
                <a:latin typeface="Georgia Regular" charset="0"/>
              </a:rPr>
              <a:t>2</a:t>
            </a:r>
            <a:endParaRPr lang="en-US" sz="1013" kern="0" dirty="0">
              <a:solidFill>
                <a:prstClr val="white"/>
              </a:solidFill>
              <a:latin typeface="Georgia Regular" charset="0"/>
            </a:endParaRPr>
          </a:p>
        </p:txBody>
      </p:sp>
      <p:cxnSp>
        <p:nvCxnSpPr>
          <p:cNvPr id="133" name="Straight Arrow Connector 27">
            <a:extLst>
              <a:ext uri="{FF2B5EF4-FFF2-40B4-BE49-F238E27FC236}">
                <a16:creationId xmlns:a16="http://schemas.microsoft.com/office/drawing/2014/main" id="{F0E36E45-88E7-984C-8FE6-CDF202055061}"/>
              </a:ext>
            </a:extLst>
          </p:cNvPr>
          <p:cNvCxnSpPr>
            <a:stCxn id="132" idx="2"/>
            <a:endCxn id="130" idx="6"/>
          </p:cNvCxnSpPr>
          <p:nvPr/>
        </p:nvCxnSpPr>
        <p:spPr>
          <a:xfrm flipH="1">
            <a:off x="2845348" y="1512259"/>
            <a:ext cx="163667" cy="0"/>
          </a:xfrm>
          <a:prstGeom prst="straightConnector1">
            <a:avLst/>
          </a:prstGeom>
          <a:noFill/>
          <a:ln w="19050" cap="flat" cmpd="sng" algn="ctr">
            <a:solidFill>
              <a:sysClr val="windowText" lastClr="000000"/>
            </a:solidFill>
            <a:prstDash val="solid"/>
            <a:headEnd type="none"/>
            <a:tailEnd type="none"/>
          </a:ln>
          <a:effectLst/>
        </p:spPr>
      </p:cxnSp>
      <p:sp>
        <p:nvSpPr>
          <p:cNvPr id="134" name="TextBox 133">
            <a:extLst>
              <a:ext uri="{FF2B5EF4-FFF2-40B4-BE49-F238E27FC236}">
                <a16:creationId xmlns:a16="http://schemas.microsoft.com/office/drawing/2014/main" id="{8BC50403-F3FB-0D42-9EFA-E4F3737B26FB}"/>
              </a:ext>
            </a:extLst>
          </p:cNvPr>
          <p:cNvSpPr txBox="1"/>
          <p:nvPr/>
        </p:nvSpPr>
        <p:spPr>
          <a:xfrm>
            <a:off x="401216" y="1383507"/>
            <a:ext cx="1112805" cy="646331"/>
          </a:xfrm>
          <a:prstGeom prst="rect">
            <a:avLst/>
          </a:prstGeom>
          <a:solidFill>
            <a:srgbClr val="325AB4"/>
          </a:solidFill>
          <a:ln w="25400" cap="flat" cmpd="sng" algn="ctr">
            <a:noFill/>
            <a:prstDash val="solid"/>
          </a:ln>
          <a:effectLst/>
        </p:spPr>
        <p:txBody>
          <a:bodyPr wrap="none" rtlCol="0">
            <a:spAutoFit/>
          </a:bodyPr>
          <a:lstStyle/>
          <a:p>
            <a:pPr algn="ctr" defTabSz="342900">
              <a:defRPr/>
            </a:pPr>
            <a:r>
              <a:rPr lang="en-US" sz="1200" kern="0" dirty="0">
                <a:solidFill>
                  <a:prstClr val="white"/>
                </a:solidFill>
                <a:latin typeface="Helvetica Neue" panose="02000503000000020004" pitchFamily="2" charset="0"/>
              </a:rPr>
              <a:t>Subgraphs of</a:t>
            </a:r>
          </a:p>
          <a:p>
            <a:pPr algn="ctr" defTabSz="342900">
              <a:defRPr/>
            </a:pPr>
            <a:r>
              <a:rPr lang="en-US" sz="1200" kern="0" dirty="0">
                <a:solidFill>
                  <a:prstClr val="white"/>
                </a:solidFill>
                <a:latin typeface="Helvetica Neue" panose="02000503000000020004" pitchFamily="2" charset="0"/>
              </a:rPr>
              <a:t>Maximum</a:t>
            </a:r>
          </a:p>
          <a:p>
            <a:pPr algn="ctr" defTabSz="342900">
              <a:defRPr/>
            </a:pPr>
            <a:r>
              <a:rPr lang="en-US" sz="1200" kern="0" dirty="0">
                <a:solidFill>
                  <a:prstClr val="white"/>
                </a:solidFill>
                <a:latin typeface="Helvetica Neue" panose="02000503000000020004" pitchFamily="2" charset="0"/>
              </a:rPr>
              <a:t>Query graph</a:t>
            </a:r>
          </a:p>
        </p:txBody>
      </p:sp>
      <p:cxnSp>
        <p:nvCxnSpPr>
          <p:cNvPr id="135" name="Curved Connector 134">
            <a:extLst>
              <a:ext uri="{FF2B5EF4-FFF2-40B4-BE49-F238E27FC236}">
                <a16:creationId xmlns:a16="http://schemas.microsoft.com/office/drawing/2014/main" id="{54ADAF72-AD1E-CB4C-8C58-13AD8F81BC40}"/>
              </a:ext>
            </a:extLst>
          </p:cNvPr>
          <p:cNvCxnSpPr>
            <a:stCxn id="129" idx="7"/>
            <a:endCxn id="132" idx="1"/>
          </p:cNvCxnSpPr>
          <p:nvPr/>
        </p:nvCxnSpPr>
        <p:spPr>
          <a:xfrm rot="5400000" flipH="1" flipV="1">
            <a:off x="2751831" y="1161557"/>
            <a:ext cx="7144" cy="569150"/>
          </a:xfrm>
          <a:prstGeom prst="curvedConnector3">
            <a:avLst>
              <a:gd name="adj1" fmla="val 1190299"/>
            </a:avLst>
          </a:prstGeom>
          <a:noFill/>
          <a:ln w="19050" cap="flat" cmpd="sng" algn="ctr">
            <a:solidFill>
              <a:sysClr val="windowText" lastClr="000000"/>
            </a:solidFill>
            <a:prstDash val="solid"/>
            <a:headEnd type="none"/>
            <a:tailEnd type="none"/>
          </a:ln>
          <a:effectLst/>
        </p:spPr>
      </p:cxnSp>
      <p:sp>
        <p:nvSpPr>
          <p:cNvPr id="136" name="Oval 135">
            <a:extLst>
              <a:ext uri="{FF2B5EF4-FFF2-40B4-BE49-F238E27FC236}">
                <a16:creationId xmlns:a16="http://schemas.microsoft.com/office/drawing/2014/main" id="{56B4CF63-F7D7-B946-A8F1-CE4ADDBF3497}"/>
              </a:ext>
            </a:extLst>
          </p:cNvPr>
          <p:cNvSpPr/>
          <p:nvPr/>
        </p:nvSpPr>
        <p:spPr>
          <a:xfrm>
            <a:off x="1675903" y="1899769"/>
            <a:ext cx="187037" cy="187037"/>
          </a:xfrm>
          <a:prstGeom prst="ellipse">
            <a:avLst/>
          </a:prstGeom>
          <a:solidFill>
            <a:srgbClr val="F05332"/>
          </a:solidFill>
          <a:ln w="25400" cap="flat" cmpd="sng" algn="ctr">
            <a:solidFill>
              <a:srgbClr val="F05332">
                <a:shade val="50000"/>
              </a:srgbClr>
            </a:solidFill>
            <a:prstDash val="solid"/>
          </a:ln>
          <a:effectLst/>
        </p:spPr>
        <p:txBody>
          <a:bodyPr wrap="none" rtlCol="0" anchor="ctr"/>
          <a:lstStyle/>
          <a:p>
            <a:pPr algn="ctr" defTabSz="342900">
              <a:defRPr/>
            </a:pPr>
            <a:r>
              <a:rPr lang="en-US" sz="1013" kern="0" dirty="0">
                <a:solidFill>
                  <a:prstClr val="white"/>
                </a:solidFill>
                <a:latin typeface="Georgia Regular" charset="0"/>
              </a:rPr>
              <a:t>v</a:t>
            </a:r>
            <a:r>
              <a:rPr lang="en-US" sz="1013" kern="0" baseline="-25000" dirty="0">
                <a:solidFill>
                  <a:prstClr val="white"/>
                </a:solidFill>
                <a:latin typeface="Georgia Regular" charset="0"/>
              </a:rPr>
              <a:t>1</a:t>
            </a:r>
            <a:endParaRPr lang="en-US" sz="1013" kern="0" dirty="0">
              <a:solidFill>
                <a:prstClr val="white"/>
              </a:solidFill>
              <a:latin typeface="Georgia Regular" charset="0"/>
            </a:endParaRPr>
          </a:p>
        </p:txBody>
      </p:sp>
      <p:sp>
        <p:nvSpPr>
          <p:cNvPr id="137" name="Ovale 19">
            <a:extLst>
              <a:ext uri="{FF2B5EF4-FFF2-40B4-BE49-F238E27FC236}">
                <a16:creationId xmlns:a16="http://schemas.microsoft.com/office/drawing/2014/main" id="{B3A4FC69-8579-D149-AD43-3327D8808884}"/>
              </a:ext>
            </a:extLst>
          </p:cNvPr>
          <p:cNvSpPr/>
          <p:nvPr/>
        </p:nvSpPr>
        <p:spPr>
          <a:xfrm>
            <a:off x="2026606" y="1899769"/>
            <a:ext cx="187037" cy="187037"/>
          </a:xfrm>
          <a:prstGeom prst="ellipse">
            <a:avLst/>
          </a:prstGeom>
          <a:solidFill>
            <a:srgbClr val="325AB4"/>
          </a:solidFill>
          <a:ln w="25400" cap="flat" cmpd="sng" algn="ctr">
            <a:solidFill>
              <a:srgbClr val="325AB4">
                <a:shade val="50000"/>
              </a:srgbClr>
            </a:solidFill>
            <a:prstDash val="solid"/>
          </a:ln>
          <a:effectLst/>
        </p:spPr>
        <p:txBody>
          <a:bodyPr rtlCol="0" anchor="ctr"/>
          <a:lstStyle/>
          <a:p>
            <a:pPr algn="ctr" defTabSz="342900">
              <a:defRPr/>
            </a:pPr>
            <a:endParaRPr lang="it-IT" sz="1013" kern="0" dirty="0">
              <a:solidFill>
                <a:prstClr val="white"/>
              </a:solidFill>
              <a:latin typeface="Georgia Regular" charset="0"/>
            </a:endParaRPr>
          </a:p>
        </p:txBody>
      </p:sp>
      <p:cxnSp>
        <p:nvCxnSpPr>
          <p:cNvPr id="138" name="Straight Arrow Connector 27">
            <a:extLst>
              <a:ext uri="{FF2B5EF4-FFF2-40B4-BE49-F238E27FC236}">
                <a16:creationId xmlns:a16="http://schemas.microsoft.com/office/drawing/2014/main" id="{42F2E396-299A-5D4C-98EF-D7AFE0713F56}"/>
              </a:ext>
            </a:extLst>
          </p:cNvPr>
          <p:cNvCxnSpPr/>
          <p:nvPr/>
        </p:nvCxnSpPr>
        <p:spPr>
          <a:xfrm flipH="1">
            <a:off x="1862939" y="1993287"/>
            <a:ext cx="163667" cy="0"/>
          </a:xfrm>
          <a:prstGeom prst="straightConnector1">
            <a:avLst/>
          </a:prstGeom>
          <a:noFill/>
          <a:ln w="19050" cap="flat" cmpd="sng" algn="ctr">
            <a:solidFill>
              <a:sysClr val="windowText" lastClr="000000"/>
            </a:solidFill>
            <a:prstDash val="solid"/>
            <a:headEnd type="none"/>
            <a:tailEnd type="none"/>
          </a:ln>
          <a:effectLst/>
        </p:spPr>
      </p:cxnSp>
      <p:sp>
        <p:nvSpPr>
          <p:cNvPr id="139" name="Oval 138">
            <a:extLst>
              <a:ext uri="{FF2B5EF4-FFF2-40B4-BE49-F238E27FC236}">
                <a16:creationId xmlns:a16="http://schemas.microsoft.com/office/drawing/2014/main" id="{9D9AEF11-D117-1045-87D1-623DAB28DB77}"/>
              </a:ext>
            </a:extLst>
          </p:cNvPr>
          <p:cNvSpPr/>
          <p:nvPr/>
        </p:nvSpPr>
        <p:spPr>
          <a:xfrm>
            <a:off x="2377308" y="1899769"/>
            <a:ext cx="187037" cy="187037"/>
          </a:xfrm>
          <a:prstGeom prst="ellipse">
            <a:avLst/>
          </a:prstGeom>
          <a:solidFill>
            <a:srgbClr val="00B050"/>
          </a:solidFill>
          <a:ln w="25400" cap="flat" cmpd="sng" algn="ctr">
            <a:solidFill>
              <a:srgbClr val="B9B8BB">
                <a:shade val="50000"/>
              </a:srgbClr>
            </a:solidFill>
            <a:prstDash val="solid"/>
          </a:ln>
          <a:effectLst/>
        </p:spPr>
        <p:txBody>
          <a:bodyPr wrap="none" rtlCol="0" anchor="ctr"/>
          <a:lstStyle/>
          <a:p>
            <a:pPr algn="ctr" defTabSz="342900">
              <a:defRPr/>
            </a:pPr>
            <a:r>
              <a:rPr lang="en-US" sz="1013" kern="0" dirty="0">
                <a:solidFill>
                  <a:prstClr val="white"/>
                </a:solidFill>
                <a:latin typeface="Georgia Regular" charset="0"/>
              </a:rPr>
              <a:t>v</a:t>
            </a:r>
            <a:r>
              <a:rPr lang="en-US" sz="1013" kern="0" baseline="-25000" dirty="0">
                <a:solidFill>
                  <a:prstClr val="white"/>
                </a:solidFill>
                <a:latin typeface="Georgia Regular" charset="0"/>
              </a:rPr>
              <a:t>2</a:t>
            </a:r>
            <a:endParaRPr lang="en-US" sz="1013" kern="0" dirty="0">
              <a:solidFill>
                <a:prstClr val="white"/>
              </a:solidFill>
              <a:latin typeface="Georgia Regular" charset="0"/>
            </a:endParaRPr>
          </a:p>
        </p:txBody>
      </p:sp>
      <p:cxnSp>
        <p:nvCxnSpPr>
          <p:cNvPr id="140" name="Curved Connector 139">
            <a:extLst>
              <a:ext uri="{FF2B5EF4-FFF2-40B4-BE49-F238E27FC236}">
                <a16:creationId xmlns:a16="http://schemas.microsoft.com/office/drawing/2014/main" id="{893454DE-4328-0944-ACBC-3127709D53DF}"/>
              </a:ext>
            </a:extLst>
          </p:cNvPr>
          <p:cNvCxnSpPr/>
          <p:nvPr/>
        </p:nvCxnSpPr>
        <p:spPr>
          <a:xfrm rot="5400000" flipH="1" flipV="1">
            <a:off x="2120124" y="1642585"/>
            <a:ext cx="7144" cy="569150"/>
          </a:xfrm>
          <a:prstGeom prst="curvedConnector3">
            <a:avLst>
              <a:gd name="adj1" fmla="val 1190299"/>
            </a:avLst>
          </a:prstGeom>
          <a:noFill/>
          <a:ln w="19050" cap="flat" cmpd="sng" algn="ctr">
            <a:solidFill>
              <a:sysClr val="windowText" lastClr="000000"/>
            </a:solidFill>
            <a:prstDash val="solid"/>
            <a:headEnd type="none"/>
            <a:tailEnd type="none"/>
          </a:ln>
          <a:effectLst/>
        </p:spPr>
      </p:cxnSp>
      <p:sp>
        <p:nvSpPr>
          <p:cNvPr id="141" name="Oval 140">
            <a:extLst>
              <a:ext uri="{FF2B5EF4-FFF2-40B4-BE49-F238E27FC236}">
                <a16:creationId xmlns:a16="http://schemas.microsoft.com/office/drawing/2014/main" id="{28C0B501-A662-2945-A558-7114DA55DA88}"/>
              </a:ext>
            </a:extLst>
          </p:cNvPr>
          <p:cNvSpPr/>
          <p:nvPr/>
        </p:nvSpPr>
        <p:spPr>
          <a:xfrm>
            <a:off x="2897044" y="1899769"/>
            <a:ext cx="187037" cy="187037"/>
          </a:xfrm>
          <a:prstGeom prst="ellipse">
            <a:avLst/>
          </a:prstGeom>
          <a:solidFill>
            <a:srgbClr val="F05332"/>
          </a:solidFill>
          <a:ln w="25400" cap="flat" cmpd="sng" algn="ctr">
            <a:solidFill>
              <a:srgbClr val="F05332">
                <a:shade val="50000"/>
              </a:srgbClr>
            </a:solidFill>
            <a:prstDash val="solid"/>
          </a:ln>
          <a:effectLst/>
        </p:spPr>
        <p:txBody>
          <a:bodyPr wrap="none" rtlCol="0" anchor="ctr"/>
          <a:lstStyle/>
          <a:p>
            <a:pPr algn="ctr" defTabSz="342900">
              <a:defRPr/>
            </a:pPr>
            <a:r>
              <a:rPr lang="en-US" sz="1013" kern="0" dirty="0">
                <a:solidFill>
                  <a:prstClr val="white"/>
                </a:solidFill>
                <a:latin typeface="Georgia Regular" charset="0"/>
              </a:rPr>
              <a:t>v</a:t>
            </a:r>
            <a:r>
              <a:rPr lang="en-US" sz="1013" kern="0" baseline="-25000" dirty="0">
                <a:solidFill>
                  <a:prstClr val="white"/>
                </a:solidFill>
                <a:latin typeface="Georgia Regular" charset="0"/>
              </a:rPr>
              <a:t>1</a:t>
            </a:r>
            <a:endParaRPr lang="en-US" sz="1013" kern="0" dirty="0">
              <a:solidFill>
                <a:prstClr val="white"/>
              </a:solidFill>
              <a:latin typeface="Georgia Regular" charset="0"/>
            </a:endParaRPr>
          </a:p>
        </p:txBody>
      </p:sp>
      <p:sp>
        <p:nvSpPr>
          <p:cNvPr id="142" name="Ovale 19">
            <a:extLst>
              <a:ext uri="{FF2B5EF4-FFF2-40B4-BE49-F238E27FC236}">
                <a16:creationId xmlns:a16="http://schemas.microsoft.com/office/drawing/2014/main" id="{A76EED96-1D1A-074E-9C3E-CA164F4D767B}"/>
              </a:ext>
            </a:extLst>
          </p:cNvPr>
          <p:cNvSpPr/>
          <p:nvPr/>
        </p:nvSpPr>
        <p:spPr>
          <a:xfrm>
            <a:off x="3247746" y="1899769"/>
            <a:ext cx="187037" cy="187037"/>
          </a:xfrm>
          <a:prstGeom prst="ellipse">
            <a:avLst/>
          </a:prstGeom>
          <a:solidFill>
            <a:srgbClr val="325AB4"/>
          </a:solidFill>
          <a:ln w="25400" cap="flat" cmpd="sng" algn="ctr">
            <a:solidFill>
              <a:srgbClr val="325AB4">
                <a:shade val="50000"/>
              </a:srgbClr>
            </a:solidFill>
            <a:prstDash val="solid"/>
          </a:ln>
          <a:effectLst/>
        </p:spPr>
        <p:txBody>
          <a:bodyPr rtlCol="0" anchor="ctr"/>
          <a:lstStyle/>
          <a:p>
            <a:pPr algn="ctr" defTabSz="342900">
              <a:defRPr/>
            </a:pPr>
            <a:endParaRPr lang="it-IT" sz="1013" kern="0" dirty="0">
              <a:solidFill>
                <a:prstClr val="white"/>
              </a:solidFill>
              <a:latin typeface="Georgia Regular" charset="0"/>
            </a:endParaRPr>
          </a:p>
        </p:txBody>
      </p:sp>
      <p:sp>
        <p:nvSpPr>
          <p:cNvPr id="143" name="Oval 142">
            <a:extLst>
              <a:ext uri="{FF2B5EF4-FFF2-40B4-BE49-F238E27FC236}">
                <a16:creationId xmlns:a16="http://schemas.microsoft.com/office/drawing/2014/main" id="{72F1C7AE-859A-1244-8F92-A99BA922649A}"/>
              </a:ext>
            </a:extLst>
          </p:cNvPr>
          <p:cNvSpPr/>
          <p:nvPr/>
        </p:nvSpPr>
        <p:spPr>
          <a:xfrm>
            <a:off x="3598448" y="1899769"/>
            <a:ext cx="187037" cy="187037"/>
          </a:xfrm>
          <a:prstGeom prst="ellipse">
            <a:avLst/>
          </a:prstGeom>
          <a:solidFill>
            <a:srgbClr val="00B050"/>
          </a:solidFill>
          <a:ln w="25400" cap="flat" cmpd="sng" algn="ctr">
            <a:solidFill>
              <a:srgbClr val="B9B8BB">
                <a:shade val="50000"/>
              </a:srgbClr>
            </a:solidFill>
            <a:prstDash val="solid"/>
          </a:ln>
          <a:effectLst/>
        </p:spPr>
        <p:txBody>
          <a:bodyPr wrap="none" rtlCol="0" anchor="ctr"/>
          <a:lstStyle/>
          <a:p>
            <a:pPr algn="ctr" defTabSz="342900">
              <a:defRPr/>
            </a:pPr>
            <a:r>
              <a:rPr lang="en-US" sz="1013" kern="0" dirty="0">
                <a:solidFill>
                  <a:prstClr val="white"/>
                </a:solidFill>
                <a:latin typeface="Georgia Regular" charset="0"/>
              </a:rPr>
              <a:t>v</a:t>
            </a:r>
            <a:r>
              <a:rPr lang="en-US" sz="1013" kern="0" baseline="-25000" dirty="0">
                <a:solidFill>
                  <a:prstClr val="white"/>
                </a:solidFill>
                <a:latin typeface="Georgia Regular" charset="0"/>
              </a:rPr>
              <a:t>2</a:t>
            </a:r>
            <a:endParaRPr lang="en-US" sz="1013" kern="0" dirty="0">
              <a:solidFill>
                <a:prstClr val="white"/>
              </a:solidFill>
              <a:latin typeface="Georgia Regular" charset="0"/>
            </a:endParaRPr>
          </a:p>
        </p:txBody>
      </p:sp>
      <p:cxnSp>
        <p:nvCxnSpPr>
          <p:cNvPr id="144" name="Straight Arrow Connector 27">
            <a:extLst>
              <a:ext uri="{FF2B5EF4-FFF2-40B4-BE49-F238E27FC236}">
                <a16:creationId xmlns:a16="http://schemas.microsoft.com/office/drawing/2014/main" id="{945438B4-BC7E-2E4F-94DE-86E1FD7CA424}"/>
              </a:ext>
            </a:extLst>
          </p:cNvPr>
          <p:cNvCxnSpPr/>
          <p:nvPr/>
        </p:nvCxnSpPr>
        <p:spPr>
          <a:xfrm flipH="1">
            <a:off x="3434782" y="1993287"/>
            <a:ext cx="163667" cy="0"/>
          </a:xfrm>
          <a:prstGeom prst="straightConnector1">
            <a:avLst/>
          </a:prstGeom>
          <a:noFill/>
          <a:ln w="19050" cap="flat" cmpd="sng" algn="ctr">
            <a:solidFill>
              <a:sysClr val="windowText" lastClr="000000"/>
            </a:solidFill>
            <a:prstDash val="solid"/>
            <a:headEnd type="none"/>
            <a:tailEnd type="none"/>
          </a:ln>
          <a:effectLst/>
        </p:spPr>
      </p:cxnSp>
      <p:cxnSp>
        <p:nvCxnSpPr>
          <p:cNvPr id="145" name="Curved Connector 144">
            <a:extLst>
              <a:ext uri="{FF2B5EF4-FFF2-40B4-BE49-F238E27FC236}">
                <a16:creationId xmlns:a16="http://schemas.microsoft.com/office/drawing/2014/main" id="{ED7D65DD-507E-2744-B3EE-4AD84DC1DC92}"/>
              </a:ext>
            </a:extLst>
          </p:cNvPr>
          <p:cNvCxnSpPr/>
          <p:nvPr/>
        </p:nvCxnSpPr>
        <p:spPr>
          <a:xfrm rot="5400000" flipH="1" flipV="1">
            <a:off x="3341264" y="1642585"/>
            <a:ext cx="7144" cy="569150"/>
          </a:xfrm>
          <a:prstGeom prst="curvedConnector3">
            <a:avLst>
              <a:gd name="adj1" fmla="val 1190299"/>
            </a:avLst>
          </a:prstGeom>
          <a:noFill/>
          <a:ln w="19050" cap="flat" cmpd="sng" algn="ctr">
            <a:solidFill>
              <a:sysClr val="windowText" lastClr="000000"/>
            </a:solidFill>
            <a:prstDash val="solid"/>
            <a:headEnd type="none"/>
            <a:tailEnd type="none"/>
          </a:ln>
          <a:effectLst/>
        </p:spPr>
      </p:cxnSp>
      <p:sp>
        <p:nvSpPr>
          <p:cNvPr id="146" name="Oval 145">
            <a:extLst>
              <a:ext uri="{FF2B5EF4-FFF2-40B4-BE49-F238E27FC236}">
                <a16:creationId xmlns:a16="http://schemas.microsoft.com/office/drawing/2014/main" id="{8CA47E14-C3CB-9A45-AEFE-4577DAED3446}"/>
              </a:ext>
            </a:extLst>
          </p:cNvPr>
          <p:cNvSpPr/>
          <p:nvPr/>
        </p:nvSpPr>
        <p:spPr>
          <a:xfrm>
            <a:off x="4072729" y="1899769"/>
            <a:ext cx="187037" cy="187037"/>
          </a:xfrm>
          <a:prstGeom prst="ellipse">
            <a:avLst/>
          </a:prstGeom>
          <a:solidFill>
            <a:srgbClr val="F05332"/>
          </a:solidFill>
          <a:ln w="25400" cap="flat" cmpd="sng" algn="ctr">
            <a:solidFill>
              <a:srgbClr val="F05332">
                <a:shade val="50000"/>
              </a:srgbClr>
            </a:solidFill>
            <a:prstDash val="solid"/>
          </a:ln>
          <a:effectLst/>
        </p:spPr>
        <p:txBody>
          <a:bodyPr wrap="none" rtlCol="0" anchor="ctr"/>
          <a:lstStyle/>
          <a:p>
            <a:pPr algn="ctr" defTabSz="342900">
              <a:defRPr/>
            </a:pPr>
            <a:r>
              <a:rPr lang="en-US" sz="1013" kern="0" dirty="0">
                <a:solidFill>
                  <a:prstClr val="white"/>
                </a:solidFill>
                <a:latin typeface="Georgia Regular" charset="0"/>
              </a:rPr>
              <a:t>v</a:t>
            </a:r>
            <a:r>
              <a:rPr lang="en-US" sz="1013" kern="0" baseline="-25000" dirty="0">
                <a:solidFill>
                  <a:prstClr val="white"/>
                </a:solidFill>
                <a:latin typeface="Georgia Regular" charset="0"/>
              </a:rPr>
              <a:t>1</a:t>
            </a:r>
            <a:endParaRPr lang="en-US" sz="1013" kern="0" dirty="0">
              <a:solidFill>
                <a:prstClr val="white"/>
              </a:solidFill>
              <a:latin typeface="Georgia Regular" charset="0"/>
            </a:endParaRPr>
          </a:p>
        </p:txBody>
      </p:sp>
      <p:sp>
        <p:nvSpPr>
          <p:cNvPr id="147" name="Ovale 19">
            <a:extLst>
              <a:ext uri="{FF2B5EF4-FFF2-40B4-BE49-F238E27FC236}">
                <a16:creationId xmlns:a16="http://schemas.microsoft.com/office/drawing/2014/main" id="{43BE9455-9F0A-614B-BC4D-A007DC8BAFBD}"/>
              </a:ext>
            </a:extLst>
          </p:cNvPr>
          <p:cNvSpPr/>
          <p:nvPr/>
        </p:nvSpPr>
        <p:spPr>
          <a:xfrm>
            <a:off x="4423432" y="1899769"/>
            <a:ext cx="187037" cy="187037"/>
          </a:xfrm>
          <a:prstGeom prst="ellipse">
            <a:avLst/>
          </a:prstGeom>
          <a:solidFill>
            <a:srgbClr val="325AB4"/>
          </a:solidFill>
          <a:ln w="25400" cap="flat" cmpd="sng" algn="ctr">
            <a:solidFill>
              <a:srgbClr val="325AB4">
                <a:shade val="50000"/>
              </a:srgbClr>
            </a:solidFill>
            <a:prstDash val="solid"/>
          </a:ln>
          <a:effectLst/>
        </p:spPr>
        <p:txBody>
          <a:bodyPr rtlCol="0" anchor="ctr"/>
          <a:lstStyle/>
          <a:p>
            <a:pPr algn="ctr" defTabSz="342900">
              <a:defRPr/>
            </a:pPr>
            <a:endParaRPr lang="it-IT" sz="1013" kern="0" dirty="0">
              <a:solidFill>
                <a:prstClr val="white"/>
              </a:solidFill>
              <a:latin typeface="Georgia Regular" charset="0"/>
            </a:endParaRPr>
          </a:p>
        </p:txBody>
      </p:sp>
      <p:cxnSp>
        <p:nvCxnSpPr>
          <p:cNvPr id="148" name="Straight Arrow Connector 27">
            <a:extLst>
              <a:ext uri="{FF2B5EF4-FFF2-40B4-BE49-F238E27FC236}">
                <a16:creationId xmlns:a16="http://schemas.microsoft.com/office/drawing/2014/main" id="{B3320F9F-9F08-FF47-8869-FC3EAAD61851}"/>
              </a:ext>
            </a:extLst>
          </p:cNvPr>
          <p:cNvCxnSpPr/>
          <p:nvPr/>
        </p:nvCxnSpPr>
        <p:spPr>
          <a:xfrm flipH="1">
            <a:off x="4259765" y="1993287"/>
            <a:ext cx="163667" cy="0"/>
          </a:xfrm>
          <a:prstGeom prst="straightConnector1">
            <a:avLst/>
          </a:prstGeom>
          <a:noFill/>
          <a:ln w="19050" cap="flat" cmpd="sng" algn="ctr">
            <a:solidFill>
              <a:sysClr val="windowText" lastClr="000000"/>
            </a:solidFill>
            <a:prstDash val="solid"/>
            <a:headEnd type="none"/>
            <a:tailEnd type="none"/>
          </a:ln>
          <a:effectLst/>
        </p:spPr>
      </p:cxnSp>
      <p:sp>
        <p:nvSpPr>
          <p:cNvPr id="149" name="Oval 148">
            <a:extLst>
              <a:ext uri="{FF2B5EF4-FFF2-40B4-BE49-F238E27FC236}">
                <a16:creationId xmlns:a16="http://schemas.microsoft.com/office/drawing/2014/main" id="{67D1D89F-39CD-374E-AD77-678BC98025D0}"/>
              </a:ext>
            </a:extLst>
          </p:cNvPr>
          <p:cNvSpPr/>
          <p:nvPr/>
        </p:nvSpPr>
        <p:spPr>
          <a:xfrm>
            <a:off x="4774134" y="1899769"/>
            <a:ext cx="187037" cy="187037"/>
          </a:xfrm>
          <a:prstGeom prst="ellipse">
            <a:avLst/>
          </a:prstGeom>
          <a:solidFill>
            <a:srgbClr val="00B050"/>
          </a:solidFill>
          <a:ln w="25400" cap="flat" cmpd="sng" algn="ctr">
            <a:solidFill>
              <a:srgbClr val="B9B8BB">
                <a:shade val="50000"/>
              </a:srgbClr>
            </a:solidFill>
            <a:prstDash val="solid"/>
          </a:ln>
          <a:effectLst/>
        </p:spPr>
        <p:txBody>
          <a:bodyPr wrap="none" rtlCol="0" anchor="ctr"/>
          <a:lstStyle/>
          <a:p>
            <a:pPr algn="ctr" defTabSz="342900">
              <a:defRPr/>
            </a:pPr>
            <a:r>
              <a:rPr lang="en-US" sz="1013" kern="0" dirty="0">
                <a:solidFill>
                  <a:prstClr val="white"/>
                </a:solidFill>
                <a:latin typeface="Georgia Regular" charset="0"/>
              </a:rPr>
              <a:t>v</a:t>
            </a:r>
            <a:r>
              <a:rPr lang="en-US" sz="1013" kern="0" baseline="-25000" dirty="0">
                <a:solidFill>
                  <a:prstClr val="white"/>
                </a:solidFill>
                <a:latin typeface="Georgia Regular" charset="0"/>
              </a:rPr>
              <a:t>2</a:t>
            </a:r>
            <a:endParaRPr lang="en-US" sz="1013" kern="0" dirty="0">
              <a:solidFill>
                <a:prstClr val="white"/>
              </a:solidFill>
              <a:latin typeface="Georgia Regular" charset="0"/>
            </a:endParaRPr>
          </a:p>
        </p:txBody>
      </p:sp>
      <p:cxnSp>
        <p:nvCxnSpPr>
          <p:cNvPr id="150" name="Straight Arrow Connector 27">
            <a:extLst>
              <a:ext uri="{FF2B5EF4-FFF2-40B4-BE49-F238E27FC236}">
                <a16:creationId xmlns:a16="http://schemas.microsoft.com/office/drawing/2014/main" id="{27B48BF3-0B59-694D-A5D5-F3EBA338CC9A}"/>
              </a:ext>
            </a:extLst>
          </p:cNvPr>
          <p:cNvCxnSpPr/>
          <p:nvPr/>
        </p:nvCxnSpPr>
        <p:spPr>
          <a:xfrm flipH="1">
            <a:off x="4610467" y="1993287"/>
            <a:ext cx="163667" cy="0"/>
          </a:xfrm>
          <a:prstGeom prst="straightConnector1">
            <a:avLst/>
          </a:prstGeom>
          <a:noFill/>
          <a:ln w="19050" cap="flat" cmpd="sng" algn="ctr">
            <a:solidFill>
              <a:sysClr val="windowText" lastClr="000000"/>
            </a:solidFill>
            <a:prstDash val="solid"/>
            <a:headEnd type="none"/>
            <a:tailEnd type="none"/>
          </a:ln>
          <a:effectLst/>
        </p:spPr>
      </p:cxnSp>
      <p:sp>
        <p:nvSpPr>
          <p:cNvPr id="151" name="Oval 150">
            <a:extLst>
              <a:ext uri="{FF2B5EF4-FFF2-40B4-BE49-F238E27FC236}">
                <a16:creationId xmlns:a16="http://schemas.microsoft.com/office/drawing/2014/main" id="{BA5FA8BC-BDC6-AF47-BBC8-30E7A2D4D84A}"/>
              </a:ext>
            </a:extLst>
          </p:cNvPr>
          <p:cNvSpPr/>
          <p:nvPr/>
        </p:nvSpPr>
        <p:spPr>
          <a:xfrm>
            <a:off x="2358856" y="2435578"/>
            <a:ext cx="187037" cy="187037"/>
          </a:xfrm>
          <a:prstGeom prst="ellipse">
            <a:avLst/>
          </a:prstGeom>
          <a:solidFill>
            <a:srgbClr val="F05332"/>
          </a:solidFill>
          <a:ln w="25400" cap="flat" cmpd="sng" algn="ctr">
            <a:solidFill>
              <a:srgbClr val="F05332">
                <a:shade val="50000"/>
              </a:srgbClr>
            </a:solidFill>
            <a:prstDash val="solid"/>
          </a:ln>
          <a:effectLst/>
        </p:spPr>
        <p:txBody>
          <a:bodyPr wrap="none" rtlCol="0" anchor="ctr"/>
          <a:lstStyle/>
          <a:p>
            <a:pPr algn="ctr" defTabSz="342900">
              <a:defRPr/>
            </a:pPr>
            <a:r>
              <a:rPr lang="en-US" sz="1013" kern="0" dirty="0">
                <a:solidFill>
                  <a:prstClr val="white"/>
                </a:solidFill>
                <a:latin typeface="Georgia Regular" charset="0"/>
              </a:rPr>
              <a:t>v</a:t>
            </a:r>
            <a:r>
              <a:rPr lang="en-US" sz="1013" kern="0" baseline="-25000" dirty="0">
                <a:solidFill>
                  <a:prstClr val="white"/>
                </a:solidFill>
                <a:latin typeface="Georgia Regular" charset="0"/>
              </a:rPr>
              <a:t>1</a:t>
            </a:r>
            <a:endParaRPr lang="en-US" sz="1013" kern="0" dirty="0">
              <a:solidFill>
                <a:prstClr val="white"/>
              </a:solidFill>
              <a:latin typeface="Georgia Regular" charset="0"/>
            </a:endParaRPr>
          </a:p>
        </p:txBody>
      </p:sp>
      <p:sp>
        <p:nvSpPr>
          <p:cNvPr id="152" name="Oval 151">
            <a:extLst>
              <a:ext uri="{FF2B5EF4-FFF2-40B4-BE49-F238E27FC236}">
                <a16:creationId xmlns:a16="http://schemas.microsoft.com/office/drawing/2014/main" id="{43D610CC-74F8-B54E-B7C2-6C7DF4447852}"/>
              </a:ext>
            </a:extLst>
          </p:cNvPr>
          <p:cNvSpPr/>
          <p:nvPr/>
        </p:nvSpPr>
        <p:spPr>
          <a:xfrm>
            <a:off x="3060260" y="2435578"/>
            <a:ext cx="187037" cy="187037"/>
          </a:xfrm>
          <a:prstGeom prst="ellipse">
            <a:avLst/>
          </a:prstGeom>
          <a:solidFill>
            <a:srgbClr val="00B050"/>
          </a:solidFill>
          <a:ln w="25400" cap="flat" cmpd="sng" algn="ctr">
            <a:solidFill>
              <a:srgbClr val="B9B8BB">
                <a:shade val="50000"/>
              </a:srgbClr>
            </a:solidFill>
            <a:prstDash val="solid"/>
          </a:ln>
          <a:effectLst/>
        </p:spPr>
        <p:txBody>
          <a:bodyPr wrap="none" rtlCol="0" anchor="ctr"/>
          <a:lstStyle/>
          <a:p>
            <a:pPr algn="ctr" defTabSz="342900">
              <a:defRPr/>
            </a:pPr>
            <a:r>
              <a:rPr lang="en-US" sz="1013" kern="0" dirty="0">
                <a:solidFill>
                  <a:prstClr val="white"/>
                </a:solidFill>
                <a:latin typeface="Georgia Regular" charset="0"/>
              </a:rPr>
              <a:t>v</a:t>
            </a:r>
            <a:r>
              <a:rPr lang="en-US" sz="1013" kern="0" baseline="-25000" dirty="0">
                <a:solidFill>
                  <a:prstClr val="white"/>
                </a:solidFill>
                <a:latin typeface="Georgia Regular" charset="0"/>
              </a:rPr>
              <a:t>2</a:t>
            </a:r>
            <a:endParaRPr lang="en-US" sz="1013" kern="0" dirty="0">
              <a:solidFill>
                <a:prstClr val="white"/>
              </a:solidFill>
              <a:latin typeface="Georgia Regular" charset="0"/>
            </a:endParaRPr>
          </a:p>
        </p:txBody>
      </p:sp>
      <p:cxnSp>
        <p:nvCxnSpPr>
          <p:cNvPr id="153" name="Curved Connector 152">
            <a:extLst>
              <a:ext uri="{FF2B5EF4-FFF2-40B4-BE49-F238E27FC236}">
                <a16:creationId xmlns:a16="http://schemas.microsoft.com/office/drawing/2014/main" id="{DF404844-EAD8-114D-B0E9-6289E046A4B2}"/>
              </a:ext>
            </a:extLst>
          </p:cNvPr>
          <p:cNvCxnSpPr/>
          <p:nvPr/>
        </p:nvCxnSpPr>
        <p:spPr>
          <a:xfrm rot="5400000" flipH="1" flipV="1">
            <a:off x="2803076" y="2178396"/>
            <a:ext cx="7144" cy="569150"/>
          </a:xfrm>
          <a:prstGeom prst="curvedConnector3">
            <a:avLst>
              <a:gd name="adj1" fmla="val 1190299"/>
            </a:avLst>
          </a:prstGeom>
          <a:noFill/>
          <a:ln w="19050" cap="flat" cmpd="sng" algn="ctr">
            <a:solidFill>
              <a:sysClr val="windowText" lastClr="000000"/>
            </a:solidFill>
            <a:prstDash val="solid"/>
            <a:headEnd type="none"/>
            <a:tailEnd type="none"/>
          </a:ln>
          <a:effectLst/>
        </p:spPr>
      </p:cxnSp>
      <p:cxnSp>
        <p:nvCxnSpPr>
          <p:cNvPr id="154" name="Straight Connector 153">
            <a:extLst>
              <a:ext uri="{FF2B5EF4-FFF2-40B4-BE49-F238E27FC236}">
                <a16:creationId xmlns:a16="http://schemas.microsoft.com/office/drawing/2014/main" id="{885854ED-CAE5-0741-B670-6C19090A2542}"/>
              </a:ext>
            </a:extLst>
          </p:cNvPr>
          <p:cNvCxnSpPr/>
          <p:nvPr/>
        </p:nvCxnSpPr>
        <p:spPr>
          <a:xfrm flipV="1">
            <a:off x="2213642" y="1626627"/>
            <a:ext cx="444671" cy="173709"/>
          </a:xfrm>
          <a:prstGeom prst="line">
            <a:avLst/>
          </a:prstGeom>
          <a:noFill/>
          <a:ln w="9525" cap="flat" cmpd="sng" algn="ctr">
            <a:solidFill>
              <a:sysClr val="windowText" lastClr="000000"/>
            </a:solidFill>
            <a:prstDash val="dash"/>
          </a:ln>
          <a:effectLst/>
        </p:spPr>
      </p:cxnSp>
      <p:cxnSp>
        <p:nvCxnSpPr>
          <p:cNvPr id="155" name="Straight Connector 154">
            <a:extLst>
              <a:ext uri="{FF2B5EF4-FFF2-40B4-BE49-F238E27FC236}">
                <a16:creationId xmlns:a16="http://schemas.microsoft.com/office/drawing/2014/main" id="{98B0B910-D160-E34C-8478-5DF90B7EF474}"/>
              </a:ext>
            </a:extLst>
          </p:cNvPr>
          <p:cNvCxnSpPr/>
          <p:nvPr/>
        </p:nvCxnSpPr>
        <p:spPr>
          <a:xfrm flipH="1" flipV="1">
            <a:off x="2755403" y="1638528"/>
            <a:ext cx="491894" cy="161809"/>
          </a:xfrm>
          <a:prstGeom prst="line">
            <a:avLst/>
          </a:prstGeom>
          <a:noFill/>
          <a:ln w="9525" cap="flat" cmpd="sng" algn="ctr">
            <a:solidFill>
              <a:sysClr val="windowText" lastClr="000000"/>
            </a:solidFill>
            <a:prstDash val="dash"/>
          </a:ln>
          <a:effectLst/>
        </p:spPr>
      </p:cxnSp>
      <p:cxnSp>
        <p:nvCxnSpPr>
          <p:cNvPr id="156" name="Straight Connector 155">
            <a:extLst>
              <a:ext uri="{FF2B5EF4-FFF2-40B4-BE49-F238E27FC236}">
                <a16:creationId xmlns:a16="http://schemas.microsoft.com/office/drawing/2014/main" id="{4F8DB280-A9C5-974D-8B14-B568755969CF}"/>
              </a:ext>
            </a:extLst>
          </p:cNvPr>
          <p:cNvCxnSpPr/>
          <p:nvPr/>
        </p:nvCxnSpPr>
        <p:spPr>
          <a:xfrm flipH="1" flipV="1">
            <a:off x="2822450" y="1621223"/>
            <a:ext cx="1646975" cy="215991"/>
          </a:xfrm>
          <a:prstGeom prst="line">
            <a:avLst/>
          </a:prstGeom>
          <a:noFill/>
          <a:ln w="9525" cap="flat" cmpd="sng" algn="ctr">
            <a:solidFill>
              <a:sysClr val="windowText" lastClr="000000"/>
            </a:solidFill>
            <a:prstDash val="dash"/>
          </a:ln>
          <a:effectLst/>
        </p:spPr>
      </p:cxnSp>
      <p:cxnSp>
        <p:nvCxnSpPr>
          <p:cNvPr id="157" name="Straight Connector 156">
            <a:extLst>
              <a:ext uri="{FF2B5EF4-FFF2-40B4-BE49-F238E27FC236}">
                <a16:creationId xmlns:a16="http://schemas.microsoft.com/office/drawing/2014/main" id="{F8FD5D2C-50B6-D04C-AE06-E7FAD09DE3F1}"/>
              </a:ext>
            </a:extLst>
          </p:cNvPr>
          <p:cNvCxnSpPr/>
          <p:nvPr/>
        </p:nvCxnSpPr>
        <p:spPr>
          <a:xfrm flipH="1" flipV="1">
            <a:off x="2089226" y="2134443"/>
            <a:ext cx="569087" cy="224348"/>
          </a:xfrm>
          <a:prstGeom prst="line">
            <a:avLst/>
          </a:prstGeom>
          <a:noFill/>
          <a:ln w="9525" cap="flat" cmpd="sng" algn="ctr">
            <a:solidFill>
              <a:sysClr val="windowText" lastClr="000000"/>
            </a:solidFill>
            <a:prstDash val="dash"/>
          </a:ln>
          <a:effectLst/>
        </p:spPr>
      </p:cxnSp>
      <p:cxnSp>
        <p:nvCxnSpPr>
          <p:cNvPr id="158" name="Straight Connector 157">
            <a:extLst>
              <a:ext uri="{FF2B5EF4-FFF2-40B4-BE49-F238E27FC236}">
                <a16:creationId xmlns:a16="http://schemas.microsoft.com/office/drawing/2014/main" id="{24BA685C-1979-ED48-81DB-415EBF0D09DB}"/>
              </a:ext>
            </a:extLst>
          </p:cNvPr>
          <p:cNvCxnSpPr/>
          <p:nvPr/>
        </p:nvCxnSpPr>
        <p:spPr>
          <a:xfrm flipV="1">
            <a:off x="2755402" y="2117767"/>
            <a:ext cx="589434" cy="241024"/>
          </a:xfrm>
          <a:prstGeom prst="line">
            <a:avLst/>
          </a:prstGeom>
          <a:noFill/>
          <a:ln w="9525" cap="flat" cmpd="sng" algn="ctr">
            <a:solidFill>
              <a:sysClr val="windowText" lastClr="000000"/>
            </a:solidFill>
            <a:prstDash val="dash"/>
          </a:ln>
          <a:effectLst/>
        </p:spPr>
      </p:cxnSp>
      <p:sp>
        <p:nvSpPr>
          <p:cNvPr id="159" name="TextBox 158">
            <a:extLst>
              <a:ext uri="{FF2B5EF4-FFF2-40B4-BE49-F238E27FC236}">
                <a16:creationId xmlns:a16="http://schemas.microsoft.com/office/drawing/2014/main" id="{17509021-8E02-A049-893C-9C67158F76C2}"/>
              </a:ext>
            </a:extLst>
          </p:cNvPr>
          <p:cNvSpPr txBox="1"/>
          <p:nvPr/>
        </p:nvSpPr>
        <p:spPr>
          <a:xfrm>
            <a:off x="3300080" y="2398345"/>
            <a:ext cx="2329484" cy="276999"/>
          </a:xfrm>
          <a:prstGeom prst="rect">
            <a:avLst/>
          </a:prstGeom>
          <a:solidFill>
            <a:srgbClr val="325AB4">
              <a:lumMod val="20000"/>
              <a:lumOff val="80000"/>
            </a:srgbClr>
          </a:solidFill>
          <a:ln w="25400" cap="flat" cmpd="sng" algn="ctr">
            <a:noFill/>
            <a:prstDash val="solid"/>
          </a:ln>
          <a:effectLst/>
        </p:spPr>
        <p:txBody>
          <a:bodyPr wrap="none" rtlCol="0">
            <a:spAutoFit/>
          </a:bodyPr>
          <a:lstStyle/>
          <a:p>
            <a:pPr defTabSz="342900">
              <a:defRPr/>
            </a:pPr>
            <a:r>
              <a:rPr lang="en-US" sz="1200" kern="0" dirty="0">
                <a:solidFill>
                  <a:prstClr val="black"/>
                </a:solidFill>
                <a:latin typeface="Helvetica Neue" panose="02000503000000020004" pitchFamily="2" charset="0"/>
              </a:rPr>
              <a:t>Preserve the query connectivity</a:t>
            </a:r>
          </a:p>
        </p:txBody>
      </p:sp>
      <p:sp>
        <p:nvSpPr>
          <p:cNvPr id="161" name="Rectangle 160">
            <a:extLst>
              <a:ext uri="{FF2B5EF4-FFF2-40B4-BE49-F238E27FC236}">
                <a16:creationId xmlns:a16="http://schemas.microsoft.com/office/drawing/2014/main" id="{95487AB5-DE23-9645-9C4E-47B1BD5681E7}"/>
              </a:ext>
            </a:extLst>
          </p:cNvPr>
          <p:cNvSpPr/>
          <p:nvPr/>
        </p:nvSpPr>
        <p:spPr>
          <a:xfrm>
            <a:off x="5465465" y="866456"/>
            <a:ext cx="1401329" cy="861355"/>
          </a:xfrm>
          <a:prstGeom prst="rect">
            <a:avLst/>
          </a:prstGeom>
          <a:solidFill>
            <a:srgbClr val="F05332"/>
          </a:solidFill>
          <a:ln w="25400" cap="flat" cmpd="sng" algn="ctr">
            <a:noFill/>
            <a:prstDash val="solid"/>
          </a:ln>
          <a:effectLst/>
        </p:spPr>
        <p:txBody>
          <a:bodyPr rtlCol="0" anchor="ctr"/>
          <a:lstStyle/>
          <a:p>
            <a:pPr algn="ctr" defTabSz="342900">
              <a:defRPr/>
            </a:pPr>
            <a:r>
              <a:rPr lang="en-US" sz="1200" kern="0" dirty="0">
                <a:solidFill>
                  <a:prstClr val="white"/>
                </a:solidFill>
                <a:latin typeface="Helvetica Neue" panose="02000503000000020004" pitchFamily="2" charset="0"/>
                <a:ea typeface="Helvetica Neue" charset="0"/>
                <a:cs typeface="Helvetica Neue" charset="0"/>
              </a:rPr>
              <a:t>Maximum</a:t>
            </a:r>
          </a:p>
          <a:p>
            <a:pPr algn="ctr" defTabSz="342900">
              <a:defRPr/>
            </a:pPr>
            <a:r>
              <a:rPr lang="en-US" sz="1200" kern="0" dirty="0">
                <a:solidFill>
                  <a:prstClr val="white"/>
                </a:solidFill>
                <a:latin typeface="Helvetica Neue" panose="02000503000000020004" pitchFamily="2" charset="0"/>
                <a:ea typeface="Helvetica Neue" charset="0"/>
                <a:cs typeface="Helvetica Neue" charset="0"/>
              </a:rPr>
              <a:t>Query Graph</a:t>
            </a:r>
          </a:p>
          <a:p>
            <a:pPr algn="ctr" defTabSz="342900">
              <a:defRPr/>
            </a:pPr>
            <a:r>
              <a:rPr lang="en-US" sz="1200" kern="0" dirty="0">
                <a:solidFill>
                  <a:prstClr val="white"/>
                </a:solidFill>
                <a:latin typeface="Helvetica Neue" panose="02000503000000020004" pitchFamily="2" charset="0"/>
                <a:ea typeface="Helvetica Neue" charset="0"/>
                <a:cs typeface="Helvetica Neue" charset="0"/>
              </a:rPr>
              <a:t>is  Very Large</a:t>
            </a:r>
          </a:p>
        </p:txBody>
      </p:sp>
      <p:pic>
        <p:nvPicPr>
          <p:cNvPr id="5" name="Picture 4">
            <a:extLst>
              <a:ext uri="{FF2B5EF4-FFF2-40B4-BE49-F238E27FC236}">
                <a16:creationId xmlns:a16="http://schemas.microsoft.com/office/drawing/2014/main" id="{9D64DB75-655A-3149-B6F6-4DC21D26516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7871" y="2905895"/>
            <a:ext cx="8868259" cy="1800148"/>
          </a:xfrm>
          <a:prstGeom prst="rect">
            <a:avLst/>
          </a:prstGeom>
        </p:spPr>
      </p:pic>
      <p:sp>
        <p:nvSpPr>
          <p:cNvPr id="6" name="TextBox 5">
            <a:extLst>
              <a:ext uri="{FF2B5EF4-FFF2-40B4-BE49-F238E27FC236}">
                <a16:creationId xmlns:a16="http://schemas.microsoft.com/office/drawing/2014/main" id="{B526ED15-D24E-ED45-92F7-9ADBCE203577}"/>
              </a:ext>
            </a:extLst>
          </p:cNvPr>
          <p:cNvSpPr txBox="1"/>
          <p:nvPr/>
        </p:nvSpPr>
        <p:spPr>
          <a:xfrm>
            <a:off x="137871" y="3281678"/>
            <a:ext cx="1154483" cy="323165"/>
          </a:xfrm>
          <a:prstGeom prst="rect">
            <a:avLst/>
          </a:prstGeom>
          <a:noFill/>
        </p:spPr>
        <p:txBody>
          <a:bodyPr wrap="none" rtlCol="0">
            <a:spAutoFit/>
          </a:bodyPr>
          <a:lstStyle/>
          <a:p>
            <a:r>
              <a:rPr lang="en-US" sz="1500" b="1" dirty="0">
                <a:latin typeface="Helvetica Neue Condensed Black" panose="02000503000000020004" pitchFamily="2" charset="0"/>
              </a:rPr>
              <a:t>Full process</a:t>
            </a:r>
          </a:p>
        </p:txBody>
      </p:sp>
      <p:sp>
        <p:nvSpPr>
          <p:cNvPr id="41" name="TextBox 40">
            <a:extLst>
              <a:ext uri="{FF2B5EF4-FFF2-40B4-BE49-F238E27FC236}">
                <a16:creationId xmlns:a16="http://schemas.microsoft.com/office/drawing/2014/main" id="{E6F3A8FE-B6A5-784E-9697-63B7EC248B9C}"/>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12672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523344-E5D1-F44E-840D-D3CEFBC85B78}"/>
              </a:ext>
            </a:extLst>
          </p:cNvPr>
          <p:cNvSpPr>
            <a:spLocks noGrp="1"/>
          </p:cNvSpPr>
          <p:nvPr>
            <p:ph type="title"/>
          </p:nvPr>
        </p:nvSpPr>
        <p:spPr>
          <a:xfrm>
            <a:off x="440530" y="277718"/>
            <a:ext cx="6755798" cy="1105789"/>
          </a:xfrm>
        </p:spPr>
        <p:txBody>
          <a:bodyPr/>
          <a:lstStyle/>
          <a:p>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Graph Isomorphism vs. Simulation Variants</a:t>
            </a:r>
            <a:b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Structural Congruence/Similarity</a:t>
            </a:r>
          </a:p>
        </p:txBody>
      </p:sp>
      <p:pic>
        <p:nvPicPr>
          <p:cNvPr id="191" name="Picture 190">
            <a:extLst>
              <a:ext uri="{FF2B5EF4-FFF2-40B4-BE49-F238E27FC236}">
                <a16:creationId xmlns:a16="http://schemas.microsoft.com/office/drawing/2014/main" id="{BA745C30-921B-8E4B-AD05-24AB05AD24D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2960" y="2017655"/>
            <a:ext cx="7662672" cy="2135250"/>
          </a:xfrm>
          <a:prstGeom prst="rect">
            <a:avLst/>
          </a:prstGeom>
        </p:spPr>
      </p:pic>
      <p:sp>
        <p:nvSpPr>
          <p:cNvPr id="192" name="Rectangle 191">
            <a:extLst>
              <a:ext uri="{FF2B5EF4-FFF2-40B4-BE49-F238E27FC236}">
                <a16:creationId xmlns:a16="http://schemas.microsoft.com/office/drawing/2014/main" id="{1EB5F8CC-811F-D645-9FD0-47DEC922B553}"/>
              </a:ext>
            </a:extLst>
          </p:cNvPr>
          <p:cNvSpPr/>
          <p:nvPr/>
        </p:nvSpPr>
        <p:spPr>
          <a:xfrm>
            <a:off x="1476755" y="4156834"/>
            <a:ext cx="6971919" cy="300082"/>
          </a:xfrm>
          <a:prstGeom prst="rect">
            <a:avLst/>
          </a:prstGeom>
        </p:spPr>
        <p:txBody>
          <a:bodyPr wrap="square">
            <a:spAutoFit/>
          </a:bodyPr>
          <a:lstStyle/>
          <a:p>
            <a:r>
              <a:rPr lang="en-GB" sz="1350" dirty="0">
                <a:latin typeface="Helvetica Neue" panose="02000503000000020004" pitchFamily="2" charset="0"/>
              </a:rPr>
              <a:t>Example of </a:t>
            </a:r>
            <a:r>
              <a:rPr lang="en-GB" sz="1350" b="1" dirty="0">
                <a:latin typeface="Helvetica Neue" panose="02000503000000020004" pitchFamily="2" charset="0"/>
              </a:rPr>
              <a:t>Simulating</a:t>
            </a:r>
            <a:r>
              <a:rPr lang="en-GB" sz="1350" dirty="0">
                <a:latin typeface="Helvetica Neue" panose="02000503000000020004" pitchFamily="2" charset="0"/>
              </a:rPr>
              <a:t> (G1∼ {G2,G3,G4}) and </a:t>
            </a:r>
            <a:r>
              <a:rPr lang="en-GB" sz="1350" b="1" dirty="0">
                <a:latin typeface="Helvetica Neue" panose="02000503000000020004" pitchFamily="2" charset="0"/>
              </a:rPr>
              <a:t>Strong-simulating</a:t>
            </a:r>
            <a:r>
              <a:rPr lang="en-GB" sz="1350" dirty="0">
                <a:latin typeface="Helvetica Neue" panose="02000503000000020004" pitchFamily="2" charset="0"/>
              </a:rPr>
              <a:t> Graphs (G1≈G2) </a:t>
            </a:r>
          </a:p>
        </p:txBody>
      </p:sp>
      <p:sp>
        <p:nvSpPr>
          <p:cNvPr id="193" name="Rectangle 192">
            <a:extLst>
              <a:ext uri="{FF2B5EF4-FFF2-40B4-BE49-F238E27FC236}">
                <a16:creationId xmlns:a16="http://schemas.microsoft.com/office/drawing/2014/main" id="{F8E26784-84F9-5B41-B329-C175755035FD}"/>
              </a:ext>
            </a:extLst>
          </p:cNvPr>
          <p:cNvSpPr/>
          <p:nvPr/>
        </p:nvSpPr>
        <p:spPr>
          <a:xfrm>
            <a:off x="128873" y="4431145"/>
            <a:ext cx="3922286" cy="346249"/>
          </a:xfrm>
          <a:prstGeom prst="rect">
            <a:avLst/>
          </a:prstGeom>
        </p:spPr>
        <p:txBody>
          <a:bodyPr wrap="square">
            <a:spAutoFit/>
          </a:bodyPr>
          <a:lstStyle/>
          <a:p>
            <a:r>
              <a:rPr lang="en-GB" sz="825" dirty="0">
                <a:latin typeface="Helvetica Neue" panose="02000503000000020004" pitchFamily="2" charset="0"/>
              </a:rPr>
              <a:t>Strong simulation: Capturing topology in graph pattern matching</a:t>
            </a:r>
          </a:p>
          <a:p>
            <a:r>
              <a:rPr lang="en-GB" sz="825" dirty="0">
                <a:latin typeface="Helvetica Neue" panose="02000503000000020004" pitchFamily="2" charset="0"/>
              </a:rPr>
              <a:t>– Shuai Ma et al., 2014</a:t>
            </a:r>
          </a:p>
        </p:txBody>
      </p:sp>
      <p:sp>
        <p:nvSpPr>
          <p:cNvPr id="6" name="Rectangle 5">
            <a:extLst>
              <a:ext uri="{FF2B5EF4-FFF2-40B4-BE49-F238E27FC236}">
                <a16:creationId xmlns:a16="http://schemas.microsoft.com/office/drawing/2014/main" id="{A69BF73B-284E-EF47-B815-DD60B8BF40CC}"/>
              </a:ext>
            </a:extLst>
          </p:cNvPr>
          <p:cNvSpPr/>
          <p:nvPr/>
        </p:nvSpPr>
        <p:spPr>
          <a:xfrm>
            <a:off x="1947672" y="1091966"/>
            <a:ext cx="4914778" cy="821658"/>
          </a:xfrm>
          <a:prstGeom prst="rect">
            <a:avLst/>
          </a:prstGeom>
          <a:solidFill>
            <a:srgbClr val="5373CA"/>
          </a:solidFill>
          <a:ln w="25400" cap="flat" cmpd="sng" algn="ctr">
            <a:noFill/>
            <a:prstDash val="solid"/>
          </a:ln>
          <a:effectLst/>
        </p:spPr>
        <p:txBody>
          <a:bodyPr lIns="135000" tIns="135000" rIns="135000" bIns="135000" rtlCol="0" anchor="ctr"/>
          <a:lstStyle/>
          <a:p>
            <a:pPr algn="ctr" defTabSz="342900">
              <a:defRPr/>
            </a:pPr>
            <a:r>
              <a:rPr lang="en-US" sz="1500" kern="0" dirty="0">
                <a:solidFill>
                  <a:prstClr val="white"/>
                </a:solidFill>
                <a:latin typeface="Helvetica Neue" panose="02000503000000020004" pitchFamily="2" charset="0"/>
                <a:ea typeface="Helvetica Neue" charset="0"/>
                <a:cs typeface="Helvetica Neue" charset="0"/>
              </a:rPr>
              <a:t>Isomorphism requires an </a:t>
            </a:r>
            <a:r>
              <a:rPr lang="en-US" sz="1500" u="sng" kern="0" dirty="0">
                <a:solidFill>
                  <a:prstClr val="white"/>
                </a:solidFill>
                <a:latin typeface="Helvetica Neue" panose="02000503000000020004" pitchFamily="2" charset="0"/>
                <a:ea typeface="Helvetica Neue" charset="0"/>
                <a:cs typeface="Helvetica Neue" charset="0"/>
              </a:rPr>
              <a:t>bijective function</a:t>
            </a:r>
          </a:p>
          <a:p>
            <a:pPr algn="ctr" defTabSz="342900">
              <a:defRPr/>
            </a:pPr>
            <a:r>
              <a:rPr lang="en-US" sz="1500" kern="0" dirty="0">
                <a:solidFill>
                  <a:prstClr val="white"/>
                </a:solidFill>
                <a:latin typeface="Helvetica Neue" panose="02000503000000020004" pitchFamily="2" charset="0"/>
                <a:ea typeface="Helvetica Neue" charset="0"/>
                <a:cs typeface="Helvetica Neue" charset="0"/>
              </a:rPr>
              <a:t>Simulation requires only a</a:t>
            </a:r>
            <a:r>
              <a:rPr lang="en-US" sz="1500" u="sng" kern="0" dirty="0">
                <a:solidFill>
                  <a:prstClr val="white"/>
                </a:solidFill>
                <a:latin typeface="Helvetica Neue" panose="02000503000000020004" pitchFamily="2" charset="0"/>
                <a:ea typeface="Helvetica Neue" charset="0"/>
                <a:cs typeface="Helvetica Neue" charset="0"/>
              </a:rPr>
              <a:t> surjective relation</a:t>
            </a:r>
          </a:p>
          <a:p>
            <a:pPr algn="ctr" defTabSz="342900">
              <a:defRPr/>
            </a:pPr>
            <a:r>
              <a:rPr lang="en-US" sz="1200" kern="0" dirty="0">
                <a:solidFill>
                  <a:prstClr val="white"/>
                </a:solidFill>
                <a:latin typeface="Helvetica Neue" panose="02000503000000020004" pitchFamily="2" charset="0"/>
                <a:ea typeface="Helvetica Neue" charset="0"/>
                <a:cs typeface="Helvetica Neue" charset="0"/>
              </a:rPr>
              <a:t>Preserves only Parent → Child relationships</a:t>
            </a:r>
          </a:p>
        </p:txBody>
      </p:sp>
      <p:sp>
        <p:nvSpPr>
          <p:cNvPr id="2" name="TextBox 1">
            <a:extLst>
              <a:ext uri="{FF2B5EF4-FFF2-40B4-BE49-F238E27FC236}">
                <a16:creationId xmlns:a16="http://schemas.microsoft.com/office/drawing/2014/main" id="{6C7788D1-15A2-D040-9825-E153E6603CBD}"/>
              </a:ext>
            </a:extLst>
          </p:cNvPr>
          <p:cNvSpPr txBox="1"/>
          <p:nvPr/>
        </p:nvSpPr>
        <p:spPr>
          <a:xfrm>
            <a:off x="3818429" y="4370387"/>
            <a:ext cx="3352200" cy="261610"/>
          </a:xfrm>
          <a:prstGeom prst="rect">
            <a:avLst/>
          </a:prstGeom>
          <a:noFill/>
        </p:spPr>
        <p:txBody>
          <a:bodyPr wrap="none" rtlCol="0">
            <a:spAutoFit/>
          </a:bodyPr>
          <a:lstStyle/>
          <a:p>
            <a:pPr marL="0" defTabSz="430213">
              <a:spcAft>
                <a:spcPts val="400"/>
              </a:spcAft>
              <a:buSzPct val="100000"/>
            </a:pPr>
            <a:r>
              <a:rPr lang="en-US" sz="11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Strong Simulation preserves close connectivity</a:t>
            </a:r>
          </a:p>
        </p:txBody>
      </p:sp>
      <p:sp>
        <p:nvSpPr>
          <p:cNvPr id="9" name="TextBox 8">
            <a:extLst>
              <a:ext uri="{FF2B5EF4-FFF2-40B4-BE49-F238E27FC236}">
                <a16:creationId xmlns:a16="http://schemas.microsoft.com/office/drawing/2014/main" id="{25B7B22A-6901-144B-B84D-C67128B35933}"/>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1089652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641576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Computing Exemplar Queries (</a:t>
            </a:r>
            <a:r>
              <a:rPr lang="en-US" sz="2800" b="1" dirty="0" err="1">
                <a:latin typeface="Helvetica Neue Condensed" panose="02000503000000020004" pitchFamily="2" charset="0"/>
                <a:ea typeface="Helvetica Neue Condensed" panose="02000503000000020004" pitchFamily="2" charset="0"/>
                <a:cs typeface="Helvetica Neue Condensed" panose="02000503000000020004" pitchFamily="2" charset="0"/>
              </a:rPr>
              <a:t>i</a:t>
            </a:r>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Fast Structure Matching</a:t>
            </a:r>
          </a:p>
        </p:txBody>
      </p:sp>
      <p:sp>
        <p:nvSpPr>
          <p:cNvPr id="5" name="Rectangle 4">
            <a:extLst>
              <a:ext uri="{FF2B5EF4-FFF2-40B4-BE49-F238E27FC236}">
                <a16:creationId xmlns:a16="http://schemas.microsoft.com/office/drawing/2014/main" id="{B279DA84-60A6-5A40-B109-598456E8E000}"/>
              </a:ext>
            </a:extLst>
          </p:cNvPr>
          <p:cNvSpPr/>
          <p:nvPr/>
        </p:nvSpPr>
        <p:spPr>
          <a:xfrm>
            <a:off x="7301190" y="391604"/>
            <a:ext cx="1590307" cy="300082"/>
          </a:xfrm>
          <a:prstGeom prst="rect">
            <a:avLst/>
          </a:prstGeom>
        </p:spPr>
        <p:txBody>
          <a:bodyPr wrap="none">
            <a:spAutoFit/>
          </a:bodyPr>
          <a:lstStyle/>
          <a:p>
            <a:r>
              <a:rPr lang="en-GB" sz="1350" dirty="0" err="1">
                <a:solidFill>
                  <a:srgbClr val="0072E5"/>
                </a:solidFill>
                <a:latin typeface="LibreCaslonText"/>
              </a:rPr>
              <a:t>Mottin</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2016</a:t>
            </a:r>
            <a:r>
              <a:rPr lang="en-GB" sz="1350" dirty="0">
                <a:latin typeface="LibreCaslonText"/>
              </a:rPr>
              <a:t>] </a:t>
            </a:r>
          </a:p>
        </p:txBody>
      </p:sp>
      <p:sp>
        <p:nvSpPr>
          <p:cNvPr id="109" name="Rectangle 108">
            <a:extLst>
              <a:ext uri="{FF2B5EF4-FFF2-40B4-BE49-F238E27FC236}">
                <a16:creationId xmlns:a16="http://schemas.microsoft.com/office/drawing/2014/main" id="{BAA77324-31E6-7348-BAEC-F21928DCF8DB}"/>
              </a:ext>
            </a:extLst>
          </p:cNvPr>
          <p:cNvSpPr/>
          <p:nvPr/>
        </p:nvSpPr>
        <p:spPr>
          <a:xfrm>
            <a:off x="5505932" y="1541161"/>
            <a:ext cx="3145918" cy="2045299"/>
          </a:xfrm>
          <a:prstGeom prst="rect">
            <a:avLst/>
          </a:prstGeom>
          <a:solidFill>
            <a:srgbClr val="325AB4"/>
          </a:solidFill>
          <a:ln w="25400" cap="flat" cmpd="sng" algn="ctr">
            <a:noFill/>
            <a:prstDash val="solid"/>
          </a:ln>
          <a:effectLst/>
        </p:spPr>
        <p:txBody>
          <a:bodyPr rtlCol="0" anchor="t"/>
          <a:lstStyle/>
          <a:p>
            <a:pPr defTabSz="342900">
              <a:defRPr/>
            </a:pPr>
            <a:r>
              <a:rPr lang="en-US" sz="1350" b="1" kern="0" dirty="0">
                <a:solidFill>
                  <a:prstClr val="white"/>
                </a:solidFill>
                <a:latin typeface="Helvetica Neue" panose="02000503000000020004" pitchFamily="2" charset="0"/>
              </a:rPr>
              <a:t>Exact Pruning technique: </a:t>
            </a:r>
          </a:p>
          <a:p>
            <a:pPr marL="160735" indent="-160735" defTabSz="342900">
              <a:buFont typeface="Arial" charset="0"/>
              <a:buChar char="•"/>
              <a:defRPr/>
            </a:pPr>
            <a:r>
              <a:rPr lang="en-US" sz="1350" kern="0" dirty="0">
                <a:solidFill>
                  <a:prstClr val="white"/>
                </a:solidFill>
                <a:latin typeface="Helvetica Neue" panose="02000503000000020004" pitchFamily="2" charset="0"/>
              </a:rPr>
              <a:t>Compute the neighbor labels of each node</a:t>
            </a:r>
          </a:p>
          <a:p>
            <a:pPr marL="160735" indent="-160735" defTabSz="342900">
              <a:buFont typeface="Arial" charset="0"/>
              <a:buChar char="•"/>
              <a:defRPr/>
            </a:pPr>
            <a:endParaRPr lang="en-US" sz="1350" kern="0" dirty="0">
              <a:solidFill>
                <a:prstClr val="white"/>
              </a:solidFill>
              <a:latin typeface="Helvetica Neue" panose="02000503000000020004" pitchFamily="2" charset="0"/>
            </a:endParaRPr>
          </a:p>
          <a:p>
            <a:pPr marL="160735" indent="-160735" defTabSz="342900">
              <a:buFont typeface="Arial" charset="0"/>
              <a:buChar char="•"/>
              <a:defRPr/>
            </a:pPr>
            <a:endParaRPr lang="en-US" sz="1350" kern="0" dirty="0">
              <a:solidFill>
                <a:prstClr val="white"/>
              </a:solidFill>
              <a:latin typeface="Helvetica Neue" panose="02000503000000020004" pitchFamily="2" charset="0"/>
            </a:endParaRPr>
          </a:p>
          <a:p>
            <a:pPr marL="160735" indent="-160735" defTabSz="342900">
              <a:buFont typeface="Arial" charset="0"/>
              <a:buChar char="•"/>
              <a:defRPr/>
            </a:pPr>
            <a:r>
              <a:rPr lang="en-US" sz="1350" b="1" kern="0" dirty="0">
                <a:solidFill>
                  <a:prstClr val="white"/>
                </a:solidFill>
                <a:latin typeface="Helvetica Neue" panose="02000503000000020004" pitchFamily="2" charset="0"/>
              </a:rPr>
              <a:t>Prune nodes not matching query </a:t>
            </a:r>
            <a:r>
              <a:rPr lang="en-US" sz="1350" kern="0" dirty="0">
                <a:solidFill>
                  <a:prstClr val="white"/>
                </a:solidFill>
                <a:latin typeface="Helvetica Neue" panose="02000503000000020004" pitchFamily="2" charset="0"/>
              </a:rPr>
              <a:t>nodes </a:t>
            </a:r>
            <a:r>
              <a:rPr lang="en-US" sz="1350" b="1" kern="0" dirty="0">
                <a:solidFill>
                  <a:prstClr val="white"/>
                </a:solidFill>
                <a:latin typeface="Helvetica Neue" panose="02000503000000020004" pitchFamily="2" charset="0"/>
              </a:rPr>
              <a:t>neighborhood</a:t>
            </a:r>
            <a:r>
              <a:rPr lang="en-US" sz="1350" kern="0" dirty="0">
                <a:solidFill>
                  <a:prstClr val="white"/>
                </a:solidFill>
                <a:latin typeface="Helvetica Neue" panose="02000503000000020004" pitchFamily="2" charset="0"/>
              </a:rPr>
              <a:t> labels</a:t>
            </a:r>
          </a:p>
          <a:p>
            <a:pPr marL="160735" indent="-160735" defTabSz="342900">
              <a:buFont typeface="Arial" charset="0"/>
              <a:buChar char="•"/>
              <a:defRPr/>
            </a:pPr>
            <a:endParaRPr lang="en-US" sz="1350" kern="0" dirty="0">
              <a:solidFill>
                <a:prstClr val="white"/>
              </a:solidFill>
              <a:latin typeface="Helvetica Neue" panose="02000503000000020004" pitchFamily="2" charset="0"/>
            </a:endParaRPr>
          </a:p>
          <a:p>
            <a:pPr marL="160735" indent="-160735" defTabSz="342900">
              <a:buFont typeface="Arial" charset="0"/>
              <a:buChar char="•"/>
              <a:defRPr/>
            </a:pPr>
            <a:r>
              <a:rPr lang="en-US" sz="1350" kern="0" dirty="0">
                <a:solidFill>
                  <a:prstClr val="white"/>
                </a:solidFill>
                <a:latin typeface="Helvetica Neue" panose="02000503000000020004" pitchFamily="2" charset="0"/>
              </a:rPr>
              <a:t>Apply iteratively on the query nodes</a:t>
            </a:r>
          </a:p>
        </p:txBody>
      </p:sp>
      <p:sp>
        <p:nvSpPr>
          <p:cNvPr id="110" name="Rettangolo arrotondato 48">
            <a:extLst>
              <a:ext uri="{FF2B5EF4-FFF2-40B4-BE49-F238E27FC236}">
                <a16:creationId xmlns:a16="http://schemas.microsoft.com/office/drawing/2014/main" id="{A11119A2-724C-6848-935A-CDE909F42C0A}"/>
              </a:ext>
            </a:extLst>
          </p:cNvPr>
          <p:cNvSpPr/>
          <p:nvPr/>
        </p:nvSpPr>
        <p:spPr>
          <a:xfrm>
            <a:off x="3315044" y="2975323"/>
            <a:ext cx="416103" cy="896972"/>
          </a:xfrm>
          <a:prstGeom prst="roundRect">
            <a:avLst/>
          </a:prstGeom>
          <a:gradFill rotWithShape="1">
            <a:gsLst>
              <a:gs pos="0">
                <a:srgbClr val="325AB4">
                  <a:tint val="50000"/>
                  <a:satMod val="300000"/>
                </a:srgbClr>
              </a:gs>
              <a:gs pos="35000">
                <a:srgbClr val="325AB4">
                  <a:tint val="37000"/>
                  <a:satMod val="300000"/>
                </a:srgbClr>
              </a:gs>
              <a:gs pos="100000">
                <a:srgbClr val="325AB4">
                  <a:tint val="15000"/>
                  <a:satMod val="350000"/>
                </a:srgbClr>
              </a:gs>
            </a:gsLst>
            <a:lin ang="16200000" scaled="1"/>
          </a:gradFill>
          <a:ln w="9525" cap="flat" cmpd="sng" algn="ctr">
            <a:solidFill>
              <a:srgbClr val="325AB4">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342900">
              <a:defRPr/>
            </a:pPr>
            <a:endParaRPr lang="it-IT" sz="1013" kern="0" dirty="0">
              <a:solidFill>
                <a:prstClr val="black"/>
              </a:solidFill>
              <a:latin typeface="Georgia Regular" charset="0"/>
            </a:endParaRPr>
          </a:p>
        </p:txBody>
      </p:sp>
      <p:sp>
        <p:nvSpPr>
          <p:cNvPr id="111" name="Rettangolo arrotondato 47">
            <a:extLst>
              <a:ext uri="{FF2B5EF4-FFF2-40B4-BE49-F238E27FC236}">
                <a16:creationId xmlns:a16="http://schemas.microsoft.com/office/drawing/2014/main" id="{F6D25BF6-7672-AA4E-80B6-AAA8A02F6829}"/>
              </a:ext>
            </a:extLst>
          </p:cNvPr>
          <p:cNvSpPr/>
          <p:nvPr/>
        </p:nvSpPr>
        <p:spPr>
          <a:xfrm>
            <a:off x="2765685" y="2483456"/>
            <a:ext cx="416103" cy="896972"/>
          </a:xfrm>
          <a:prstGeom prst="roundRect">
            <a:avLst/>
          </a:prstGeom>
          <a:gradFill rotWithShape="1">
            <a:gsLst>
              <a:gs pos="0">
                <a:srgbClr val="325AB4">
                  <a:tint val="50000"/>
                  <a:satMod val="300000"/>
                </a:srgbClr>
              </a:gs>
              <a:gs pos="35000">
                <a:srgbClr val="325AB4">
                  <a:tint val="37000"/>
                  <a:satMod val="300000"/>
                </a:srgbClr>
              </a:gs>
              <a:gs pos="100000">
                <a:srgbClr val="325AB4">
                  <a:tint val="15000"/>
                  <a:satMod val="350000"/>
                </a:srgbClr>
              </a:gs>
            </a:gsLst>
            <a:lin ang="16200000" scaled="1"/>
          </a:gradFill>
          <a:ln w="9525" cap="flat" cmpd="sng" algn="ctr">
            <a:solidFill>
              <a:srgbClr val="325AB4">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342900">
              <a:defRPr/>
            </a:pPr>
            <a:endParaRPr lang="it-IT" sz="1013" kern="0" dirty="0">
              <a:solidFill>
                <a:prstClr val="black"/>
              </a:solidFill>
              <a:latin typeface="Georgia Regular" charset="0"/>
            </a:endParaRPr>
          </a:p>
        </p:txBody>
      </p:sp>
      <p:sp>
        <p:nvSpPr>
          <p:cNvPr id="112" name="Rettangolo arrotondato 45">
            <a:extLst>
              <a:ext uri="{FF2B5EF4-FFF2-40B4-BE49-F238E27FC236}">
                <a16:creationId xmlns:a16="http://schemas.microsoft.com/office/drawing/2014/main" id="{B948D3A0-CA6C-BF40-BC50-D5C5C7BF4E04}"/>
              </a:ext>
            </a:extLst>
          </p:cNvPr>
          <p:cNvSpPr/>
          <p:nvPr/>
        </p:nvSpPr>
        <p:spPr>
          <a:xfrm>
            <a:off x="2168924" y="2483456"/>
            <a:ext cx="416103" cy="896972"/>
          </a:xfrm>
          <a:prstGeom prst="roundRect">
            <a:avLst/>
          </a:prstGeom>
          <a:solidFill>
            <a:sysClr val="window" lastClr="FFFFFF"/>
          </a:solidFill>
          <a:ln w="25400" cap="flat" cmpd="sng" algn="ctr">
            <a:solidFill>
              <a:srgbClr val="B9B8BB"/>
            </a:solidFill>
            <a:prstDash val="solid"/>
          </a:ln>
          <a:effectLst/>
        </p:spPr>
        <p:txBody>
          <a:bodyPr rtlCol="0" anchor="ctr"/>
          <a:lstStyle/>
          <a:p>
            <a:pPr algn="ctr" defTabSz="342900">
              <a:defRPr/>
            </a:pPr>
            <a:endParaRPr lang="it-IT" sz="1013" kern="0" dirty="0">
              <a:solidFill>
                <a:prstClr val="black"/>
              </a:solidFill>
              <a:latin typeface="Georgia Regular" charset="0"/>
            </a:endParaRPr>
          </a:p>
        </p:txBody>
      </p:sp>
      <p:sp>
        <p:nvSpPr>
          <p:cNvPr id="114" name="Oval 113">
            <a:extLst>
              <a:ext uri="{FF2B5EF4-FFF2-40B4-BE49-F238E27FC236}">
                <a16:creationId xmlns:a16="http://schemas.microsoft.com/office/drawing/2014/main" id="{10B8C770-EBDF-F549-BFDC-C7715C1C8A11}"/>
              </a:ext>
            </a:extLst>
          </p:cNvPr>
          <p:cNvSpPr/>
          <p:nvPr/>
        </p:nvSpPr>
        <p:spPr>
          <a:xfrm>
            <a:off x="2291812" y="2585308"/>
            <a:ext cx="187037" cy="187037"/>
          </a:xfrm>
          <a:prstGeom prst="ellipse">
            <a:avLst/>
          </a:prstGeom>
          <a:solidFill>
            <a:srgbClr val="F05332"/>
          </a:solidFill>
          <a:ln w="25400" cap="flat" cmpd="sng" algn="ctr">
            <a:solidFill>
              <a:srgbClr val="F05332">
                <a:shade val="50000"/>
              </a:srgbClr>
            </a:solidFill>
            <a:prstDash val="solid"/>
          </a:ln>
          <a:effectLst/>
        </p:spPr>
        <p:txBody>
          <a:bodyPr rtlCol="0" anchor="ctr"/>
          <a:lstStyle/>
          <a:p>
            <a:pPr algn="ctr" defTabSz="342900">
              <a:defRPr/>
            </a:pPr>
            <a:r>
              <a:rPr lang="en-US" sz="1013" kern="0" dirty="0">
                <a:solidFill>
                  <a:prstClr val="white"/>
                </a:solidFill>
                <a:latin typeface="Georgia Regular" charset="0"/>
              </a:rPr>
              <a:t>A</a:t>
            </a:r>
          </a:p>
        </p:txBody>
      </p:sp>
      <p:sp>
        <p:nvSpPr>
          <p:cNvPr id="115" name="Oval 114">
            <a:extLst>
              <a:ext uri="{FF2B5EF4-FFF2-40B4-BE49-F238E27FC236}">
                <a16:creationId xmlns:a16="http://schemas.microsoft.com/office/drawing/2014/main" id="{C8284712-C5DB-4844-B7C7-B97BA9ABCFCF}"/>
              </a:ext>
            </a:extLst>
          </p:cNvPr>
          <p:cNvSpPr/>
          <p:nvPr/>
        </p:nvSpPr>
        <p:spPr>
          <a:xfrm>
            <a:off x="2890485" y="2095963"/>
            <a:ext cx="187037" cy="187037"/>
          </a:xfrm>
          <a:prstGeom prst="ellipse">
            <a:avLst/>
          </a:prstGeom>
          <a:solidFill>
            <a:srgbClr val="B9B8BB"/>
          </a:solidFill>
          <a:ln w="25400" cap="flat" cmpd="sng" algn="ctr">
            <a:solidFill>
              <a:srgbClr val="B9B8BB">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sp>
        <p:nvSpPr>
          <p:cNvPr id="116" name="Oval 115">
            <a:extLst>
              <a:ext uri="{FF2B5EF4-FFF2-40B4-BE49-F238E27FC236}">
                <a16:creationId xmlns:a16="http://schemas.microsoft.com/office/drawing/2014/main" id="{4BC6976A-A342-154F-9061-B53B031004A7}"/>
              </a:ext>
            </a:extLst>
          </p:cNvPr>
          <p:cNvSpPr/>
          <p:nvPr/>
        </p:nvSpPr>
        <p:spPr>
          <a:xfrm>
            <a:off x="2890485" y="2572765"/>
            <a:ext cx="187037" cy="187037"/>
          </a:xfrm>
          <a:prstGeom prst="ellipse">
            <a:avLst/>
          </a:prstGeom>
          <a:solidFill>
            <a:srgbClr val="F05332"/>
          </a:solidFill>
          <a:ln w="25400" cap="flat" cmpd="sng" algn="ctr">
            <a:solidFill>
              <a:srgbClr val="F05332">
                <a:shade val="50000"/>
              </a:srgbClr>
            </a:solidFill>
            <a:prstDash val="solid"/>
          </a:ln>
          <a:effectLst/>
        </p:spPr>
        <p:txBody>
          <a:bodyPr rtlCol="0" anchor="ctr"/>
          <a:lstStyle/>
          <a:p>
            <a:pPr algn="ctr" defTabSz="342900">
              <a:defRPr/>
            </a:pPr>
            <a:r>
              <a:rPr lang="en-US" sz="1013" kern="0" dirty="0">
                <a:solidFill>
                  <a:prstClr val="white"/>
                </a:solidFill>
                <a:latin typeface="Georgia Regular" charset="0"/>
              </a:rPr>
              <a:t>A</a:t>
            </a:r>
          </a:p>
        </p:txBody>
      </p:sp>
      <p:sp>
        <p:nvSpPr>
          <p:cNvPr id="117" name="Oval 116">
            <a:extLst>
              <a:ext uri="{FF2B5EF4-FFF2-40B4-BE49-F238E27FC236}">
                <a16:creationId xmlns:a16="http://schemas.microsoft.com/office/drawing/2014/main" id="{5B29C3DD-73BE-4A41-BAAA-6E8134DA931E}"/>
              </a:ext>
            </a:extLst>
          </p:cNvPr>
          <p:cNvSpPr/>
          <p:nvPr/>
        </p:nvSpPr>
        <p:spPr>
          <a:xfrm>
            <a:off x="3432154" y="3088524"/>
            <a:ext cx="187037" cy="187037"/>
          </a:xfrm>
          <a:prstGeom prst="ellipse">
            <a:avLst/>
          </a:prstGeom>
          <a:solidFill>
            <a:srgbClr val="F05332"/>
          </a:solidFill>
          <a:ln w="25400" cap="flat" cmpd="sng" algn="ctr">
            <a:solidFill>
              <a:srgbClr val="F05332">
                <a:shade val="50000"/>
              </a:srgbClr>
            </a:solidFill>
            <a:prstDash val="solid"/>
          </a:ln>
          <a:effectLst/>
        </p:spPr>
        <p:txBody>
          <a:bodyPr rtlCol="0" anchor="ctr"/>
          <a:lstStyle/>
          <a:p>
            <a:pPr algn="ctr" defTabSz="342900">
              <a:defRPr/>
            </a:pPr>
            <a:r>
              <a:rPr lang="en-US" sz="1013" kern="0" dirty="0">
                <a:solidFill>
                  <a:prstClr val="white"/>
                </a:solidFill>
                <a:latin typeface="Georgia Regular" charset="0"/>
              </a:rPr>
              <a:t>A</a:t>
            </a:r>
          </a:p>
        </p:txBody>
      </p:sp>
      <p:sp>
        <p:nvSpPr>
          <p:cNvPr id="118" name="Oval 117">
            <a:extLst>
              <a:ext uri="{FF2B5EF4-FFF2-40B4-BE49-F238E27FC236}">
                <a16:creationId xmlns:a16="http://schemas.microsoft.com/office/drawing/2014/main" id="{A4F1DFD2-9794-794E-AEF2-C014D88D8AB0}"/>
              </a:ext>
            </a:extLst>
          </p:cNvPr>
          <p:cNvSpPr/>
          <p:nvPr/>
        </p:nvSpPr>
        <p:spPr>
          <a:xfrm>
            <a:off x="3432154" y="2566007"/>
            <a:ext cx="187037" cy="187037"/>
          </a:xfrm>
          <a:prstGeom prst="ellipse">
            <a:avLst/>
          </a:prstGeom>
          <a:solidFill>
            <a:srgbClr val="00B050"/>
          </a:solidFill>
          <a:ln w="25400" cap="flat" cmpd="sng" algn="ctr">
            <a:solidFill>
              <a:srgbClr val="B9B8BB">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cxnSp>
        <p:nvCxnSpPr>
          <p:cNvPr id="119" name="Straight Arrow Connector 14">
            <a:extLst>
              <a:ext uri="{FF2B5EF4-FFF2-40B4-BE49-F238E27FC236}">
                <a16:creationId xmlns:a16="http://schemas.microsoft.com/office/drawing/2014/main" id="{049B70C3-301A-E546-B1B5-B72EB40221CC}"/>
              </a:ext>
            </a:extLst>
          </p:cNvPr>
          <p:cNvCxnSpPr/>
          <p:nvPr/>
        </p:nvCxnSpPr>
        <p:spPr>
          <a:xfrm flipH="1">
            <a:off x="2451458" y="2255609"/>
            <a:ext cx="466419" cy="357090"/>
          </a:xfrm>
          <a:prstGeom prst="straightConnector1">
            <a:avLst/>
          </a:prstGeom>
          <a:noFill/>
          <a:ln w="19050" cap="flat" cmpd="sng" algn="ctr">
            <a:solidFill>
              <a:sysClr val="windowText" lastClr="000000"/>
            </a:solidFill>
            <a:prstDash val="solid"/>
            <a:headEnd type="none"/>
            <a:tailEnd type="none"/>
          </a:ln>
          <a:effectLst/>
        </p:spPr>
      </p:cxnSp>
      <p:cxnSp>
        <p:nvCxnSpPr>
          <p:cNvPr id="120" name="Straight Arrow Connector 15">
            <a:extLst>
              <a:ext uri="{FF2B5EF4-FFF2-40B4-BE49-F238E27FC236}">
                <a16:creationId xmlns:a16="http://schemas.microsoft.com/office/drawing/2014/main" id="{13A507E3-CE76-9542-881A-2252A39CD0F8}"/>
              </a:ext>
            </a:extLst>
          </p:cNvPr>
          <p:cNvCxnSpPr/>
          <p:nvPr/>
        </p:nvCxnSpPr>
        <p:spPr>
          <a:xfrm>
            <a:off x="2984003" y="2283000"/>
            <a:ext cx="0" cy="289765"/>
          </a:xfrm>
          <a:prstGeom prst="straightConnector1">
            <a:avLst/>
          </a:prstGeom>
          <a:noFill/>
          <a:ln w="19050" cap="flat" cmpd="sng" algn="ctr">
            <a:solidFill>
              <a:sysClr val="windowText" lastClr="000000"/>
            </a:solidFill>
            <a:prstDash val="solid"/>
            <a:headEnd type="none"/>
            <a:tailEnd type="none"/>
          </a:ln>
          <a:effectLst/>
        </p:spPr>
      </p:cxnSp>
      <p:cxnSp>
        <p:nvCxnSpPr>
          <p:cNvPr id="121" name="Straight Arrow Connector 16">
            <a:extLst>
              <a:ext uri="{FF2B5EF4-FFF2-40B4-BE49-F238E27FC236}">
                <a16:creationId xmlns:a16="http://schemas.microsoft.com/office/drawing/2014/main" id="{A5D3D25F-D907-C649-AE86-D0621641C590}"/>
              </a:ext>
            </a:extLst>
          </p:cNvPr>
          <p:cNvCxnSpPr>
            <a:stCxn id="121" idx="5"/>
          </p:cNvCxnSpPr>
          <p:nvPr/>
        </p:nvCxnSpPr>
        <p:spPr>
          <a:xfrm>
            <a:off x="3050130" y="2255609"/>
            <a:ext cx="475542" cy="310398"/>
          </a:xfrm>
          <a:prstGeom prst="straightConnector1">
            <a:avLst/>
          </a:prstGeom>
          <a:noFill/>
          <a:ln w="19050" cap="flat" cmpd="sng" algn="ctr">
            <a:solidFill>
              <a:sysClr val="windowText" lastClr="000000"/>
            </a:solidFill>
            <a:prstDash val="solid"/>
            <a:headEnd type="none"/>
            <a:tailEnd type="none"/>
          </a:ln>
          <a:effectLst/>
        </p:spPr>
      </p:cxnSp>
      <p:cxnSp>
        <p:nvCxnSpPr>
          <p:cNvPr id="122" name="Straight Arrow Connector 17">
            <a:extLst>
              <a:ext uri="{FF2B5EF4-FFF2-40B4-BE49-F238E27FC236}">
                <a16:creationId xmlns:a16="http://schemas.microsoft.com/office/drawing/2014/main" id="{0CEE8E56-B131-D945-9DD3-C00576B4B4D8}"/>
              </a:ext>
            </a:extLst>
          </p:cNvPr>
          <p:cNvCxnSpPr>
            <a:stCxn id="118" idx="4"/>
            <a:endCxn id="117" idx="0"/>
          </p:cNvCxnSpPr>
          <p:nvPr/>
        </p:nvCxnSpPr>
        <p:spPr>
          <a:xfrm>
            <a:off x="3525672" y="2753043"/>
            <a:ext cx="0" cy="335481"/>
          </a:xfrm>
          <a:prstGeom prst="straightConnector1">
            <a:avLst/>
          </a:prstGeom>
          <a:noFill/>
          <a:ln w="19050" cap="flat" cmpd="sng" algn="ctr">
            <a:solidFill>
              <a:sysClr val="windowText" lastClr="000000"/>
            </a:solidFill>
            <a:prstDash val="solid"/>
            <a:headEnd type="none"/>
            <a:tailEnd type="none"/>
          </a:ln>
          <a:effectLst/>
        </p:spPr>
      </p:cxnSp>
      <p:cxnSp>
        <p:nvCxnSpPr>
          <p:cNvPr id="137" name="Straight Arrow Connector 27">
            <a:extLst>
              <a:ext uri="{FF2B5EF4-FFF2-40B4-BE49-F238E27FC236}">
                <a16:creationId xmlns:a16="http://schemas.microsoft.com/office/drawing/2014/main" id="{56C0AAE9-8D7B-8D45-9BDA-7DC884294F10}"/>
              </a:ext>
            </a:extLst>
          </p:cNvPr>
          <p:cNvCxnSpPr/>
          <p:nvPr/>
        </p:nvCxnSpPr>
        <p:spPr>
          <a:xfrm flipH="1">
            <a:off x="2478849" y="2666283"/>
            <a:ext cx="411637" cy="12544"/>
          </a:xfrm>
          <a:prstGeom prst="straightConnector1">
            <a:avLst/>
          </a:prstGeom>
          <a:noFill/>
          <a:ln w="19050" cap="flat" cmpd="sng" algn="ctr">
            <a:solidFill>
              <a:sysClr val="windowText" lastClr="000000"/>
            </a:solidFill>
            <a:prstDash val="solid"/>
            <a:headEnd type="none"/>
            <a:tailEnd type="none"/>
          </a:ln>
          <a:effectLst/>
        </p:spPr>
      </p:cxnSp>
      <p:sp>
        <p:nvSpPr>
          <p:cNvPr id="140" name="Ovale 18">
            <a:extLst>
              <a:ext uri="{FF2B5EF4-FFF2-40B4-BE49-F238E27FC236}">
                <a16:creationId xmlns:a16="http://schemas.microsoft.com/office/drawing/2014/main" id="{654CE745-2D94-0241-94C1-6EC9BADC959B}"/>
              </a:ext>
            </a:extLst>
          </p:cNvPr>
          <p:cNvSpPr/>
          <p:nvPr/>
        </p:nvSpPr>
        <p:spPr>
          <a:xfrm>
            <a:off x="3421222" y="3590035"/>
            <a:ext cx="203747" cy="203747"/>
          </a:xfrm>
          <a:prstGeom prst="ellipse">
            <a:avLst/>
          </a:prstGeom>
          <a:solidFill>
            <a:srgbClr val="325AB4"/>
          </a:solidFill>
          <a:ln w="25400" cap="flat" cmpd="sng" algn="ctr">
            <a:solidFill>
              <a:srgbClr val="325AB4">
                <a:shade val="50000"/>
              </a:srgbClr>
            </a:solidFill>
            <a:prstDash val="solid"/>
          </a:ln>
          <a:effectLst/>
        </p:spPr>
        <p:txBody>
          <a:bodyPr rtlCol="0" anchor="ctr"/>
          <a:lstStyle/>
          <a:p>
            <a:pPr algn="ctr" defTabSz="342900">
              <a:defRPr/>
            </a:pPr>
            <a:r>
              <a:rPr lang="it-IT" sz="1350" kern="0" dirty="0">
                <a:solidFill>
                  <a:prstClr val="white"/>
                </a:solidFill>
                <a:latin typeface="Georgia Regular" charset="0"/>
              </a:rPr>
              <a:t>B</a:t>
            </a:r>
          </a:p>
        </p:txBody>
      </p:sp>
      <p:sp>
        <p:nvSpPr>
          <p:cNvPr id="141" name="Ovale 19">
            <a:extLst>
              <a:ext uri="{FF2B5EF4-FFF2-40B4-BE49-F238E27FC236}">
                <a16:creationId xmlns:a16="http://schemas.microsoft.com/office/drawing/2014/main" id="{523C395E-3E99-CC45-855D-37E241FBBB79}"/>
              </a:ext>
            </a:extLst>
          </p:cNvPr>
          <p:cNvSpPr/>
          <p:nvPr/>
        </p:nvSpPr>
        <p:spPr>
          <a:xfrm>
            <a:off x="2286532" y="3071814"/>
            <a:ext cx="203747" cy="203747"/>
          </a:xfrm>
          <a:prstGeom prst="ellipse">
            <a:avLst/>
          </a:prstGeom>
          <a:solidFill>
            <a:srgbClr val="325AB4"/>
          </a:solidFill>
          <a:ln w="25400" cap="flat" cmpd="sng" algn="ctr">
            <a:solidFill>
              <a:srgbClr val="325AB4">
                <a:shade val="50000"/>
              </a:srgbClr>
            </a:solidFill>
            <a:prstDash val="solid"/>
          </a:ln>
          <a:effectLst/>
        </p:spPr>
        <p:txBody>
          <a:bodyPr rtlCol="0" anchor="ctr"/>
          <a:lstStyle/>
          <a:p>
            <a:pPr algn="ctr" defTabSz="342900">
              <a:defRPr/>
            </a:pPr>
            <a:r>
              <a:rPr lang="it-IT" sz="1013" kern="0" dirty="0">
                <a:solidFill>
                  <a:prstClr val="white"/>
                </a:solidFill>
                <a:latin typeface="Georgia Regular" charset="0"/>
              </a:rPr>
              <a:t>B</a:t>
            </a:r>
          </a:p>
        </p:txBody>
      </p:sp>
      <p:sp>
        <p:nvSpPr>
          <p:cNvPr id="142" name="Ovale 20">
            <a:extLst>
              <a:ext uri="{FF2B5EF4-FFF2-40B4-BE49-F238E27FC236}">
                <a16:creationId xmlns:a16="http://schemas.microsoft.com/office/drawing/2014/main" id="{4A7A9EC5-BB49-7C43-AAD8-536CE19B2782}"/>
              </a:ext>
            </a:extLst>
          </p:cNvPr>
          <p:cNvSpPr/>
          <p:nvPr/>
        </p:nvSpPr>
        <p:spPr>
          <a:xfrm>
            <a:off x="2885204" y="3071814"/>
            <a:ext cx="203747" cy="203747"/>
          </a:xfrm>
          <a:prstGeom prst="ellipse">
            <a:avLst/>
          </a:prstGeom>
          <a:solidFill>
            <a:srgbClr val="325AB4"/>
          </a:solidFill>
          <a:ln w="25400" cap="flat" cmpd="sng" algn="ctr">
            <a:solidFill>
              <a:srgbClr val="325AB4">
                <a:shade val="50000"/>
              </a:srgbClr>
            </a:solidFill>
            <a:prstDash val="solid"/>
          </a:ln>
          <a:effectLst/>
        </p:spPr>
        <p:txBody>
          <a:bodyPr rtlCol="0" anchor="ctr"/>
          <a:lstStyle/>
          <a:p>
            <a:pPr algn="ctr" defTabSz="342900">
              <a:defRPr/>
            </a:pPr>
            <a:r>
              <a:rPr lang="it-IT" sz="1013" kern="0" dirty="0">
                <a:solidFill>
                  <a:prstClr val="white"/>
                </a:solidFill>
                <a:latin typeface="Georgia Regular" charset="0"/>
              </a:rPr>
              <a:t>B</a:t>
            </a:r>
          </a:p>
        </p:txBody>
      </p:sp>
      <p:cxnSp>
        <p:nvCxnSpPr>
          <p:cNvPr id="143" name="Straight Arrow Connector 27">
            <a:extLst>
              <a:ext uri="{FF2B5EF4-FFF2-40B4-BE49-F238E27FC236}">
                <a16:creationId xmlns:a16="http://schemas.microsoft.com/office/drawing/2014/main" id="{7A7DE73F-D0E5-3E4E-A95A-38A8662E2B44}"/>
              </a:ext>
            </a:extLst>
          </p:cNvPr>
          <p:cNvCxnSpPr>
            <a:stCxn id="141" idx="0"/>
            <a:endCxn id="114" idx="4"/>
          </p:cNvCxnSpPr>
          <p:nvPr/>
        </p:nvCxnSpPr>
        <p:spPr>
          <a:xfrm flipH="1" flipV="1">
            <a:off x="2385330" y="2772345"/>
            <a:ext cx="3075" cy="299470"/>
          </a:xfrm>
          <a:prstGeom prst="straightConnector1">
            <a:avLst/>
          </a:prstGeom>
          <a:noFill/>
          <a:ln w="19050" cap="flat" cmpd="sng" algn="ctr">
            <a:solidFill>
              <a:sysClr val="windowText" lastClr="000000"/>
            </a:solidFill>
            <a:prstDash val="solid"/>
            <a:headEnd type="none"/>
            <a:tailEnd type="none"/>
          </a:ln>
          <a:effectLst/>
        </p:spPr>
      </p:cxnSp>
      <p:cxnSp>
        <p:nvCxnSpPr>
          <p:cNvPr id="144" name="Straight Arrow Connector 17">
            <a:extLst>
              <a:ext uri="{FF2B5EF4-FFF2-40B4-BE49-F238E27FC236}">
                <a16:creationId xmlns:a16="http://schemas.microsoft.com/office/drawing/2014/main" id="{78E428B9-AEDC-EC44-AAA9-FDF19B5F8151}"/>
              </a:ext>
            </a:extLst>
          </p:cNvPr>
          <p:cNvCxnSpPr>
            <a:stCxn id="116" idx="4"/>
            <a:endCxn id="142" idx="0"/>
          </p:cNvCxnSpPr>
          <p:nvPr/>
        </p:nvCxnSpPr>
        <p:spPr>
          <a:xfrm>
            <a:off x="2984003" y="2759800"/>
            <a:ext cx="3075" cy="312014"/>
          </a:xfrm>
          <a:prstGeom prst="straightConnector1">
            <a:avLst/>
          </a:prstGeom>
          <a:noFill/>
          <a:ln w="19050" cap="flat" cmpd="sng" algn="ctr">
            <a:solidFill>
              <a:sysClr val="windowText" lastClr="000000"/>
            </a:solidFill>
            <a:prstDash val="solid"/>
            <a:headEnd type="none"/>
            <a:tailEnd type="none"/>
          </a:ln>
          <a:effectLst/>
        </p:spPr>
      </p:cxnSp>
      <p:cxnSp>
        <p:nvCxnSpPr>
          <p:cNvPr id="145" name="Straight Arrow Connector 17">
            <a:extLst>
              <a:ext uri="{FF2B5EF4-FFF2-40B4-BE49-F238E27FC236}">
                <a16:creationId xmlns:a16="http://schemas.microsoft.com/office/drawing/2014/main" id="{587AC2D3-A473-EB48-BB97-2F271030B1DF}"/>
              </a:ext>
            </a:extLst>
          </p:cNvPr>
          <p:cNvCxnSpPr>
            <a:stCxn id="117" idx="4"/>
            <a:endCxn id="140" idx="0"/>
          </p:cNvCxnSpPr>
          <p:nvPr/>
        </p:nvCxnSpPr>
        <p:spPr>
          <a:xfrm flipH="1">
            <a:off x="3523096" y="3275561"/>
            <a:ext cx="2576" cy="314474"/>
          </a:xfrm>
          <a:prstGeom prst="straightConnector1">
            <a:avLst/>
          </a:prstGeom>
          <a:noFill/>
          <a:ln w="19050" cap="flat" cmpd="sng" algn="ctr">
            <a:solidFill>
              <a:sysClr val="windowText" lastClr="000000"/>
            </a:solidFill>
            <a:prstDash val="solid"/>
            <a:headEnd type="none"/>
            <a:tailEnd type="none"/>
          </a:ln>
          <a:effectLst/>
        </p:spPr>
      </p:cxnSp>
      <p:sp>
        <p:nvSpPr>
          <p:cNvPr id="146" name="Rectangle 92">
            <a:extLst>
              <a:ext uri="{FF2B5EF4-FFF2-40B4-BE49-F238E27FC236}">
                <a16:creationId xmlns:a16="http://schemas.microsoft.com/office/drawing/2014/main" id="{96DD5A34-16C6-B34F-B664-0B55E2C3F85F}"/>
              </a:ext>
            </a:extLst>
          </p:cNvPr>
          <p:cNvSpPr/>
          <p:nvPr/>
        </p:nvSpPr>
        <p:spPr>
          <a:xfrm>
            <a:off x="6643670" y="889200"/>
            <a:ext cx="1998736" cy="345080"/>
          </a:xfrm>
          <a:prstGeom prst="rect">
            <a:avLst/>
          </a:prstGeom>
          <a:solidFill>
            <a:srgbClr val="F05332"/>
          </a:solidFill>
          <a:ln w="25400" cap="flat" cmpd="sng" algn="ctr">
            <a:noFill/>
            <a:prstDash val="solid"/>
          </a:ln>
          <a:effectLst/>
        </p:spPr>
        <p:txBody>
          <a:bodyPr rtlCol="0" anchor="ctr"/>
          <a:lstStyle/>
          <a:p>
            <a:pPr algn="ctr" defTabSz="342900">
              <a:defRPr/>
            </a:pPr>
            <a:r>
              <a:rPr lang="en-US" sz="1200" kern="0" dirty="0">
                <a:solidFill>
                  <a:prstClr val="white"/>
                </a:solidFill>
                <a:latin typeface="Helvetica Neue" panose="02000503000000020004" pitchFamily="2" charset="0"/>
                <a:ea typeface="Helvetica Neue" charset="0"/>
                <a:cs typeface="Helvetica Neue" charset="0"/>
              </a:rPr>
              <a:t>NP-complete </a:t>
            </a:r>
          </a:p>
          <a:p>
            <a:pPr algn="ctr" defTabSz="342900">
              <a:defRPr/>
            </a:pPr>
            <a:r>
              <a:rPr lang="en-US" sz="1200" kern="0" dirty="0">
                <a:solidFill>
                  <a:prstClr val="white"/>
                </a:solidFill>
                <a:latin typeface="Helvetica Neue" panose="02000503000000020004" pitchFamily="2" charset="0"/>
                <a:ea typeface="Helvetica Neue" charset="0"/>
                <a:cs typeface="Helvetica Neue" charset="0"/>
              </a:rPr>
              <a:t>(subgraph isomorphism)</a:t>
            </a:r>
          </a:p>
        </p:txBody>
      </p:sp>
      <p:sp>
        <p:nvSpPr>
          <p:cNvPr id="147" name="Oval 8">
            <a:extLst>
              <a:ext uri="{FF2B5EF4-FFF2-40B4-BE49-F238E27FC236}">
                <a16:creationId xmlns:a16="http://schemas.microsoft.com/office/drawing/2014/main" id="{273A9095-7C90-934F-85A9-412CB5121ED0}"/>
              </a:ext>
            </a:extLst>
          </p:cNvPr>
          <p:cNvSpPr/>
          <p:nvPr/>
        </p:nvSpPr>
        <p:spPr>
          <a:xfrm>
            <a:off x="4022163" y="2564788"/>
            <a:ext cx="187037" cy="187037"/>
          </a:xfrm>
          <a:prstGeom prst="ellipse">
            <a:avLst/>
          </a:prstGeom>
          <a:solidFill>
            <a:srgbClr val="B9B8BB"/>
          </a:solidFill>
          <a:ln w="25400" cap="flat" cmpd="sng" algn="ctr">
            <a:solidFill>
              <a:srgbClr val="B9B8BB">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cxnSp>
        <p:nvCxnSpPr>
          <p:cNvPr id="148" name="Straight Arrow Connector 16">
            <a:extLst>
              <a:ext uri="{FF2B5EF4-FFF2-40B4-BE49-F238E27FC236}">
                <a16:creationId xmlns:a16="http://schemas.microsoft.com/office/drawing/2014/main" id="{F7DD8495-DA5A-8E4D-9206-064D1C1C135B}"/>
              </a:ext>
            </a:extLst>
          </p:cNvPr>
          <p:cNvCxnSpPr>
            <a:stCxn id="115" idx="5"/>
            <a:endCxn id="147" idx="1"/>
          </p:cNvCxnSpPr>
          <p:nvPr/>
        </p:nvCxnSpPr>
        <p:spPr>
          <a:xfrm>
            <a:off x="3050130" y="2255609"/>
            <a:ext cx="999425" cy="336570"/>
          </a:xfrm>
          <a:prstGeom prst="straightConnector1">
            <a:avLst/>
          </a:prstGeom>
          <a:noFill/>
          <a:ln w="19050" cap="flat" cmpd="sng" algn="ctr">
            <a:solidFill>
              <a:sysClr val="windowText" lastClr="000000"/>
            </a:solidFill>
            <a:prstDash val="solid"/>
            <a:headEnd type="none"/>
            <a:tailEnd type="none"/>
          </a:ln>
          <a:effectLst/>
        </p:spPr>
      </p:cxnSp>
      <p:sp>
        <p:nvSpPr>
          <p:cNvPr id="149" name="Oval 10">
            <a:extLst>
              <a:ext uri="{FF2B5EF4-FFF2-40B4-BE49-F238E27FC236}">
                <a16:creationId xmlns:a16="http://schemas.microsoft.com/office/drawing/2014/main" id="{1CF31456-6E35-4649-AE6E-401EF54E7171}"/>
              </a:ext>
            </a:extLst>
          </p:cNvPr>
          <p:cNvSpPr/>
          <p:nvPr/>
        </p:nvSpPr>
        <p:spPr>
          <a:xfrm>
            <a:off x="4022163" y="3085990"/>
            <a:ext cx="187037" cy="187037"/>
          </a:xfrm>
          <a:prstGeom prst="ellipse">
            <a:avLst/>
          </a:prstGeom>
          <a:solidFill>
            <a:srgbClr val="F05332"/>
          </a:solidFill>
          <a:ln w="25400" cap="flat" cmpd="sng" algn="ctr">
            <a:solidFill>
              <a:srgbClr val="F05332">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cxnSp>
        <p:nvCxnSpPr>
          <p:cNvPr id="150" name="Straight Arrow Connector 16">
            <a:extLst>
              <a:ext uri="{FF2B5EF4-FFF2-40B4-BE49-F238E27FC236}">
                <a16:creationId xmlns:a16="http://schemas.microsoft.com/office/drawing/2014/main" id="{2AF3DFCA-7CBE-4343-A980-76B90F93BE9E}"/>
              </a:ext>
            </a:extLst>
          </p:cNvPr>
          <p:cNvCxnSpPr>
            <a:stCxn id="117" idx="6"/>
            <a:endCxn id="149" idx="2"/>
          </p:cNvCxnSpPr>
          <p:nvPr/>
        </p:nvCxnSpPr>
        <p:spPr>
          <a:xfrm flipV="1">
            <a:off x="3619190" y="3179509"/>
            <a:ext cx="402973" cy="2534"/>
          </a:xfrm>
          <a:prstGeom prst="straightConnector1">
            <a:avLst/>
          </a:prstGeom>
          <a:noFill/>
          <a:ln w="19050" cap="flat" cmpd="sng" algn="ctr">
            <a:solidFill>
              <a:sysClr val="windowText" lastClr="000000"/>
            </a:solidFill>
            <a:prstDash val="solid"/>
            <a:headEnd type="none"/>
            <a:tailEnd type="none"/>
          </a:ln>
          <a:effectLst/>
        </p:spPr>
      </p:cxnSp>
      <p:sp>
        <p:nvSpPr>
          <p:cNvPr id="151" name="CasellaDiTesto 46">
            <a:extLst>
              <a:ext uri="{FF2B5EF4-FFF2-40B4-BE49-F238E27FC236}">
                <a16:creationId xmlns:a16="http://schemas.microsoft.com/office/drawing/2014/main" id="{40646516-7484-5F4F-B73F-7993F310F9D3}"/>
              </a:ext>
            </a:extLst>
          </p:cNvPr>
          <p:cNvSpPr txBox="1"/>
          <p:nvPr/>
        </p:nvSpPr>
        <p:spPr>
          <a:xfrm>
            <a:off x="1995938" y="3407871"/>
            <a:ext cx="753732" cy="300082"/>
          </a:xfrm>
          <a:prstGeom prst="rect">
            <a:avLst/>
          </a:prstGeom>
          <a:noFill/>
        </p:spPr>
        <p:txBody>
          <a:bodyPr wrap="none" rtlCol="0">
            <a:spAutoFit/>
          </a:bodyPr>
          <a:lstStyle/>
          <a:p>
            <a:pPr defTabSz="342900"/>
            <a:r>
              <a:rPr lang="it-IT" sz="1350" dirty="0">
                <a:solidFill>
                  <a:prstClr val="black"/>
                </a:solidFill>
                <a:latin typeface="Georgia Regular" charset="0"/>
              </a:rPr>
              <a:t>Sample</a:t>
            </a:r>
          </a:p>
        </p:txBody>
      </p:sp>
      <p:sp>
        <p:nvSpPr>
          <p:cNvPr id="152" name="CasellaDiTesto 49">
            <a:extLst>
              <a:ext uri="{FF2B5EF4-FFF2-40B4-BE49-F238E27FC236}">
                <a16:creationId xmlns:a16="http://schemas.microsoft.com/office/drawing/2014/main" id="{4DC7CF03-9BE9-8741-B6E6-CC4C40745F11}"/>
              </a:ext>
            </a:extLst>
          </p:cNvPr>
          <p:cNvSpPr txBox="1"/>
          <p:nvPr/>
        </p:nvSpPr>
        <p:spPr>
          <a:xfrm>
            <a:off x="2851467" y="3419604"/>
            <a:ext cx="373820" cy="300082"/>
          </a:xfrm>
          <a:prstGeom prst="rect">
            <a:avLst/>
          </a:prstGeom>
          <a:noFill/>
        </p:spPr>
        <p:txBody>
          <a:bodyPr wrap="none" rtlCol="0">
            <a:spAutoFit/>
          </a:bodyPr>
          <a:lstStyle/>
          <a:p>
            <a:pPr defTabSz="342900"/>
            <a:r>
              <a:rPr lang="it-IT" sz="1350" dirty="0">
                <a:solidFill>
                  <a:prstClr val="black"/>
                </a:solidFill>
                <a:latin typeface="Georgia Regular" charset="0"/>
              </a:rPr>
              <a:t>A1</a:t>
            </a:r>
          </a:p>
        </p:txBody>
      </p:sp>
      <p:sp>
        <p:nvSpPr>
          <p:cNvPr id="153" name="CasellaDiTesto 51">
            <a:extLst>
              <a:ext uri="{FF2B5EF4-FFF2-40B4-BE49-F238E27FC236}">
                <a16:creationId xmlns:a16="http://schemas.microsoft.com/office/drawing/2014/main" id="{6608F089-67E3-694C-95E4-7493E8A8F097}"/>
              </a:ext>
            </a:extLst>
          </p:cNvPr>
          <p:cNvSpPr txBox="1"/>
          <p:nvPr/>
        </p:nvSpPr>
        <p:spPr>
          <a:xfrm>
            <a:off x="3421222" y="3880617"/>
            <a:ext cx="396262" cy="300082"/>
          </a:xfrm>
          <a:prstGeom prst="rect">
            <a:avLst/>
          </a:prstGeom>
          <a:noFill/>
        </p:spPr>
        <p:txBody>
          <a:bodyPr wrap="none" rtlCol="0">
            <a:spAutoFit/>
          </a:bodyPr>
          <a:lstStyle/>
          <a:p>
            <a:pPr defTabSz="342900"/>
            <a:r>
              <a:rPr lang="it-IT" sz="1350" dirty="0">
                <a:solidFill>
                  <a:prstClr val="black"/>
                </a:solidFill>
                <a:latin typeface="Georgia Regular" charset="0"/>
              </a:rPr>
              <a:t>A2</a:t>
            </a:r>
          </a:p>
        </p:txBody>
      </p:sp>
      <p:sp>
        <p:nvSpPr>
          <p:cNvPr id="154" name="TextBox 153">
            <a:extLst>
              <a:ext uri="{FF2B5EF4-FFF2-40B4-BE49-F238E27FC236}">
                <a16:creationId xmlns:a16="http://schemas.microsoft.com/office/drawing/2014/main" id="{E4DDBCC6-BE37-F746-9A04-48F51804C1ED}"/>
              </a:ext>
            </a:extLst>
          </p:cNvPr>
          <p:cNvSpPr txBox="1"/>
          <p:nvPr/>
        </p:nvSpPr>
        <p:spPr>
          <a:xfrm>
            <a:off x="3923016" y="2884333"/>
            <a:ext cx="311188" cy="611706"/>
          </a:xfrm>
          <a:prstGeom prst="rect">
            <a:avLst/>
          </a:prstGeom>
          <a:noFill/>
        </p:spPr>
        <p:txBody>
          <a:bodyPr wrap="square" rtlCol="0">
            <a:spAutoFit/>
          </a:bodyPr>
          <a:lstStyle/>
          <a:p>
            <a:pPr defTabSz="342900"/>
            <a:r>
              <a:rPr lang="en-US" sz="3375" dirty="0">
                <a:solidFill>
                  <a:prstClr val="black"/>
                </a:solidFill>
                <a:latin typeface="Helvetica" charset="0"/>
                <a:ea typeface="Helvetica" charset="0"/>
                <a:cs typeface="Helvetica" charset="0"/>
              </a:rPr>
              <a:t>X</a:t>
            </a:r>
          </a:p>
        </p:txBody>
      </p:sp>
      <mc:AlternateContent xmlns:mc="http://schemas.openxmlformats.org/markup-compatibility/2006" xmlns:a14="http://schemas.microsoft.com/office/drawing/2010/main">
        <mc:Choice Requires="a14">
          <p:sp>
            <p:nvSpPr>
              <p:cNvPr id="155" name="Rectangle 92">
                <a:extLst>
                  <a:ext uri="{FF2B5EF4-FFF2-40B4-BE49-F238E27FC236}">
                    <a16:creationId xmlns:a16="http://schemas.microsoft.com/office/drawing/2014/main" id="{1E09C303-7158-0A4A-8EB0-7E03C53AC2B5}"/>
                  </a:ext>
                </a:extLst>
              </p:cNvPr>
              <p:cNvSpPr/>
              <p:nvPr/>
            </p:nvSpPr>
            <p:spPr>
              <a:xfrm>
                <a:off x="6642456" y="1276097"/>
                <a:ext cx="1998736" cy="226828"/>
              </a:xfrm>
              <a:prstGeom prst="rect">
                <a:avLst/>
              </a:prstGeom>
              <a:solidFill>
                <a:srgbClr val="F05332"/>
              </a:solidFill>
              <a:ln w="25400" cap="flat" cmpd="sng" algn="ctr">
                <a:noFill/>
                <a:prstDash val="solid"/>
              </a:ln>
              <a:effectLst/>
            </p:spPr>
            <p:txBody>
              <a:bodyPr rtlCol="0" anchor="ctr"/>
              <a:lstStyle/>
              <a:p>
                <a:pPr algn="ctr" defTabSz="342900">
                  <a:defRPr/>
                </a:pPr>
                <a14:m>
                  <m:oMath xmlns:m="http://schemas.openxmlformats.org/officeDocument/2006/math">
                    <m:r>
                      <a:rPr lang="en-US" sz="1050" b="1" i="1" kern="0" dirty="0">
                        <a:solidFill>
                          <a:prstClr val="white"/>
                        </a:solidFill>
                        <a:latin typeface="Cambria Math" charset="0"/>
                      </a:rPr>
                      <m:t>𝑶</m:t>
                    </m:r>
                    <m:d>
                      <m:dPr>
                        <m:ctrlPr>
                          <a:rPr lang="en-US" sz="1050" b="1" i="1" kern="0" dirty="0">
                            <a:solidFill>
                              <a:prstClr val="white"/>
                            </a:solidFill>
                            <a:latin typeface="Cambria Math" panose="02040503050406030204" pitchFamily="18" charset="0"/>
                          </a:rPr>
                        </m:ctrlPr>
                      </m:dPr>
                      <m:e>
                        <m:sSup>
                          <m:sSupPr>
                            <m:ctrlPr>
                              <a:rPr lang="en-US" sz="1050" b="1" i="1" kern="0" dirty="0">
                                <a:solidFill>
                                  <a:prstClr val="white"/>
                                </a:solidFill>
                                <a:latin typeface="Cambria Math" panose="02040503050406030204" pitchFamily="18" charset="0"/>
                              </a:rPr>
                            </m:ctrlPr>
                          </m:sSupPr>
                          <m:e>
                            <m:d>
                              <m:dPr>
                                <m:begChr m:val="|"/>
                                <m:endChr m:val="|"/>
                                <m:ctrlPr>
                                  <a:rPr lang="en-US" sz="1050" b="1" i="1" kern="0" dirty="0">
                                    <a:solidFill>
                                      <a:prstClr val="white"/>
                                    </a:solidFill>
                                    <a:latin typeface="Cambria Math" panose="02040503050406030204" pitchFamily="18" charset="0"/>
                                  </a:rPr>
                                </m:ctrlPr>
                              </m:dPr>
                              <m:e>
                                <m:r>
                                  <a:rPr lang="en-US" sz="1050" b="1" i="1" kern="0" dirty="0">
                                    <a:solidFill>
                                      <a:prstClr val="white"/>
                                    </a:solidFill>
                                    <a:latin typeface="Cambria Math" charset="0"/>
                                  </a:rPr>
                                  <m:t>𝑽</m:t>
                                </m:r>
                              </m:e>
                            </m:d>
                          </m:e>
                          <m:sup>
                            <m:r>
                              <a:rPr lang="en-US" sz="1050" b="1" i="1" kern="0" dirty="0">
                                <a:solidFill>
                                  <a:prstClr val="white"/>
                                </a:solidFill>
                                <a:latin typeface="Cambria Math" charset="0"/>
                              </a:rPr>
                              <m:t>𝟒</m:t>
                            </m:r>
                          </m:sup>
                        </m:sSup>
                      </m:e>
                    </m:d>
                    <m:r>
                      <a:rPr lang="en-US" sz="1050" b="1" i="1" kern="0" dirty="0">
                        <a:solidFill>
                          <a:prstClr val="white"/>
                        </a:solidFill>
                        <a:latin typeface="Cambria Math" charset="0"/>
                      </a:rPr>
                      <m:t> </m:t>
                    </m:r>
                  </m:oMath>
                </a14:m>
                <a:r>
                  <a:rPr lang="en-US" sz="1050" kern="0" dirty="0">
                    <a:solidFill>
                      <a:prstClr val="white"/>
                    </a:solidFill>
                    <a:latin typeface="Helvetica Neue" panose="02000503000000020004" pitchFamily="2" charset="0"/>
                  </a:rPr>
                  <a:t>(simulation)</a:t>
                </a:r>
              </a:p>
            </p:txBody>
          </p:sp>
        </mc:Choice>
        <mc:Fallback xmlns="">
          <p:sp>
            <p:nvSpPr>
              <p:cNvPr id="155" name="Rectangle 92">
                <a:extLst>
                  <a:ext uri="{FF2B5EF4-FFF2-40B4-BE49-F238E27FC236}">
                    <a16:creationId xmlns:a16="http://schemas.microsoft.com/office/drawing/2014/main" id="{1E09C303-7158-0A4A-8EB0-7E03C53AC2B5}"/>
                  </a:ext>
                </a:extLst>
              </p:cNvPr>
              <p:cNvSpPr>
                <a:spLocks noRot="1" noChangeAspect="1" noMove="1" noResize="1" noEditPoints="1" noAdjustHandles="1" noChangeArrowheads="1" noChangeShapeType="1" noTextEdit="1"/>
              </p:cNvSpPr>
              <p:nvPr/>
            </p:nvSpPr>
            <p:spPr>
              <a:xfrm>
                <a:off x="6642456" y="1276097"/>
                <a:ext cx="1998736" cy="226828"/>
              </a:xfrm>
              <a:prstGeom prst="rect">
                <a:avLst/>
              </a:prstGeom>
              <a:blipFill>
                <a:blip r:embed="rId2"/>
                <a:stretch>
                  <a:fillRect b="-15789"/>
                </a:stretch>
              </a:blipFill>
              <a:ln w="25400" cap="flat" cmpd="sng" algn="ctr">
                <a:no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2E009FD5-2F6D-7A4F-8726-ADD7CE421F83}"/>
                  </a:ext>
                </a:extLst>
              </p:cNvPr>
              <p:cNvSpPr/>
              <p:nvPr/>
            </p:nvSpPr>
            <p:spPr>
              <a:xfrm>
                <a:off x="5850775" y="2232469"/>
                <a:ext cx="2900828" cy="285206"/>
              </a:xfrm>
              <a:prstGeom prst="rect">
                <a:avLst/>
              </a:prstGeom>
            </p:spPr>
            <p:txBody>
              <a:bodyPr wrap="square">
                <a:spAutoFit/>
              </a:bodyPr>
              <a:lstStyle/>
              <a:p>
                <a:pPr marL="2679" lvl="1" defTabSz="342900"/>
                <a14:m>
                  <m:oMathPara xmlns:m="http://schemas.openxmlformats.org/officeDocument/2006/math">
                    <m:oMathParaPr>
                      <m:jc m:val="left"/>
                    </m:oMathParaPr>
                    <m:oMath xmlns:m="http://schemas.openxmlformats.org/officeDocument/2006/math">
                      <m:sSub>
                        <m:sSubPr>
                          <m:ctrlPr>
                            <a:rPr lang="en-US" sz="1200" i="1">
                              <a:solidFill>
                                <a:prstClr val="white"/>
                              </a:solidFill>
                              <a:latin typeface="Cambria Math" panose="02040503050406030204" pitchFamily="18" charset="0"/>
                            </a:rPr>
                          </m:ctrlPr>
                        </m:sSubPr>
                        <m:e>
                          <m:r>
                            <a:rPr lang="en-US" sz="1200" i="1">
                              <a:solidFill>
                                <a:prstClr val="white"/>
                              </a:solidFill>
                              <a:latin typeface="Cambria Math" charset="0"/>
                            </a:rPr>
                            <m:t>𝑊</m:t>
                          </m:r>
                        </m:e>
                        <m:sub>
                          <m:r>
                            <a:rPr lang="en-US" sz="1200" i="1">
                              <a:solidFill>
                                <a:prstClr val="white"/>
                              </a:solidFill>
                              <a:latin typeface="Cambria Math" charset="0"/>
                            </a:rPr>
                            <m:t>𝑛</m:t>
                          </m:r>
                          <m:r>
                            <a:rPr lang="en-US" sz="1200" i="1">
                              <a:solidFill>
                                <a:prstClr val="white"/>
                              </a:solidFill>
                              <a:latin typeface="Cambria Math" charset="0"/>
                            </a:rPr>
                            <m:t>,</m:t>
                          </m:r>
                          <m:r>
                            <a:rPr lang="en-US" sz="1200" i="1">
                              <a:solidFill>
                                <a:prstClr val="white"/>
                              </a:solidFill>
                              <a:latin typeface="Cambria Math" charset="0"/>
                            </a:rPr>
                            <m:t>𝑎</m:t>
                          </m:r>
                          <m:r>
                            <a:rPr lang="en-US" sz="1200" i="1">
                              <a:solidFill>
                                <a:prstClr val="white"/>
                              </a:solidFill>
                              <a:latin typeface="Cambria Math" charset="0"/>
                            </a:rPr>
                            <m:t>,</m:t>
                          </m:r>
                          <m:r>
                            <a:rPr lang="en-US" sz="1200" i="1">
                              <a:solidFill>
                                <a:prstClr val="white"/>
                              </a:solidFill>
                              <a:latin typeface="Cambria Math" charset="0"/>
                            </a:rPr>
                            <m:t>𝑖</m:t>
                          </m:r>
                        </m:sub>
                      </m:sSub>
                      <m:r>
                        <a:rPr lang="en-US" sz="1200" i="1">
                          <a:solidFill>
                            <a:prstClr val="white"/>
                          </a:solidFill>
                          <a:latin typeface="Cambria Math" charset="0"/>
                        </a:rPr>
                        <m:t>=</m:t>
                      </m:r>
                      <m:d>
                        <m:dPr>
                          <m:begChr m:val="{"/>
                          <m:endChr m:val="}"/>
                          <m:ctrlPr>
                            <a:rPr lang="en-US" sz="1200" i="1">
                              <a:solidFill>
                                <a:prstClr val="white"/>
                              </a:solidFill>
                              <a:latin typeface="Cambria Math" panose="02040503050406030204" pitchFamily="18" charset="0"/>
                            </a:rPr>
                          </m:ctrlPr>
                        </m:dPr>
                        <m:e>
                          <m:sSub>
                            <m:sSubPr>
                              <m:ctrlPr>
                                <a:rPr lang="en-US" sz="1200" i="1">
                                  <a:solidFill>
                                    <a:prstClr val="white"/>
                                  </a:solidFill>
                                  <a:latin typeface="Cambria Math" panose="02040503050406030204" pitchFamily="18" charset="0"/>
                                </a:rPr>
                              </m:ctrlPr>
                            </m:sSubPr>
                            <m:e>
                              <m:r>
                                <a:rPr lang="en-US" sz="1200" i="1">
                                  <a:solidFill>
                                    <a:prstClr val="white"/>
                                  </a:solidFill>
                                  <a:latin typeface="Cambria Math" charset="0"/>
                                </a:rPr>
                                <m:t>𝑛</m:t>
                              </m:r>
                            </m:e>
                            <m:sub>
                              <m:r>
                                <a:rPr lang="en-US" sz="1200" i="1">
                                  <a:solidFill>
                                    <a:prstClr val="white"/>
                                  </a:solidFill>
                                  <a:latin typeface="Cambria Math" charset="0"/>
                                </a:rPr>
                                <m:t>1</m:t>
                              </m:r>
                            </m:sub>
                          </m:sSub>
                        </m:e>
                        <m:e>
                          <m:r>
                            <a:rPr lang="en-US" sz="1200" i="1">
                              <a:solidFill>
                                <a:prstClr val="white"/>
                              </a:solidFill>
                              <a:latin typeface="Cambria Math" charset="0"/>
                            </a:rPr>
                            <m:t>𝑙</m:t>
                          </m:r>
                          <m:d>
                            <m:dPr>
                              <m:ctrlPr>
                                <a:rPr lang="en-US" sz="1200" i="1">
                                  <a:solidFill>
                                    <a:prstClr val="white"/>
                                  </a:solidFill>
                                  <a:latin typeface="Cambria Math" panose="02040503050406030204" pitchFamily="18" charset="0"/>
                                </a:rPr>
                              </m:ctrlPr>
                            </m:dPr>
                            <m:e>
                              <m:sSub>
                                <m:sSubPr>
                                  <m:ctrlPr>
                                    <a:rPr lang="en-US" sz="1200" i="1">
                                      <a:solidFill>
                                        <a:prstClr val="white"/>
                                      </a:solidFill>
                                      <a:latin typeface="Cambria Math" panose="02040503050406030204" pitchFamily="18" charset="0"/>
                                    </a:rPr>
                                  </m:ctrlPr>
                                </m:sSubPr>
                                <m:e>
                                  <m:r>
                                    <a:rPr lang="en-US" sz="1200" i="1">
                                      <a:solidFill>
                                        <a:prstClr val="white"/>
                                      </a:solidFill>
                                      <a:latin typeface="Cambria Math" charset="0"/>
                                    </a:rPr>
                                    <m:t>𝑛</m:t>
                                  </m:r>
                                </m:e>
                                <m:sub>
                                  <m:r>
                                    <a:rPr lang="en-US" sz="1200" i="1">
                                      <a:solidFill>
                                        <a:prstClr val="white"/>
                                      </a:solidFill>
                                      <a:latin typeface="Cambria Math" charset="0"/>
                                    </a:rPr>
                                    <m:t>1</m:t>
                                  </m:r>
                                </m:sub>
                              </m:sSub>
                              <m:r>
                                <a:rPr lang="en-US" sz="1200" i="1">
                                  <a:solidFill>
                                    <a:prstClr val="white"/>
                                  </a:solidFill>
                                  <a:latin typeface="Cambria Math" charset="0"/>
                                </a:rPr>
                                <m:t>,</m:t>
                              </m:r>
                              <m:sSub>
                                <m:sSubPr>
                                  <m:ctrlPr>
                                    <a:rPr lang="en-US" sz="1200" i="1">
                                      <a:solidFill>
                                        <a:prstClr val="white"/>
                                      </a:solidFill>
                                      <a:latin typeface="Cambria Math" panose="02040503050406030204" pitchFamily="18" charset="0"/>
                                    </a:rPr>
                                  </m:ctrlPr>
                                </m:sSubPr>
                                <m:e>
                                  <m:r>
                                    <a:rPr lang="en-US" sz="1200" i="1">
                                      <a:solidFill>
                                        <a:prstClr val="white"/>
                                      </a:solidFill>
                                      <a:latin typeface="Cambria Math" charset="0"/>
                                    </a:rPr>
                                    <m:t>𝑛</m:t>
                                  </m:r>
                                </m:e>
                                <m:sub>
                                  <m:r>
                                    <a:rPr lang="en-US" sz="1200" i="1">
                                      <a:solidFill>
                                        <a:prstClr val="white"/>
                                      </a:solidFill>
                                      <a:latin typeface="Cambria Math" charset="0"/>
                                    </a:rPr>
                                    <m:t>2</m:t>
                                  </m:r>
                                </m:sub>
                              </m:sSub>
                            </m:e>
                          </m:d>
                          <m:r>
                            <a:rPr lang="en-US" sz="1200" i="1">
                              <a:solidFill>
                                <a:prstClr val="white"/>
                              </a:solidFill>
                              <a:latin typeface="Cambria Math" charset="0"/>
                            </a:rPr>
                            <m:t>=</m:t>
                          </m:r>
                          <m:r>
                            <a:rPr lang="en-US" sz="1200" i="1">
                              <a:solidFill>
                                <a:prstClr val="white"/>
                              </a:solidFill>
                              <a:latin typeface="Cambria Math" charset="0"/>
                            </a:rPr>
                            <m:t>𝑎</m:t>
                          </m:r>
                          <m:r>
                            <a:rPr lang="en-US" sz="1200" i="1">
                              <a:solidFill>
                                <a:prstClr val="white"/>
                              </a:solidFill>
                              <a:latin typeface="Cambria Math" charset="0"/>
                            </a:rPr>
                            <m:t>∨∈</m:t>
                          </m:r>
                          <m:sSub>
                            <m:sSubPr>
                              <m:ctrlPr>
                                <a:rPr lang="en-US" sz="1200" i="1">
                                  <a:solidFill>
                                    <a:prstClr val="white"/>
                                  </a:solidFill>
                                  <a:latin typeface="Cambria Math" panose="02040503050406030204" pitchFamily="18" charset="0"/>
                                </a:rPr>
                              </m:ctrlPr>
                            </m:sSubPr>
                            <m:e>
                              <m:r>
                                <a:rPr lang="en-US" sz="1200" i="1">
                                  <a:solidFill>
                                    <a:prstClr val="white"/>
                                  </a:solidFill>
                                  <a:latin typeface="Cambria Math" charset="0"/>
                                </a:rPr>
                                <m:t>𝑁</m:t>
                              </m:r>
                            </m:e>
                            <m:sub>
                              <m:r>
                                <a:rPr lang="en-US" sz="1200" i="1">
                                  <a:solidFill>
                                    <a:prstClr val="white"/>
                                  </a:solidFill>
                                  <a:latin typeface="Cambria Math" charset="0"/>
                                </a:rPr>
                                <m:t>𝑖</m:t>
                              </m:r>
                              <m:r>
                                <a:rPr lang="en-US" sz="1200" i="1">
                                  <a:solidFill>
                                    <a:prstClr val="white"/>
                                  </a:solidFill>
                                  <a:latin typeface="Cambria Math" charset="0"/>
                                </a:rPr>
                                <m:t>−1</m:t>
                              </m:r>
                            </m:sub>
                          </m:sSub>
                          <m:d>
                            <m:dPr>
                              <m:ctrlPr>
                                <a:rPr lang="en-US" sz="1200" i="1">
                                  <a:solidFill>
                                    <a:prstClr val="white"/>
                                  </a:solidFill>
                                  <a:latin typeface="Cambria Math" panose="02040503050406030204" pitchFamily="18" charset="0"/>
                                </a:rPr>
                              </m:ctrlPr>
                            </m:dPr>
                            <m:e>
                              <m:r>
                                <a:rPr lang="en-US" sz="1200" i="1">
                                  <a:solidFill>
                                    <a:prstClr val="white"/>
                                  </a:solidFill>
                                  <a:latin typeface="Cambria Math" charset="0"/>
                                </a:rPr>
                                <m:t>𝑛</m:t>
                              </m:r>
                            </m:e>
                          </m:d>
                        </m:e>
                      </m:d>
                    </m:oMath>
                  </m:oMathPara>
                </a14:m>
                <a:endParaRPr lang="en-US" sz="1200" dirty="0">
                  <a:solidFill>
                    <a:prstClr val="white"/>
                  </a:solidFill>
                  <a:latin typeface="Georgia Regular" charset="0"/>
                </a:endParaRPr>
              </a:p>
            </p:txBody>
          </p:sp>
        </mc:Choice>
        <mc:Fallback xmlns="">
          <p:sp>
            <p:nvSpPr>
              <p:cNvPr id="156" name="Rectangle 155">
                <a:extLst>
                  <a:ext uri="{FF2B5EF4-FFF2-40B4-BE49-F238E27FC236}">
                    <a16:creationId xmlns:a16="http://schemas.microsoft.com/office/drawing/2014/main" id="{2E009FD5-2F6D-7A4F-8726-ADD7CE421F83}"/>
                  </a:ext>
                </a:extLst>
              </p:cNvPr>
              <p:cNvSpPr>
                <a:spLocks noRot="1" noChangeAspect="1" noMove="1" noResize="1" noEditPoints="1" noAdjustHandles="1" noChangeArrowheads="1" noChangeShapeType="1" noTextEdit="1"/>
              </p:cNvSpPr>
              <p:nvPr/>
            </p:nvSpPr>
            <p:spPr>
              <a:xfrm>
                <a:off x="5850775" y="2232469"/>
                <a:ext cx="2900828" cy="285206"/>
              </a:xfrm>
              <a:prstGeom prst="rect">
                <a:avLst/>
              </a:prstGeom>
              <a:blipFill>
                <a:blip r:embed="rId3"/>
                <a:stretch>
                  <a:fillRect/>
                </a:stretch>
              </a:blipFill>
            </p:spPr>
            <p:txBody>
              <a:bodyPr/>
              <a:lstStyle/>
              <a:p>
                <a:r>
                  <a:rPr lang="en-US">
                    <a:noFill/>
                  </a:rPr>
                  <a:t> </a:t>
                </a:r>
              </a:p>
            </p:txBody>
          </p:sp>
        </mc:Fallback>
      </mc:AlternateContent>
      <p:sp>
        <p:nvSpPr>
          <p:cNvPr id="157" name="TextBox 156">
            <a:extLst>
              <a:ext uri="{FF2B5EF4-FFF2-40B4-BE49-F238E27FC236}">
                <a16:creationId xmlns:a16="http://schemas.microsoft.com/office/drawing/2014/main" id="{601870F1-5013-DB41-9383-AD993E743208}"/>
              </a:ext>
            </a:extLst>
          </p:cNvPr>
          <p:cNvSpPr txBox="1"/>
          <p:nvPr/>
        </p:nvSpPr>
        <p:spPr>
          <a:xfrm>
            <a:off x="4032116" y="3275561"/>
            <a:ext cx="260008" cy="248209"/>
          </a:xfrm>
          <a:prstGeom prst="rect">
            <a:avLst/>
          </a:prstGeom>
          <a:noFill/>
        </p:spPr>
        <p:txBody>
          <a:bodyPr wrap="none" rtlCol="0">
            <a:spAutoFit/>
          </a:bodyPr>
          <a:lstStyle/>
          <a:p>
            <a:pPr defTabSz="342900"/>
            <a:r>
              <a:rPr lang="en-US" sz="1013" dirty="0">
                <a:solidFill>
                  <a:prstClr val="black"/>
                </a:solidFill>
                <a:latin typeface="Georgia Regular" charset="0"/>
              </a:rPr>
              <a:t>u</a:t>
            </a:r>
          </a:p>
        </p:txBody>
      </p:sp>
      <p:sp>
        <p:nvSpPr>
          <p:cNvPr id="158" name="TextBox 157">
            <a:extLst>
              <a:ext uri="{FF2B5EF4-FFF2-40B4-BE49-F238E27FC236}">
                <a16:creationId xmlns:a16="http://schemas.microsoft.com/office/drawing/2014/main" id="{87EA19EC-1529-7B45-9CDC-1DE47E4FC2DC}"/>
              </a:ext>
            </a:extLst>
          </p:cNvPr>
          <p:cNvSpPr txBox="1"/>
          <p:nvPr/>
        </p:nvSpPr>
        <p:spPr>
          <a:xfrm>
            <a:off x="1240795" y="3360581"/>
            <a:ext cx="312906" cy="300082"/>
          </a:xfrm>
          <a:prstGeom prst="rect">
            <a:avLst/>
          </a:prstGeom>
          <a:noFill/>
        </p:spPr>
        <p:txBody>
          <a:bodyPr wrap="none" rtlCol="0">
            <a:spAutoFit/>
          </a:bodyPr>
          <a:lstStyle/>
          <a:p>
            <a:pPr defTabSz="342900"/>
            <a:r>
              <a:rPr lang="en-US" sz="1350" dirty="0">
                <a:solidFill>
                  <a:prstClr val="black"/>
                </a:solidFill>
                <a:latin typeface="Georgia Regular" charset="0"/>
              </a:rPr>
              <a:t>Q</a:t>
            </a:r>
          </a:p>
        </p:txBody>
      </p:sp>
      <mc:AlternateContent xmlns:mc="http://schemas.openxmlformats.org/markup-compatibility/2006" xmlns:a14="http://schemas.microsoft.com/office/drawing/2010/main">
        <mc:Choice Requires="a14">
          <p:sp>
            <p:nvSpPr>
              <p:cNvPr id="159" name="TextBox 158">
                <a:extLst>
                  <a:ext uri="{FF2B5EF4-FFF2-40B4-BE49-F238E27FC236}">
                    <a16:creationId xmlns:a16="http://schemas.microsoft.com/office/drawing/2014/main" id="{83BB39F2-E402-C24B-B223-27360EAFD49B}"/>
                  </a:ext>
                </a:extLst>
              </p:cNvPr>
              <p:cNvSpPr txBox="1"/>
              <p:nvPr/>
            </p:nvSpPr>
            <p:spPr>
              <a:xfrm>
                <a:off x="5303396" y="3636460"/>
                <a:ext cx="2472152" cy="784830"/>
              </a:xfrm>
              <a:prstGeom prst="rect">
                <a:avLst/>
              </a:prstGeom>
              <a:noFill/>
            </p:spPr>
            <p:txBody>
              <a:bodyPr wrap="none" rtlCol="0">
                <a:spAutoFit/>
              </a:bodyPr>
              <a:lstStyle/>
              <a:p>
                <a:pPr defTabSz="342900"/>
                <a:r>
                  <a:rPr lang="en-US" sz="1500" dirty="0">
                    <a:solidFill>
                      <a:prstClr val="black"/>
                    </a:solidFill>
                    <a:latin typeface="Georgia Regular" charset="0"/>
                  </a:rPr>
                  <a:t>neighborhood (v) = {(B,1)}</a:t>
                </a:r>
              </a:p>
              <a:p>
                <a:pPr defTabSz="342900"/>
                <a:r>
                  <a:rPr lang="en-US" sz="1500" dirty="0">
                    <a:solidFill>
                      <a:prstClr val="black"/>
                    </a:solidFill>
                    <a:latin typeface="Georgia Regular" charset="0"/>
                  </a:rPr>
                  <a:t>                                    </a:t>
                </a:r>
                <a14:m>
                  <m:oMath xmlns:m="http://schemas.openxmlformats.org/officeDocument/2006/math">
                    <m:r>
                      <a:rPr lang="en-US" sz="1500" i="1">
                        <a:solidFill>
                          <a:prstClr val="black"/>
                        </a:solidFill>
                        <a:latin typeface="Cambria Math" charset="0"/>
                        <a:ea typeface="Cambria Math" charset="0"/>
                        <a:cs typeface="Cambria Math" charset="0"/>
                      </a:rPr>
                      <m:t>⊈</m:t>
                    </m:r>
                    <m:r>
                      <a:rPr lang="en-US" sz="1500" i="1">
                        <a:solidFill>
                          <a:prstClr val="black"/>
                        </a:solidFill>
                        <a:latin typeface="Cambria Math" charset="0"/>
                      </a:rPr>
                      <m:t> </m:t>
                    </m:r>
                  </m:oMath>
                </a14:m>
                <a:endParaRPr lang="en-US" sz="1500" dirty="0">
                  <a:solidFill>
                    <a:prstClr val="black"/>
                  </a:solidFill>
                  <a:latin typeface="Georgia Regular" charset="0"/>
                </a:endParaRPr>
              </a:p>
              <a:p>
                <a:pPr defTabSz="342900"/>
                <a:r>
                  <a:rPr lang="en-US" sz="1500" dirty="0">
                    <a:solidFill>
                      <a:prstClr val="black"/>
                    </a:solidFill>
                    <a:latin typeface="Georgia Regular" charset="0"/>
                  </a:rPr>
                  <a:t>neighborhood (u) = {(A,1)}</a:t>
                </a:r>
              </a:p>
            </p:txBody>
          </p:sp>
        </mc:Choice>
        <mc:Fallback xmlns="">
          <p:sp>
            <p:nvSpPr>
              <p:cNvPr id="159" name="TextBox 158">
                <a:extLst>
                  <a:ext uri="{FF2B5EF4-FFF2-40B4-BE49-F238E27FC236}">
                    <a16:creationId xmlns:a16="http://schemas.microsoft.com/office/drawing/2014/main" id="{83BB39F2-E402-C24B-B223-27360EAFD49B}"/>
                  </a:ext>
                </a:extLst>
              </p:cNvPr>
              <p:cNvSpPr txBox="1">
                <a:spLocks noRot="1" noChangeAspect="1" noMove="1" noResize="1" noEditPoints="1" noAdjustHandles="1" noChangeArrowheads="1" noChangeShapeType="1" noTextEdit="1"/>
              </p:cNvSpPr>
              <p:nvPr/>
            </p:nvSpPr>
            <p:spPr>
              <a:xfrm>
                <a:off x="5303396" y="3636460"/>
                <a:ext cx="2472152" cy="784830"/>
              </a:xfrm>
              <a:prstGeom prst="rect">
                <a:avLst/>
              </a:prstGeom>
              <a:blipFill>
                <a:blip r:embed="rId4"/>
                <a:stretch>
                  <a:fillRect l="-1026" b="-7937"/>
                </a:stretch>
              </a:blipFill>
            </p:spPr>
            <p:txBody>
              <a:bodyPr/>
              <a:lstStyle/>
              <a:p>
                <a:r>
                  <a:rPr lang="en-US">
                    <a:noFill/>
                  </a:rPr>
                  <a:t> </a:t>
                </a:r>
              </a:p>
            </p:txBody>
          </p:sp>
        </mc:Fallback>
      </mc:AlternateContent>
      <p:sp>
        <p:nvSpPr>
          <p:cNvPr id="160" name="TextBox 159">
            <a:extLst>
              <a:ext uri="{FF2B5EF4-FFF2-40B4-BE49-F238E27FC236}">
                <a16:creationId xmlns:a16="http://schemas.microsoft.com/office/drawing/2014/main" id="{138CF9B1-BF8A-F449-94A2-2EF809292279}"/>
              </a:ext>
            </a:extLst>
          </p:cNvPr>
          <p:cNvSpPr txBox="1"/>
          <p:nvPr/>
        </p:nvSpPr>
        <p:spPr>
          <a:xfrm>
            <a:off x="1558824" y="4020393"/>
            <a:ext cx="1824538" cy="323165"/>
          </a:xfrm>
          <a:prstGeom prst="rect">
            <a:avLst/>
          </a:prstGeom>
          <a:solidFill>
            <a:sysClr val="window" lastClr="FFFFFF"/>
          </a:solidFill>
          <a:ln w="25400" cap="flat" cmpd="sng" algn="ctr">
            <a:solidFill>
              <a:srgbClr val="325AB4"/>
            </a:solidFill>
            <a:prstDash val="solid"/>
          </a:ln>
          <a:effectLst/>
        </p:spPr>
        <p:txBody>
          <a:bodyPr wrap="none" rtlCol="0">
            <a:spAutoFit/>
          </a:bodyPr>
          <a:lstStyle/>
          <a:p>
            <a:pPr defTabSz="342900">
              <a:defRPr/>
            </a:pPr>
            <a:r>
              <a:rPr lang="en-US" sz="1500" kern="0" dirty="0">
                <a:solidFill>
                  <a:prstClr val="black"/>
                </a:solidFill>
                <a:latin typeface="Georgia Regular" charset="0"/>
              </a:rPr>
              <a:t>Labels at distance 1</a:t>
            </a:r>
          </a:p>
        </p:txBody>
      </p:sp>
      <p:sp>
        <p:nvSpPr>
          <p:cNvPr id="161" name="Oval 160">
            <a:extLst>
              <a:ext uri="{FF2B5EF4-FFF2-40B4-BE49-F238E27FC236}">
                <a16:creationId xmlns:a16="http://schemas.microsoft.com/office/drawing/2014/main" id="{18C826CC-42D5-B844-A8F8-5376C9866D32}"/>
              </a:ext>
            </a:extLst>
          </p:cNvPr>
          <p:cNvSpPr/>
          <p:nvPr/>
        </p:nvSpPr>
        <p:spPr>
          <a:xfrm>
            <a:off x="1284904" y="2595070"/>
            <a:ext cx="187037" cy="187037"/>
          </a:xfrm>
          <a:prstGeom prst="ellipse">
            <a:avLst/>
          </a:prstGeom>
          <a:solidFill>
            <a:srgbClr val="F05332"/>
          </a:solidFill>
          <a:ln w="25400" cap="flat" cmpd="sng" algn="ctr">
            <a:solidFill>
              <a:srgbClr val="F05332">
                <a:shade val="50000"/>
              </a:srgbClr>
            </a:solidFill>
            <a:prstDash val="solid"/>
          </a:ln>
          <a:effectLst/>
        </p:spPr>
        <p:txBody>
          <a:bodyPr rtlCol="0" anchor="ctr"/>
          <a:lstStyle/>
          <a:p>
            <a:pPr algn="ctr" defTabSz="342900">
              <a:defRPr/>
            </a:pPr>
            <a:r>
              <a:rPr lang="en-US" sz="1013" kern="0" dirty="0">
                <a:solidFill>
                  <a:prstClr val="white"/>
                </a:solidFill>
                <a:latin typeface="Georgia Regular" charset="0"/>
              </a:rPr>
              <a:t>A</a:t>
            </a:r>
          </a:p>
        </p:txBody>
      </p:sp>
      <p:sp>
        <p:nvSpPr>
          <p:cNvPr id="162" name="Ovale 19">
            <a:extLst>
              <a:ext uri="{FF2B5EF4-FFF2-40B4-BE49-F238E27FC236}">
                <a16:creationId xmlns:a16="http://schemas.microsoft.com/office/drawing/2014/main" id="{A366BD1D-0EB1-BB4F-B71F-D4078ACFFD84}"/>
              </a:ext>
            </a:extLst>
          </p:cNvPr>
          <p:cNvSpPr/>
          <p:nvPr/>
        </p:nvSpPr>
        <p:spPr>
          <a:xfrm>
            <a:off x="1279624" y="3081575"/>
            <a:ext cx="203747" cy="203747"/>
          </a:xfrm>
          <a:prstGeom prst="ellipse">
            <a:avLst/>
          </a:prstGeom>
          <a:solidFill>
            <a:srgbClr val="325AB4"/>
          </a:solidFill>
          <a:ln w="25400" cap="flat" cmpd="sng" algn="ctr">
            <a:solidFill>
              <a:srgbClr val="325AB4">
                <a:shade val="50000"/>
              </a:srgbClr>
            </a:solidFill>
            <a:prstDash val="solid"/>
          </a:ln>
          <a:effectLst/>
        </p:spPr>
        <p:txBody>
          <a:bodyPr rtlCol="0" anchor="ctr"/>
          <a:lstStyle/>
          <a:p>
            <a:pPr algn="ctr" defTabSz="342900">
              <a:defRPr/>
            </a:pPr>
            <a:r>
              <a:rPr lang="it-IT" sz="1013" kern="0" dirty="0">
                <a:solidFill>
                  <a:prstClr val="white"/>
                </a:solidFill>
                <a:latin typeface="Georgia Regular" charset="0"/>
              </a:rPr>
              <a:t>B</a:t>
            </a:r>
          </a:p>
        </p:txBody>
      </p:sp>
      <p:cxnSp>
        <p:nvCxnSpPr>
          <p:cNvPr id="163" name="Straight Arrow Connector 27">
            <a:extLst>
              <a:ext uri="{FF2B5EF4-FFF2-40B4-BE49-F238E27FC236}">
                <a16:creationId xmlns:a16="http://schemas.microsoft.com/office/drawing/2014/main" id="{0BBE830B-B5EA-CB47-9727-6C580A8984C4}"/>
              </a:ext>
            </a:extLst>
          </p:cNvPr>
          <p:cNvCxnSpPr/>
          <p:nvPr/>
        </p:nvCxnSpPr>
        <p:spPr>
          <a:xfrm flipH="1" flipV="1">
            <a:off x="1378423" y="2782106"/>
            <a:ext cx="3075" cy="299470"/>
          </a:xfrm>
          <a:prstGeom prst="straightConnector1">
            <a:avLst/>
          </a:prstGeom>
          <a:noFill/>
          <a:ln w="19050" cap="flat" cmpd="sng" algn="ctr">
            <a:solidFill>
              <a:sysClr val="windowText" lastClr="000000"/>
            </a:solidFill>
            <a:prstDash val="solid"/>
            <a:headEnd type="none"/>
            <a:tailEnd type="none"/>
          </a:ln>
          <a:effectLst/>
        </p:spPr>
      </p:cxnSp>
      <p:sp>
        <p:nvSpPr>
          <p:cNvPr id="164" name="TextBox 163">
            <a:extLst>
              <a:ext uri="{FF2B5EF4-FFF2-40B4-BE49-F238E27FC236}">
                <a16:creationId xmlns:a16="http://schemas.microsoft.com/office/drawing/2014/main" id="{28BC37D2-2EA5-A84D-BE90-873E2C5658A1}"/>
              </a:ext>
            </a:extLst>
          </p:cNvPr>
          <p:cNvSpPr txBox="1"/>
          <p:nvPr/>
        </p:nvSpPr>
        <p:spPr>
          <a:xfrm>
            <a:off x="1064019" y="2594735"/>
            <a:ext cx="248786" cy="248209"/>
          </a:xfrm>
          <a:prstGeom prst="rect">
            <a:avLst/>
          </a:prstGeom>
          <a:noFill/>
        </p:spPr>
        <p:txBody>
          <a:bodyPr wrap="none" rtlCol="0">
            <a:spAutoFit/>
          </a:bodyPr>
          <a:lstStyle/>
          <a:p>
            <a:pPr defTabSz="342900"/>
            <a:r>
              <a:rPr lang="en-US" sz="1013" dirty="0">
                <a:solidFill>
                  <a:prstClr val="black"/>
                </a:solidFill>
                <a:latin typeface="Georgia Regular" charset="0"/>
              </a:rPr>
              <a:t>v</a:t>
            </a:r>
          </a:p>
        </p:txBody>
      </p:sp>
      <p:sp>
        <p:nvSpPr>
          <p:cNvPr id="165" name="Rectangle 92">
            <a:extLst>
              <a:ext uri="{FF2B5EF4-FFF2-40B4-BE49-F238E27FC236}">
                <a16:creationId xmlns:a16="http://schemas.microsoft.com/office/drawing/2014/main" id="{C4C4D05E-0E45-F743-9EA4-3BA99B0DE588}"/>
              </a:ext>
            </a:extLst>
          </p:cNvPr>
          <p:cNvSpPr/>
          <p:nvPr/>
        </p:nvSpPr>
        <p:spPr>
          <a:xfrm>
            <a:off x="8009618" y="3872576"/>
            <a:ext cx="946899" cy="289515"/>
          </a:xfrm>
          <a:prstGeom prst="rect">
            <a:avLst/>
          </a:prstGeom>
          <a:solidFill>
            <a:srgbClr val="F05332"/>
          </a:solidFill>
          <a:ln w="25400" cap="flat" cmpd="sng" algn="ctr">
            <a:noFill/>
            <a:prstDash val="solid"/>
          </a:ln>
          <a:effectLst/>
        </p:spPr>
        <p:txBody>
          <a:bodyPr rtlCol="0" anchor="ctr"/>
          <a:lstStyle/>
          <a:p>
            <a:pPr algn="ctr" defTabSz="342900">
              <a:defRPr/>
            </a:pPr>
            <a:r>
              <a:rPr lang="en-US" sz="1200" kern="0" dirty="0">
                <a:solidFill>
                  <a:prstClr val="white"/>
                </a:solidFill>
                <a:latin typeface="Helvetica Neue" panose="02000503000000020004" pitchFamily="2" charset="0"/>
                <a:ea typeface="Helvetica Neue" charset="0"/>
                <a:cs typeface="Helvetica Neue" charset="0"/>
              </a:rPr>
              <a:t>No Match</a:t>
            </a:r>
          </a:p>
        </p:txBody>
      </p:sp>
      <p:cxnSp>
        <p:nvCxnSpPr>
          <p:cNvPr id="166" name="Straight Arrow Connector 165">
            <a:extLst>
              <a:ext uri="{FF2B5EF4-FFF2-40B4-BE49-F238E27FC236}">
                <a16:creationId xmlns:a16="http://schemas.microsoft.com/office/drawing/2014/main" id="{14178D7C-59BE-8F47-97E7-516EA01F0131}"/>
              </a:ext>
            </a:extLst>
          </p:cNvPr>
          <p:cNvCxnSpPr>
            <a:cxnSpLocks/>
            <a:stCxn id="165" idx="1"/>
            <a:endCxn id="159" idx="3"/>
          </p:cNvCxnSpPr>
          <p:nvPr/>
        </p:nvCxnSpPr>
        <p:spPr>
          <a:xfrm flipH="1">
            <a:off x="7775548" y="4017334"/>
            <a:ext cx="234070" cy="11541"/>
          </a:xfrm>
          <a:prstGeom prst="straightConnector1">
            <a:avLst/>
          </a:prstGeom>
          <a:noFill/>
          <a:ln w="28575" cap="flat" cmpd="sng" algn="ctr">
            <a:solidFill>
              <a:srgbClr val="822980">
                <a:shade val="95000"/>
                <a:satMod val="105000"/>
              </a:srgbClr>
            </a:solidFill>
            <a:prstDash val="solid"/>
            <a:tailEnd type="triangle"/>
          </a:ln>
          <a:effectLst/>
        </p:spPr>
      </p:cxnSp>
      <p:sp>
        <p:nvSpPr>
          <p:cNvPr id="169" name="Rectangle 168">
            <a:extLst>
              <a:ext uri="{FF2B5EF4-FFF2-40B4-BE49-F238E27FC236}">
                <a16:creationId xmlns:a16="http://schemas.microsoft.com/office/drawing/2014/main" id="{3B247AB5-2409-9D44-BFCB-B74C49B525B8}"/>
              </a:ext>
            </a:extLst>
          </p:cNvPr>
          <p:cNvSpPr/>
          <p:nvPr/>
        </p:nvSpPr>
        <p:spPr>
          <a:xfrm>
            <a:off x="462343" y="1206880"/>
            <a:ext cx="3771860" cy="728219"/>
          </a:xfrm>
          <a:prstGeom prst="rect">
            <a:avLst/>
          </a:prstGeom>
          <a:solidFill>
            <a:srgbClr val="5373CA"/>
          </a:solidFill>
          <a:ln w="25400" cap="flat" cmpd="sng" algn="ctr">
            <a:noFill/>
            <a:prstDash val="solid"/>
          </a:ln>
          <a:effectLst/>
        </p:spPr>
        <p:txBody>
          <a:bodyPr lIns="135000" tIns="135000" rIns="135000" bIns="135000" rtlCol="0" anchor="ctr"/>
          <a:lstStyle/>
          <a:p>
            <a:pPr algn="ctr" defTabSz="342900">
              <a:defRPr/>
            </a:pPr>
            <a:r>
              <a:rPr lang="en-US" sz="1500" b="1" kern="0" dirty="0">
                <a:solidFill>
                  <a:prstClr val="white"/>
                </a:solidFill>
                <a:latin typeface="Helvetica Neue" panose="02000503000000020004" pitchFamily="2" charset="0"/>
                <a:ea typeface="Helvetica Neue" charset="0"/>
                <a:cs typeface="Helvetica Neue" charset="0"/>
              </a:rPr>
              <a:t>Reduce Search Space: </a:t>
            </a:r>
          </a:p>
          <a:p>
            <a:pPr algn="ctr" defTabSz="342900">
              <a:defRPr/>
            </a:pPr>
            <a:r>
              <a:rPr lang="en-US" sz="1350" kern="0" dirty="0">
                <a:solidFill>
                  <a:prstClr val="white"/>
                </a:solidFill>
                <a:latin typeface="Helvetica Neue" panose="02000503000000020004" pitchFamily="2" charset="0"/>
                <a:ea typeface="Helvetica Neue" charset="0"/>
                <a:cs typeface="Helvetica Neue" charset="0"/>
              </a:rPr>
              <a:t>Removes nodes that </a:t>
            </a:r>
            <a:r>
              <a:rPr lang="en-US" sz="1350" b="1" kern="0" dirty="0">
                <a:solidFill>
                  <a:prstClr val="white"/>
                </a:solidFill>
                <a:latin typeface="Helvetica Neue" panose="02000503000000020004" pitchFamily="2" charset="0"/>
                <a:ea typeface="Helvetica Neue" charset="0"/>
                <a:cs typeface="Helvetica Neue" charset="0"/>
              </a:rPr>
              <a:t>cannot be part of a </a:t>
            </a:r>
            <a:r>
              <a:rPr lang="en-US" sz="1350" kern="0" dirty="0">
                <a:solidFill>
                  <a:prstClr val="white"/>
                </a:solidFill>
                <a:latin typeface="Helvetica Neue" panose="02000503000000020004" pitchFamily="2" charset="0"/>
                <a:ea typeface="Helvetica Neue" charset="0"/>
                <a:cs typeface="Helvetica Neue" charset="0"/>
              </a:rPr>
              <a:t>solution</a:t>
            </a:r>
          </a:p>
        </p:txBody>
      </p:sp>
      <p:sp>
        <p:nvSpPr>
          <p:cNvPr id="48" name="TextBox 47">
            <a:extLst>
              <a:ext uri="{FF2B5EF4-FFF2-40B4-BE49-F238E27FC236}">
                <a16:creationId xmlns:a16="http://schemas.microsoft.com/office/drawing/2014/main" id="{6A746AD4-328D-4043-A6A4-E1087D00CB58}"/>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1016571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641576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Computing Exemplar Queries (ii)</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Prune Irrelevant Answers</a:t>
            </a:r>
          </a:p>
        </p:txBody>
      </p:sp>
      <p:sp>
        <p:nvSpPr>
          <p:cNvPr id="5" name="Rectangle 4">
            <a:extLst>
              <a:ext uri="{FF2B5EF4-FFF2-40B4-BE49-F238E27FC236}">
                <a16:creationId xmlns:a16="http://schemas.microsoft.com/office/drawing/2014/main" id="{B279DA84-60A6-5A40-B109-598456E8E000}"/>
              </a:ext>
            </a:extLst>
          </p:cNvPr>
          <p:cNvSpPr/>
          <p:nvPr/>
        </p:nvSpPr>
        <p:spPr>
          <a:xfrm>
            <a:off x="7301190" y="391604"/>
            <a:ext cx="1590307" cy="300082"/>
          </a:xfrm>
          <a:prstGeom prst="rect">
            <a:avLst/>
          </a:prstGeom>
        </p:spPr>
        <p:txBody>
          <a:bodyPr wrap="none">
            <a:spAutoFit/>
          </a:bodyPr>
          <a:lstStyle/>
          <a:p>
            <a:r>
              <a:rPr lang="en-GB" sz="1350" dirty="0" err="1">
                <a:solidFill>
                  <a:srgbClr val="0072E5"/>
                </a:solidFill>
                <a:latin typeface="LibreCaslonText"/>
              </a:rPr>
              <a:t>Mottin</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2016</a:t>
            </a:r>
            <a:r>
              <a:rPr lang="en-GB" sz="1350" dirty="0">
                <a:latin typeface="LibreCaslonText"/>
              </a:rPr>
              <a:t>] </a:t>
            </a:r>
          </a:p>
        </p:txBody>
      </p:sp>
      <p:grpSp>
        <p:nvGrpSpPr>
          <p:cNvPr id="125" name="Group 124">
            <a:extLst>
              <a:ext uri="{FF2B5EF4-FFF2-40B4-BE49-F238E27FC236}">
                <a16:creationId xmlns:a16="http://schemas.microsoft.com/office/drawing/2014/main" id="{F40ACF4E-2C16-3F46-9B4D-6681E581466E}"/>
              </a:ext>
            </a:extLst>
          </p:cNvPr>
          <p:cNvGrpSpPr/>
          <p:nvPr/>
        </p:nvGrpSpPr>
        <p:grpSpPr>
          <a:xfrm>
            <a:off x="5433419" y="1563285"/>
            <a:ext cx="3207773" cy="3198801"/>
            <a:chOff x="4508938" y="1215859"/>
            <a:chExt cx="4376506" cy="5686757"/>
          </a:xfrm>
        </p:grpSpPr>
        <p:sp>
          <p:nvSpPr>
            <p:cNvPr id="126" name="Rectangle 125">
              <a:extLst>
                <a:ext uri="{FF2B5EF4-FFF2-40B4-BE49-F238E27FC236}">
                  <a16:creationId xmlns:a16="http://schemas.microsoft.com/office/drawing/2014/main" id="{D80F5C09-FF11-F548-A0CE-BBDB525604F3}"/>
                </a:ext>
              </a:extLst>
            </p:cNvPr>
            <p:cNvSpPr/>
            <p:nvPr/>
          </p:nvSpPr>
          <p:spPr>
            <a:xfrm>
              <a:off x="4508938" y="1215859"/>
              <a:ext cx="4376506" cy="5686757"/>
            </a:xfrm>
            <a:prstGeom prst="rect">
              <a:avLst/>
            </a:prstGeom>
            <a:solidFill>
              <a:srgbClr val="325AB4"/>
            </a:solidFill>
            <a:ln w="25400" cap="flat" cmpd="sng" algn="ctr">
              <a:noFill/>
              <a:prstDash val="solid"/>
            </a:ln>
            <a:effectLst/>
          </p:spPr>
          <p:txBody>
            <a:bodyPr rtlCol="0" anchor="t"/>
            <a:lstStyle/>
            <a:p>
              <a:pPr defTabSz="342900">
                <a:defRPr/>
              </a:pPr>
              <a:r>
                <a:rPr lang="en-US" sz="1500" b="1" kern="0" dirty="0">
                  <a:solidFill>
                    <a:prstClr val="white"/>
                  </a:solidFill>
                  <a:latin typeface="Helvetica Neue" panose="02000503000000020004" pitchFamily="2" charset="0"/>
                </a:rPr>
                <a:t>Approximation:</a:t>
              </a:r>
            </a:p>
            <a:p>
              <a:pPr marL="160735" indent="-160735" defTabSz="342900">
                <a:buFont typeface="Arial" charset="0"/>
                <a:buChar char="•"/>
                <a:defRPr/>
              </a:pPr>
              <a:r>
                <a:rPr lang="en-US" sz="1500" kern="0" dirty="0">
                  <a:solidFill>
                    <a:prstClr val="white"/>
                  </a:solidFill>
                  <a:latin typeface="Helvetica Neue" panose="02000503000000020004" pitchFamily="2" charset="0"/>
                </a:rPr>
                <a:t>Nodes closed to the sample are more important</a:t>
              </a:r>
            </a:p>
            <a:p>
              <a:pPr marL="160735" indent="-160735" defTabSz="342900">
                <a:buFont typeface="Arial" charset="0"/>
                <a:buChar char="•"/>
                <a:defRPr/>
              </a:pPr>
              <a:r>
                <a:rPr lang="en-US" sz="1500" kern="0" dirty="0">
                  <a:solidFill>
                    <a:prstClr val="white"/>
                  </a:solidFill>
                  <a:latin typeface="Helvetica Neue" panose="02000503000000020004" pitchFamily="2" charset="0"/>
                </a:rPr>
                <a:t>Use </a:t>
              </a:r>
              <a:r>
                <a:rPr lang="en-US" sz="1500" b="1" kern="0" dirty="0">
                  <a:solidFill>
                    <a:prstClr val="white"/>
                  </a:solidFill>
                  <a:latin typeface="Helvetica Neue" panose="02000503000000020004" pitchFamily="2" charset="0"/>
                </a:rPr>
                <a:t>Personalized PageRank</a:t>
              </a:r>
              <a:r>
                <a:rPr lang="en-US" sz="1500" kern="0" dirty="0">
                  <a:solidFill>
                    <a:prstClr val="white"/>
                  </a:solidFill>
                  <a:latin typeface="Helvetica Neue" panose="02000503000000020004" pitchFamily="2" charset="0"/>
                </a:rPr>
                <a:t> with a weighted matrix</a:t>
              </a:r>
            </a:p>
            <a:p>
              <a:pPr marL="160735" indent="-160735" defTabSz="342900">
                <a:buFont typeface="Arial" charset="0"/>
                <a:buChar char="•"/>
                <a:defRPr/>
              </a:pPr>
              <a:endParaRPr lang="en-US" sz="1500" kern="0" dirty="0">
                <a:solidFill>
                  <a:prstClr val="white"/>
                </a:solidFill>
                <a:latin typeface="Helvetica Neue" panose="02000503000000020004" pitchFamily="2" charset="0"/>
              </a:endParaRPr>
            </a:p>
            <a:p>
              <a:pPr marL="160735" indent="-160735" defTabSz="342900">
                <a:buFont typeface="Arial" charset="0"/>
                <a:buChar char="•"/>
                <a:defRPr/>
              </a:pPr>
              <a:endParaRPr lang="en-US" sz="1500" kern="0" dirty="0">
                <a:solidFill>
                  <a:prstClr val="white"/>
                </a:solidFill>
                <a:latin typeface="Helvetica Neue" panose="02000503000000020004" pitchFamily="2" charset="0"/>
              </a:endParaRPr>
            </a:p>
            <a:p>
              <a:pPr marL="160735" indent="-160735" defTabSz="342900">
                <a:buFont typeface="Arial" charset="0"/>
                <a:buChar char="•"/>
                <a:defRPr/>
              </a:pPr>
              <a:r>
                <a:rPr lang="en-US" sz="1500" kern="0" dirty="0">
                  <a:solidFill>
                    <a:prstClr val="white"/>
                  </a:solidFill>
                  <a:latin typeface="Helvetica Neue" panose="02000503000000020004" pitchFamily="2" charset="0"/>
                </a:rPr>
                <a:t>Weight edges: </a:t>
              </a:r>
              <a:r>
                <a:rPr lang="en-US" sz="1500" u="sng" kern="0" dirty="0">
                  <a:solidFill>
                    <a:prstClr val="white"/>
                  </a:solidFill>
                  <a:latin typeface="Helvetica Neue" panose="02000503000000020004" pitchFamily="2" charset="0"/>
                </a:rPr>
                <a:t>frequency of the edge-label</a:t>
              </a:r>
            </a:p>
          </p:txBody>
        </p:sp>
        <p:pic>
          <p:nvPicPr>
            <p:cNvPr id="127" name="Picture 6">
              <a:extLst>
                <a:ext uri="{FF2B5EF4-FFF2-40B4-BE49-F238E27FC236}">
                  <a16:creationId xmlns:a16="http://schemas.microsoft.com/office/drawing/2014/main" id="{E9D86A4E-263C-CC4C-BDCA-7F24A95D9A90}"/>
                </a:ext>
              </a:extLst>
            </p:cNvPr>
            <p:cNvPicPr>
              <a:picLocks noChangeAspect="1"/>
            </p:cNvPicPr>
            <p:nvPr/>
          </p:nvPicPr>
          <p:blipFill rotWithShape="1">
            <a:blip r:embed="rId2" cstate="screen">
              <a:lum bright="100000" contrast="100000"/>
              <a:extLst>
                <a:ext uri="{28A0092B-C50C-407E-A947-70E740481C1C}">
                  <a14:useLocalDpi xmlns:a14="http://schemas.microsoft.com/office/drawing/2010/main"/>
                </a:ext>
              </a:extLst>
            </a:blip>
            <a:srcRect t="22868" b="44674"/>
            <a:stretch/>
          </p:blipFill>
          <p:spPr>
            <a:xfrm>
              <a:off x="4925645" y="5421712"/>
              <a:ext cx="3543089" cy="404775"/>
            </a:xfrm>
            <a:prstGeom prst="rect">
              <a:avLst/>
            </a:prstGeom>
          </p:spPr>
        </p:pic>
        <p:pic>
          <p:nvPicPr>
            <p:cNvPr id="128" name="Picture 7">
              <a:extLst>
                <a:ext uri="{FF2B5EF4-FFF2-40B4-BE49-F238E27FC236}">
                  <a16:creationId xmlns:a16="http://schemas.microsoft.com/office/drawing/2014/main" id="{3C72D27D-C6D6-124C-87A7-C429D59E2499}"/>
                </a:ext>
              </a:extLst>
            </p:cNvPr>
            <p:cNvPicPr>
              <a:picLocks noChangeAspect="1"/>
            </p:cNvPicPr>
            <p:nvPr/>
          </p:nvPicPr>
          <p:blipFill rotWithShape="1">
            <a:blip r:embed="rId2" cstate="screen">
              <a:lum bright="100000" contrast="100000"/>
              <a:extLst>
                <a:ext uri="{28A0092B-C50C-407E-A947-70E740481C1C}">
                  <a14:useLocalDpi xmlns:a14="http://schemas.microsoft.com/office/drawing/2010/main"/>
                </a:ext>
              </a:extLst>
            </a:blip>
            <a:srcRect r="45387" b="75762"/>
            <a:stretch/>
          </p:blipFill>
          <p:spPr>
            <a:xfrm>
              <a:off x="5676783" y="3765105"/>
              <a:ext cx="2073148" cy="313980"/>
            </a:xfrm>
            <a:prstGeom prst="rect">
              <a:avLst/>
            </a:prstGeom>
          </p:spPr>
        </p:pic>
        <p:pic>
          <p:nvPicPr>
            <p:cNvPr id="129" name="Picture 8">
              <a:extLst>
                <a:ext uri="{FF2B5EF4-FFF2-40B4-BE49-F238E27FC236}">
                  <a16:creationId xmlns:a16="http://schemas.microsoft.com/office/drawing/2014/main" id="{917468FB-CEFC-224B-AEF3-709CC5E8E501}"/>
                </a:ext>
              </a:extLst>
            </p:cNvPr>
            <p:cNvPicPr>
              <a:picLocks noChangeAspect="1"/>
            </p:cNvPicPr>
            <p:nvPr/>
          </p:nvPicPr>
          <p:blipFill rotWithShape="1">
            <a:blip r:embed="rId2" cstate="screen">
              <a:lum bright="100000" contrast="100000"/>
              <a:extLst>
                <a:ext uri="{28A0092B-C50C-407E-A947-70E740481C1C}">
                  <a14:useLocalDpi xmlns:a14="http://schemas.microsoft.com/office/drawing/2010/main"/>
                </a:ext>
              </a:extLst>
            </a:blip>
            <a:srcRect t="56105" r="67541"/>
            <a:stretch/>
          </p:blipFill>
          <p:spPr>
            <a:xfrm>
              <a:off x="6089942" y="5918808"/>
              <a:ext cx="1232142" cy="634408"/>
            </a:xfrm>
            <a:prstGeom prst="rect">
              <a:avLst/>
            </a:prstGeom>
          </p:spPr>
        </p:pic>
      </p:grpSp>
      <p:sp>
        <p:nvSpPr>
          <p:cNvPr id="134" name="Footer Placeholder 4">
            <a:extLst>
              <a:ext uri="{FF2B5EF4-FFF2-40B4-BE49-F238E27FC236}">
                <a16:creationId xmlns:a16="http://schemas.microsoft.com/office/drawing/2014/main" id="{8B3E7129-E98B-4B42-ABA9-D8DA278A6A13}"/>
              </a:ext>
            </a:extLst>
          </p:cNvPr>
          <p:cNvSpPr txBox="1">
            <a:spLocks/>
          </p:cNvSpPr>
          <p:nvPr/>
        </p:nvSpPr>
        <p:spPr>
          <a:xfrm>
            <a:off x="3800059" y="5713523"/>
            <a:ext cx="2621327" cy="243117"/>
          </a:xfrm>
          <a:prstGeom prst="rect">
            <a:avLst/>
          </a:prstGeom>
        </p:spPr>
        <p:txBody>
          <a:bodyPr vert="horz" lIns="68580" tIns="34290" rIns="68580" bIns="34290" rtlCol="0" anchor="ctr"/>
          <a:lstStyle>
            <a:defPPr>
              <a:defRPr lang="en-US"/>
            </a:defPPr>
            <a:lvl1pPr marL="0" algn="ctr" defTabSz="457200" rtl="0" eaLnBrk="1" latinLnBrk="0" hangingPunct="1">
              <a:defRPr lang="en-US" sz="1000" b="0" i="0" kern="1200" dirty="0">
                <a:solidFill>
                  <a:srgbClr val="285096"/>
                </a:solidFill>
                <a:latin typeface="Helvetica Neue"/>
                <a:ea typeface="+mn-ea"/>
                <a:cs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r>
              <a:rPr lang="en-US" sz="825" dirty="0"/>
              <a:t>D. </a:t>
            </a:r>
            <a:r>
              <a:rPr lang="en-US" sz="825" dirty="0" err="1"/>
              <a:t>Mottin</a:t>
            </a:r>
            <a:r>
              <a:rPr lang="en-US" sz="825" dirty="0"/>
              <a:t>, M. </a:t>
            </a:r>
            <a:r>
              <a:rPr lang="en-US" sz="825" dirty="0" err="1"/>
              <a:t>Lissandrini</a:t>
            </a:r>
            <a:r>
              <a:rPr lang="en-US" sz="825" dirty="0"/>
              <a:t>, T. </a:t>
            </a:r>
            <a:r>
              <a:rPr lang="en-US" sz="825" dirty="0" err="1"/>
              <a:t>Palpanas</a:t>
            </a:r>
            <a:r>
              <a:rPr lang="en-US" sz="825" dirty="0"/>
              <a:t>, Y. </a:t>
            </a:r>
            <a:r>
              <a:rPr lang="en-US" sz="825" dirty="0" err="1"/>
              <a:t>Velegrakis</a:t>
            </a:r>
            <a:endParaRPr lang="en-US" sz="825" dirty="0"/>
          </a:p>
        </p:txBody>
      </p:sp>
      <p:sp>
        <p:nvSpPr>
          <p:cNvPr id="135" name="Rettangolo arrotondato 48">
            <a:extLst>
              <a:ext uri="{FF2B5EF4-FFF2-40B4-BE49-F238E27FC236}">
                <a16:creationId xmlns:a16="http://schemas.microsoft.com/office/drawing/2014/main" id="{9535985E-7BF4-AA49-8BF5-67767B10E946}"/>
              </a:ext>
            </a:extLst>
          </p:cNvPr>
          <p:cNvSpPr/>
          <p:nvPr/>
        </p:nvSpPr>
        <p:spPr>
          <a:xfrm>
            <a:off x="3314009" y="2976966"/>
            <a:ext cx="416103" cy="896972"/>
          </a:xfrm>
          <a:prstGeom prst="roundRect">
            <a:avLst/>
          </a:prstGeom>
          <a:gradFill rotWithShape="1">
            <a:gsLst>
              <a:gs pos="0">
                <a:srgbClr val="325AB4">
                  <a:tint val="50000"/>
                  <a:satMod val="300000"/>
                </a:srgbClr>
              </a:gs>
              <a:gs pos="35000">
                <a:srgbClr val="325AB4">
                  <a:tint val="37000"/>
                  <a:satMod val="300000"/>
                </a:srgbClr>
              </a:gs>
              <a:gs pos="100000">
                <a:srgbClr val="325AB4">
                  <a:tint val="15000"/>
                  <a:satMod val="350000"/>
                </a:srgbClr>
              </a:gs>
            </a:gsLst>
            <a:lin ang="16200000" scaled="1"/>
          </a:gradFill>
          <a:ln w="9525" cap="flat" cmpd="sng" algn="ctr">
            <a:solidFill>
              <a:srgbClr val="325AB4">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342900">
              <a:defRPr/>
            </a:pPr>
            <a:endParaRPr lang="it-IT" sz="1013" kern="0" dirty="0">
              <a:solidFill>
                <a:prstClr val="black"/>
              </a:solidFill>
              <a:latin typeface="Georgia Regular" charset="0"/>
            </a:endParaRPr>
          </a:p>
        </p:txBody>
      </p:sp>
      <p:sp>
        <p:nvSpPr>
          <p:cNvPr id="136" name="Rettangolo arrotondato 47">
            <a:extLst>
              <a:ext uri="{FF2B5EF4-FFF2-40B4-BE49-F238E27FC236}">
                <a16:creationId xmlns:a16="http://schemas.microsoft.com/office/drawing/2014/main" id="{B7F53D6B-33B0-8D45-80EC-E9BFCAB78CFF}"/>
              </a:ext>
            </a:extLst>
          </p:cNvPr>
          <p:cNvSpPr/>
          <p:nvPr/>
        </p:nvSpPr>
        <p:spPr>
          <a:xfrm>
            <a:off x="2764650" y="2485099"/>
            <a:ext cx="416103" cy="896972"/>
          </a:xfrm>
          <a:prstGeom prst="roundRect">
            <a:avLst/>
          </a:prstGeom>
          <a:gradFill rotWithShape="1">
            <a:gsLst>
              <a:gs pos="0">
                <a:srgbClr val="325AB4">
                  <a:tint val="50000"/>
                  <a:satMod val="300000"/>
                </a:srgbClr>
              </a:gs>
              <a:gs pos="35000">
                <a:srgbClr val="325AB4">
                  <a:tint val="37000"/>
                  <a:satMod val="300000"/>
                </a:srgbClr>
              </a:gs>
              <a:gs pos="100000">
                <a:srgbClr val="325AB4">
                  <a:tint val="15000"/>
                  <a:satMod val="350000"/>
                </a:srgbClr>
              </a:gs>
            </a:gsLst>
            <a:lin ang="16200000" scaled="1"/>
          </a:gradFill>
          <a:ln w="9525" cap="flat" cmpd="sng" algn="ctr">
            <a:solidFill>
              <a:srgbClr val="325AB4">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defTabSz="342900">
              <a:defRPr/>
            </a:pPr>
            <a:endParaRPr lang="it-IT" sz="1013" kern="0" dirty="0">
              <a:solidFill>
                <a:prstClr val="black"/>
              </a:solidFill>
              <a:latin typeface="Georgia Regular" charset="0"/>
            </a:endParaRPr>
          </a:p>
        </p:txBody>
      </p:sp>
      <p:sp>
        <p:nvSpPr>
          <p:cNvPr id="138" name="Rettangolo arrotondato 45">
            <a:extLst>
              <a:ext uri="{FF2B5EF4-FFF2-40B4-BE49-F238E27FC236}">
                <a16:creationId xmlns:a16="http://schemas.microsoft.com/office/drawing/2014/main" id="{2E227C73-65E6-394F-B59C-6A89F5C68B69}"/>
              </a:ext>
            </a:extLst>
          </p:cNvPr>
          <p:cNvSpPr/>
          <p:nvPr/>
        </p:nvSpPr>
        <p:spPr>
          <a:xfrm>
            <a:off x="2167888" y="2485099"/>
            <a:ext cx="416103" cy="896972"/>
          </a:xfrm>
          <a:prstGeom prst="roundRect">
            <a:avLst/>
          </a:prstGeom>
          <a:solidFill>
            <a:sysClr val="window" lastClr="FFFFFF"/>
          </a:solidFill>
          <a:ln w="25400" cap="flat" cmpd="sng" algn="ctr">
            <a:solidFill>
              <a:srgbClr val="B9B8BB"/>
            </a:solidFill>
            <a:prstDash val="solid"/>
          </a:ln>
          <a:effectLst/>
        </p:spPr>
        <p:txBody>
          <a:bodyPr rtlCol="0" anchor="ctr"/>
          <a:lstStyle/>
          <a:p>
            <a:pPr algn="ctr" defTabSz="342900">
              <a:defRPr/>
            </a:pPr>
            <a:endParaRPr lang="it-IT" sz="1013" kern="0" dirty="0">
              <a:solidFill>
                <a:prstClr val="black"/>
              </a:solidFill>
              <a:latin typeface="Georgia Regular" charset="0"/>
            </a:endParaRPr>
          </a:p>
        </p:txBody>
      </p:sp>
      <p:sp>
        <p:nvSpPr>
          <p:cNvPr id="139" name="Oval 138">
            <a:extLst>
              <a:ext uri="{FF2B5EF4-FFF2-40B4-BE49-F238E27FC236}">
                <a16:creationId xmlns:a16="http://schemas.microsoft.com/office/drawing/2014/main" id="{08D17894-4049-564B-911F-E9E19B331AAE}"/>
              </a:ext>
            </a:extLst>
          </p:cNvPr>
          <p:cNvSpPr/>
          <p:nvPr/>
        </p:nvSpPr>
        <p:spPr>
          <a:xfrm>
            <a:off x="2290777" y="2586951"/>
            <a:ext cx="187037" cy="187037"/>
          </a:xfrm>
          <a:prstGeom prst="ellipse">
            <a:avLst/>
          </a:prstGeom>
          <a:solidFill>
            <a:srgbClr val="F05332"/>
          </a:solidFill>
          <a:ln w="25400" cap="flat" cmpd="sng" algn="ctr">
            <a:solidFill>
              <a:srgbClr val="F05332">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sp>
        <p:nvSpPr>
          <p:cNvPr id="167" name="Oval 166">
            <a:extLst>
              <a:ext uri="{FF2B5EF4-FFF2-40B4-BE49-F238E27FC236}">
                <a16:creationId xmlns:a16="http://schemas.microsoft.com/office/drawing/2014/main" id="{B978FD30-D6E7-2E41-80ED-233773DD8F9F}"/>
              </a:ext>
            </a:extLst>
          </p:cNvPr>
          <p:cNvSpPr/>
          <p:nvPr/>
        </p:nvSpPr>
        <p:spPr>
          <a:xfrm>
            <a:off x="2889450" y="2097606"/>
            <a:ext cx="187037" cy="187037"/>
          </a:xfrm>
          <a:prstGeom prst="ellipse">
            <a:avLst/>
          </a:prstGeom>
          <a:solidFill>
            <a:srgbClr val="B9B8BB"/>
          </a:solidFill>
          <a:ln w="25400" cap="flat" cmpd="sng" algn="ctr">
            <a:solidFill>
              <a:srgbClr val="B9B8BB">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sp>
        <p:nvSpPr>
          <p:cNvPr id="170" name="Oval 169">
            <a:extLst>
              <a:ext uri="{FF2B5EF4-FFF2-40B4-BE49-F238E27FC236}">
                <a16:creationId xmlns:a16="http://schemas.microsoft.com/office/drawing/2014/main" id="{440F73B5-098B-0B4C-9CD1-BE25933E0E8F}"/>
              </a:ext>
            </a:extLst>
          </p:cNvPr>
          <p:cNvSpPr/>
          <p:nvPr/>
        </p:nvSpPr>
        <p:spPr>
          <a:xfrm>
            <a:off x="2889450" y="2574407"/>
            <a:ext cx="187037" cy="187037"/>
          </a:xfrm>
          <a:prstGeom prst="ellipse">
            <a:avLst/>
          </a:prstGeom>
          <a:solidFill>
            <a:srgbClr val="F05332"/>
          </a:solidFill>
          <a:ln w="25400" cap="flat" cmpd="sng" algn="ctr">
            <a:solidFill>
              <a:srgbClr val="F05332">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sp>
        <p:nvSpPr>
          <p:cNvPr id="171" name="Oval 170">
            <a:extLst>
              <a:ext uri="{FF2B5EF4-FFF2-40B4-BE49-F238E27FC236}">
                <a16:creationId xmlns:a16="http://schemas.microsoft.com/office/drawing/2014/main" id="{FB8E4945-61CF-B241-B049-CFF62BC0C2F4}"/>
              </a:ext>
            </a:extLst>
          </p:cNvPr>
          <p:cNvSpPr/>
          <p:nvPr/>
        </p:nvSpPr>
        <p:spPr>
          <a:xfrm>
            <a:off x="3431118" y="3090166"/>
            <a:ext cx="187037" cy="187037"/>
          </a:xfrm>
          <a:prstGeom prst="ellipse">
            <a:avLst/>
          </a:prstGeom>
          <a:solidFill>
            <a:srgbClr val="F05332"/>
          </a:solidFill>
          <a:ln w="25400" cap="flat" cmpd="sng" algn="ctr">
            <a:solidFill>
              <a:srgbClr val="F05332">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sp>
        <p:nvSpPr>
          <p:cNvPr id="172" name="Oval 171">
            <a:extLst>
              <a:ext uri="{FF2B5EF4-FFF2-40B4-BE49-F238E27FC236}">
                <a16:creationId xmlns:a16="http://schemas.microsoft.com/office/drawing/2014/main" id="{CA6BBE1D-5753-4F48-990B-66E3540C85A2}"/>
              </a:ext>
            </a:extLst>
          </p:cNvPr>
          <p:cNvSpPr/>
          <p:nvPr/>
        </p:nvSpPr>
        <p:spPr>
          <a:xfrm>
            <a:off x="3431118" y="2567650"/>
            <a:ext cx="187037" cy="187037"/>
          </a:xfrm>
          <a:prstGeom prst="ellipse">
            <a:avLst/>
          </a:prstGeom>
          <a:solidFill>
            <a:srgbClr val="00B050"/>
          </a:solidFill>
          <a:ln w="25400" cap="flat" cmpd="sng" algn="ctr">
            <a:solidFill>
              <a:srgbClr val="B9B8BB">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cxnSp>
        <p:nvCxnSpPr>
          <p:cNvPr id="173" name="Straight Arrow Connector 14">
            <a:extLst>
              <a:ext uri="{FF2B5EF4-FFF2-40B4-BE49-F238E27FC236}">
                <a16:creationId xmlns:a16="http://schemas.microsoft.com/office/drawing/2014/main" id="{6AB0A9D0-1BE2-4547-91E5-7CB9A38883E8}"/>
              </a:ext>
            </a:extLst>
          </p:cNvPr>
          <p:cNvCxnSpPr/>
          <p:nvPr/>
        </p:nvCxnSpPr>
        <p:spPr>
          <a:xfrm flipH="1">
            <a:off x="2450422" y="2257252"/>
            <a:ext cx="466419" cy="357090"/>
          </a:xfrm>
          <a:prstGeom prst="straightConnector1">
            <a:avLst/>
          </a:prstGeom>
          <a:noFill/>
          <a:ln w="19050" cap="flat" cmpd="sng" algn="ctr">
            <a:solidFill>
              <a:sysClr val="windowText" lastClr="000000"/>
            </a:solidFill>
            <a:prstDash val="solid"/>
            <a:headEnd type="none"/>
            <a:tailEnd type="none"/>
          </a:ln>
          <a:effectLst/>
        </p:spPr>
      </p:cxnSp>
      <p:cxnSp>
        <p:nvCxnSpPr>
          <p:cNvPr id="174" name="Straight Arrow Connector 15">
            <a:extLst>
              <a:ext uri="{FF2B5EF4-FFF2-40B4-BE49-F238E27FC236}">
                <a16:creationId xmlns:a16="http://schemas.microsoft.com/office/drawing/2014/main" id="{6D360B90-3234-034F-B06C-571768C850CC}"/>
              </a:ext>
            </a:extLst>
          </p:cNvPr>
          <p:cNvCxnSpPr/>
          <p:nvPr/>
        </p:nvCxnSpPr>
        <p:spPr>
          <a:xfrm>
            <a:off x="2982968" y="2284643"/>
            <a:ext cx="0" cy="289765"/>
          </a:xfrm>
          <a:prstGeom prst="straightConnector1">
            <a:avLst/>
          </a:prstGeom>
          <a:noFill/>
          <a:ln w="19050" cap="flat" cmpd="sng" algn="ctr">
            <a:solidFill>
              <a:sysClr val="windowText" lastClr="000000"/>
            </a:solidFill>
            <a:prstDash val="solid"/>
            <a:headEnd type="none"/>
            <a:tailEnd type="none"/>
          </a:ln>
          <a:effectLst/>
        </p:spPr>
      </p:cxnSp>
      <p:cxnSp>
        <p:nvCxnSpPr>
          <p:cNvPr id="175" name="Straight Arrow Connector 16">
            <a:extLst>
              <a:ext uri="{FF2B5EF4-FFF2-40B4-BE49-F238E27FC236}">
                <a16:creationId xmlns:a16="http://schemas.microsoft.com/office/drawing/2014/main" id="{67DBD9E4-5AA6-104F-B600-45E3A6D6DFE3}"/>
              </a:ext>
            </a:extLst>
          </p:cNvPr>
          <p:cNvCxnSpPr>
            <a:stCxn id="175" idx="5"/>
          </p:cNvCxnSpPr>
          <p:nvPr/>
        </p:nvCxnSpPr>
        <p:spPr>
          <a:xfrm>
            <a:off x="3049095" y="2257252"/>
            <a:ext cx="475542" cy="310398"/>
          </a:xfrm>
          <a:prstGeom prst="straightConnector1">
            <a:avLst/>
          </a:prstGeom>
          <a:noFill/>
          <a:ln w="19050" cap="flat" cmpd="sng" algn="ctr">
            <a:solidFill>
              <a:sysClr val="windowText" lastClr="000000"/>
            </a:solidFill>
            <a:prstDash val="solid"/>
            <a:headEnd type="none"/>
            <a:tailEnd type="none"/>
          </a:ln>
          <a:effectLst/>
        </p:spPr>
      </p:cxnSp>
      <p:cxnSp>
        <p:nvCxnSpPr>
          <p:cNvPr id="176" name="Straight Arrow Connector 17">
            <a:extLst>
              <a:ext uri="{FF2B5EF4-FFF2-40B4-BE49-F238E27FC236}">
                <a16:creationId xmlns:a16="http://schemas.microsoft.com/office/drawing/2014/main" id="{44A8C5D2-2BE7-4541-A56F-F7ED4985075A}"/>
              </a:ext>
            </a:extLst>
          </p:cNvPr>
          <p:cNvCxnSpPr>
            <a:stCxn id="172" idx="4"/>
            <a:endCxn id="171" idx="0"/>
          </p:cNvCxnSpPr>
          <p:nvPr/>
        </p:nvCxnSpPr>
        <p:spPr>
          <a:xfrm>
            <a:off x="3524637" y="2754686"/>
            <a:ext cx="0" cy="335481"/>
          </a:xfrm>
          <a:prstGeom prst="straightConnector1">
            <a:avLst/>
          </a:prstGeom>
          <a:noFill/>
          <a:ln w="19050" cap="flat" cmpd="sng" algn="ctr">
            <a:solidFill>
              <a:sysClr val="windowText" lastClr="000000"/>
            </a:solidFill>
            <a:prstDash val="solid"/>
            <a:headEnd type="none"/>
            <a:tailEnd type="none"/>
          </a:ln>
          <a:effectLst/>
        </p:spPr>
      </p:cxnSp>
      <p:cxnSp>
        <p:nvCxnSpPr>
          <p:cNvPr id="177" name="Straight Arrow Connector 27">
            <a:extLst>
              <a:ext uri="{FF2B5EF4-FFF2-40B4-BE49-F238E27FC236}">
                <a16:creationId xmlns:a16="http://schemas.microsoft.com/office/drawing/2014/main" id="{3363FFD5-423F-CF4B-9E56-422D87E3DB56}"/>
              </a:ext>
            </a:extLst>
          </p:cNvPr>
          <p:cNvCxnSpPr/>
          <p:nvPr/>
        </p:nvCxnSpPr>
        <p:spPr>
          <a:xfrm flipH="1">
            <a:off x="2477813" y="2667926"/>
            <a:ext cx="411637" cy="12544"/>
          </a:xfrm>
          <a:prstGeom prst="straightConnector1">
            <a:avLst/>
          </a:prstGeom>
          <a:noFill/>
          <a:ln w="19050" cap="flat" cmpd="sng" algn="ctr">
            <a:solidFill>
              <a:sysClr val="windowText" lastClr="000000"/>
            </a:solidFill>
            <a:prstDash val="solid"/>
            <a:headEnd type="none"/>
            <a:tailEnd type="none"/>
          </a:ln>
          <a:effectLst/>
        </p:spPr>
      </p:cxnSp>
      <p:sp>
        <p:nvSpPr>
          <p:cNvPr id="178" name="Ovale 18">
            <a:extLst>
              <a:ext uri="{FF2B5EF4-FFF2-40B4-BE49-F238E27FC236}">
                <a16:creationId xmlns:a16="http://schemas.microsoft.com/office/drawing/2014/main" id="{E9A27A3E-2893-8143-B4B7-C94D4ADB5058}"/>
              </a:ext>
            </a:extLst>
          </p:cNvPr>
          <p:cNvSpPr/>
          <p:nvPr/>
        </p:nvSpPr>
        <p:spPr>
          <a:xfrm>
            <a:off x="3420187" y="3584692"/>
            <a:ext cx="203747" cy="203747"/>
          </a:xfrm>
          <a:prstGeom prst="ellipse">
            <a:avLst/>
          </a:prstGeom>
          <a:solidFill>
            <a:srgbClr val="325AB4"/>
          </a:solidFill>
          <a:ln w="25400" cap="flat" cmpd="sng" algn="ctr">
            <a:solidFill>
              <a:srgbClr val="325AB4">
                <a:shade val="50000"/>
              </a:srgbClr>
            </a:solidFill>
            <a:prstDash val="solid"/>
          </a:ln>
          <a:effectLst/>
        </p:spPr>
        <p:txBody>
          <a:bodyPr rtlCol="0" anchor="ctr"/>
          <a:lstStyle/>
          <a:p>
            <a:pPr algn="ctr" defTabSz="342900">
              <a:defRPr/>
            </a:pPr>
            <a:endParaRPr lang="it-IT" sz="1350" kern="0" dirty="0">
              <a:solidFill>
                <a:prstClr val="white"/>
              </a:solidFill>
              <a:latin typeface="Georgia Regular" charset="0"/>
            </a:endParaRPr>
          </a:p>
        </p:txBody>
      </p:sp>
      <p:sp>
        <p:nvSpPr>
          <p:cNvPr id="179" name="Ovale 19">
            <a:extLst>
              <a:ext uri="{FF2B5EF4-FFF2-40B4-BE49-F238E27FC236}">
                <a16:creationId xmlns:a16="http://schemas.microsoft.com/office/drawing/2014/main" id="{FED0BA10-981F-A543-A5F9-A797087E2C33}"/>
              </a:ext>
            </a:extLst>
          </p:cNvPr>
          <p:cNvSpPr/>
          <p:nvPr/>
        </p:nvSpPr>
        <p:spPr>
          <a:xfrm>
            <a:off x="2285496" y="3073456"/>
            <a:ext cx="203747" cy="203747"/>
          </a:xfrm>
          <a:prstGeom prst="ellipse">
            <a:avLst/>
          </a:prstGeom>
          <a:solidFill>
            <a:srgbClr val="325AB4"/>
          </a:solidFill>
          <a:ln w="25400" cap="flat" cmpd="sng" algn="ctr">
            <a:solidFill>
              <a:srgbClr val="325AB4">
                <a:shade val="50000"/>
              </a:srgbClr>
            </a:solidFill>
            <a:prstDash val="solid"/>
          </a:ln>
          <a:effectLst/>
        </p:spPr>
        <p:txBody>
          <a:bodyPr rtlCol="0" anchor="ctr"/>
          <a:lstStyle/>
          <a:p>
            <a:pPr algn="ctr" defTabSz="342900">
              <a:defRPr/>
            </a:pPr>
            <a:endParaRPr lang="it-IT" sz="1013" kern="0" dirty="0">
              <a:solidFill>
                <a:prstClr val="white"/>
              </a:solidFill>
              <a:latin typeface="Georgia Regular" charset="0"/>
            </a:endParaRPr>
          </a:p>
        </p:txBody>
      </p:sp>
      <p:sp>
        <p:nvSpPr>
          <p:cNvPr id="180" name="Ovale 20">
            <a:extLst>
              <a:ext uri="{FF2B5EF4-FFF2-40B4-BE49-F238E27FC236}">
                <a16:creationId xmlns:a16="http://schemas.microsoft.com/office/drawing/2014/main" id="{BCFD7CA6-5335-4346-A20F-955206A53AAD}"/>
              </a:ext>
            </a:extLst>
          </p:cNvPr>
          <p:cNvSpPr/>
          <p:nvPr/>
        </p:nvSpPr>
        <p:spPr>
          <a:xfrm>
            <a:off x="2884170" y="3073456"/>
            <a:ext cx="203747" cy="203747"/>
          </a:xfrm>
          <a:prstGeom prst="ellipse">
            <a:avLst/>
          </a:prstGeom>
          <a:solidFill>
            <a:srgbClr val="325AB4"/>
          </a:solidFill>
          <a:ln w="25400" cap="flat" cmpd="sng" algn="ctr">
            <a:solidFill>
              <a:srgbClr val="325AB4">
                <a:shade val="50000"/>
              </a:srgbClr>
            </a:solidFill>
            <a:prstDash val="solid"/>
          </a:ln>
          <a:effectLst/>
        </p:spPr>
        <p:txBody>
          <a:bodyPr rtlCol="0" anchor="ctr"/>
          <a:lstStyle/>
          <a:p>
            <a:pPr algn="ctr" defTabSz="342900">
              <a:defRPr/>
            </a:pPr>
            <a:endParaRPr lang="it-IT" sz="1013" kern="0" dirty="0">
              <a:solidFill>
                <a:prstClr val="white"/>
              </a:solidFill>
              <a:latin typeface="Georgia Regular" charset="0"/>
            </a:endParaRPr>
          </a:p>
        </p:txBody>
      </p:sp>
      <p:cxnSp>
        <p:nvCxnSpPr>
          <p:cNvPr id="181" name="Straight Arrow Connector 27">
            <a:extLst>
              <a:ext uri="{FF2B5EF4-FFF2-40B4-BE49-F238E27FC236}">
                <a16:creationId xmlns:a16="http://schemas.microsoft.com/office/drawing/2014/main" id="{0EBF99DE-6896-6D4C-BFC6-CB845F1ABB5E}"/>
              </a:ext>
            </a:extLst>
          </p:cNvPr>
          <p:cNvCxnSpPr>
            <a:stCxn id="179" idx="0"/>
            <a:endCxn id="139" idx="4"/>
          </p:cNvCxnSpPr>
          <p:nvPr/>
        </p:nvCxnSpPr>
        <p:spPr>
          <a:xfrm flipH="1" flipV="1">
            <a:off x="2384296" y="2773987"/>
            <a:ext cx="3075" cy="299470"/>
          </a:xfrm>
          <a:prstGeom prst="straightConnector1">
            <a:avLst/>
          </a:prstGeom>
          <a:noFill/>
          <a:ln w="19050" cap="flat" cmpd="sng" algn="ctr">
            <a:solidFill>
              <a:sysClr val="windowText" lastClr="000000"/>
            </a:solidFill>
            <a:prstDash val="solid"/>
            <a:headEnd type="none"/>
            <a:tailEnd type="none"/>
          </a:ln>
          <a:effectLst/>
        </p:spPr>
      </p:cxnSp>
      <p:cxnSp>
        <p:nvCxnSpPr>
          <p:cNvPr id="182" name="Straight Arrow Connector 17">
            <a:extLst>
              <a:ext uri="{FF2B5EF4-FFF2-40B4-BE49-F238E27FC236}">
                <a16:creationId xmlns:a16="http://schemas.microsoft.com/office/drawing/2014/main" id="{8DC4ACE8-E898-6946-B3D4-5C439CBAEEBA}"/>
              </a:ext>
            </a:extLst>
          </p:cNvPr>
          <p:cNvCxnSpPr>
            <a:stCxn id="170" idx="4"/>
            <a:endCxn id="180" idx="0"/>
          </p:cNvCxnSpPr>
          <p:nvPr/>
        </p:nvCxnSpPr>
        <p:spPr>
          <a:xfrm>
            <a:off x="2982968" y="2761443"/>
            <a:ext cx="3075" cy="312014"/>
          </a:xfrm>
          <a:prstGeom prst="straightConnector1">
            <a:avLst/>
          </a:prstGeom>
          <a:noFill/>
          <a:ln w="19050" cap="flat" cmpd="sng" algn="ctr">
            <a:solidFill>
              <a:sysClr val="windowText" lastClr="000000"/>
            </a:solidFill>
            <a:prstDash val="solid"/>
            <a:headEnd type="none"/>
            <a:tailEnd type="none"/>
          </a:ln>
          <a:effectLst/>
        </p:spPr>
      </p:cxnSp>
      <p:cxnSp>
        <p:nvCxnSpPr>
          <p:cNvPr id="183" name="Straight Arrow Connector 17">
            <a:extLst>
              <a:ext uri="{FF2B5EF4-FFF2-40B4-BE49-F238E27FC236}">
                <a16:creationId xmlns:a16="http://schemas.microsoft.com/office/drawing/2014/main" id="{75D55F9F-0926-864F-A509-7035C9F31162}"/>
              </a:ext>
            </a:extLst>
          </p:cNvPr>
          <p:cNvCxnSpPr>
            <a:stCxn id="171" idx="4"/>
            <a:endCxn id="178" idx="0"/>
          </p:cNvCxnSpPr>
          <p:nvPr/>
        </p:nvCxnSpPr>
        <p:spPr>
          <a:xfrm flipH="1">
            <a:off x="3522061" y="3277203"/>
            <a:ext cx="2576" cy="307490"/>
          </a:xfrm>
          <a:prstGeom prst="straightConnector1">
            <a:avLst/>
          </a:prstGeom>
          <a:noFill/>
          <a:ln w="19050" cap="flat" cmpd="sng" algn="ctr">
            <a:solidFill>
              <a:sysClr val="windowText" lastClr="000000"/>
            </a:solidFill>
            <a:prstDash val="solid"/>
            <a:headEnd type="none"/>
            <a:tailEnd type="none"/>
          </a:ln>
          <a:effectLst/>
        </p:spPr>
      </p:cxnSp>
      <p:sp>
        <p:nvSpPr>
          <p:cNvPr id="184" name="Oval 8">
            <a:extLst>
              <a:ext uri="{FF2B5EF4-FFF2-40B4-BE49-F238E27FC236}">
                <a16:creationId xmlns:a16="http://schemas.microsoft.com/office/drawing/2014/main" id="{11CB870A-9CFF-E443-B106-C1EC4FBD5F1D}"/>
              </a:ext>
            </a:extLst>
          </p:cNvPr>
          <p:cNvSpPr/>
          <p:nvPr/>
        </p:nvSpPr>
        <p:spPr>
          <a:xfrm>
            <a:off x="4021128" y="2566430"/>
            <a:ext cx="187037" cy="187037"/>
          </a:xfrm>
          <a:prstGeom prst="ellipse">
            <a:avLst/>
          </a:prstGeom>
          <a:solidFill>
            <a:srgbClr val="B9B8BB"/>
          </a:solidFill>
          <a:ln w="25400" cap="flat" cmpd="sng" algn="ctr">
            <a:solidFill>
              <a:srgbClr val="B9B8BB">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cxnSp>
        <p:nvCxnSpPr>
          <p:cNvPr id="185" name="Straight Arrow Connector 16">
            <a:extLst>
              <a:ext uri="{FF2B5EF4-FFF2-40B4-BE49-F238E27FC236}">
                <a16:creationId xmlns:a16="http://schemas.microsoft.com/office/drawing/2014/main" id="{A6760394-9270-CE40-BF99-01CE8CACC836}"/>
              </a:ext>
            </a:extLst>
          </p:cNvPr>
          <p:cNvCxnSpPr>
            <a:stCxn id="167" idx="5"/>
            <a:endCxn id="184" idx="1"/>
          </p:cNvCxnSpPr>
          <p:nvPr/>
        </p:nvCxnSpPr>
        <p:spPr>
          <a:xfrm>
            <a:off x="3049095" y="2257251"/>
            <a:ext cx="999425" cy="336570"/>
          </a:xfrm>
          <a:prstGeom prst="straightConnector1">
            <a:avLst/>
          </a:prstGeom>
          <a:noFill/>
          <a:ln w="19050" cap="flat" cmpd="sng" algn="ctr">
            <a:solidFill>
              <a:sysClr val="windowText" lastClr="000000"/>
            </a:solidFill>
            <a:prstDash val="solid"/>
            <a:headEnd type="none"/>
            <a:tailEnd type="none"/>
          </a:ln>
          <a:effectLst/>
        </p:spPr>
      </p:cxnSp>
      <p:sp>
        <p:nvSpPr>
          <p:cNvPr id="186" name="Oval 10">
            <a:extLst>
              <a:ext uri="{FF2B5EF4-FFF2-40B4-BE49-F238E27FC236}">
                <a16:creationId xmlns:a16="http://schemas.microsoft.com/office/drawing/2014/main" id="{2208ED2B-57EC-F44E-A259-805D725ACBA7}"/>
              </a:ext>
            </a:extLst>
          </p:cNvPr>
          <p:cNvSpPr/>
          <p:nvPr/>
        </p:nvSpPr>
        <p:spPr>
          <a:xfrm>
            <a:off x="4021128" y="3087633"/>
            <a:ext cx="187037" cy="187037"/>
          </a:xfrm>
          <a:prstGeom prst="ellipse">
            <a:avLst/>
          </a:prstGeom>
          <a:solidFill>
            <a:srgbClr val="F05332"/>
          </a:solidFill>
          <a:ln w="25400" cap="flat" cmpd="sng" algn="ctr">
            <a:solidFill>
              <a:srgbClr val="F05332">
                <a:shade val="50000"/>
              </a:srgbClr>
            </a:solidFill>
            <a:prstDash val="solid"/>
          </a:ln>
          <a:effectLst/>
        </p:spPr>
        <p:txBody>
          <a:bodyPr rtlCol="0" anchor="ctr"/>
          <a:lstStyle/>
          <a:p>
            <a:pPr algn="ctr" defTabSz="342900">
              <a:defRPr/>
            </a:pPr>
            <a:endParaRPr lang="en-US" sz="1013" kern="0" dirty="0">
              <a:solidFill>
                <a:prstClr val="white"/>
              </a:solidFill>
              <a:latin typeface="Georgia Regular" charset="0"/>
            </a:endParaRPr>
          </a:p>
        </p:txBody>
      </p:sp>
      <p:cxnSp>
        <p:nvCxnSpPr>
          <p:cNvPr id="187" name="Straight Arrow Connector 16">
            <a:extLst>
              <a:ext uri="{FF2B5EF4-FFF2-40B4-BE49-F238E27FC236}">
                <a16:creationId xmlns:a16="http://schemas.microsoft.com/office/drawing/2014/main" id="{46A5A116-8429-E44F-AC6D-8EE575CC5621}"/>
              </a:ext>
            </a:extLst>
          </p:cNvPr>
          <p:cNvCxnSpPr>
            <a:stCxn id="171" idx="6"/>
            <a:endCxn id="186" idx="2"/>
          </p:cNvCxnSpPr>
          <p:nvPr/>
        </p:nvCxnSpPr>
        <p:spPr>
          <a:xfrm flipV="1">
            <a:off x="3618155" y="3181152"/>
            <a:ext cx="402973" cy="2534"/>
          </a:xfrm>
          <a:prstGeom prst="straightConnector1">
            <a:avLst/>
          </a:prstGeom>
          <a:noFill/>
          <a:ln w="19050" cap="flat" cmpd="sng" algn="ctr">
            <a:solidFill>
              <a:sysClr val="windowText" lastClr="000000"/>
            </a:solidFill>
            <a:prstDash val="solid"/>
            <a:headEnd type="none"/>
            <a:tailEnd type="none"/>
          </a:ln>
          <a:effectLst/>
        </p:spPr>
      </p:cxnSp>
      <p:sp>
        <p:nvSpPr>
          <p:cNvPr id="189" name="CasellaDiTesto 49">
            <a:extLst>
              <a:ext uri="{FF2B5EF4-FFF2-40B4-BE49-F238E27FC236}">
                <a16:creationId xmlns:a16="http://schemas.microsoft.com/office/drawing/2014/main" id="{804C38D0-44E4-9E46-8399-A9F0EA742869}"/>
              </a:ext>
            </a:extLst>
          </p:cNvPr>
          <p:cNvSpPr txBox="1"/>
          <p:nvPr/>
        </p:nvSpPr>
        <p:spPr>
          <a:xfrm>
            <a:off x="2850432" y="3421246"/>
            <a:ext cx="373820" cy="300082"/>
          </a:xfrm>
          <a:prstGeom prst="rect">
            <a:avLst/>
          </a:prstGeom>
          <a:noFill/>
        </p:spPr>
        <p:txBody>
          <a:bodyPr wrap="none" rtlCol="0">
            <a:spAutoFit/>
          </a:bodyPr>
          <a:lstStyle/>
          <a:p>
            <a:pPr defTabSz="342900"/>
            <a:r>
              <a:rPr lang="it-IT" sz="1350" dirty="0">
                <a:solidFill>
                  <a:prstClr val="black"/>
                </a:solidFill>
                <a:latin typeface="Georgia Regular" charset="0"/>
              </a:rPr>
              <a:t>A1</a:t>
            </a:r>
          </a:p>
        </p:txBody>
      </p:sp>
      <p:sp>
        <p:nvSpPr>
          <p:cNvPr id="190" name="CasellaDiTesto 51">
            <a:extLst>
              <a:ext uri="{FF2B5EF4-FFF2-40B4-BE49-F238E27FC236}">
                <a16:creationId xmlns:a16="http://schemas.microsoft.com/office/drawing/2014/main" id="{4AFBC5C6-3DDE-8E41-B8B5-7963E75A6677}"/>
              </a:ext>
            </a:extLst>
          </p:cNvPr>
          <p:cNvSpPr txBox="1"/>
          <p:nvPr/>
        </p:nvSpPr>
        <p:spPr>
          <a:xfrm>
            <a:off x="3391906" y="3863405"/>
            <a:ext cx="396262" cy="300082"/>
          </a:xfrm>
          <a:prstGeom prst="rect">
            <a:avLst/>
          </a:prstGeom>
          <a:noFill/>
        </p:spPr>
        <p:txBody>
          <a:bodyPr wrap="none" rtlCol="0">
            <a:spAutoFit/>
          </a:bodyPr>
          <a:lstStyle/>
          <a:p>
            <a:pPr defTabSz="342900"/>
            <a:r>
              <a:rPr lang="it-IT" sz="1350" dirty="0">
                <a:solidFill>
                  <a:prstClr val="black"/>
                </a:solidFill>
                <a:latin typeface="Georgia Regular" charset="0"/>
              </a:rPr>
              <a:t>A2</a:t>
            </a:r>
          </a:p>
        </p:txBody>
      </p:sp>
      <p:sp>
        <p:nvSpPr>
          <p:cNvPr id="191" name="TextBox 190">
            <a:extLst>
              <a:ext uri="{FF2B5EF4-FFF2-40B4-BE49-F238E27FC236}">
                <a16:creationId xmlns:a16="http://schemas.microsoft.com/office/drawing/2014/main" id="{C1F8B34B-7032-A741-B3F9-702EC60B0F73}"/>
              </a:ext>
            </a:extLst>
          </p:cNvPr>
          <p:cNvSpPr txBox="1"/>
          <p:nvPr/>
        </p:nvSpPr>
        <p:spPr>
          <a:xfrm>
            <a:off x="1915002" y="2566431"/>
            <a:ext cx="248786" cy="248209"/>
          </a:xfrm>
          <a:prstGeom prst="rect">
            <a:avLst/>
          </a:prstGeom>
          <a:noFill/>
        </p:spPr>
        <p:txBody>
          <a:bodyPr wrap="none" rtlCol="0">
            <a:spAutoFit/>
          </a:bodyPr>
          <a:lstStyle/>
          <a:p>
            <a:pPr defTabSz="342900"/>
            <a:r>
              <a:rPr lang="en-US" sz="1013" dirty="0">
                <a:solidFill>
                  <a:prstClr val="black"/>
                </a:solidFill>
                <a:latin typeface="Georgia Regular" charset="0"/>
              </a:rPr>
              <a:t>v</a:t>
            </a:r>
          </a:p>
        </p:txBody>
      </p:sp>
      <p:sp>
        <p:nvSpPr>
          <p:cNvPr id="192" name="Rectangle 191">
            <a:extLst>
              <a:ext uri="{FF2B5EF4-FFF2-40B4-BE49-F238E27FC236}">
                <a16:creationId xmlns:a16="http://schemas.microsoft.com/office/drawing/2014/main" id="{BDA35C3E-1B85-8E45-B258-36F3A97F029B}"/>
              </a:ext>
            </a:extLst>
          </p:cNvPr>
          <p:cNvSpPr/>
          <p:nvPr/>
        </p:nvSpPr>
        <p:spPr>
          <a:xfrm>
            <a:off x="454178" y="1210959"/>
            <a:ext cx="3771860" cy="728219"/>
          </a:xfrm>
          <a:prstGeom prst="rect">
            <a:avLst/>
          </a:prstGeom>
          <a:solidFill>
            <a:srgbClr val="5373CA"/>
          </a:solidFill>
          <a:ln w="25400" cap="flat" cmpd="sng" algn="ctr">
            <a:noFill/>
            <a:prstDash val="solid"/>
          </a:ln>
          <a:effectLst/>
        </p:spPr>
        <p:txBody>
          <a:bodyPr lIns="135000" tIns="135000" rIns="135000" bIns="135000" rtlCol="0" anchor="ctr"/>
          <a:lstStyle/>
          <a:p>
            <a:pPr algn="ctr" defTabSz="342900">
              <a:defRPr/>
            </a:pPr>
            <a:r>
              <a:rPr lang="en-US" sz="1500" b="1" kern="0" dirty="0">
                <a:solidFill>
                  <a:prstClr val="white"/>
                </a:solidFill>
                <a:latin typeface="Helvetica Neue" panose="02000503000000020004" pitchFamily="2" charset="0"/>
                <a:ea typeface="Helvetica Neue" charset="0"/>
                <a:cs typeface="Helvetica Neue" charset="0"/>
              </a:rPr>
              <a:t>Reduce Search Space: </a:t>
            </a:r>
          </a:p>
          <a:p>
            <a:pPr algn="ctr" defTabSz="342900">
              <a:defRPr/>
            </a:pPr>
            <a:r>
              <a:rPr lang="en-US" sz="1350" kern="0" dirty="0">
                <a:solidFill>
                  <a:prstClr val="white"/>
                </a:solidFill>
                <a:latin typeface="Helvetica Neue" panose="02000503000000020004" pitchFamily="2" charset="0"/>
                <a:ea typeface="Helvetica Neue" charset="0"/>
                <a:cs typeface="Helvetica Neue" charset="0"/>
              </a:rPr>
              <a:t>Removes nodes that </a:t>
            </a:r>
            <a:r>
              <a:rPr lang="en-US" sz="1350" b="1" kern="0" dirty="0">
                <a:solidFill>
                  <a:prstClr val="white"/>
                </a:solidFill>
                <a:latin typeface="Helvetica Neue" panose="02000503000000020004" pitchFamily="2" charset="0"/>
                <a:ea typeface="Helvetica Neue" charset="0"/>
                <a:cs typeface="Helvetica Neue" charset="0"/>
              </a:rPr>
              <a:t>are likely to be less relevant</a:t>
            </a:r>
          </a:p>
        </p:txBody>
      </p:sp>
      <p:sp>
        <p:nvSpPr>
          <p:cNvPr id="193" name="Rectangle 92">
            <a:extLst>
              <a:ext uri="{FF2B5EF4-FFF2-40B4-BE49-F238E27FC236}">
                <a16:creationId xmlns:a16="http://schemas.microsoft.com/office/drawing/2014/main" id="{1B99EE3A-F766-6A49-A5B5-D89A21009302}"/>
              </a:ext>
            </a:extLst>
          </p:cNvPr>
          <p:cNvSpPr/>
          <p:nvPr/>
        </p:nvSpPr>
        <p:spPr>
          <a:xfrm>
            <a:off x="6643670" y="889200"/>
            <a:ext cx="1998736" cy="345080"/>
          </a:xfrm>
          <a:prstGeom prst="rect">
            <a:avLst/>
          </a:prstGeom>
          <a:solidFill>
            <a:srgbClr val="F05332"/>
          </a:solidFill>
          <a:ln w="25400" cap="flat" cmpd="sng" algn="ctr">
            <a:noFill/>
            <a:prstDash val="solid"/>
          </a:ln>
          <a:effectLst/>
        </p:spPr>
        <p:txBody>
          <a:bodyPr rtlCol="0" anchor="ctr"/>
          <a:lstStyle/>
          <a:p>
            <a:pPr algn="ctr" defTabSz="342900">
              <a:defRPr/>
            </a:pPr>
            <a:r>
              <a:rPr lang="en-US" sz="1200" kern="0" dirty="0">
                <a:solidFill>
                  <a:prstClr val="white"/>
                </a:solidFill>
                <a:latin typeface="Helvetica Neue" panose="02000503000000020004" pitchFamily="2" charset="0"/>
                <a:ea typeface="Helvetica Neue" charset="0"/>
                <a:cs typeface="Helvetica Neue" charset="0"/>
              </a:rPr>
              <a:t>NP-complete </a:t>
            </a:r>
          </a:p>
          <a:p>
            <a:pPr algn="ctr" defTabSz="342900">
              <a:defRPr/>
            </a:pPr>
            <a:r>
              <a:rPr lang="en-US" sz="1200" kern="0" dirty="0">
                <a:solidFill>
                  <a:prstClr val="white"/>
                </a:solidFill>
                <a:latin typeface="Helvetica Neue" panose="02000503000000020004" pitchFamily="2" charset="0"/>
                <a:ea typeface="Helvetica Neue" charset="0"/>
                <a:cs typeface="Helvetica Neue" charset="0"/>
              </a:rPr>
              <a:t>(subgraph isomorphism)</a:t>
            </a:r>
          </a:p>
        </p:txBody>
      </p:sp>
      <mc:AlternateContent xmlns:mc="http://schemas.openxmlformats.org/markup-compatibility/2006" xmlns:a14="http://schemas.microsoft.com/office/drawing/2010/main">
        <mc:Choice Requires="a14">
          <p:sp>
            <p:nvSpPr>
              <p:cNvPr id="194" name="Rectangle 92">
                <a:extLst>
                  <a:ext uri="{FF2B5EF4-FFF2-40B4-BE49-F238E27FC236}">
                    <a16:creationId xmlns:a16="http://schemas.microsoft.com/office/drawing/2014/main" id="{D88CD6FD-4798-994A-BA4D-53086027581C}"/>
                  </a:ext>
                </a:extLst>
              </p:cNvPr>
              <p:cNvSpPr/>
              <p:nvPr/>
            </p:nvSpPr>
            <p:spPr>
              <a:xfrm>
                <a:off x="6642456" y="1276097"/>
                <a:ext cx="1998736" cy="226828"/>
              </a:xfrm>
              <a:prstGeom prst="rect">
                <a:avLst/>
              </a:prstGeom>
              <a:solidFill>
                <a:srgbClr val="F05332"/>
              </a:solidFill>
              <a:ln w="25400" cap="flat" cmpd="sng" algn="ctr">
                <a:noFill/>
                <a:prstDash val="solid"/>
              </a:ln>
              <a:effectLst/>
            </p:spPr>
            <p:txBody>
              <a:bodyPr rtlCol="0" anchor="ctr"/>
              <a:lstStyle/>
              <a:p>
                <a:pPr algn="ctr" defTabSz="342900">
                  <a:defRPr/>
                </a:pPr>
                <a14:m>
                  <m:oMath xmlns:m="http://schemas.openxmlformats.org/officeDocument/2006/math">
                    <m:r>
                      <a:rPr lang="en-US" sz="1050" b="1" i="1" kern="0" dirty="0">
                        <a:solidFill>
                          <a:prstClr val="white"/>
                        </a:solidFill>
                        <a:latin typeface="Cambria Math" charset="0"/>
                      </a:rPr>
                      <m:t>𝑶</m:t>
                    </m:r>
                    <m:d>
                      <m:dPr>
                        <m:ctrlPr>
                          <a:rPr lang="en-US" sz="1050" b="1" i="1" kern="0" dirty="0">
                            <a:solidFill>
                              <a:prstClr val="white"/>
                            </a:solidFill>
                            <a:latin typeface="Cambria Math" panose="02040503050406030204" pitchFamily="18" charset="0"/>
                          </a:rPr>
                        </m:ctrlPr>
                      </m:dPr>
                      <m:e>
                        <m:sSup>
                          <m:sSupPr>
                            <m:ctrlPr>
                              <a:rPr lang="en-US" sz="1050" b="1" i="1" kern="0" dirty="0">
                                <a:solidFill>
                                  <a:prstClr val="white"/>
                                </a:solidFill>
                                <a:latin typeface="Cambria Math" panose="02040503050406030204" pitchFamily="18" charset="0"/>
                              </a:rPr>
                            </m:ctrlPr>
                          </m:sSupPr>
                          <m:e>
                            <m:d>
                              <m:dPr>
                                <m:begChr m:val="|"/>
                                <m:endChr m:val="|"/>
                                <m:ctrlPr>
                                  <a:rPr lang="en-US" sz="1050" b="1" i="1" kern="0" dirty="0">
                                    <a:solidFill>
                                      <a:prstClr val="white"/>
                                    </a:solidFill>
                                    <a:latin typeface="Cambria Math" panose="02040503050406030204" pitchFamily="18" charset="0"/>
                                  </a:rPr>
                                </m:ctrlPr>
                              </m:dPr>
                              <m:e>
                                <m:r>
                                  <a:rPr lang="en-US" sz="1050" b="1" i="1" kern="0" dirty="0">
                                    <a:solidFill>
                                      <a:prstClr val="white"/>
                                    </a:solidFill>
                                    <a:latin typeface="Cambria Math" charset="0"/>
                                  </a:rPr>
                                  <m:t>𝑽</m:t>
                                </m:r>
                              </m:e>
                            </m:d>
                          </m:e>
                          <m:sup>
                            <m:r>
                              <a:rPr lang="en-US" sz="1050" b="1" i="1" kern="0" dirty="0">
                                <a:solidFill>
                                  <a:prstClr val="white"/>
                                </a:solidFill>
                                <a:latin typeface="Cambria Math" charset="0"/>
                              </a:rPr>
                              <m:t>𝟒</m:t>
                            </m:r>
                          </m:sup>
                        </m:sSup>
                      </m:e>
                    </m:d>
                    <m:r>
                      <a:rPr lang="en-US" sz="1050" b="1" i="1" kern="0" dirty="0">
                        <a:solidFill>
                          <a:prstClr val="white"/>
                        </a:solidFill>
                        <a:latin typeface="Cambria Math" charset="0"/>
                      </a:rPr>
                      <m:t> </m:t>
                    </m:r>
                  </m:oMath>
                </a14:m>
                <a:r>
                  <a:rPr lang="en-US" sz="1050" kern="0" dirty="0">
                    <a:solidFill>
                      <a:prstClr val="white"/>
                    </a:solidFill>
                    <a:latin typeface="Helvetica Neue" panose="02000503000000020004" pitchFamily="2" charset="0"/>
                  </a:rPr>
                  <a:t>(simulation)</a:t>
                </a:r>
              </a:p>
            </p:txBody>
          </p:sp>
        </mc:Choice>
        <mc:Fallback xmlns="">
          <p:sp>
            <p:nvSpPr>
              <p:cNvPr id="194" name="Rectangle 92">
                <a:extLst>
                  <a:ext uri="{FF2B5EF4-FFF2-40B4-BE49-F238E27FC236}">
                    <a16:creationId xmlns:a16="http://schemas.microsoft.com/office/drawing/2014/main" id="{D88CD6FD-4798-994A-BA4D-53086027581C}"/>
                  </a:ext>
                </a:extLst>
              </p:cNvPr>
              <p:cNvSpPr>
                <a:spLocks noRot="1" noChangeAspect="1" noMove="1" noResize="1" noEditPoints="1" noAdjustHandles="1" noChangeArrowheads="1" noChangeShapeType="1" noTextEdit="1"/>
              </p:cNvSpPr>
              <p:nvPr/>
            </p:nvSpPr>
            <p:spPr>
              <a:xfrm>
                <a:off x="6642456" y="1276097"/>
                <a:ext cx="1998736" cy="226828"/>
              </a:xfrm>
              <a:prstGeom prst="rect">
                <a:avLst/>
              </a:prstGeom>
              <a:blipFill>
                <a:blip r:embed="rId3"/>
                <a:stretch>
                  <a:fillRect b="-15789"/>
                </a:stretch>
              </a:blipFill>
              <a:ln w="25400" cap="flat" cmpd="sng" algn="ctr">
                <a:noFill/>
                <a:prstDash val="solid"/>
              </a:ln>
              <a:effectLst/>
            </p:spPr>
            <p:txBody>
              <a:bodyPr/>
              <a:lstStyle/>
              <a:p>
                <a:r>
                  <a:rPr lang="en-US">
                    <a:noFill/>
                  </a:rPr>
                  <a:t> </a:t>
                </a:r>
              </a:p>
            </p:txBody>
          </p:sp>
        </mc:Fallback>
      </mc:AlternateContent>
      <p:sp>
        <p:nvSpPr>
          <p:cNvPr id="42" name="CasellaDiTesto 46">
            <a:extLst>
              <a:ext uri="{FF2B5EF4-FFF2-40B4-BE49-F238E27FC236}">
                <a16:creationId xmlns:a16="http://schemas.microsoft.com/office/drawing/2014/main" id="{E96ABAA7-9A19-B24C-8A45-B07B95B75B0C}"/>
              </a:ext>
            </a:extLst>
          </p:cNvPr>
          <p:cNvSpPr txBox="1"/>
          <p:nvPr/>
        </p:nvSpPr>
        <p:spPr>
          <a:xfrm>
            <a:off x="2005365" y="3407871"/>
            <a:ext cx="753732" cy="300082"/>
          </a:xfrm>
          <a:prstGeom prst="rect">
            <a:avLst/>
          </a:prstGeom>
          <a:noFill/>
        </p:spPr>
        <p:txBody>
          <a:bodyPr wrap="none" rtlCol="0">
            <a:spAutoFit/>
          </a:bodyPr>
          <a:lstStyle/>
          <a:p>
            <a:pPr defTabSz="342900"/>
            <a:r>
              <a:rPr lang="it-IT" sz="1350" dirty="0">
                <a:solidFill>
                  <a:prstClr val="black"/>
                </a:solidFill>
                <a:latin typeface="Georgia Regular" charset="0"/>
              </a:rPr>
              <a:t>Sample</a:t>
            </a:r>
          </a:p>
        </p:txBody>
      </p:sp>
      <p:sp>
        <p:nvSpPr>
          <p:cNvPr id="2" name="Rectangle 1">
            <a:extLst>
              <a:ext uri="{FF2B5EF4-FFF2-40B4-BE49-F238E27FC236}">
                <a16:creationId xmlns:a16="http://schemas.microsoft.com/office/drawing/2014/main" id="{A3E1BE71-754D-D84B-BE83-A88CE13E0D9A}"/>
              </a:ext>
            </a:extLst>
          </p:cNvPr>
          <p:cNvSpPr/>
          <p:nvPr/>
        </p:nvSpPr>
        <p:spPr>
          <a:xfrm>
            <a:off x="3218461" y="2284643"/>
            <a:ext cx="1598637" cy="2013980"/>
          </a:xfrm>
          <a:prstGeom prst="rect">
            <a:avLst/>
          </a:prstGeom>
          <a:solidFill>
            <a:schemeClr val="bg1">
              <a:alpha val="6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F8A0E082-8F9B-7142-A209-30CC9ADF81F0}"/>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3269874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79DA84-60A6-5A40-B109-598456E8E000}"/>
              </a:ext>
            </a:extLst>
          </p:cNvPr>
          <p:cNvSpPr/>
          <p:nvPr/>
        </p:nvSpPr>
        <p:spPr>
          <a:xfrm>
            <a:off x="7301190" y="391604"/>
            <a:ext cx="1590307" cy="300082"/>
          </a:xfrm>
          <a:prstGeom prst="rect">
            <a:avLst/>
          </a:prstGeom>
        </p:spPr>
        <p:txBody>
          <a:bodyPr wrap="none">
            <a:spAutoFit/>
          </a:bodyPr>
          <a:lstStyle/>
          <a:p>
            <a:r>
              <a:rPr lang="en-GB" sz="1350" dirty="0" err="1">
                <a:solidFill>
                  <a:srgbClr val="0072E5"/>
                </a:solidFill>
                <a:latin typeface="LibreCaslonText"/>
              </a:rPr>
              <a:t>Mottin</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2016</a:t>
            </a:r>
            <a:r>
              <a:rPr lang="en-GB" sz="1350" dirty="0">
                <a:latin typeface="LibreCaslonText"/>
              </a:rPr>
              <a:t>] </a:t>
            </a:r>
          </a:p>
        </p:txBody>
      </p:sp>
      <p:sp>
        <p:nvSpPr>
          <p:cNvPr id="44" name="Title 2">
            <a:extLst>
              <a:ext uri="{FF2B5EF4-FFF2-40B4-BE49-F238E27FC236}">
                <a16:creationId xmlns:a16="http://schemas.microsoft.com/office/drawing/2014/main" id="{8CFBF2F3-9A42-684C-A086-485A769771A5}"/>
              </a:ext>
            </a:extLst>
          </p:cNvPr>
          <p:cNvSpPr>
            <a:spLocks noGrp="1"/>
          </p:cNvSpPr>
          <p:nvPr>
            <p:ph type="title"/>
          </p:nvPr>
        </p:nvSpPr>
        <p:spPr>
          <a:xfrm>
            <a:off x="440530" y="277718"/>
            <a:ext cx="641576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Ranking Results</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Thin" panose="020B0403020202020204" pitchFamily="34" charset="0"/>
              </a:rPr>
              <a:t>Score Relevance of Answers</a:t>
            </a:r>
          </a:p>
        </p:txBody>
      </p:sp>
      <p:pic>
        <p:nvPicPr>
          <p:cNvPr id="45" name="Picture 44" descr="weighted-query.pdf">
            <a:extLst>
              <a:ext uri="{FF2B5EF4-FFF2-40B4-BE49-F238E27FC236}">
                <a16:creationId xmlns:a16="http://schemas.microsoft.com/office/drawing/2014/main" id="{D325BD27-F9DA-C84B-B9C3-7C566E2B280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7887" y="1196525"/>
            <a:ext cx="6316186" cy="3234923"/>
          </a:xfrm>
          <a:prstGeom prst="rect">
            <a:avLst/>
          </a:prstGeom>
        </p:spPr>
      </p:pic>
      <p:pic>
        <p:nvPicPr>
          <p:cNvPr id="46" name="Picture 45" descr="exq-kb-left.pdf">
            <a:extLst>
              <a:ext uri="{FF2B5EF4-FFF2-40B4-BE49-F238E27FC236}">
                <a16:creationId xmlns:a16="http://schemas.microsoft.com/office/drawing/2014/main" id="{2E39587D-F951-104C-B911-D2DA4C56914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8908" y="1367214"/>
            <a:ext cx="4087775" cy="3013732"/>
          </a:xfrm>
          <a:prstGeom prst="rect">
            <a:avLst/>
          </a:prstGeom>
        </p:spPr>
      </p:pic>
      <p:sp>
        <p:nvSpPr>
          <p:cNvPr id="47" name="Rounded Rectangle 46">
            <a:extLst>
              <a:ext uri="{FF2B5EF4-FFF2-40B4-BE49-F238E27FC236}">
                <a16:creationId xmlns:a16="http://schemas.microsoft.com/office/drawing/2014/main" id="{7E839F06-9C5F-224B-ACD6-2A64A02A6860}"/>
              </a:ext>
            </a:extLst>
          </p:cNvPr>
          <p:cNvSpPr/>
          <p:nvPr/>
        </p:nvSpPr>
        <p:spPr>
          <a:xfrm>
            <a:off x="2709319" y="2411398"/>
            <a:ext cx="2022188" cy="1049330"/>
          </a:xfrm>
          <a:prstGeom prst="roundRect">
            <a:avLst/>
          </a:prstGeom>
          <a:noFill/>
          <a:ln w="12700"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dirty="0">
              <a:latin typeface="Georgia Regular" charset="0"/>
            </a:endParaRPr>
          </a:p>
        </p:txBody>
      </p:sp>
      <p:sp>
        <p:nvSpPr>
          <p:cNvPr id="48" name="Rounded Rectangle 47">
            <a:extLst>
              <a:ext uri="{FF2B5EF4-FFF2-40B4-BE49-F238E27FC236}">
                <a16:creationId xmlns:a16="http://schemas.microsoft.com/office/drawing/2014/main" id="{55BCBF53-AC0D-7B49-9C40-4BB837DFA75E}"/>
              </a:ext>
            </a:extLst>
          </p:cNvPr>
          <p:cNvSpPr/>
          <p:nvPr/>
        </p:nvSpPr>
        <p:spPr>
          <a:xfrm>
            <a:off x="4779591" y="2398353"/>
            <a:ext cx="2022188" cy="1049330"/>
          </a:xfrm>
          <a:prstGeom prst="roundRect">
            <a:avLst/>
          </a:prstGeom>
          <a:noFill/>
          <a:ln w="12700"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dirty="0">
              <a:latin typeface="Georgia Regular" charset="0"/>
            </a:endParaRPr>
          </a:p>
        </p:txBody>
      </p:sp>
      <p:sp>
        <p:nvSpPr>
          <p:cNvPr id="49" name="Rounded Rectangle 48">
            <a:extLst>
              <a:ext uri="{FF2B5EF4-FFF2-40B4-BE49-F238E27FC236}">
                <a16:creationId xmlns:a16="http://schemas.microsoft.com/office/drawing/2014/main" id="{34DF8E21-60F5-D94E-856D-B4CD34EBE9D1}"/>
              </a:ext>
            </a:extLst>
          </p:cNvPr>
          <p:cNvSpPr/>
          <p:nvPr/>
        </p:nvSpPr>
        <p:spPr>
          <a:xfrm>
            <a:off x="588111" y="2429538"/>
            <a:ext cx="2022188" cy="1049330"/>
          </a:xfrm>
          <a:prstGeom prst="roundRect">
            <a:avLst/>
          </a:prstGeom>
          <a:noFill/>
          <a:ln w="12700"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dirty="0">
              <a:latin typeface="Georgia Regular" charset="0"/>
            </a:endParaRPr>
          </a:p>
        </p:txBody>
      </p:sp>
      <p:sp>
        <p:nvSpPr>
          <p:cNvPr id="50" name="TextBox 49">
            <a:extLst>
              <a:ext uri="{FF2B5EF4-FFF2-40B4-BE49-F238E27FC236}">
                <a16:creationId xmlns:a16="http://schemas.microsoft.com/office/drawing/2014/main" id="{6A07FA89-3E30-E546-BD86-A733E6AB86DF}"/>
              </a:ext>
            </a:extLst>
          </p:cNvPr>
          <p:cNvSpPr txBox="1"/>
          <p:nvPr/>
        </p:nvSpPr>
        <p:spPr>
          <a:xfrm>
            <a:off x="2330153" y="3264928"/>
            <a:ext cx="260008" cy="253916"/>
          </a:xfrm>
          <a:prstGeom prst="rect">
            <a:avLst/>
          </a:prstGeom>
          <a:noFill/>
        </p:spPr>
        <p:txBody>
          <a:bodyPr wrap="none" rtlCol="0">
            <a:spAutoFit/>
          </a:bodyPr>
          <a:lstStyle/>
          <a:p>
            <a:pPr defTabSz="322652">
              <a:spcAft>
                <a:spcPts val="300"/>
              </a:spcAft>
              <a:buSzPct val="100000"/>
            </a:pPr>
            <a:r>
              <a:rPr lang="it-IT" sz="1050" dirty="0" err="1">
                <a:solidFill>
                  <a:srgbClr val="000000"/>
                </a:solidFill>
                <a:latin typeface="Georgia Regular" charset="0"/>
                <a:cs typeface="Georgia Regular" charset="0"/>
              </a:rPr>
              <a:t>S</a:t>
            </a:r>
            <a:endParaRPr lang="it-IT" sz="1050" dirty="0">
              <a:solidFill>
                <a:srgbClr val="000000"/>
              </a:solidFill>
              <a:latin typeface="Georgia Regular" charset="0"/>
              <a:cs typeface="Georgia Regular" charset="0"/>
            </a:endParaRPr>
          </a:p>
        </p:txBody>
      </p:sp>
      <p:sp>
        <p:nvSpPr>
          <p:cNvPr id="51" name="TextBox 50">
            <a:extLst>
              <a:ext uri="{FF2B5EF4-FFF2-40B4-BE49-F238E27FC236}">
                <a16:creationId xmlns:a16="http://schemas.microsoft.com/office/drawing/2014/main" id="{60607F30-814E-284D-825A-5EB961999803}"/>
              </a:ext>
            </a:extLst>
          </p:cNvPr>
          <p:cNvSpPr txBox="1"/>
          <p:nvPr/>
        </p:nvSpPr>
        <p:spPr>
          <a:xfrm>
            <a:off x="4400421" y="3246789"/>
            <a:ext cx="332142" cy="253916"/>
          </a:xfrm>
          <a:prstGeom prst="rect">
            <a:avLst/>
          </a:prstGeom>
          <a:noFill/>
        </p:spPr>
        <p:txBody>
          <a:bodyPr wrap="none" rtlCol="0">
            <a:spAutoFit/>
          </a:bodyPr>
          <a:lstStyle/>
          <a:p>
            <a:pPr defTabSz="322652">
              <a:spcAft>
                <a:spcPts val="300"/>
              </a:spcAft>
              <a:buSzPct val="100000"/>
            </a:pPr>
            <a:r>
              <a:rPr lang="it-IT" sz="1050" dirty="0">
                <a:solidFill>
                  <a:srgbClr val="000000"/>
                </a:solidFill>
                <a:latin typeface="Georgia Regular" charset="0"/>
                <a:cs typeface="Georgia Regular" charset="0"/>
              </a:rPr>
              <a:t>A1</a:t>
            </a:r>
          </a:p>
        </p:txBody>
      </p:sp>
      <p:sp>
        <p:nvSpPr>
          <p:cNvPr id="52" name="TextBox 51">
            <a:extLst>
              <a:ext uri="{FF2B5EF4-FFF2-40B4-BE49-F238E27FC236}">
                <a16:creationId xmlns:a16="http://schemas.microsoft.com/office/drawing/2014/main" id="{5E9867C6-6A6C-7949-9FD3-BD2C81E39516}"/>
              </a:ext>
            </a:extLst>
          </p:cNvPr>
          <p:cNvSpPr txBox="1"/>
          <p:nvPr/>
        </p:nvSpPr>
        <p:spPr>
          <a:xfrm>
            <a:off x="6470693" y="3233743"/>
            <a:ext cx="349776" cy="253916"/>
          </a:xfrm>
          <a:prstGeom prst="rect">
            <a:avLst/>
          </a:prstGeom>
          <a:noFill/>
        </p:spPr>
        <p:txBody>
          <a:bodyPr wrap="none" rtlCol="0">
            <a:spAutoFit/>
          </a:bodyPr>
          <a:lstStyle/>
          <a:p>
            <a:pPr defTabSz="322652">
              <a:spcAft>
                <a:spcPts val="300"/>
              </a:spcAft>
              <a:buSzPct val="100000"/>
            </a:pPr>
            <a:r>
              <a:rPr lang="it-IT" sz="1050" dirty="0">
                <a:solidFill>
                  <a:srgbClr val="000000"/>
                </a:solidFill>
                <a:latin typeface="Georgia Regular" charset="0"/>
                <a:cs typeface="Georgia Regular" charset="0"/>
              </a:rPr>
              <a:t>A2</a:t>
            </a:r>
          </a:p>
        </p:txBody>
      </p:sp>
      <p:pic>
        <p:nvPicPr>
          <p:cNvPr id="53" name="Picture 52" descr="exq-kb-right.pdf">
            <a:extLst>
              <a:ext uri="{FF2B5EF4-FFF2-40B4-BE49-F238E27FC236}">
                <a16:creationId xmlns:a16="http://schemas.microsoft.com/office/drawing/2014/main" id="{89DCF402-F2ED-6D4F-A5B1-83C065E6620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95962" y="1550820"/>
            <a:ext cx="3274175" cy="2841887"/>
          </a:xfrm>
          <a:prstGeom prst="rect">
            <a:avLst/>
          </a:prstGeom>
        </p:spPr>
      </p:pic>
      <p:sp>
        <p:nvSpPr>
          <p:cNvPr id="54" name="TextBox 53">
            <a:extLst>
              <a:ext uri="{FF2B5EF4-FFF2-40B4-BE49-F238E27FC236}">
                <a16:creationId xmlns:a16="http://schemas.microsoft.com/office/drawing/2014/main" id="{43D0C0FB-4C05-3E40-A415-7A2292ECED6C}"/>
              </a:ext>
            </a:extLst>
          </p:cNvPr>
          <p:cNvSpPr txBox="1"/>
          <p:nvPr/>
        </p:nvSpPr>
        <p:spPr>
          <a:xfrm>
            <a:off x="5658438" y="1364948"/>
            <a:ext cx="940924" cy="461665"/>
          </a:xfrm>
          <a:prstGeom prst="rect">
            <a:avLst/>
          </a:prstGeom>
          <a:solidFill>
            <a:srgbClr val="D5D5D5"/>
          </a:solidFill>
        </p:spPr>
        <p:txBody>
          <a:bodyPr wrap="square" rtlCol="0">
            <a:spAutoFit/>
          </a:bodyPr>
          <a:lstStyle/>
          <a:p>
            <a:pPr algn="r" defTabSz="322652">
              <a:spcAft>
                <a:spcPts val="300"/>
              </a:spcAft>
              <a:buSzPct val="100000"/>
            </a:pPr>
            <a:r>
              <a:rPr lang="it-IT" sz="1200" dirty="0">
                <a:solidFill>
                  <a:srgbClr val="FD1728"/>
                </a:solidFill>
                <a:latin typeface="Georgia Regular" charset="0"/>
                <a:cs typeface="Georgia Regular" charset="0"/>
              </a:rPr>
              <a:t>User Query</a:t>
            </a:r>
          </a:p>
        </p:txBody>
      </p:sp>
      <p:cxnSp>
        <p:nvCxnSpPr>
          <p:cNvPr id="55" name="Straight Arrow Connector 54">
            <a:extLst>
              <a:ext uri="{FF2B5EF4-FFF2-40B4-BE49-F238E27FC236}">
                <a16:creationId xmlns:a16="http://schemas.microsoft.com/office/drawing/2014/main" id="{9FB07295-EB06-2F48-B858-97BFD7FF59FE}"/>
              </a:ext>
            </a:extLst>
          </p:cNvPr>
          <p:cNvCxnSpPr/>
          <p:nvPr/>
        </p:nvCxnSpPr>
        <p:spPr>
          <a:xfrm flipV="1">
            <a:off x="1011897" y="1574028"/>
            <a:ext cx="5808" cy="993128"/>
          </a:xfrm>
          <a:prstGeom prst="straightConnector1">
            <a:avLst/>
          </a:prstGeom>
          <a:ln w="31750" cmpd="sng">
            <a:solidFill>
              <a:srgbClr val="FF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0E782BEF-503F-E144-9548-51C94140147C}"/>
              </a:ext>
            </a:extLst>
          </p:cNvPr>
          <p:cNvCxnSpPr>
            <a:stCxn id="64" idx="0"/>
          </p:cNvCxnSpPr>
          <p:nvPr/>
        </p:nvCxnSpPr>
        <p:spPr>
          <a:xfrm flipV="1">
            <a:off x="1015978" y="1899262"/>
            <a:ext cx="1151747" cy="677996"/>
          </a:xfrm>
          <a:prstGeom prst="straightConnector1">
            <a:avLst/>
          </a:prstGeom>
          <a:ln w="31750" cmpd="sng">
            <a:solidFill>
              <a:srgbClr val="FF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B2388974-8917-174B-B79B-DF188B99631B}"/>
              </a:ext>
            </a:extLst>
          </p:cNvPr>
          <p:cNvCxnSpPr>
            <a:stCxn id="64" idx="3"/>
          </p:cNvCxnSpPr>
          <p:nvPr/>
        </p:nvCxnSpPr>
        <p:spPr>
          <a:xfrm flipV="1">
            <a:off x="1362348" y="2660079"/>
            <a:ext cx="410422" cy="1229"/>
          </a:xfrm>
          <a:prstGeom prst="straightConnector1">
            <a:avLst/>
          </a:prstGeom>
          <a:ln w="31750" cmpd="sng">
            <a:solidFill>
              <a:srgbClr val="FF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B05F22C3-0171-1746-9FE9-8E856D9A5507}"/>
              </a:ext>
            </a:extLst>
          </p:cNvPr>
          <p:cNvCxnSpPr/>
          <p:nvPr/>
        </p:nvCxnSpPr>
        <p:spPr>
          <a:xfrm flipH="1" flipV="1">
            <a:off x="1017706" y="1550797"/>
            <a:ext cx="2090943" cy="1016359"/>
          </a:xfrm>
          <a:prstGeom prst="straightConnector1">
            <a:avLst/>
          </a:prstGeom>
          <a:ln w="31750" cmpd="sng">
            <a:solidFill>
              <a:srgbClr val="FF66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9D6BE199-47CB-424E-9CC2-5BF6C3EEBCD8}"/>
              </a:ext>
            </a:extLst>
          </p:cNvPr>
          <p:cNvCxnSpPr>
            <a:stCxn id="65" idx="0"/>
          </p:cNvCxnSpPr>
          <p:nvPr/>
        </p:nvCxnSpPr>
        <p:spPr>
          <a:xfrm flipH="1" flipV="1">
            <a:off x="2620764" y="1992188"/>
            <a:ext cx="505507" cy="587845"/>
          </a:xfrm>
          <a:prstGeom prst="straightConnector1">
            <a:avLst/>
          </a:prstGeom>
          <a:ln w="31750" cmpd="sng">
            <a:solidFill>
              <a:srgbClr val="FF66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94A0DF8E-0921-A148-859E-985AB891A04E}"/>
              </a:ext>
            </a:extLst>
          </p:cNvPr>
          <p:cNvCxnSpPr/>
          <p:nvPr/>
        </p:nvCxnSpPr>
        <p:spPr>
          <a:xfrm flipH="1">
            <a:off x="3126073" y="2748130"/>
            <a:ext cx="197" cy="399803"/>
          </a:xfrm>
          <a:prstGeom prst="straightConnector1">
            <a:avLst/>
          </a:prstGeom>
          <a:ln w="31750" cmpd="sng">
            <a:solidFill>
              <a:srgbClr val="FF66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18142EB8-B959-AF49-A9F6-2AAD1A57559B}"/>
              </a:ext>
            </a:extLst>
          </p:cNvPr>
          <p:cNvCxnSpPr/>
          <p:nvPr/>
        </p:nvCxnSpPr>
        <p:spPr>
          <a:xfrm flipH="1" flipV="1">
            <a:off x="4630390" y="1928303"/>
            <a:ext cx="588911" cy="630195"/>
          </a:xfrm>
          <a:prstGeom prst="straightConnector1">
            <a:avLst/>
          </a:prstGeom>
          <a:ln w="31750" cmpd="sng">
            <a:solidFill>
              <a:srgbClr val="FEC188"/>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433403E2-9074-CB41-B0E1-329760EEEF6B}"/>
              </a:ext>
            </a:extLst>
          </p:cNvPr>
          <p:cNvCxnSpPr/>
          <p:nvPr/>
        </p:nvCxnSpPr>
        <p:spPr>
          <a:xfrm>
            <a:off x="5553890" y="2636848"/>
            <a:ext cx="412380" cy="5808"/>
          </a:xfrm>
          <a:prstGeom prst="straightConnector1">
            <a:avLst/>
          </a:prstGeom>
          <a:ln w="31750" cmpd="sng">
            <a:solidFill>
              <a:srgbClr val="FEC188"/>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EF1E9FBD-10DC-C24B-9820-01917AD08B93}"/>
              </a:ext>
            </a:extLst>
          </p:cNvPr>
          <p:cNvCxnSpPr/>
          <p:nvPr/>
        </p:nvCxnSpPr>
        <p:spPr>
          <a:xfrm>
            <a:off x="5207685" y="2726593"/>
            <a:ext cx="3523" cy="380684"/>
          </a:xfrm>
          <a:prstGeom prst="straightConnector1">
            <a:avLst/>
          </a:prstGeom>
          <a:ln w="31750" cmpd="sng">
            <a:solidFill>
              <a:srgbClr val="FEC188"/>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64" name="Rounded Rectangle 63">
            <a:extLst>
              <a:ext uri="{FF2B5EF4-FFF2-40B4-BE49-F238E27FC236}">
                <a16:creationId xmlns:a16="http://schemas.microsoft.com/office/drawing/2014/main" id="{A3AB6B94-BAE8-0C46-B468-2CCF2FE3FA5C}"/>
              </a:ext>
            </a:extLst>
          </p:cNvPr>
          <p:cNvSpPr/>
          <p:nvPr/>
        </p:nvSpPr>
        <p:spPr>
          <a:xfrm>
            <a:off x="669608" y="2577259"/>
            <a:ext cx="692740" cy="168097"/>
          </a:xfrm>
          <a:prstGeom prst="round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900" dirty="0">
                <a:solidFill>
                  <a:schemeClr val="tx1"/>
                </a:solidFill>
                <a:latin typeface="Georgia Regular" charset="0"/>
              </a:rPr>
              <a:t>Google</a:t>
            </a:r>
          </a:p>
        </p:txBody>
      </p:sp>
      <p:sp>
        <p:nvSpPr>
          <p:cNvPr id="65" name="Rounded Rectangle 64">
            <a:extLst>
              <a:ext uri="{FF2B5EF4-FFF2-40B4-BE49-F238E27FC236}">
                <a16:creationId xmlns:a16="http://schemas.microsoft.com/office/drawing/2014/main" id="{74A6529E-E7C4-B342-A7C4-660FF79B0E9E}"/>
              </a:ext>
            </a:extLst>
          </p:cNvPr>
          <p:cNvSpPr/>
          <p:nvPr/>
        </p:nvSpPr>
        <p:spPr>
          <a:xfrm>
            <a:off x="2783786" y="2580033"/>
            <a:ext cx="684969" cy="168097"/>
          </a:xfrm>
          <a:prstGeom prst="round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900" dirty="0">
                <a:solidFill>
                  <a:srgbClr val="000000"/>
                </a:solidFill>
                <a:latin typeface="Georgia Regular" charset="0"/>
              </a:rPr>
              <a:t>Yahoo!</a:t>
            </a:r>
          </a:p>
        </p:txBody>
      </p:sp>
      <p:sp>
        <p:nvSpPr>
          <p:cNvPr id="66" name="Rounded Rectangle 65">
            <a:extLst>
              <a:ext uri="{FF2B5EF4-FFF2-40B4-BE49-F238E27FC236}">
                <a16:creationId xmlns:a16="http://schemas.microsoft.com/office/drawing/2014/main" id="{90B96B78-D4BF-584B-9E4B-21E004B68DD6}"/>
              </a:ext>
            </a:extLst>
          </p:cNvPr>
          <p:cNvSpPr/>
          <p:nvPr/>
        </p:nvSpPr>
        <p:spPr>
          <a:xfrm>
            <a:off x="4869361" y="2558498"/>
            <a:ext cx="688262" cy="168097"/>
          </a:xfrm>
          <a:prstGeom prst="roundRect">
            <a:avLst/>
          </a:prstGeom>
          <a:solidFill>
            <a:srgbClr val="FEC18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900" dirty="0">
                <a:solidFill>
                  <a:srgbClr val="000000"/>
                </a:solidFill>
                <a:latin typeface="Georgia Regular" charset="0"/>
              </a:rPr>
              <a:t>CBS</a:t>
            </a:r>
          </a:p>
        </p:txBody>
      </p:sp>
      <p:sp>
        <p:nvSpPr>
          <p:cNvPr id="67" name="Rectangle 66">
            <a:extLst>
              <a:ext uri="{FF2B5EF4-FFF2-40B4-BE49-F238E27FC236}">
                <a16:creationId xmlns:a16="http://schemas.microsoft.com/office/drawing/2014/main" id="{1B913D50-52AA-C440-B048-1988ADC1CAA5}"/>
              </a:ext>
            </a:extLst>
          </p:cNvPr>
          <p:cNvSpPr/>
          <p:nvPr/>
        </p:nvSpPr>
        <p:spPr>
          <a:xfrm>
            <a:off x="4848578" y="1193619"/>
            <a:ext cx="1986395" cy="8421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dirty="0">
              <a:solidFill>
                <a:schemeClr val="bg1"/>
              </a:solidFill>
              <a:latin typeface="Georgia Regular" charset="0"/>
            </a:endParaRPr>
          </a:p>
        </p:txBody>
      </p:sp>
      <p:pic>
        <p:nvPicPr>
          <p:cNvPr id="68" name="Picture 67" descr="exq-kb.pdf">
            <a:extLst>
              <a:ext uri="{FF2B5EF4-FFF2-40B4-BE49-F238E27FC236}">
                <a16:creationId xmlns:a16="http://schemas.microsoft.com/office/drawing/2014/main" id="{D0F0549A-1396-774B-BC64-D7BF561F3EB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74887" b="67236"/>
          <a:stretch/>
        </p:blipFill>
        <p:spPr>
          <a:xfrm>
            <a:off x="4689696" y="1073640"/>
            <a:ext cx="2085407" cy="990091"/>
          </a:xfrm>
          <a:prstGeom prst="rect">
            <a:avLst/>
          </a:prstGeom>
        </p:spPr>
      </p:pic>
      <p:sp>
        <p:nvSpPr>
          <p:cNvPr id="69" name="TextBox 68">
            <a:extLst>
              <a:ext uri="{FF2B5EF4-FFF2-40B4-BE49-F238E27FC236}">
                <a16:creationId xmlns:a16="http://schemas.microsoft.com/office/drawing/2014/main" id="{E5610B84-69FC-8749-B02B-F43301496BC9}"/>
              </a:ext>
            </a:extLst>
          </p:cNvPr>
          <p:cNvSpPr txBox="1"/>
          <p:nvPr/>
        </p:nvSpPr>
        <p:spPr>
          <a:xfrm>
            <a:off x="1505593" y="2456809"/>
            <a:ext cx="184731" cy="276999"/>
          </a:xfrm>
          <a:prstGeom prst="rect">
            <a:avLst/>
          </a:prstGeom>
          <a:noFill/>
        </p:spPr>
        <p:txBody>
          <a:bodyPr wrap="none" rtlCol="0">
            <a:spAutoFit/>
          </a:bodyPr>
          <a:lstStyle/>
          <a:p>
            <a:pPr defTabSz="322652">
              <a:spcAft>
                <a:spcPts val="300"/>
              </a:spcAft>
              <a:buSzPct val="100000"/>
            </a:pPr>
            <a:endParaRPr lang="it-IT" sz="1200" dirty="0">
              <a:solidFill>
                <a:srgbClr val="000000"/>
              </a:solidFill>
              <a:latin typeface="Georgia Regular" charset="0"/>
              <a:cs typeface="Georgia Regular" charset="0"/>
            </a:endParaRPr>
          </a:p>
        </p:txBody>
      </p:sp>
      <p:cxnSp>
        <p:nvCxnSpPr>
          <p:cNvPr id="70" name="Straight Arrow Connector 69">
            <a:extLst>
              <a:ext uri="{FF2B5EF4-FFF2-40B4-BE49-F238E27FC236}">
                <a16:creationId xmlns:a16="http://schemas.microsoft.com/office/drawing/2014/main" id="{71B247F0-5988-B042-A63F-40D0BFB2404E}"/>
              </a:ext>
            </a:extLst>
          </p:cNvPr>
          <p:cNvCxnSpPr/>
          <p:nvPr/>
        </p:nvCxnSpPr>
        <p:spPr>
          <a:xfrm>
            <a:off x="1024703" y="2748055"/>
            <a:ext cx="1087568" cy="372075"/>
          </a:xfrm>
          <a:prstGeom prst="straightConnector1">
            <a:avLst/>
          </a:prstGeom>
          <a:ln w="31750" cmpd="sng">
            <a:solidFill>
              <a:srgbClr val="FF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9728B7DA-6FF5-0047-AFA8-4F5F88AB9D4E}"/>
              </a:ext>
            </a:extLst>
          </p:cNvPr>
          <p:cNvCxnSpPr/>
          <p:nvPr/>
        </p:nvCxnSpPr>
        <p:spPr>
          <a:xfrm>
            <a:off x="1020864" y="2770879"/>
            <a:ext cx="0" cy="337344"/>
          </a:xfrm>
          <a:prstGeom prst="straightConnector1">
            <a:avLst/>
          </a:prstGeom>
          <a:ln w="31750" cmpd="sng">
            <a:solidFill>
              <a:srgbClr val="FF00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635E8B65-19DA-7246-93F1-B9D0FD5F93E0}"/>
              </a:ext>
            </a:extLst>
          </p:cNvPr>
          <p:cNvCxnSpPr/>
          <p:nvPr/>
        </p:nvCxnSpPr>
        <p:spPr>
          <a:xfrm>
            <a:off x="3473552" y="2655786"/>
            <a:ext cx="408782" cy="12514"/>
          </a:xfrm>
          <a:prstGeom prst="straightConnector1">
            <a:avLst/>
          </a:prstGeom>
          <a:ln w="31750" cmpd="sng">
            <a:solidFill>
              <a:srgbClr val="FF66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49">
            <a:extLst>
              <a:ext uri="{FF2B5EF4-FFF2-40B4-BE49-F238E27FC236}">
                <a16:creationId xmlns:a16="http://schemas.microsoft.com/office/drawing/2014/main" id="{925A67A3-1E88-3E40-B4C4-D59B24215123}"/>
              </a:ext>
            </a:extLst>
          </p:cNvPr>
          <p:cNvCxnSpPr/>
          <p:nvPr/>
        </p:nvCxnSpPr>
        <p:spPr>
          <a:xfrm flipV="1">
            <a:off x="3120334" y="2758973"/>
            <a:ext cx="1095375" cy="7938"/>
          </a:xfrm>
          <a:prstGeom prst="curvedConnector3">
            <a:avLst>
              <a:gd name="adj1" fmla="val 50000"/>
            </a:avLst>
          </a:prstGeom>
          <a:ln w="31750" cmpd="sng">
            <a:solidFill>
              <a:srgbClr val="FF6600"/>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5FE34BC5-F1AB-6F4A-A8C1-CB0139F3F4AA}"/>
              </a:ext>
            </a:extLst>
          </p:cNvPr>
          <p:cNvCxnSpPr>
            <a:stCxn id="66" idx="2"/>
          </p:cNvCxnSpPr>
          <p:nvPr/>
        </p:nvCxnSpPr>
        <p:spPr>
          <a:xfrm>
            <a:off x="5213493" y="2726594"/>
            <a:ext cx="1085810" cy="373692"/>
          </a:xfrm>
          <a:prstGeom prst="straightConnector1">
            <a:avLst/>
          </a:prstGeom>
          <a:ln w="31750" cmpd="sng">
            <a:solidFill>
              <a:srgbClr val="FEC188"/>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75" name="Rounded Rectangle 74">
            <a:extLst>
              <a:ext uri="{FF2B5EF4-FFF2-40B4-BE49-F238E27FC236}">
                <a16:creationId xmlns:a16="http://schemas.microsoft.com/office/drawing/2014/main" id="{C288FCDD-8B8E-F64F-8B7B-192F4C001F58}"/>
              </a:ext>
            </a:extLst>
          </p:cNvPr>
          <p:cNvSpPr/>
          <p:nvPr/>
        </p:nvSpPr>
        <p:spPr>
          <a:xfrm>
            <a:off x="1852231" y="2488750"/>
            <a:ext cx="3678422" cy="365891"/>
          </a:xfrm>
          <a:prstGeom prst="roundRect">
            <a:avLst/>
          </a:prstGeom>
          <a:solidFill>
            <a:srgbClr val="FEC18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dirty="0">
              <a:latin typeface="Georgia Regular" charset="0"/>
            </a:endParaRPr>
          </a:p>
        </p:txBody>
      </p:sp>
      <p:pic>
        <p:nvPicPr>
          <p:cNvPr id="76" name="Picture 75">
            <a:extLst>
              <a:ext uri="{FF2B5EF4-FFF2-40B4-BE49-F238E27FC236}">
                <a16:creationId xmlns:a16="http://schemas.microsoft.com/office/drawing/2014/main" id="{2CC5E401-5E3D-4148-86EE-755B8283B15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06" t="60387" r="106" b="25467"/>
          <a:stretch/>
        </p:blipFill>
        <p:spPr>
          <a:xfrm>
            <a:off x="2098027" y="2552635"/>
            <a:ext cx="3529481" cy="232310"/>
          </a:xfrm>
          <a:prstGeom prst="rect">
            <a:avLst/>
          </a:prstGeom>
        </p:spPr>
      </p:pic>
      <p:sp>
        <p:nvSpPr>
          <p:cNvPr id="77" name="Rectangle 76">
            <a:extLst>
              <a:ext uri="{FF2B5EF4-FFF2-40B4-BE49-F238E27FC236}">
                <a16:creationId xmlns:a16="http://schemas.microsoft.com/office/drawing/2014/main" id="{EE19DD1E-2D2F-1B4D-AF63-5823A6240C88}"/>
              </a:ext>
            </a:extLst>
          </p:cNvPr>
          <p:cNvSpPr/>
          <p:nvPr/>
        </p:nvSpPr>
        <p:spPr>
          <a:xfrm>
            <a:off x="7005491" y="1017834"/>
            <a:ext cx="1958359" cy="3069602"/>
          </a:xfrm>
          <a:prstGeom prst="rect">
            <a:avLst/>
          </a:prstGeom>
          <a:solidFill>
            <a:srgbClr val="5373CA"/>
          </a:solidFill>
          <a:ln w="25400" cap="flat" cmpd="sng" algn="ctr">
            <a:noFill/>
            <a:prstDash val="solid"/>
          </a:ln>
          <a:effectLst/>
        </p:spPr>
        <p:txBody>
          <a:bodyPr lIns="135000" tIns="135000" rIns="135000" bIns="135000" rtlCol="0" anchor="ctr"/>
          <a:lstStyle/>
          <a:p>
            <a:pPr defTabSz="342900"/>
            <a:r>
              <a:rPr lang="en-US" sz="1350" b="1" dirty="0">
                <a:solidFill>
                  <a:schemeClr val="bg1"/>
                </a:solidFill>
                <a:latin typeface="Helvetica Neue Condensed Black" panose="02000503000000020004" pitchFamily="2" charset="0"/>
                <a:ea typeface="Helvetica Neue" charset="0"/>
                <a:cs typeface="Helvetica Neue" charset="0"/>
              </a:rPr>
              <a:t>Combination of two factors</a:t>
            </a:r>
          </a:p>
          <a:p>
            <a:pPr defTabSz="342900"/>
            <a:endParaRPr lang="en-US" sz="1350" b="1" dirty="0">
              <a:solidFill>
                <a:schemeClr val="bg1"/>
              </a:solidFill>
              <a:latin typeface="Helvetica Neue Condensed Black" panose="02000503000000020004" pitchFamily="2" charset="0"/>
              <a:ea typeface="Helvetica Neue" charset="0"/>
              <a:cs typeface="Helvetica Neue" charset="0"/>
            </a:endParaRPr>
          </a:p>
          <a:p>
            <a:pPr marL="192881" indent="-192881" defTabSz="342900">
              <a:buFont typeface="+mj-lt"/>
              <a:buAutoNum type="arabicPeriod"/>
            </a:pPr>
            <a:r>
              <a:rPr lang="en-US" sz="1350" dirty="0">
                <a:solidFill>
                  <a:schemeClr val="bg1"/>
                </a:solidFill>
                <a:latin typeface="Helvetica Neue" panose="02000503000000020004" pitchFamily="2" charset="0"/>
                <a:ea typeface="Helvetica Neue" charset="0"/>
                <a:cs typeface="Helvetica Neue" charset="0"/>
              </a:rPr>
              <a:t>Structural: similarity of two nodes in terms of neighbor relationships</a:t>
            </a:r>
          </a:p>
          <a:p>
            <a:pPr marL="192881" indent="-192881" defTabSz="342900">
              <a:buFont typeface="+mj-lt"/>
              <a:buAutoNum type="arabicPeriod"/>
            </a:pPr>
            <a:endParaRPr lang="en-US" sz="1350" dirty="0">
              <a:solidFill>
                <a:schemeClr val="bg1"/>
              </a:solidFill>
              <a:latin typeface="Helvetica Neue" panose="02000503000000020004" pitchFamily="2" charset="0"/>
              <a:ea typeface="Helvetica Neue" charset="0"/>
              <a:cs typeface="Helvetica Neue" charset="0"/>
            </a:endParaRPr>
          </a:p>
          <a:p>
            <a:pPr marL="192881" indent="-192881" defTabSz="342900">
              <a:buFont typeface="+mj-lt"/>
              <a:buAutoNum type="arabicPeriod"/>
            </a:pPr>
            <a:r>
              <a:rPr lang="en-US" sz="1350" dirty="0">
                <a:solidFill>
                  <a:schemeClr val="bg1"/>
                </a:solidFill>
                <a:latin typeface="Helvetica Neue" panose="02000503000000020004" pitchFamily="2" charset="0"/>
                <a:ea typeface="Helvetica Neue" charset="0"/>
                <a:cs typeface="Helvetica Neue" charset="0"/>
              </a:rPr>
              <a:t>Distance-based: the PageRank already computed</a:t>
            </a:r>
            <a:endParaRPr lang="it-IT" sz="1350" dirty="0">
              <a:solidFill>
                <a:schemeClr val="bg1"/>
              </a:solidFill>
              <a:latin typeface="Helvetica Neue" panose="02000503000000020004" pitchFamily="2" charset="0"/>
              <a:ea typeface="Helvetica Neue" charset="0"/>
              <a:cs typeface="Helvetica Neue" charset="0"/>
            </a:endParaRPr>
          </a:p>
          <a:p>
            <a:pPr algn="ctr" defTabSz="342900">
              <a:defRPr/>
            </a:pPr>
            <a:endParaRPr lang="en-US" sz="1350" kern="0" dirty="0">
              <a:solidFill>
                <a:schemeClr val="bg1"/>
              </a:solidFill>
              <a:latin typeface="Helvetica Neue" panose="02000503000000020004" pitchFamily="2" charset="0"/>
              <a:ea typeface="Helvetica Neue" charset="0"/>
              <a:cs typeface="Helvetica Neue" charset="0"/>
            </a:endParaRPr>
          </a:p>
        </p:txBody>
      </p:sp>
      <p:sp>
        <p:nvSpPr>
          <p:cNvPr id="39" name="TextBox 38">
            <a:extLst>
              <a:ext uri="{FF2B5EF4-FFF2-40B4-BE49-F238E27FC236}">
                <a16:creationId xmlns:a16="http://schemas.microsoft.com/office/drawing/2014/main" id="{EA681F06-1F68-9D42-9C6B-0FD5A3303771}"/>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0015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
                                            <p:txEl>
                                              <p:pRg st="2" end="2"/>
                                            </p:txEl>
                                          </p:spTgt>
                                        </p:tgtEl>
                                        <p:attrNameLst>
                                          <p:attrName>style.visibility</p:attrName>
                                        </p:attrNameLst>
                                      </p:cBhvr>
                                      <p:to>
                                        <p:strVal val="visible"/>
                                      </p:to>
                                    </p:set>
                                    <p:animEffect transition="in" filter="fade">
                                      <p:cBhvr>
                                        <p:cTn id="7" dur="500"/>
                                        <p:tgtEl>
                                          <p:spTgt spid="77">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4"/>
                                        </p:tgtEl>
                                        <p:attrNameLst>
                                          <p:attrName>style.visibility</p:attrName>
                                        </p:attrNameLst>
                                      </p:cBhvr>
                                      <p:to>
                                        <p:strVal val="visible"/>
                                      </p:to>
                                    </p:set>
                                  </p:childTnLst>
                                </p:cTn>
                              </p:par>
                              <p:par>
                                <p:cTn id="45" presetID="9" presetClass="emph" presetSubtype="0" nodeType="withEffect">
                                  <p:stCondLst>
                                    <p:cond delay="0"/>
                                  </p:stCondLst>
                                  <p:childTnLst>
                                    <p:set>
                                      <p:cBhvr rctx="PPT">
                                        <p:cTn id="46" dur="indefinite"/>
                                        <p:tgtEl>
                                          <p:spTgt spid="46"/>
                                        </p:tgtEl>
                                        <p:attrNameLst>
                                          <p:attrName>style.opacity</p:attrName>
                                        </p:attrNameLst>
                                      </p:cBhvr>
                                      <p:to>
                                        <p:strVal val="0.25"/>
                                      </p:to>
                                    </p:set>
                                    <p:animEffect filter="image" prLst="opacity: 0.25">
                                      <p:cBhvr rctx="IE">
                                        <p:cTn id="47" dur="indefinite"/>
                                        <p:tgtEl>
                                          <p:spTgt spid="46"/>
                                        </p:tgtEl>
                                      </p:cBhvr>
                                    </p:animEffect>
                                  </p:childTnLst>
                                </p:cTn>
                              </p:par>
                              <p:par>
                                <p:cTn id="48" presetID="9" presetClass="emph" presetSubtype="0" nodeType="withEffect">
                                  <p:stCondLst>
                                    <p:cond delay="0"/>
                                  </p:stCondLst>
                                  <p:childTnLst>
                                    <p:set>
                                      <p:cBhvr rctx="PPT">
                                        <p:cTn id="49" dur="indefinite"/>
                                        <p:tgtEl>
                                          <p:spTgt spid="53"/>
                                        </p:tgtEl>
                                        <p:attrNameLst>
                                          <p:attrName>style.opacity</p:attrName>
                                        </p:attrNameLst>
                                      </p:cBhvr>
                                      <p:to>
                                        <p:strVal val="0.25"/>
                                      </p:to>
                                    </p:set>
                                    <p:animEffect filter="image" prLst="opacity: 0.25">
                                      <p:cBhvr rctx="IE">
                                        <p:cTn id="50" dur="indefinite"/>
                                        <p:tgtEl>
                                          <p:spTgt spid="53"/>
                                        </p:tgtEl>
                                      </p:cBhvr>
                                    </p:animEffect>
                                  </p:childTnLst>
                                </p:cTn>
                              </p:par>
                              <p:par>
                                <p:cTn id="51" presetID="9" presetClass="emph" presetSubtype="0" grpId="0" nodeType="withEffect">
                                  <p:stCondLst>
                                    <p:cond delay="0"/>
                                  </p:stCondLst>
                                  <p:childTnLst>
                                    <p:set>
                                      <p:cBhvr rctx="PPT">
                                        <p:cTn id="52" dur="indefinite"/>
                                        <p:tgtEl>
                                          <p:spTgt spid="47"/>
                                        </p:tgtEl>
                                        <p:attrNameLst>
                                          <p:attrName>style.opacity</p:attrName>
                                        </p:attrNameLst>
                                      </p:cBhvr>
                                      <p:to>
                                        <p:strVal val="0.25"/>
                                      </p:to>
                                    </p:set>
                                    <p:animEffect filter="image" prLst="opacity: 0.25">
                                      <p:cBhvr rctx="IE">
                                        <p:cTn id="53" dur="indefinite"/>
                                        <p:tgtEl>
                                          <p:spTgt spid="47"/>
                                        </p:tgtEl>
                                      </p:cBhvr>
                                    </p:animEffect>
                                  </p:childTnLst>
                                </p:cTn>
                              </p:par>
                              <p:par>
                                <p:cTn id="54" presetID="9" presetClass="emph" presetSubtype="0" grpId="0" nodeType="withEffect">
                                  <p:stCondLst>
                                    <p:cond delay="0"/>
                                  </p:stCondLst>
                                  <p:childTnLst>
                                    <p:set>
                                      <p:cBhvr rctx="PPT">
                                        <p:cTn id="55" dur="indefinite"/>
                                        <p:tgtEl>
                                          <p:spTgt spid="48"/>
                                        </p:tgtEl>
                                        <p:attrNameLst>
                                          <p:attrName>style.opacity</p:attrName>
                                        </p:attrNameLst>
                                      </p:cBhvr>
                                      <p:to>
                                        <p:strVal val="0.25"/>
                                      </p:to>
                                    </p:set>
                                    <p:animEffect filter="image" prLst="opacity: 0.25">
                                      <p:cBhvr rctx="IE">
                                        <p:cTn id="56" dur="indefinite"/>
                                        <p:tgtEl>
                                          <p:spTgt spid="48"/>
                                        </p:tgtEl>
                                      </p:cBhvr>
                                    </p:animEffect>
                                  </p:childTnLst>
                                </p:cTn>
                              </p:par>
                              <p:par>
                                <p:cTn id="57" presetID="9" presetClass="emph" presetSubtype="0" grpId="0" nodeType="withEffect">
                                  <p:stCondLst>
                                    <p:cond delay="0"/>
                                  </p:stCondLst>
                                  <p:childTnLst>
                                    <p:set>
                                      <p:cBhvr rctx="PPT">
                                        <p:cTn id="58" dur="indefinite"/>
                                        <p:tgtEl>
                                          <p:spTgt spid="51"/>
                                        </p:tgtEl>
                                        <p:attrNameLst>
                                          <p:attrName>style.opacity</p:attrName>
                                        </p:attrNameLst>
                                      </p:cBhvr>
                                      <p:to>
                                        <p:strVal val="0.25"/>
                                      </p:to>
                                    </p:set>
                                    <p:animEffect filter="image" prLst="opacity: 0.25">
                                      <p:cBhvr rctx="IE">
                                        <p:cTn id="59" dur="indefinite"/>
                                        <p:tgtEl>
                                          <p:spTgt spid="51"/>
                                        </p:tgtEl>
                                      </p:cBhvr>
                                    </p:animEffect>
                                  </p:childTnLst>
                                </p:cTn>
                              </p:par>
                              <p:par>
                                <p:cTn id="60" presetID="9" presetClass="emph" presetSubtype="0" grpId="0" nodeType="withEffect">
                                  <p:stCondLst>
                                    <p:cond delay="0"/>
                                  </p:stCondLst>
                                  <p:childTnLst>
                                    <p:set>
                                      <p:cBhvr rctx="PPT">
                                        <p:cTn id="61" dur="indefinite"/>
                                        <p:tgtEl>
                                          <p:spTgt spid="52"/>
                                        </p:tgtEl>
                                        <p:attrNameLst>
                                          <p:attrName>style.opacity</p:attrName>
                                        </p:attrNameLst>
                                      </p:cBhvr>
                                      <p:to>
                                        <p:strVal val="0.25"/>
                                      </p:to>
                                    </p:set>
                                    <p:animEffect filter="image" prLst="opacity: 0.25">
                                      <p:cBhvr rctx="IE">
                                        <p:cTn id="62" dur="indefinite"/>
                                        <p:tgtEl>
                                          <p:spTgt spid="52"/>
                                        </p:tgtEl>
                                      </p:cBhvr>
                                    </p:animEffect>
                                  </p:childTnLst>
                                </p:cTn>
                              </p:par>
                              <p:par>
                                <p:cTn id="63" presetID="9" presetClass="emph" presetSubtype="0" grpId="0" nodeType="withEffect">
                                  <p:stCondLst>
                                    <p:cond delay="0"/>
                                  </p:stCondLst>
                                  <p:childTnLst>
                                    <p:set>
                                      <p:cBhvr rctx="PPT">
                                        <p:cTn id="64" dur="indefinite"/>
                                        <p:tgtEl>
                                          <p:spTgt spid="49"/>
                                        </p:tgtEl>
                                        <p:attrNameLst>
                                          <p:attrName>style.opacity</p:attrName>
                                        </p:attrNameLst>
                                      </p:cBhvr>
                                      <p:to>
                                        <p:strVal val="0.25"/>
                                      </p:to>
                                    </p:set>
                                    <p:animEffect filter="image" prLst="opacity: 0.25">
                                      <p:cBhvr rctx="IE">
                                        <p:cTn id="65" dur="indefinite"/>
                                        <p:tgtEl>
                                          <p:spTgt spid="49"/>
                                        </p:tgtEl>
                                      </p:cBhvr>
                                    </p:animEffect>
                                  </p:childTnLst>
                                </p:cTn>
                              </p:par>
                              <p:par>
                                <p:cTn id="66" presetID="9" presetClass="emph" presetSubtype="0" grpId="0" nodeType="withEffect">
                                  <p:stCondLst>
                                    <p:cond delay="0"/>
                                  </p:stCondLst>
                                  <p:childTnLst>
                                    <p:set>
                                      <p:cBhvr rctx="PPT">
                                        <p:cTn id="67" dur="indefinite"/>
                                        <p:tgtEl>
                                          <p:spTgt spid="50"/>
                                        </p:tgtEl>
                                        <p:attrNameLst>
                                          <p:attrName>style.opacity</p:attrName>
                                        </p:attrNameLst>
                                      </p:cBhvr>
                                      <p:to>
                                        <p:strVal val="0.25"/>
                                      </p:to>
                                    </p:set>
                                    <p:animEffect filter="image" prLst="opacity: 0.25">
                                      <p:cBhvr rctx="IE">
                                        <p:cTn id="68" dur="indefinite"/>
                                        <p:tgtEl>
                                          <p:spTgt spid="50"/>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77">
                                            <p:txEl>
                                              <p:pRg st="4" end="4"/>
                                            </p:txEl>
                                          </p:spTgt>
                                        </p:tgtEl>
                                        <p:attrNameLst>
                                          <p:attrName>style.visibility</p:attrName>
                                        </p:attrNameLst>
                                      </p:cBhvr>
                                      <p:to>
                                        <p:strVal val="visible"/>
                                      </p:to>
                                    </p:set>
                                    <p:animEffect transition="in" filter="fade">
                                      <p:cBhvr>
                                        <p:cTn id="73" dur="500"/>
                                        <p:tgtEl>
                                          <p:spTgt spid="77">
                                            <p:txEl>
                                              <p:pRg st="4" end="4"/>
                                            </p:txEl>
                                          </p:spTgt>
                                        </p:tgtEl>
                                      </p:cBhvr>
                                    </p:animEffect>
                                  </p:childTnLst>
                                </p:cTn>
                              </p:par>
                              <p:par>
                                <p:cTn id="74" presetID="1" presetClass="entr" presetSubtype="0" fill="hold" grpId="0" nodeType="withEffect">
                                  <p:stCondLst>
                                    <p:cond delay="0"/>
                                  </p:stCondLst>
                                  <p:childTnLst>
                                    <p:set>
                                      <p:cBhvr>
                                        <p:cTn id="75" dur="1" fill="hold">
                                          <p:stCondLst>
                                            <p:cond delay="0"/>
                                          </p:stCondLst>
                                        </p:cTn>
                                        <p:tgtEl>
                                          <p:spTgt spid="67"/>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45"/>
                                        </p:tgtEl>
                                        <p:attrNameLst>
                                          <p:attrName>style.visibility</p:attrName>
                                        </p:attrNameLst>
                                      </p:cBhvr>
                                      <p:to>
                                        <p:strVal val="visible"/>
                                      </p:to>
                                    </p:set>
                                  </p:childTnLst>
                                </p:cTn>
                              </p:par>
                              <p:par>
                                <p:cTn id="78" presetID="1" presetClass="exit" presetSubtype="0" fill="hold" nodeType="withEffect">
                                  <p:stCondLst>
                                    <p:cond delay="0"/>
                                  </p:stCondLst>
                                  <p:childTnLst>
                                    <p:set>
                                      <p:cBhvr>
                                        <p:cTn id="79" dur="1" fill="hold">
                                          <p:stCondLst>
                                            <p:cond delay="0"/>
                                          </p:stCondLst>
                                        </p:cTn>
                                        <p:tgtEl>
                                          <p:spTgt spid="46"/>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47"/>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48"/>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49"/>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50"/>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51"/>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52"/>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53"/>
                                        </p:tgtEl>
                                        <p:attrNameLst>
                                          <p:attrName>style.visibility</p:attrName>
                                        </p:attrNameLst>
                                      </p:cBhvr>
                                      <p:to>
                                        <p:strVal val="hidden"/>
                                      </p:to>
                                    </p:set>
                                  </p:childTnLst>
                                </p:cTn>
                              </p:par>
                              <p:par>
                                <p:cTn id="94" presetID="1" presetClass="exit" presetSubtype="0" fill="hold" grpId="0" nodeType="withEffect">
                                  <p:stCondLst>
                                    <p:cond delay="0"/>
                                  </p:stCondLst>
                                  <p:childTnLst>
                                    <p:set>
                                      <p:cBhvr>
                                        <p:cTn id="95" dur="1" fill="hold">
                                          <p:stCondLst>
                                            <p:cond delay="0"/>
                                          </p:stCondLst>
                                        </p:cTn>
                                        <p:tgtEl>
                                          <p:spTgt spid="54"/>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55"/>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56"/>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57"/>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58"/>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59"/>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60"/>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61"/>
                                        </p:tgtEl>
                                        <p:attrNameLst>
                                          <p:attrName>style.visibility</p:attrName>
                                        </p:attrNameLst>
                                      </p:cBhvr>
                                      <p:to>
                                        <p:strVal val="hidden"/>
                                      </p:to>
                                    </p:set>
                                  </p:childTnLst>
                                </p:cTn>
                              </p:par>
                              <p:par>
                                <p:cTn id="110" presetID="1" presetClass="exit" presetSubtype="0" fill="hold" nodeType="withEffect">
                                  <p:stCondLst>
                                    <p:cond delay="0"/>
                                  </p:stCondLst>
                                  <p:childTnLst>
                                    <p:set>
                                      <p:cBhvr>
                                        <p:cTn id="111" dur="1" fill="hold">
                                          <p:stCondLst>
                                            <p:cond delay="0"/>
                                          </p:stCondLst>
                                        </p:cTn>
                                        <p:tgtEl>
                                          <p:spTgt spid="62"/>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74"/>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72"/>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73"/>
                                        </p:tgtEl>
                                        <p:attrNameLst>
                                          <p:attrName>style.visibility</p:attrName>
                                        </p:attrNameLst>
                                      </p:cBhvr>
                                      <p:to>
                                        <p:strVal val="hidden"/>
                                      </p:to>
                                    </p:set>
                                  </p:childTnLst>
                                </p:cTn>
                              </p:par>
                              <p:par>
                                <p:cTn id="118" presetID="1" presetClass="exit" presetSubtype="0" fill="hold" nodeType="withEffect">
                                  <p:stCondLst>
                                    <p:cond delay="0"/>
                                  </p:stCondLst>
                                  <p:childTnLst>
                                    <p:set>
                                      <p:cBhvr>
                                        <p:cTn id="119" dur="1" fill="hold">
                                          <p:stCondLst>
                                            <p:cond delay="0"/>
                                          </p:stCondLst>
                                        </p:cTn>
                                        <p:tgtEl>
                                          <p:spTgt spid="70"/>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71"/>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63"/>
                                        </p:tgtEl>
                                        <p:attrNameLst>
                                          <p:attrName>style.visibility</p:attrName>
                                        </p:attrNameLst>
                                      </p:cBhvr>
                                      <p:to>
                                        <p:strVal val="hidden"/>
                                      </p:to>
                                    </p:set>
                                  </p:childTnLst>
                                </p:cTn>
                              </p:par>
                              <p:par>
                                <p:cTn id="124" presetID="1" presetClass="exit" presetSubtype="0" fill="hold" grpId="1" nodeType="withEffect">
                                  <p:stCondLst>
                                    <p:cond delay="0"/>
                                  </p:stCondLst>
                                  <p:childTnLst>
                                    <p:set>
                                      <p:cBhvr>
                                        <p:cTn id="125" dur="1" fill="hold">
                                          <p:stCondLst>
                                            <p:cond delay="0"/>
                                          </p:stCondLst>
                                        </p:cTn>
                                        <p:tgtEl>
                                          <p:spTgt spid="64"/>
                                        </p:tgtEl>
                                        <p:attrNameLst>
                                          <p:attrName>style.visibility</p:attrName>
                                        </p:attrNameLst>
                                      </p:cBhvr>
                                      <p:to>
                                        <p:strVal val="hidden"/>
                                      </p:to>
                                    </p:set>
                                  </p:childTnLst>
                                </p:cTn>
                              </p:par>
                              <p:par>
                                <p:cTn id="126" presetID="1" presetClass="exit" presetSubtype="0" fill="hold" grpId="1" nodeType="withEffect">
                                  <p:stCondLst>
                                    <p:cond delay="0"/>
                                  </p:stCondLst>
                                  <p:childTnLst>
                                    <p:set>
                                      <p:cBhvr>
                                        <p:cTn id="127" dur="1" fill="hold">
                                          <p:stCondLst>
                                            <p:cond delay="0"/>
                                          </p:stCondLst>
                                        </p:cTn>
                                        <p:tgtEl>
                                          <p:spTgt spid="65"/>
                                        </p:tgtEl>
                                        <p:attrNameLst>
                                          <p:attrName>style.visibility</p:attrName>
                                        </p:attrNameLst>
                                      </p:cBhvr>
                                      <p:to>
                                        <p:strVal val="hidden"/>
                                      </p:to>
                                    </p:set>
                                  </p:childTnLst>
                                </p:cTn>
                              </p:par>
                              <p:par>
                                <p:cTn id="128" presetID="1" presetClass="exit" presetSubtype="0" fill="hold" grpId="1" nodeType="withEffect">
                                  <p:stCondLst>
                                    <p:cond delay="0"/>
                                  </p:stCondLst>
                                  <p:childTnLst>
                                    <p:set>
                                      <p:cBhvr>
                                        <p:cTn id="129" dur="1" fill="hold">
                                          <p:stCondLst>
                                            <p:cond delay="0"/>
                                          </p:stCondLst>
                                        </p:cTn>
                                        <p:tgtEl>
                                          <p:spTgt spid="66"/>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9" presetClass="emph" presetSubtype="0" nodeType="clickEffect">
                                  <p:stCondLst>
                                    <p:cond delay="0"/>
                                  </p:stCondLst>
                                  <p:childTnLst>
                                    <p:set>
                                      <p:cBhvr rctx="PPT">
                                        <p:cTn id="133" dur="indefinite"/>
                                        <p:tgtEl>
                                          <p:spTgt spid="45"/>
                                        </p:tgtEl>
                                        <p:attrNameLst>
                                          <p:attrName>style.opacity</p:attrName>
                                        </p:attrNameLst>
                                      </p:cBhvr>
                                      <p:to>
                                        <p:strVal val="0.25"/>
                                      </p:to>
                                    </p:set>
                                    <p:animEffect filter="image" prLst="opacity: 0.25">
                                      <p:cBhvr rctx="IE">
                                        <p:cTn id="134" dur="indefinite"/>
                                        <p:tgtEl>
                                          <p:spTgt spid="45"/>
                                        </p:tgtEl>
                                      </p:cBhvr>
                                    </p:animEffect>
                                  </p:childTnLst>
                                </p:cTn>
                              </p:par>
                              <p:par>
                                <p:cTn id="135" presetID="9" presetClass="emph" presetSubtype="0" nodeType="withEffect">
                                  <p:stCondLst>
                                    <p:cond delay="0"/>
                                  </p:stCondLst>
                                  <p:childTnLst>
                                    <p:set>
                                      <p:cBhvr rctx="PPT">
                                        <p:cTn id="136" dur="indefinite"/>
                                        <p:tgtEl>
                                          <p:spTgt spid="68"/>
                                        </p:tgtEl>
                                        <p:attrNameLst>
                                          <p:attrName>style.opacity</p:attrName>
                                        </p:attrNameLst>
                                      </p:cBhvr>
                                      <p:to>
                                        <p:strVal val="0.25"/>
                                      </p:to>
                                    </p:set>
                                    <p:animEffect filter="image" prLst="opacity: 0.25">
                                      <p:cBhvr rctx="IE">
                                        <p:cTn id="137" dur="indefinite"/>
                                        <p:tgtEl>
                                          <p:spTgt spid="68"/>
                                        </p:tgtEl>
                                      </p:cBhvr>
                                    </p:animEffect>
                                  </p:childTnLst>
                                </p:cTn>
                              </p:par>
                              <p:par>
                                <p:cTn id="138" presetID="1" presetClass="entr" presetSubtype="0" fill="hold" grpId="0" nodeType="withEffect">
                                  <p:stCondLst>
                                    <p:cond delay="0"/>
                                  </p:stCondLst>
                                  <p:childTnLst>
                                    <p:set>
                                      <p:cBhvr>
                                        <p:cTn id="139" dur="1" fill="hold">
                                          <p:stCondLst>
                                            <p:cond delay="0"/>
                                          </p:stCondLst>
                                        </p:cTn>
                                        <p:tgtEl>
                                          <p:spTgt spid="7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76"/>
                                        </p:tgtEl>
                                        <p:attrNameLst>
                                          <p:attrName>style.visibility</p:attrName>
                                        </p:attrNameLst>
                                      </p:cBhvr>
                                      <p:to>
                                        <p:strVal val="visible"/>
                                      </p:to>
                                    </p:set>
                                  </p:childTnLst>
                                </p:cTn>
                              </p:par>
                              <p:par>
                                <p:cTn id="142" presetID="1" presetClass="entr" presetSubtype="0" fill="hold" nodeType="withEffect">
                                  <p:stCondLst>
                                    <p:cond delay="0"/>
                                  </p:stCondLst>
                                  <p:childTnLst>
                                    <p:set>
                                      <p:cBhvr>
                                        <p:cTn id="143" dur="1" fill="hold">
                                          <p:stCondLst>
                                            <p:cond delay="0"/>
                                          </p:stCondLst>
                                        </p:cTn>
                                        <p:tgtEl>
                                          <p:spTgt spid="70"/>
                                        </p:tgtEl>
                                        <p:attrNameLst>
                                          <p:attrName>style.visibility</p:attrName>
                                        </p:attrNameLst>
                                      </p:cBhvr>
                                      <p:to>
                                        <p:strVal val="visible"/>
                                      </p:to>
                                    </p:set>
                                  </p:childTnLst>
                                </p:cTn>
                              </p:par>
                              <p:par>
                                <p:cTn id="144" presetID="1" presetClass="exit" presetSubtype="0" fill="hold" nodeType="withEffect">
                                  <p:stCondLst>
                                    <p:cond delay="0"/>
                                  </p:stCondLst>
                                  <p:childTnLst>
                                    <p:set>
                                      <p:cBhvr>
                                        <p:cTn id="145" dur="1" fill="hold">
                                          <p:stCondLst>
                                            <p:cond delay="0"/>
                                          </p:stCondLst>
                                        </p:cTn>
                                        <p:tgtEl>
                                          <p:spTgt spid="70"/>
                                        </p:tgtEl>
                                        <p:attrNameLst>
                                          <p:attrName>style.visibility</p:attrName>
                                        </p:attrNameLst>
                                      </p:cBhvr>
                                      <p:to>
                                        <p:strVal val="hidden"/>
                                      </p:to>
                                    </p:set>
                                  </p:childTnLst>
                                </p:cTn>
                              </p:par>
                              <p:par>
                                <p:cTn id="146" presetID="1" presetClass="entr" presetSubtype="0" fill="hold" nodeType="withEffect">
                                  <p:stCondLst>
                                    <p:cond delay="0"/>
                                  </p:stCondLst>
                                  <p:childTnLst>
                                    <p:set>
                                      <p:cBhvr>
                                        <p:cTn id="147" dur="1" fill="hold">
                                          <p:stCondLst>
                                            <p:cond delay="0"/>
                                          </p:stCondLst>
                                        </p:cTn>
                                        <p:tgtEl>
                                          <p:spTgt spid="71"/>
                                        </p:tgtEl>
                                        <p:attrNameLst>
                                          <p:attrName>style.visibility</p:attrName>
                                        </p:attrNameLst>
                                      </p:cBhvr>
                                      <p:to>
                                        <p:strVal val="visible"/>
                                      </p:to>
                                    </p:set>
                                  </p:childTnLst>
                                </p:cTn>
                              </p:par>
                              <p:par>
                                <p:cTn id="148" presetID="1" presetClass="exit" presetSubtype="0" fill="hold" nodeType="withEffect">
                                  <p:stCondLst>
                                    <p:cond delay="0"/>
                                  </p:stCondLst>
                                  <p:childTnLst>
                                    <p:set>
                                      <p:cBhvr>
                                        <p:cTn id="149" dur="1" fill="hold">
                                          <p:stCondLst>
                                            <p:cond delay="0"/>
                                          </p:stCondLst>
                                        </p:cTn>
                                        <p:tgtEl>
                                          <p:spTgt spid="71"/>
                                        </p:tgtEl>
                                        <p:attrNameLst>
                                          <p:attrName>style.visibility</p:attrName>
                                        </p:attrNameLst>
                                      </p:cBhvr>
                                      <p:to>
                                        <p:strVal val="hidden"/>
                                      </p:to>
                                    </p:set>
                                  </p:childTnLst>
                                </p:cTn>
                              </p:par>
                              <p:par>
                                <p:cTn id="150" presetID="1" presetClass="entr" presetSubtype="0" fill="hold" nodeType="withEffect">
                                  <p:stCondLst>
                                    <p:cond delay="0"/>
                                  </p:stCondLst>
                                  <p:childTnLst>
                                    <p:set>
                                      <p:cBhvr>
                                        <p:cTn id="151" dur="1" fill="hold">
                                          <p:stCondLst>
                                            <p:cond delay="0"/>
                                          </p:stCondLst>
                                        </p:cTn>
                                        <p:tgtEl>
                                          <p:spTgt spid="72"/>
                                        </p:tgtEl>
                                        <p:attrNameLst>
                                          <p:attrName>style.visibility</p:attrName>
                                        </p:attrNameLst>
                                      </p:cBhvr>
                                      <p:to>
                                        <p:strVal val="visible"/>
                                      </p:to>
                                    </p:set>
                                  </p:childTnLst>
                                </p:cTn>
                              </p:par>
                              <p:par>
                                <p:cTn id="152" presetID="1" presetClass="exit" presetSubtype="0" fill="hold" nodeType="withEffect">
                                  <p:stCondLst>
                                    <p:cond delay="0"/>
                                  </p:stCondLst>
                                  <p:childTnLst>
                                    <p:set>
                                      <p:cBhvr>
                                        <p:cTn id="153" dur="1" fill="hold">
                                          <p:stCondLst>
                                            <p:cond delay="0"/>
                                          </p:stCondLst>
                                        </p:cTn>
                                        <p:tgtEl>
                                          <p:spTgt spid="72"/>
                                        </p:tgtEl>
                                        <p:attrNameLst>
                                          <p:attrName>style.visibility</p:attrName>
                                        </p:attrNameLst>
                                      </p:cBhvr>
                                      <p:to>
                                        <p:strVal val="hidden"/>
                                      </p:to>
                                    </p:set>
                                  </p:childTnLst>
                                </p:cTn>
                              </p:par>
                              <p:par>
                                <p:cTn id="154" presetID="1" presetClass="entr" presetSubtype="0" fill="hold" nodeType="withEffect">
                                  <p:stCondLst>
                                    <p:cond delay="0"/>
                                  </p:stCondLst>
                                  <p:childTnLst>
                                    <p:set>
                                      <p:cBhvr>
                                        <p:cTn id="155" dur="1" fill="hold">
                                          <p:stCondLst>
                                            <p:cond delay="0"/>
                                          </p:stCondLst>
                                        </p:cTn>
                                        <p:tgtEl>
                                          <p:spTgt spid="73"/>
                                        </p:tgtEl>
                                        <p:attrNameLst>
                                          <p:attrName>style.visibility</p:attrName>
                                        </p:attrNameLst>
                                      </p:cBhvr>
                                      <p:to>
                                        <p:strVal val="visible"/>
                                      </p:to>
                                    </p:set>
                                  </p:childTnLst>
                                </p:cTn>
                              </p:par>
                              <p:par>
                                <p:cTn id="156" presetID="1" presetClass="exit" presetSubtype="0" fill="hold" nodeType="withEffect">
                                  <p:stCondLst>
                                    <p:cond delay="0"/>
                                  </p:stCondLst>
                                  <p:childTnLst>
                                    <p:set>
                                      <p:cBhvr>
                                        <p:cTn id="157" dur="1" fill="hold">
                                          <p:stCondLst>
                                            <p:cond delay="0"/>
                                          </p:stCondLst>
                                        </p:cTn>
                                        <p:tgtEl>
                                          <p:spTgt spid="73"/>
                                        </p:tgtEl>
                                        <p:attrNameLst>
                                          <p:attrName>style.visibility</p:attrName>
                                        </p:attrNameLst>
                                      </p:cBhvr>
                                      <p:to>
                                        <p:strVal val="hidden"/>
                                      </p:to>
                                    </p:set>
                                  </p:childTnLst>
                                </p:cTn>
                              </p:par>
                              <p:par>
                                <p:cTn id="158" presetID="1" presetClass="entr" presetSubtype="0" fill="hold" nodeType="withEffect">
                                  <p:stCondLst>
                                    <p:cond delay="0"/>
                                  </p:stCondLst>
                                  <p:childTnLst>
                                    <p:set>
                                      <p:cBhvr>
                                        <p:cTn id="159" dur="1" fill="hold">
                                          <p:stCondLst>
                                            <p:cond delay="0"/>
                                          </p:stCondLst>
                                        </p:cTn>
                                        <p:tgtEl>
                                          <p:spTgt spid="74"/>
                                        </p:tgtEl>
                                        <p:attrNameLst>
                                          <p:attrName>style.visibility</p:attrName>
                                        </p:attrNameLst>
                                      </p:cBhvr>
                                      <p:to>
                                        <p:strVal val="visible"/>
                                      </p:to>
                                    </p:set>
                                  </p:childTnLst>
                                </p:cTn>
                              </p:par>
                              <p:par>
                                <p:cTn id="160" presetID="1" presetClass="exit" presetSubtype="0" fill="hold" nodeType="withEffect">
                                  <p:stCondLst>
                                    <p:cond delay="0"/>
                                  </p:stCondLst>
                                  <p:childTnLst>
                                    <p:set>
                                      <p:cBhvr>
                                        <p:cTn id="161" dur="1" fill="hold">
                                          <p:stCondLst>
                                            <p:cond delay="0"/>
                                          </p:stCondLst>
                                        </p:cTn>
                                        <p:tgtEl>
                                          <p:spTgt spid="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48" grpId="0" animBg="1"/>
      <p:bldP spid="48" grpId="1" animBg="1"/>
      <p:bldP spid="49" grpId="0" animBg="1"/>
      <p:bldP spid="49" grpId="1" animBg="1"/>
      <p:bldP spid="50" grpId="0"/>
      <p:bldP spid="50" grpId="1"/>
      <p:bldP spid="51" grpId="0"/>
      <p:bldP spid="51" grpId="1"/>
      <p:bldP spid="52" grpId="0"/>
      <p:bldP spid="52" grpId="1"/>
      <p:bldP spid="54" grpId="0" animBg="1"/>
      <p:bldP spid="64" grpId="0" animBg="1"/>
      <p:bldP spid="64" grpId="1" animBg="1"/>
      <p:bldP spid="65" grpId="0" animBg="1"/>
      <p:bldP spid="65" grpId="1" animBg="1"/>
      <p:bldP spid="66" grpId="0" animBg="1"/>
      <p:bldP spid="66" grpId="1" animBg="1"/>
      <p:bldP spid="67" grpId="0" animBg="1"/>
      <p:bldP spid="75" grpId="0" animBg="1"/>
      <p:bldP spid="77"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a:extLst>
              <a:ext uri="{FF2B5EF4-FFF2-40B4-BE49-F238E27FC236}">
                <a16:creationId xmlns:a16="http://schemas.microsoft.com/office/drawing/2014/main" id="{BEA695EA-C51B-FC49-8CF9-C18BC0CB1040}"/>
              </a:ext>
            </a:extLst>
          </p:cNvPr>
          <p:cNvSpPr/>
          <p:nvPr/>
        </p:nvSpPr>
        <p:spPr>
          <a:xfrm>
            <a:off x="2248722" y="2683034"/>
            <a:ext cx="576310" cy="382191"/>
          </a:xfrm>
          <a:prstGeom prst="rightArrow">
            <a:avLst/>
          </a:prstGeom>
          <a:solidFill>
            <a:schemeClr val="accent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pic>
        <p:nvPicPr>
          <p:cNvPr id="5" name="Picture 2" descr="elated image">
            <a:extLst>
              <a:ext uri="{FF2B5EF4-FFF2-40B4-BE49-F238E27FC236}">
                <a16:creationId xmlns:a16="http://schemas.microsoft.com/office/drawing/2014/main" id="{921B635A-6B4A-6B41-8C6B-9CC731EE8B5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74416" y="1627545"/>
            <a:ext cx="392933" cy="5099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elated image">
            <a:extLst>
              <a:ext uri="{FF2B5EF4-FFF2-40B4-BE49-F238E27FC236}">
                <a16:creationId xmlns:a16="http://schemas.microsoft.com/office/drawing/2014/main" id="{DB30F701-8B83-554D-A337-E0EF133F973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59587" y="1576744"/>
            <a:ext cx="412598" cy="6011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ge result for barack obama">
            <a:extLst>
              <a:ext uri="{FF2B5EF4-FFF2-40B4-BE49-F238E27FC236}">
                <a16:creationId xmlns:a16="http://schemas.microsoft.com/office/drawing/2014/main" id="{95F65F9D-3C94-D540-8C41-501842D66C0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77936" y="2647859"/>
            <a:ext cx="424972" cy="5111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age result for michelle obama">
            <a:extLst>
              <a:ext uri="{FF2B5EF4-FFF2-40B4-BE49-F238E27FC236}">
                <a16:creationId xmlns:a16="http://schemas.microsoft.com/office/drawing/2014/main" id="{FCB69CD4-47C6-834F-93A6-2C5F02C6EF1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475388" y="2629576"/>
            <a:ext cx="433296" cy="5510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mage result">
            <a:extLst>
              <a:ext uri="{FF2B5EF4-FFF2-40B4-BE49-F238E27FC236}">
                <a16:creationId xmlns:a16="http://schemas.microsoft.com/office/drawing/2014/main" id="{15AEF8D4-6A7A-7041-B9B9-4994A0E1A50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53670" y="3706874"/>
            <a:ext cx="409992" cy="5241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mage result for kill bill">
            <a:extLst>
              <a:ext uri="{FF2B5EF4-FFF2-40B4-BE49-F238E27FC236}">
                <a16:creationId xmlns:a16="http://schemas.microsoft.com/office/drawing/2014/main" id="{072EB8A9-51D3-AA46-8D0E-159140D05119}"/>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462295" y="3695920"/>
            <a:ext cx="466487" cy="55489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C702D37-CBFF-BE4C-BBD9-FEA4FF2B488D}"/>
              </a:ext>
            </a:extLst>
          </p:cNvPr>
          <p:cNvSpPr txBox="1"/>
          <p:nvPr/>
        </p:nvSpPr>
        <p:spPr>
          <a:xfrm>
            <a:off x="4956361" y="4026152"/>
            <a:ext cx="712503" cy="276999"/>
          </a:xfrm>
          <a:prstGeom prst="rect">
            <a:avLst/>
          </a:prstGeom>
          <a:noFill/>
        </p:spPr>
        <p:txBody>
          <a:bodyPr wrap="none" rtlCol="0">
            <a:spAutoFit/>
          </a:bodyPr>
          <a:lstStyle/>
          <a:p>
            <a:pPr defTabSz="322660">
              <a:spcAft>
                <a:spcPts val="300"/>
              </a:spcAft>
              <a:buSzPct val="100000"/>
            </a:pPr>
            <a:r>
              <a:rPr lang="en-US" sz="1200" dirty="0">
                <a:solidFill>
                  <a:srgbClr val="C00000"/>
                </a:solidFill>
                <a:latin typeface="Helvetica Neue" panose="02000503000000020004" pitchFamily="2" charset="0"/>
                <a:ea typeface="Helvetica Neue LT Com 77 Bold Condensed" charset="0"/>
                <a:cs typeface="Helvetica Neue LT Com 77 Bold Condensed" charset="0"/>
              </a:rPr>
              <a:t>director</a:t>
            </a:r>
          </a:p>
        </p:txBody>
      </p:sp>
      <p:cxnSp>
        <p:nvCxnSpPr>
          <p:cNvPr id="12" name="Straight Arrow Connector 11">
            <a:extLst>
              <a:ext uri="{FF2B5EF4-FFF2-40B4-BE49-F238E27FC236}">
                <a16:creationId xmlns:a16="http://schemas.microsoft.com/office/drawing/2014/main" id="{53ADE4AD-5EE6-CF47-9414-74AE3D157333}"/>
              </a:ext>
            </a:extLst>
          </p:cNvPr>
          <p:cNvCxnSpPr/>
          <p:nvPr/>
        </p:nvCxnSpPr>
        <p:spPr>
          <a:xfrm flipH="1" flipV="1">
            <a:off x="5263320" y="1858642"/>
            <a:ext cx="443358" cy="395984"/>
          </a:xfrm>
          <a:prstGeom prst="straightConnector1">
            <a:avLst/>
          </a:prstGeom>
          <a:ln w="63500" cmpd="sng">
            <a:solidFill>
              <a:schemeClr val="accent1">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7B2FB1B3-B30B-0247-95F8-0F7DFF208D42}"/>
              </a:ext>
            </a:extLst>
          </p:cNvPr>
          <p:cNvSpPr txBox="1"/>
          <p:nvPr/>
        </p:nvSpPr>
        <p:spPr>
          <a:xfrm rot="2488450">
            <a:off x="5390284" y="1889427"/>
            <a:ext cx="580013" cy="276999"/>
          </a:xfrm>
          <a:prstGeom prst="rect">
            <a:avLst/>
          </a:prstGeom>
          <a:noFill/>
        </p:spPr>
        <p:txBody>
          <a:bodyPr wrap="square" rtlCol="0">
            <a:spAutoFit/>
          </a:bodyPr>
          <a:lstStyle/>
          <a:p>
            <a:pPr defTabSz="322660">
              <a:spcAft>
                <a:spcPts val="300"/>
              </a:spcAft>
              <a:buSzPct val="100000"/>
            </a:pPr>
            <a:r>
              <a:rPr lang="en-US" sz="1200" dirty="0">
                <a:solidFill>
                  <a:schemeClr val="accent1">
                    <a:lumMod val="50000"/>
                  </a:schemeClr>
                </a:solidFill>
                <a:latin typeface="Helvetica Neue" panose="02000503000000020004" pitchFamily="2" charset="0"/>
                <a:ea typeface="Helvetica Neue LT Com 77 Bold Condensed" charset="0"/>
                <a:cs typeface="Helvetica Neue LT Com 77 Bold Condensed" charset="0"/>
              </a:rPr>
              <a:t>actor</a:t>
            </a:r>
          </a:p>
        </p:txBody>
      </p:sp>
      <p:cxnSp>
        <p:nvCxnSpPr>
          <p:cNvPr id="14" name="Straight Arrow Connector 13">
            <a:extLst>
              <a:ext uri="{FF2B5EF4-FFF2-40B4-BE49-F238E27FC236}">
                <a16:creationId xmlns:a16="http://schemas.microsoft.com/office/drawing/2014/main" id="{610775ED-3DD7-A246-BB17-1F6463548CEB}"/>
              </a:ext>
            </a:extLst>
          </p:cNvPr>
          <p:cNvCxnSpPr/>
          <p:nvPr/>
        </p:nvCxnSpPr>
        <p:spPr>
          <a:xfrm flipV="1">
            <a:off x="4498850" y="2640499"/>
            <a:ext cx="928808" cy="2963"/>
          </a:xfrm>
          <a:prstGeom prst="straightConnector1">
            <a:avLst/>
          </a:prstGeom>
          <a:ln w="63500" cmpd="sng">
            <a:solidFill>
              <a:schemeClr val="accent6">
                <a:lumMod val="75000"/>
              </a:schemeClr>
            </a:solidFill>
            <a:prstDash val="sysDash"/>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881334B3-ED58-0B45-9D2F-DFBB8B0B3DA2}"/>
              </a:ext>
            </a:extLst>
          </p:cNvPr>
          <p:cNvSpPr txBox="1"/>
          <p:nvPr/>
        </p:nvSpPr>
        <p:spPr>
          <a:xfrm>
            <a:off x="4676698" y="2380414"/>
            <a:ext cx="686406" cy="276999"/>
          </a:xfrm>
          <a:prstGeom prst="rect">
            <a:avLst/>
          </a:prstGeom>
          <a:noFill/>
        </p:spPr>
        <p:txBody>
          <a:bodyPr wrap="none" rtlCol="0">
            <a:spAutoFit/>
          </a:bodyPr>
          <a:lstStyle/>
          <a:p>
            <a:pPr defTabSz="322660">
              <a:spcAft>
                <a:spcPts val="300"/>
              </a:spcAft>
              <a:buSzPct val="100000"/>
            </a:pPr>
            <a:r>
              <a:rPr lang="en-US" sz="1200" dirty="0">
                <a:solidFill>
                  <a:schemeClr val="accent6">
                    <a:lumMod val="50000"/>
                  </a:schemeClr>
                </a:solidFill>
                <a:latin typeface="Helvetica Neue" panose="02000503000000020004" pitchFamily="2" charset="0"/>
                <a:ea typeface="Helvetica Neue LT Com 77 Bold Condensed" charset="0"/>
                <a:cs typeface="Helvetica Neue LT Com 77 Bold Condensed" charset="0"/>
              </a:rPr>
              <a:t>spouse</a:t>
            </a:r>
          </a:p>
        </p:txBody>
      </p:sp>
      <p:cxnSp>
        <p:nvCxnSpPr>
          <p:cNvPr id="16" name="Straight Arrow Connector 15">
            <a:extLst>
              <a:ext uri="{FF2B5EF4-FFF2-40B4-BE49-F238E27FC236}">
                <a16:creationId xmlns:a16="http://schemas.microsoft.com/office/drawing/2014/main" id="{679582DD-4CF6-7448-A92C-C6FE56474F37}"/>
              </a:ext>
            </a:extLst>
          </p:cNvPr>
          <p:cNvCxnSpPr>
            <a:stCxn id="30" idx="3"/>
            <a:endCxn id="29" idx="1"/>
          </p:cNvCxnSpPr>
          <p:nvPr/>
        </p:nvCxnSpPr>
        <p:spPr>
          <a:xfrm>
            <a:off x="3715139" y="3938447"/>
            <a:ext cx="817478" cy="0"/>
          </a:xfrm>
          <a:prstGeom prst="straightConnector1">
            <a:avLst/>
          </a:prstGeom>
          <a:ln w="63500" cmpd="sng">
            <a:solidFill>
              <a:schemeClr val="accent6">
                <a:lumMod val="75000"/>
              </a:schemeClr>
            </a:solidFill>
            <a:prstDash val="sysDash"/>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E7BB3142-B62E-E14B-BACF-48781FE5E1D4}"/>
              </a:ext>
            </a:extLst>
          </p:cNvPr>
          <p:cNvSpPr txBox="1"/>
          <p:nvPr/>
        </p:nvSpPr>
        <p:spPr>
          <a:xfrm>
            <a:off x="3803246" y="3657029"/>
            <a:ext cx="686406" cy="276999"/>
          </a:xfrm>
          <a:prstGeom prst="rect">
            <a:avLst/>
          </a:prstGeom>
          <a:noFill/>
        </p:spPr>
        <p:txBody>
          <a:bodyPr wrap="none" rtlCol="0">
            <a:spAutoFit/>
          </a:bodyPr>
          <a:lstStyle/>
          <a:p>
            <a:pPr defTabSz="322660">
              <a:spcAft>
                <a:spcPts val="300"/>
              </a:spcAft>
              <a:buSzPct val="100000"/>
            </a:pPr>
            <a:r>
              <a:rPr lang="en-US" sz="1200" dirty="0">
                <a:solidFill>
                  <a:schemeClr val="accent6">
                    <a:lumMod val="50000"/>
                  </a:schemeClr>
                </a:solidFill>
                <a:latin typeface="Helvetica Neue" panose="02000503000000020004" pitchFamily="2" charset="0"/>
                <a:ea typeface="Helvetica Neue LT Com 77 Bold Condensed" charset="0"/>
                <a:cs typeface="Helvetica Neue LT Com 77 Bold Condensed" charset="0"/>
              </a:rPr>
              <a:t>spouse</a:t>
            </a:r>
          </a:p>
        </p:txBody>
      </p:sp>
      <p:cxnSp>
        <p:nvCxnSpPr>
          <p:cNvPr id="18" name="Straight Arrow Connector 17">
            <a:extLst>
              <a:ext uri="{FF2B5EF4-FFF2-40B4-BE49-F238E27FC236}">
                <a16:creationId xmlns:a16="http://schemas.microsoft.com/office/drawing/2014/main" id="{2F2CB04E-A2F9-0E48-8430-828687A9E0F2}"/>
              </a:ext>
            </a:extLst>
          </p:cNvPr>
          <p:cNvCxnSpPr>
            <a:stCxn id="29" idx="3"/>
            <a:endCxn id="31" idx="1"/>
          </p:cNvCxnSpPr>
          <p:nvPr/>
        </p:nvCxnSpPr>
        <p:spPr>
          <a:xfrm flipV="1">
            <a:off x="4914652" y="3930257"/>
            <a:ext cx="800798" cy="8191"/>
          </a:xfrm>
          <a:prstGeom prst="straightConnector1">
            <a:avLst/>
          </a:prstGeom>
          <a:ln w="63500" cmpd="sng">
            <a:solidFill>
              <a:schemeClr val="accent1">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2986D500-A02C-E045-BBE2-BCC0B27D2491}"/>
              </a:ext>
            </a:extLst>
          </p:cNvPr>
          <p:cNvSpPr txBox="1"/>
          <p:nvPr/>
        </p:nvSpPr>
        <p:spPr>
          <a:xfrm>
            <a:off x="4914408" y="3608488"/>
            <a:ext cx="568507" cy="276999"/>
          </a:xfrm>
          <a:prstGeom prst="rect">
            <a:avLst/>
          </a:prstGeom>
          <a:noFill/>
        </p:spPr>
        <p:txBody>
          <a:bodyPr wrap="square" rtlCol="0">
            <a:spAutoFit/>
          </a:bodyPr>
          <a:lstStyle/>
          <a:p>
            <a:pPr defTabSz="322660">
              <a:spcAft>
                <a:spcPts val="300"/>
              </a:spcAft>
              <a:buSzPct val="100000"/>
            </a:pPr>
            <a:r>
              <a:rPr lang="en-US" sz="1200" dirty="0">
                <a:solidFill>
                  <a:schemeClr val="accent1">
                    <a:lumMod val="50000"/>
                  </a:schemeClr>
                </a:solidFill>
                <a:latin typeface="Helvetica Neue" panose="02000503000000020004" pitchFamily="2" charset="0"/>
                <a:ea typeface="Helvetica Neue LT Com 77 Bold Condensed" charset="0"/>
                <a:cs typeface="Helvetica Neue LT Com 77 Bold Condensed" charset="0"/>
              </a:rPr>
              <a:t>actor</a:t>
            </a:r>
          </a:p>
        </p:txBody>
      </p:sp>
      <p:cxnSp>
        <p:nvCxnSpPr>
          <p:cNvPr id="20" name="Straight Arrow Connector 19">
            <a:extLst>
              <a:ext uri="{FF2B5EF4-FFF2-40B4-BE49-F238E27FC236}">
                <a16:creationId xmlns:a16="http://schemas.microsoft.com/office/drawing/2014/main" id="{A893CCE2-D453-D04B-B96B-A914F496EC9C}"/>
              </a:ext>
            </a:extLst>
          </p:cNvPr>
          <p:cNvCxnSpPr/>
          <p:nvPr/>
        </p:nvCxnSpPr>
        <p:spPr>
          <a:xfrm flipV="1">
            <a:off x="4932128" y="4039413"/>
            <a:ext cx="702857" cy="1"/>
          </a:xfrm>
          <a:prstGeom prst="straightConnector1">
            <a:avLst/>
          </a:prstGeom>
          <a:ln w="63500" cmpd="sng">
            <a:solidFill>
              <a:srgbClr val="C00000"/>
            </a:solidFill>
            <a:prstDash val="sysDot"/>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8B9F813D-76C7-2A4C-BB78-4A1946EFEA5A}"/>
              </a:ext>
            </a:extLst>
          </p:cNvPr>
          <p:cNvCxnSpPr>
            <a:stCxn id="32" idx="0"/>
            <a:endCxn id="35" idx="3"/>
          </p:cNvCxnSpPr>
          <p:nvPr/>
        </p:nvCxnSpPr>
        <p:spPr>
          <a:xfrm flipH="1" flipV="1">
            <a:off x="3587699" y="1748951"/>
            <a:ext cx="578860" cy="548376"/>
          </a:xfrm>
          <a:prstGeom prst="straightConnector1">
            <a:avLst/>
          </a:prstGeom>
          <a:ln w="63500" cmpd="sng">
            <a:solidFill>
              <a:srgbClr val="C00000"/>
            </a:solidFill>
            <a:prstDash val="sysDot"/>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0CB85BB5-A053-184E-828F-22D3CA8B0DC5}"/>
              </a:ext>
            </a:extLst>
          </p:cNvPr>
          <p:cNvSpPr txBox="1"/>
          <p:nvPr/>
        </p:nvSpPr>
        <p:spPr>
          <a:xfrm rot="2596430">
            <a:off x="3691951" y="1883222"/>
            <a:ext cx="788279" cy="276999"/>
          </a:xfrm>
          <a:prstGeom prst="rect">
            <a:avLst/>
          </a:prstGeom>
          <a:noFill/>
        </p:spPr>
        <p:txBody>
          <a:bodyPr wrap="square" rtlCol="0">
            <a:spAutoFit/>
          </a:bodyPr>
          <a:lstStyle/>
          <a:p>
            <a:pPr defTabSz="322660">
              <a:spcAft>
                <a:spcPts val="300"/>
              </a:spcAft>
              <a:buSzPct val="100000"/>
            </a:pPr>
            <a:r>
              <a:rPr lang="en-US" sz="1200" dirty="0">
                <a:solidFill>
                  <a:srgbClr val="C00000"/>
                </a:solidFill>
                <a:latin typeface="Helvetica Neue" panose="02000503000000020004" pitchFamily="2" charset="0"/>
                <a:ea typeface="Helvetica Neue LT Com 77 Bold Condensed" charset="0"/>
                <a:cs typeface="Helvetica Neue LT Com 77 Bold Condensed" charset="0"/>
              </a:rPr>
              <a:t>director</a:t>
            </a:r>
          </a:p>
        </p:txBody>
      </p:sp>
      <p:cxnSp>
        <p:nvCxnSpPr>
          <p:cNvPr id="23" name="Straight Arrow Connector 22">
            <a:extLst>
              <a:ext uri="{FF2B5EF4-FFF2-40B4-BE49-F238E27FC236}">
                <a16:creationId xmlns:a16="http://schemas.microsoft.com/office/drawing/2014/main" id="{F6BA74C0-9214-1B46-BB5F-A952F08704BE}"/>
              </a:ext>
            </a:extLst>
          </p:cNvPr>
          <p:cNvCxnSpPr>
            <a:stCxn id="5" idx="3"/>
            <a:endCxn id="6" idx="1"/>
          </p:cNvCxnSpPr>
          <p:nvPr/>
        </p:nvCxnSpPr>
        <p:spPr>
          <a:xfrm flipV="1">
            <a:off x="667348" y="1877335"/>
            <a:ext cx="792239" cy="5177"/>
          </a:xfrm>
          <a:prstGeom prst="straightConnector1">
            <a:avLst/>
          </a:prstGeom>
          <a:ln w="63500" cmpd="sng">
            <a:solidFill>
              <a:schemeClr val="accent1">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9FDA4F0F-B300-5F41-8004-758B97210F5D}"/>
              </a:ext>
            </a:extLst>
          </p:cNvPr>
          <p:cNvSpPr txBox="1"/>
          <p:nvPr/>
        </p:nvSpPr>
        <p:spPr>
          <a:xfrm>
            <a:off x="816988" y="1619052"/>
            <a:ext cx="606527" cy="276999"/>
          </a:xfrm>
          <a:prstGeom prst="rect">
            <a:avLst/>
          </a:prstGeom>
          <a:noFill/>
        </p:spPr>
        <p:txBody>
          <a:bodyPr wrap="square" rtlCol="0">
            <a:spAutoFit/>
          </a:bodyPr>
          <a:lstStyle/>
          <a:p>
            <a:pPr defTabSz="322660">
              <a:spcAft>
                <a:spcPts val="300"/>
              </a:spcAft>
              <a:buSzPct val="100000"/>
            </a:pPr>
            <a:r>
              <a:rPr lang="en-US" sz="1200" dirty="0">
                <a:solidFill>
                  <a:schemeClr val="accent1">
                    <a:lumMod val="50000"/>
                  </a:schemeClr>
                </a:solidFill>
                <a:latin typeface="Helvetica Neue" panose="02000503000000020004" pitchFamily="2" charset="0"/>
                <a:ea typeface="Helvetica Neue LT Com 77 Bold Condensed" charset="0"/>
                <a:cs typeface="Helvetica Neue LT Com 77 Bold Condensed" charset="0"/>
              </a:rPr>
              <a:t>actor</a:t>
            </a:r>
          </a:p>
        </p:txBody>
      </p:sp>
      <p:cxnSp>
        <p:nvCxnSpPr>
          <p:cNvPr id="25" name="Straight Arrow Connector 24">
            <a:extLst>
              <a:ext uri="{FF2B5EF4-FFF2-40B4-BE49-F238E27FC236}">
                <a16:creationId xmlns:a16="http://schemas.microsoft.com/office/drawing/2014/main" id="{CEC75268-F2D2-8049-978A-BF4D97FB0CFE}"/>
              </a:ext>
            </a:extLst>
          </p:cNvPr>
          <p:cNvCxnSpPr>
            <a:stCxn id="7" idx="3"/>
            <a:endCxn id="8" idx="1"/>
          </p:cNvCxnSpPr>
          <p:nvPr/>
        </p:nvCxnSpPr>
        <p:spPr>
          <a:xfrm>
            <a:off x="702907" y="2903426"/>
            <a:ext cx="772481" cy="1667"/>
          </a:xfrm>
          <a:prstGeom prst="straightConnector1">
            <a:avLst/>
          </a:prstGeom>
          <a:ln w="63500" cmpd="sng">
            <a:solidFill>
              <a:schemeClr val="accent6">
                <a:lumMod val="75000"/>
              </a:schemeClr>
            </a:solidFill>
            <a:prstDash val="sysDash"/>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ABCD69F7-E7AB-7944-ABFE-6063FB1CB8AC}"/>
              </a:ext>
            </a:extLst>
          </p:cNvPr>
          <p:cNvSpPr txBox="1"/>
          <p:nvPr/>
        </p:nvSpPr>
        <p:spPr>
          <a:xfrm>
            <a:off x="832749" y="2634047"/>
            <a:ext cx="756979" cy="276999"/>
          </a:xfrm>
          <a:prstGeom prst="rect">
            <a:avLst/>
          </a:prstGeom>
          <a:noFill/>
        </p:spPr>
        <p:txBody>
          <a:bodyPr wrap="square" rtlCol="0">
            <a:spAutoFit/>
          </a:bodyPr>
          <a:lstStyle/>
          <a:p>
            <a:pPr defTabSz="322660">
              <a:spcAft>
                <a:spcPts val="300"/>
              </a:spcAft>
              <a:buSzPct val="100000"/>
            </a:pPr>
            <a:r>
              <a:rPr lang="en-US" sz="1200" dirty="0">
                <a:solidFill>
                  <a:schemeClr val="accent6">
                    <a:lumMod val="50000"/>
                  </a:schemeClr>
                </a:solidFill>
                <a:latin typeface="Helvetica Neue" panose="02000503000000020004" pitchFamily="2" charset="0"/>
                <a:ea typeface="Helvetica Neue LT Com 77 Bold Condensed" charset="0"/>
                <a:cs typeface="Helvetica Neue LT Com 77 Bold Condensed" charset="0"/>
              </a:rPr>
              <a:t>spouse</a:t>
            </a:r>
          </a:p>
        </p:txBody>
      </p:sp>
      <p:cxnSp>
        <p:nvCxnSpPr>
          <p:cNvPr id="27" name="Straight Arrow Connector 26">
            <a:extLst>
              <a:ext uri="{FF2B5EF4-FFF2-40B4-BE49-F238E27FC236}">
                <a16:creationId xmlns:a16="http://schemas.microsoft.com/office/drawing/2014/main" id="{737EFD77-0225-2744-AB43-67DEF54A2DAF}"/>
              </a:ext>
            </a:extLst>
          </p:cNvPr>
          <p:cNvCxnSpPr>
            <a:stCxn id="9" idx="3"/>
            <a:endCxn id="10" idx="1"/>
          </p:cNvCxnSpPr>
          <p:nvPr/>
        </p:nvCxnSpPr>
        <p:spPr>
          <a:xfrm>
            <a:off x="663662" y="3968939"/>
            <a:ext cx="798633" cy="4429"/>
          </a:xfrm>
          <a:prstGeom prst="straightConnector1">
            <a:avLst/>
          </a:prstGeom>
          <a:ln w="63500" cmpd="sng">
            <a:solidFill>
              <a:srgbClr val="C00000"/>
            </a:solidFill>
            <a:prstDash val="sysDot"/>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E8BF7E03-F725-554A-989B-D62A07C40EBB}"/>
              </a:ext>
            </a:extLst>
          </p:cNvPr>
          <p:cNvSpPr txBox="1"/>
          <p:nvPr/>
        </p:nvSpPr>
        <p:spPr>
          <a:xfrm>
            <a:off x="755672" y="3725065"/>
            <a:ext cx="854330" cy="276999"/>
          </a:xfrm>
          <a:prstGeom prst="rect">
            <a:avLst/>
          </a:prstGeom>
          <a:noFill/>
        </p:spPr>
        <p:txBody>
          <a:bodyPr wrap="square" rtlCol="0">
            <a:spAutoFit/>
          </a:bodyPr>
          <a:lstStyle/>
          <a:p>
            <a:pPr defTabSz="322660">
              <a:spcAft>
                <a:spcPts val="300"/>
              </a:spcAft>
              <a:buSzPct val="100000"/>
            </a:pPr>
            <a:r>
              <a:rPr lang="en-US" sz="1200" dirty="0">
                <a:solidFill>
                  <a:srgbClr val="C00000"/>
                </a:solidFill>
                <a:latin typeface="Helvetica Neue" panose="02000503000000020004" pitchFamily="2" charset="0"/>
                <a:ea typeface="Helvetica Neue LT Com 77 Bold Condensed" charset="0"/>
                <a:cs typeface="Helvetica Neue LT Com 77 Bold Condensed" charset="0"/>
              </a:rPr>
              <a:t>director</a:t>
            </a:r>
          </a:p>
        </p:txBody>
      </p:sp>
      <p:pic>
        <p:nvPicPr>
          <p:cNvPr id="29" name="Picture 2" descr="lint Eastwood at 2010 New York Film Festival.jpg">
            <a:extLst>
              <a:ext uri="{FF2B5EF4-FFF2-40B4-BE49-F238E27FC236}">
                <a16:creationId xmlns:a16="http://schemas.microsoft.com/office/drawing/2014/main" id="{2425E8FA-081A-514C-923F-7CE87937DBA2}"/>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532617" y="3657028"/>
            <a:ext cx="382035" cy="56283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mage result">
            <a:extLst>
              <a:ext uri="{FF2B5EF4-FFF2-40B4-BE49-F238E27FC236}">
                <a16:creationId xmlns:a16="http://schemas.microsoft.com/office/drawing/2014/main" id="{8AA8E7D1-1FDA-EB4E-B352-0F37C5FCBD56}"/>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3267497" y="3630309"/>
            <a:ext cx="447642" cy="61627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mage result">
            <a:extLst>
              <a:ext uri="{FF2B5EF4-FFF2-40B4-BE49-F238E27FC236}">
                <a16:creationId xmlns:a16="http://schemas.microsoft.com/office/drawing/2014/main" id="{E4EDC135-6158-F444-B233-29568A86E807}"/>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5715451" y="3666533"/>
            <a:ext cx="440783" cy="52744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mage result for ben affleck">
            <a:extLst>
              <a:ext uri="{FF2B5EF4-FFF2-40B4-BE49-F238E27FC236}">
                <a16:creationId xmlns:a16="http://schemas.microsoft.com/office/drawing/2014/main" id="{119E831C-25A4-D84C-BCE6-A80B5124D423}"/>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3924966" y="2297327"/>
            <a:ext cx="483185" cy="60489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elated image">
            <a:extLst>
              <a:ext uri="{FF2B5EF4-FFF2-40B4-BE49-F238E27FC236}">
                <a16:creationId xmlns:a16="http://schemas.microsoft.com/office/drawing/2014/main" id="{7C936C49-3EAF-CB4A-9CA2-468CEF1F443F}"/>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5495408" y="2312425"/>
            <a:ext cx="530961" cy="591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mage result">
            <a:extLst>
              <a:ext uri="{FF2B5EF4-FFF2-40B4-BE49-F238E27FC236}">
                <a16:creationId xmlns:a16="http://schemas.microsoft.com/office/drawing/2014/main" id="{B33C42D7-54BD-6940-8BEB-DF9DAB881B6F}"/>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806607" y="1441304"/>
            <a:ext cx="420641" cy="63139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mage result">
            <a:extLst>
              <a:ext uri="{FF2B5EF4-FFF2-40B4-BE49-F238E27FC236}">
                <a16:creationId xmlns:a16="http://schemas.microsoft.com/office/drawing/2014/main" id="{609CD88E-FAC1-6549-871E-66A11EE42D18}"/>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188889" y="1449639"/>
            <a:ext cx="398810" cy="598624"/>
          </a:xfrm>
          <a:prstGeom prst="rect">
            <a:avLst/>
          </a:prstGeom>
          <a:noFill/>
          <a:extLst>
            <a:ext uri="{909E8E84-426E-40DD-AFC4-6F175D3DCCD1}">
              <a14:hiddenFill xmlns:a14="http://schemas.microsoft.com/office/drawing/2010/main">
                <a:solidFill>
                  <a:srgbClr val="FFFFFF"/>
                </a:solidFill>
              </a14:hiddenFill>
            </a:ext>
          </a:extLst>
        </p:spPr>
      </p:pic>
      <p:sp>
        <p:nvSpPr>
          <p:cNvPr id="36" name="Parallelogram 35">
            <a:extLst>
              <a:ext uri="{FF2B5EF4-FFF2-40B4-BE49-F238E27FC236}">
                <a16:creationId xmlns:a16="http://schemas.microsoft.com/office/drawing/2014/main" id="{EDBC7FD2-037F-9146-AB33-1B51188F275B}"/>
              </a:ext>
            </a:extLst>
          </p:cNvPr>
          <p:cNvSpPr/>
          <p:nvPr/>
        </p:nvSpPr>
        <p:spPr>
          <a:xfrm flipH="1">
            <a:off x="2954921" y="1383507"/>
            <a:ext cx="3234158" cy="1681718"/>
          </a:xfrm>
          <a:prstGeom prst="parallelogram">
            <a:avLst>
              <a:gd name="adj" fmla="val 9889"/>
            </a:avLst>
          </a:prstGeom>
          <a:noFill/>
          <a:ln w="31750">
            <a:solidFill>
              <a:schemeClr val="accent1">
                <a:lumMod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37" name="Rounded Rectangle 36">
            <a:extLst>
              <a:ext uri="{FF2B5EF4-FFF2-40B4-BE49-F238E27FC236}">
                <a16:creationId xmlns:a16="http://schemas.microsoft.com/office/drawing/2014/main" id="{96268086-B91A-7D48-8390-CD035DAA6F93}"/>
              </a:ext>
            </a:extLst>
          </p:cNvPr>
          <p:cNvSpPr/>
          <p:nvPr/>
        </p:nvSpPr>
        <p:spPr>
          <a:xfrm>
            <a:off x="3009015" y="3453674"/>
            <a:ext cx="3338143" cy="922283"/>
          </a:xfrm>
          <a:prstGeom prst="roundRect">
            <a:avLst/>
          </a:prstGeom>
          <a:noFill/>
          <a:ln w="41275">
            <a:solidFill>
              <a:schemeClr val="accent4">
                <a:lumMod val="50000"/>
              </a:schemeClr>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sp>
        <p:nvSpPr>
          <p:cNvPr id="40" name="Title 2">
            <a:extLst>
              <a:ext uri="{FF2B5EF4-FFF2-40B4-BE49-F238E27FC236}">
                <a16:creationId xmlns:a16="http://schemas.microsoft.com/office/drawing/2014/main" id="{631AEC36-5812-2D43-B781-8CFAA7C57F91}"/>
              </a:ext>
            </a:extLst>
          </p:cNvPr>
          <p:cNvSpPr txBox="1">
            <a:spLocks/>
          </p:cNvSpPr>
          <p:nvPr/>
        </p:nvSpPr>
        <p:spPr bwMode="black">
          <a:xfrm>
            <a:off x="440530" y="128563"/>
            <a:ext cx="6415760" cy="1105789"/>
          </a:xfrm>
          <a:prstGeom prst="rect">
            <a:avLst/>
          </a:prstGeom>
          <a:effectLst/>
        </p:spPr>
        <p:txBody>
          <a:bodyPr vert="horz" wrap="square" lIns="0" tIns="144018" rIns="0" bIns="0" rtlCol="0" anchor="t" anchorCtr="0">
            <a:noAutofit/>
          </a:bodyPr>
          <a:lstStyle>
            <a:lvl1pPr algn="l" defTabSz="914318" rtl="0" eaLnBrk="1" latinLnBrk="0" hangingPunct="1">
              <a:lnSpc>
                <a:spcPct val="100000"/>
              </a:lnSpc>
              <a:spcBef>
                <a:spcPct val="0"/>
              </a:spcBef>
              <a:buNone/>
              <a:defRPr sz="3600" b="0" i="0" kern="1200" spc="300" baseline="0">
                <a:solidFill>
                  <a:srgbClr val="000000"/>
                </a:solidFill>
                <a:latin typeface="Helvetica Neue Bold Condensed"/>
                <a:ea typeface="+mj-ea"/>
                <a:cs typeface="Helvetica Neue Bold Condensed"/>
              </a:defRPr>
            </a:lvl1pPr>
          </a:lstStyle>
          <a:p>
            <a:r>
              <a:rPr lang="en-US" sz="2800" b="1" spc="0" dirty="0">
                <a:latin typeface="Helvetica Neue Condensed" panose="02000503000000020004" pitchFamily="2" charset="0"/>
                <a:ea typeface="Helvetica Neue Condensed" panose="02000503000000020004" pitchFamily="2" charset="0"/>
                <a:cs typeface="Helvetica Neue Condensed" panose="02000503000000020004" pitchFamily="2" charset="0"/>
              </a:rPr>
              <a:t>Search with Multiple Examples</a:t>
            </a:r>
            <a:br>
              <a:rPr lang="en-US" sz="2800" b="1" spc="0"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spc="0" dirty="0">
                <a:latin typeface="Helvetica Neue Thin" panose="020B0403020202020204" pitchFamily="34" charset="0"/>
              </a:rPr>
              <a:t>Combining partial answers</a:t>
            </a:r>
            <a:endParaRPr lang="en-US" sz="1800" dirty="0">
              <a:latin typeface="Helvetica Neue Thin" panose="020B0403020202020204" pitchFamily="34" charset="0"/>
            </a:endParaRPr>
          </a:p>
        </p:txBody>
      </p:sp>
      <p:sp>
        <p:nvSpPr>
          <p:cNvPr id="42" name="Rectangle 41">
            <a:extLst>
              <a:ext uri="{FF2B5EF4-FFF2-40B4-BE49-F238E27FC236}">
                <a16:creationId xmlns:a16="http://schemas.microsoft.com/office/drawing/2014/main" id="{D23EA762-52EC-3F41-8174-91FBB14639F9}"/>
              </a:ext>
            </a:extLst>
          </p:cNvPr>
          <p:cNvSpPr/>
          <p:nvPr/>
        </p:nvSpPr>
        <p:spPr>
          <a:xfrm>
            <a:off x="6414907" y="1116854"/>
            <a:ext cx="2729093" cy="2781035"/>
          </a:xfrm>
          <a:prstGeom prst="rect">
            <a:avLst/>
          </a:prstGeom>
          <a:solidFill>
            <a:schemeClr val="tx1">
              <a:lumMod val="20000"/>
              <a:lumOff val="80000"/>
            </a:schemeClr>
          </a:solidFill>
          <a:ln w="63500">
            <a:noFill/>
          </a:ln>
          <a:effectLst/>
        </p:spPr>
        <p:style>
          <a:lnRef idx="1">
            <a:schemeClr val="accent1"/>
          </a:lnRef>
          <a:fillRef idx="3">
            <a:schemeClr val="accent1"/>
          </a:fillRef>
          <a:effectRef idx="2">
            <a:schemeClr val="accent1"/>
          </a:effectRef>
          <a:fontRef idx="minor">
            <a:schemeClr val="lt1"/>
          </a:fontRef>
        </p:style>
        <p:txBody>
          <a:bodyPr lIns="135000" tIns="135000" rIns="135000" bIns="135000" rtlCol="0" anchor="ctr"/>
          <a:lstStyle/>
          <a:p>
            <a:pPr marL="304800" lvl="1" indent="-171450">
              <a:buFont typeface="Arial" pitchFamily="34" charset="0"/>
              <a:buChar char="•"/>
            </a:pPr>
            <a:r>
              <a:rPr lang="en-US" sz="1350" u="sng" dirty="0">
                <a:solidFill>
                  <a:schemeClr val="tx1">
                    <a:lumMod val="50000"/>
                  </a:schemeClr>
                </a:solidFill>
                <a:latin typeface="Helvetica Neue" panose="02000503000000020004" pitchFamily="2" charset="0"/>
                <a:ea typeface="Helvetica Neue LT Com 77 Bold Condensed" charset="0"/>
                <a:cs typeface="Helvetica Neue LT Com 77 Bold Condensed" charset="0"/>
              </a:rPr>
              <a:t>Multiple Simple</a:t>
            </a:r>
            <a:r>
              <a:rPr lang="en-US" sz="1350" dirty="0">
                <a:solidFill>
                  <a:schemeClr val="tx1">
                    <a:lumMod val="50000"/>
                  </a:schemeClr>
                </a:solidFill>
                <a:latin typeface="Helvetica Neue" panose="02000503000000020004" pitchFamily="2" charset="0"/>
                <a:ea typeface="Helvetica Neue LT Com 57 Condensed" charset="0"/>
                <a:cs typeface="Helvetica Neue LT Com 57 Condensed" charset="0"/>
              </a:rPr>
              <a:t> Examples</a:t>
            </a:r>
          </a:p>
          <a:p>
            <a:pPr marL="304800" lvl="1" indent="-171450">
              <a:buFont typeface="Arial" pitchFamily="34" charset="0"/>
              <a:buChar char="•"/>
            </a:pPr>
            <a:endParaRPr lang="en-US" sz="1350" dirty="0">
              <a:solidFill>
                <a:schemeClr val="tx1">
                  <a:lumMod val="50000"/>
                </a:schemeClr>
              </a:solidFill>
              <a:latin typeface="Helvetica Neue" panose="02000503000000020004" pitchFamily="2" charset="0"/>
              <a:ea typeface="Helvetica Neue LT Com 57 Condensed" charset="0"/>
              <a:cs typeface="Helvetica Neue LT Com 57 Condensed" charset="0"/>
            </a:endParaRPr>
          </a:p>
          <a:p>
            <a:pPr marL="304800" lvl="1" indent="-171450">
              <a:buFont typeface="Arial" pitchFamily="34" charset="0"/>
              <a:buChar char="•"/>
            </a:pPr>
            <a:r>
              <a:rPr lang="en-US" sz="1350" dirty="0">
                <a:solidFill>
                  <a:schemeClr val="tx1">
                    <a:lumMod val="50000"/>
                  </a:schemeClr>
                </a:solidFill>
                <a:latin typeface="Helvetica Neue" panose="02000503000000020004" pitchFamily="2" charset="0"/>
                <a:ea typeface="Helvetica Neue LT Com 57 Condensed" charset="0"/>
                <a:cs typeface="Helvetica Neue LT Com 57 Condensed" charset="0"/>
              </a:rPr>
              <a:t>Each Example describes an </a:t>
            </a:r>
            <a:r>
              <a:rPr lang="en-US" sz="1350" u="sng" dirty="0">
                <a:solidFill>
                  <a:schemeClr val="tx1">
                    <a:lumMod val="50000"/>
                  </a:schemeClr>
                </a:solidFill>
                <a:latin typeface="Helvetica Neue" panose="02000503000000020004" pitchFamily="2" charset="0"/>
                <a:ea typeface="Helvetica Neue LT Com 77 Bold Condensed" charset="0"/>
                <a:cs typeface="Helvetica Neue LT Com 77 Bold Condensed" charset="0"/>
              </a:rPr>
              <a:t>Aspect</a:t>
            </a:r>
          </a:p>
          <a:p>
            <a:pPr marL="304800" lvl="1" indent="-171450">
              <a:buFont typeface="Arial" pitchFamily="34" charset="0"/>
              <a:buChar char="•"/>
            </a:pPr>
            <a:endParaRPr lang="en-US" sz="1350" u="sng" dirty="0">
              <a:solidFill>
                <a:schemeClr val="tx1">
                  <a:lumMod val="50000"/>
                </a:schemeClr>
              </a:solidFill>
              <a:latin typeface="Helvetica Neue" panose="02000503000000020004" pitchFamily="2" charset="0"/>
              <a:ea typeface="Helvetica Neue LT Com 77 Bold Condensed" charset="0"/>
              <a:cs typeface="Helvetica Neue LT Com 77 Bold Condensed" charset="0"/>
            </a:endParaRPr>
          </a:p>
          <a:p>
            <a:pPr marL="304800" lvl="1" indent="-171450">
              <a:buFont typeface="Arial" pitchFamily="34" charset="0"/>
              <a:buChar char="•"/>
            </a:pPr>
            <a:r>
              <a:rPr lang="en-US" sz="1350" dirty="0">
                <a:solidFill>
                  <a:schemeClr val="tx1">
                    <a:lumMod val="50000"/>
                  </a:schemeClr>
                </a:solidFill>
                <a:latin typeface="Helvetica Neue" panose="02000503000000020004" pitchFamily="2" charset="0"/>
                <a:ea typeface="Helvetica Neue LT Com 57 Condensed" charset="0"/>
                <a:cs typeface="Helvetica Neue LT Com 57 Condensed" charset="0"/>
              </a:rPr>
              <a:t>Results are </a:t>
            </a:r>
            <a:r>
              <a:rPr lang="en-US" sz="1350" u="sng" dirty="0">
                <a:solidFill>
                  <a:schemeClr val="tx1">
                    <a:lumMod val="50000"/>
                  </a:schemeClr>
                </a:solidFill>
                <a:latin typeface="Helvetica Neue" panose="02000503000000020004" pitchFamily="2" charset="0"/>
                <a:ea typeface="Helvetica Neue LT Com 77 Bold Condensed" charset="0"/>
                <a:cs typeface="Helvetica Neue LT Com 77 Bold Condensed" charset="0"/>
              </a:rPr>
              <a:t>Combinations of aspects</a:t>
            </a:r>
          </a:p>
          <a:p>
            <a:pPr marL="304800" lvl="1" indent="-171450">
              <a:buFont typeface="Arial" pitchFamily="34" charset="0"/>
              <a:buChar char="•"/>
            </a:pPr>
            <a:endParaRPr lang="en-US" sz="1350" u="sng" dirty="0">
              <a:solidFill>
                <a:schemeClr val="tx1">
                  <a:lumMod val="50000"/>
                </a:schemeClr>
              </a:solidFill>
              <a:latin typeface="Helvetica Neue" panose="02000503000000020004" pitchFamily="2" charset="0"/>
              <a:ea typeface="Helvetica Neue LT Com 77 Bold Condensed" charset="0"/>
              <a:cs typeface="Helvetica Neue LT Com 77 Bold Condensed" charset="0"/>
            </a:endParaRPr>
          </a:p>
          <a:p>
            <a:pPr marL="304800" lvl="1" indent="-171450">
              <a:buFont typeface="Arial" pitchFamily="34" charset="0"/>
              <a:buChar char="•"/>
            </a:pPr>
            <a:r>
              <a:rPr lang="en-US" sz="1350" dirty="0">
                <a:solidFill>
                  <a:schemeClr val="tx1">
                    <a:lumMod val="50000"/>
                  </a:schemeClr>
                </a:solidFill>
                <a:latin typeface="Helvetica Neue" panose="02000503000000020004" pitchFamily="2" charset="0"/>
                <a:ea typeface="Helvetica Neue LT Com 57 Condensed" charset="0"/>
                <a:cs typeface="Helvetica Neue LT Com 57 Condensed" charset="0"/>
              </a:rPr>
              <a:t>Results have possibly </a:t>
            </a:r>
            <a:r>
              <a:rPr lang="en-US" sz="1350" u="sng" dirty="0">
                <a:solidFill>
                  <a:schemeClr val="tx1">
                    <a:lumMod val="50000"/>
                  </a:schemeClr>
                </a:solidFill>
                <a:latin typeface="Helvetica Neue" panose="02000503000000020004" pitchFamily="2" charset="0"/>
                <a:ea typeface="Helvetica Neue LT Com 77 Bold Condensed" charset="0"/>
                <a:cs typeface="Helvetica Neue LT Com 77 Bold Condensed" charset="0"/>
              </a:rPr>
              <a:t>Multiple Structures</a:t>
            </a:r>
          </a:p>
        </p:txBody>
      </p:sp>
      <p:sp>
        <p:nvSpPr>
          <p:cNvPr id="38" name="Rectangle 37">
            <a:extLst>
              <a:ext uri="{FF2B5EF4-FFF2-40B4-BE49-F238E27FC236}">
                <a16:creationId xmlns:a16="http://schemas.microsoft.com/office/drawing/2014/main" id="{A5567D90-4DD9-B445-8871-E49FAB74BEBC}"/>
              </a:ext>
            </a:extLst>
          </p:cNvPr>
          <p:cNvSpPr/>
          <p:nvPr/>
        </p:nvSpPr>
        <p:spPr>
          <a:xfrm>
            <a:off x="7124209" y="391604"/>
            <a:ext cx="1852430" cy="300082"/>
          </a:xfrm>
          <a:prstGeom prst="rect">
            <a:avLst/>
          </a:prstGeom>
        </p:spPr>
        <p:txBody>
          <a:bodyPr wrap="none">
            <a:spAutoFit/>
          </a:bodyPr>
          <a:lstStyle/>
          <a:p>
            <a:r>
              <a:rPr lang="en-GB" sz="1350" dirty="0">
                <a:solidFill>
                  <a:srgbClr val="0072E5"/>
                </a:solidFill>
                <a:latin typeface="LibreCaslonText"/>
              </a:rPr>
              <a:t>Lissandrini et al. </a:t>
            </a:r>
            <a:r>
              <a:rPr lang="en-GB" sz="1350" dirty="0">
                <a:latin typeface="LibreCaslonText"/>
              </a:rPr>
              <a:t>[</a:t>
            </a:r>
            <a:r>
              <a:rPr lang="en-GB" sz="1350" dirty="0">
                <a:solidFill>
                  <a:srgbClr val="0072E5"/>
                </a:solidFill>
                <a:latin typeface="LibreCaslonText"/>
              </a:rPr>
              <a:t>2018</a:t>
            </a:r>
            <a:r>
              <a:rPr lang="en-GB" sz="1350" dirty="0">
                <a:latin typeface="LibreCaslonText"/>
              </a:rPr>
              <a:t>] </a:t>
            </a:r>
          </a:p>
        </p:txBody>
      </p:sp>
      <p:sp>
        <p:nvSpPr>
          <p:cNvPr id="41" name="Rectangle 40">
            <a:extLst>
              <a:ext uri="{FF2B5EF4-FFF2-40B4-BE49-F238E27FC236}">
                <a16:creationId xmlns:a16="http://schemas.microsoft.com/office/drawing/2014/main" id="{8DC8F150-3B6F-004D-A3A0-9437E41C877B}"/>
              </a:ext>
            </a:extLst>
          </p:cNvPr>
          <p:cNvSpPr/>
          <p:nvPr/>
        </p:nvSpPr>
        <p:spPr>
          <a:xfrm>
            <a:off x="1692036" y="4369433"/>
            <a:ext cx="6094802" cy="405012"/>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wrap="none" lIns="90000" tIns="90000" rIns="90000" bIns="90000" rtlCol="0" anchor="ctr"/>
          <a:lstStyle/>
          <a:p>
            <a:r>
              <a:rPr lang="en-US" sz="1200" dirty="0">
                <a:solidFill>
                  <a:schemeClr val="tx1"/>
                </a:solidFill>
                <a:latin typeface="Helvetica Neue" panose="02000503000000020004" pitchFamily="2" charset="0"/>
                <a:ea typeface="Georgia" charset="0"/>
                <a:cs typeface="Georgia" charset="0"/>
              </a:rPr>
              <a:t>Case: Unknown Structures </a:t>
            </a:r>
            <a:r>
              <a:rPr lang="en-US" dirty="0">
                <a:solidFill>
                  <a:schemeClr val="tx1"/>
                </a:solidFill>
                <a:latin typeface="Helvetica Neue" panose="02000503000000020004" pitchFamily="2" charset="0"/>
                <a:ea typeface="Georgia" charset="0"/>
                <a:cs typeface="Georgia" charset="0"/>
              </a:rPr>
              <a:t>→</a:t>
            </a:r>
            <a:r>
              <a:rPr lang="en-US" sz="1400" dirty="0">
                <a:solidFill>
                  <a:schemeClr val="tx1"/>
                </a:solidFill>
                <a:latin typeface="Helvetica Neue" panose="02000503000000020004" pitchFamily="2" charset="0"/>
                <a:ea typeface="Georgia" charset="0"/>
                <a:cs typeface="Georgia" charset="0"/>
              </a:rPr>
              <a:t> </a:t>
            </a:r>
            <a:r>
              <a:rPr lang="en-US" sz="1200" dirty="0">
                <a:solidFill>
                  <a:schemeClr val="tx1"/>
                </a:solidFill>
                <a:latin typeface="Helvetica Neue" panose="02000503000000020004" pitchFamily="2" charset="0"/>
                <a:ea typeface="Georgia" charset="0"/>
                <a:cs typeface="Georgia" charset="0"/>
              </a:rPr>
              <a:t>Find Complex Connections with Simpler Components</a:t>
            </a:r>
          </a:p>
        </p:txBody>
      </p:sp>
      <p:sp>
        <p:nvSpPr>
          <p:cNvPr id="44" name="TextBox 43">
            <a:extLst>
              <a:ext uri="{FF2B5EF4-FFF2-40B4-BE49-F238E27FC236}">
                <a16:creationId xmlns:a16="http://schemas.microsoft.com/office/drawing/2014/main" id="{CDF70750-A582-7B47-AFDA-888D8A861A1F}"/>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60447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53" presetClass="entr" presetSubtype="16"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par>
                                <p:cTn id="28" presetID="53" presetClass="entr" presetSubtype="16"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ppt_w</p:attrName>
                                        </p:attrNameLst>
                                      </p:cBhvr>
                                      <p:tavLst>
                                        <p:tav tm="0">
                                          <p:val>
                                            <p:fltVal val="0"/>
                                          </p:val>
                                        </p:tav>
                                        <p:tav tm="100000">
                                          <p:val>
                                            <p:strVal val="#ppt_w"/>
                                          </p:val>
                                        </p:tav>
                                      </p:tavLst>
                                    </p:anim>
                                    <p:anim calcmode="lin" valueType="num">
                                      <p:cBhvr>
                                        <p:cTn id="31" dur="500" fill="hold"/>
                                        <p:tgtEl>
                                          <p:spTgt spid="21"/>
                                        </p:tgtEl>
                                        <p:attrNameLst>
                                          <p:attrName>ppt_h</p:attrName>
                                        </p:attrNameLst>
                                      </p:cBhvr>
                                      <p:tavLst>
                                        <p:tav tm="0">
                                          <p:val>
                                            <p:fltVal val="0"/>
                                          </p:val>
                                        </p:tav>
                                        <p:tav tm="100000">
                                          <p:val>
                                            <p:strVal val="#ppt_h"/>
                                          </p:val>
                                        </p:tav>
                                      </p:tavLst>
                                    </p:anim>
                                    <p:animEffect transition="in" filter="fade">
                                      <p:cBhvr>
                                        <p:cTn id="32" dur="500"/>
                                        <p:tgtEl>
                                          <p:spTgt spid="21"/>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Effect transition="in" filter="fade">
                                      <p:cBhvr>
                                        <p:cTn id="37" dur="500"/>
                                        <p:tgtEl>
                                          <p:spTgt spid="2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53" presetClass="entr" presetSubtype="16"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500" fill="hold"/>
                                        <p:tgtEl>
                                          <p:spTgt spid="18"/>
                                        </p:tgtEl>
                                        <p:attrNameLst>
                                          <p:attrName>ppt_w</p:attrName>
                                        </p:attrNameLst>
                                      </p:cBhvr>
                                      <p:tavLst>
                                        <p:tav tm="0">
                                          <p:val>
                                            <p:fltVal val="0"/>
                                          </p:val>
                                        </p:tav>
                                        <p:tav tm="100000">
                                          <p:val>
                                            <p:strVal val="#ppt_w"/>
                                          </p:val>
                                        </p:tav>
                                      </p:tavLst>
                                    </p:anim>
                                    <p:anim calcmode="lin" valueType="num">
                                      <p:cBhvr>
                                        <p:cTn id="54" dur="500" fill="hold"/>
                                        <p:tgtEl>
                                          <p:spTgt spid="18"/>
                                        </p:tgtEl>
                                        <p:attrNameLst>
                                          <p:attrName>ppt_h</p:attrName>
                                        </p:attrNameLst>
                                      </p:cBhvr>
                                      <p:tavLst>
                                        <p:tav tm="0">
                                          <p:val>
                                            <p:fltVal val="0"/>
                                          </p:val>
                                        </p:tav>
                                        <p:tav tm="100000">
                                          <p:val>
                                            <p:strVal val="#ppt_h"/>
                                          </p:val>
                                        </p:tav>
                                      </p:tavLst>
                                    </p:anim>
                                    <p:animEffect transition="in" filter="fade">
                                      <p:cBhvr>
                                        <p:cTn id="55" dur="500"/>
                                        <p:tgtEl>
                                          <p:spTgt spid="1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par>
                                <p:cTn id="61" presetID="53" presetClass="entr" presetSubtype="16"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500" fill="hold"/>
                                        <p:tgtEl>
                                          <p:spTgt spid="16"/>
                                        </p:tgtEl>
                                        <p:attrNameLst>
                                          <p:attrName>ppt_w</p:attrName>
                                        </p:attrNameLst>
                                      </p:cBhvr>
                                      <p:tavLst>
                                        <p:tav tm="0">
                                          <p:val>
                                            <p:fltVal val="0"/>
                                          </p:val>
                                        </p:tav>
                                        <p:tav tm="100000">
                                          <p:val>
                                            <p:strVal val="#ppt_w"/>
                                          </p:val>
                                        </p:tav>
                                      </p:tavLst>
                                    </p:anim>
                                    <p:anim calcmode="lin" valueType="num">
                                      <p:cBhvr>
                                        <p:cTn id="64" dur="500" fill="hold"/>
                                        <p:tgtEl>
                                          <p:spTgt spid="16"/>
                                        </p:tgtEl>
                                        <p:attrNameLst>
                                          <p:attrName>ppt_h</p:attrName>
                                        </p:attrNameLst>
                                      </p:cBhvr>
                                      <p:tavLst>
                                        <p:tav tm="0">
                                          <p:val>
                                            <p:fltVal val="0"/>
                                          </p:val>
                                        </p:tav>
                                        <p:tav tm="100000">
                                          <p:val>
                                            <p:strVal val="#ppt_h"/>
                                          </p:val>
                                        </p:tav>
                                      </p:tavLst>
                                    </p:anim>
                                    <p:animEffect transition="in" filter="fade">
                                      <p:cBhvr>
                                        <p:cTn id="65" dur="500"/>
                                        <p:tgtEl>
                                          <p:spTgt spid="16"/>
                                        </p:tgtEl>
                                      </p:cBhvr>
                                    </p:animEffect>
                                  </p:childTnLst>
                                </p:cTn>
                              </p:par>
                              <p:par>
                                <p:cTn id="66" presetID="10" presetClass="entr" presetSubtype="0"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par>
                                <p:cTn id="69" presetID="10" presetClass="entr" presetSubtype="0"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cTn>
                              </p:par>
                              <p:par>
                                <p:cTn id="72" presetID="10" presetClass="entr" presetSubtype="0" fill="hold"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500"/>
                                        <p:tgtEl>
                                          <p:spTgt spid="31"/>
                                        </p:tgtEl>
                                      </p:cBhvr>
                                    </p:animEffect>
                                  </p:childTnLst>
                                </p:cTn>
                              </p:par>
                              <p:par>
                                <p:cTn id="75" presetID="10" presetClass="entr" presetSubtype="0" fill="hold" nodeType="with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500"/>
                                        <p:tgtEl>
                                          <p:spTgt spid="32"/>
                                        </p:tgtEl>
                                      </p:cBhvr>
                                    </p:animEffect>
                                  </p:childTnLst>
                                </p:cTn>
                              </p:par>
                              <p:par>
                                <p:cTn id="78" presetID="10" presetClass="entr" presetSubtype="0" fill="hold" nodeType="with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fade">
                                      <p:cBhvr>
                                        <p:cTn id="80" dur="500"/>
                                        <p:tgtEl>
                                          <p:spTgt spid="33"/>
                                        </p:tgtEl>
                                      </p:cBhvr>
                                    </p:animEffect>
                                  </p:childTnLst>
                                </p:cTn>
                              </p:par>
                              <p:par>
                                <p:cTn id="81" presetID="10" presetClass="entr" presetSubtype="0" fill="hold"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500"/>
                                        <p:tgtEl>
                                          <p:spTgt spid="34"/>
                                        </p:tgtEl>
                                      </p:cBhvr>
                                    </p:animEffect>
                                  </p:childTnLst>
                                </p:cTn>
                              </p:par>
                              <p:par>
                                <p:cTn id="84" presetID="10" presetClass="entr" presetSubtype="0" fill="hold" nodeType="with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fade">
                                      <p:cBhvr>
                                        <p:cTn id="86" dur="500"/>
                                        <p:tgtEl>
                                          <p:spTgt spid="35"/>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fade">
                                      <p:cBhvr>
                                        <p:cTn id="89" dur="500"/>
                                        <p:tgtEl>
                                          <p:spTgt spid="36"/>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fade">
                                      <p:cBhvr>
                                        <p:cTn id="92" dur="500"/>
                                        <p:tgtEl>
                                          <p:spTgt spid="37"/>
                                        </p:tgtEl>
                                      </p:cBhvr>
                                    </p:animEffect>
                                  </p:childTnLst>
                                </p:cTn>
                              </p:par>
                            </p:childTnLst>
                          </p:cTn>
                        </p:par>
                        <p:par>
                          <p:cTn id="93" fill="hold">
                            <p:stCondLst>
                              <p:cond delay="500"/>
                            </p:stCondLst>
                            <p:childTnLst>
                              <p:par>
                                <p:cTn id="94" presetID="10" presetClass="entr" presetSubtype="0" fill="hold" grpId="0" nodeType="after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fade">
                                      <p:cBhvr>
                                        <p:cTn id="96" dur="500"/>
                                        <p:tgtEl>
                                          <p:spTgt spid="42"/>
                                        </p:tgtEl>
                                      </p:cBhvr>
                                    </p:animEffect>
                                  </p:childTnLst>
                                </p:cTn>
                              </p:par>
                              <p:par>
                                <p:cTn id="97" presetID="1" presetClass="entr" presetSubtype="0" fill="hold" grpId="0" nodeType="with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3" grpId="0"/>
      <p:bldP spid="15" grpId="0"/>
      <p:bldP spid="17" grpId="0"/>
      <p:bldP spid="19" grpId="0"/>
      <p:bldP spid="22" grpId="0"/>
      <p:bldP spid="36" grpId="0" animBg="1"/>
      <p:bldP spid="37" grpId="0" animBg="1"/>
      <p:bldP spid="42" grpId="0" animBg="1"/>
      <p:bldP spid="41"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Picture 171">
            <a:extLst>
              <a:ext uri="{FF2B5EF4-FFF2-40B4-BE49-F238E27FC236}">
                <a16:creationId xmlns:a16="http://schemas.microsoft.com/office/drawing/2014/main" id="{2B945714-AF6E-9746-B213-E6CC7FB5FF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9988" y="2884912"/>
            <a:ext cx="3114932" cy="1442099"/>
          </a:xfrm>
          <a:prstGeom prst="rect">
            <a:avLst/>
          </a:prstGeom>
        </p:spPr>
      </p:pic>
      <p:sp>
        <p:nvSpPr>
          <p:cNvPr id="174" name="Oval 173">
            <a:extLst>
              <a:ext uri="{FF2B5EF4-FFF2-40B4-BE49-F238E27FC236}">
                <a16:creationId xmlns:a16="http://schemas.microsoft.com/office/drawing/2014/main" id="{1480CCD9-B383-5F48-86DD-B301B58BE821}"/>
              </a:ext>
            </a:extLst>
          </p:cNvPr>
          <p:cNvSpPr/>
          <p:nvPr/>
        </p:nvSpPr>
        <p:spPr>
          <a:xfrm>
            <a:off x="5480249" y="3573400"/>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75" name="Oval 174">
            <a:extLst>
              <a:ext uri="{FF2B5EF4-FFF2-40B4-BE49-F238E27FC236}">
                <a16:creationId xmlns:a16="http://schemas.microsoft.com/office/drawing/2014/main" id="{8DC3CE38-63D7-0040-8F67-2391D843E2FF}"/>
              </a:ext>
            </a:extLst>
          </p:cNvPr>
          <p:cNvSpPr/>
          <p:nvPr/>
        </p:nvSpPr>
        <p:spPr>
          <a:xfrm>
            <a:off x="5800738" y="3810964"/>
            <a:ext cx="104888" cy="112955"/>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76" name="Oval 175">
            <a:extLst>
              <a:ext uri="{FF2B5EF4-FFF2-40B4-BE49-F238E27FC236}">
                <a16:creationId xmlns:a16="http://schemas.microsoft.com/office/drawing/2014/main" id="{36DFAADA-5307-CA4C-B993-851490D1F21A}"/>
              </a:ext>
            </a:extLst>
          </p:cNvPr>
          <p:cNvSpPr/>
          <p:nvPr/>
        </p:nvSpPr>
        <p:spPr>
          <a:xfrm>
            <a:off x="6728584" y="3810964"/>
            <a:ext cx="104888" cy="112955"/>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77" name="Oval 176">
            <a:extLst>
              <a:ext uri="{FF2B5EF4-FFF2-40B4-BE49-F238E27FC236}">
                <a16:creationId xmlns:a16="http://schemas.microsoft.com/office/drawing/2014/main" id="{0328725A-7F22-1D44-96FC-E7272F4EA12E}"/>
              </a:ext>
            </a:extLst>
          </p:cNvPr>
          <p:cNvSpPr/>
          <p:nvPr/>
        </p:nvSpPr>
        <p:spPr>
          <a:xfrm>
            <a:off x="7487301" y="4147505"/>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78" name="Oval 177">
            <a:extLst>
              <a:ext uri="{FF2B5EF4-FFF2-40B4-BE49-F238E27FC236}">
                <a16:creationId xmlns:a16="http://schemas.microsoft.com/office/drawing/2014/main" id="{CEF9876F-A285-1B4A-A88B-CF2396A58D09}"/>
              </a:ext>
            </a:extLst>
          </p:cNvPr>
          <p:cNvSpPr/>
          <p:nvPr/>
        </p:nvSpPr>
        <p:spPr>
          <a:xfrm>
            <a:off x="6325174" y="3931987"/>
            <a:ext cx="104888" cy="112955"/>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79" name="Oval 178">
            <a:extLst>
              <a:ext uri="{FF2B5EF4-FFF2-40B4-BE49-F238E27FC236}">
                <a16:creationId xmlns:a16="http://schemas.microsoft.com/office/drawing/2014/main" id="{77D10948-6A96-1242-A7BC-4CDACBA69229}"/>
              </a:ext>
            </a:extLst>
          </p:cNvPr>
          <p:cNvSpPr/>
          <p:nvPr/>
        </p:nvSpPr>
        <p:spPr>
          <a:xfrm>
            <a:off x="5978240" y="4093353"/>
            <a:ext cx="104888" cy="112955"/>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80" name="Oval 179">
            <a:extLst>
              <a:ext uri="{FF2B5EF4-FFF2-40B4-BE49-F238E27FC236}">
                <a16:creationId xmlns:a16="http://schemas.microsoft.com/office/drawing/2014/main" id="{90F29098-0ED1-644E-AEF5-29A695F16535}"/>
              </a:ext>
            </a:extLst>
          </p:cNvPr>
          <p:cNvSpPr/>
          <p:nvPr/>
        </p:nvSpPr>
        <p:spPr>
          <a:xfrm>
            <a:off x="7472641" y="3103149"/>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81" name="Oval 180">
            <a:extLst>
              <a:ext uri="{FF2B5EF4-FFF2-40B4-BE49-F238E27FC236}">
                <a16:creationId xmlns:a16="http://schemas.microsoft.com/office/drawing/2014/main" id="{F1D780E5-C69C-4A44-BF08-59794E41C415}"/>
              </a:ext>
            </a:extLst>
          </p:cNvPr>
          <p:cNvSpPr/>
          <p:nvPr/>
        </p:nvSpPr>
        <p:spPr>
          <a:xfrm>
            <a:off x="7861725" y="2865449"/>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82" name="Oval 181">
            <a:extLst>
              <a:ext uri="{FF2B5EF4-FFF2-40B4-BE49-F238E27FC236}">
                <a16:creationId xmlns:a16="http://schemas.microsoft.com/office/drawing/2014/main" id="{18D65162-C36B-FC4C-973D-F94C07C3A12E}"/>
              </a:ext>
            </a:extLst>
          </p:cNvPr>
          <p:cNvSpPr/>
          <p:nvPr/>
        </p:nvSpPr>
        <p:spPr>
          <a:xfrm>
            <a:off x="5431166" y="3160572"/>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83" name="Oval 182">
            <a:extLst>
              <a:ext uri="{FF2B5EF4-FFF2-40B4-BE49-F238E27FC236}">
                <a16:creationId xmlns:a16="http://schemas.microsoft.com/office/drawing/2014/main" id="{D5B58FAE-0618-4644-BD47-2393B19AD682}"/>
              </a:ext>
            </a:extLst>
          </p:cNvPr>
          <p:cNvSpPr/>
          <p:nvPr/>
        </p:nvSpPr>
        <p:spPr>
          <a:xfrm>
            <a:off x="5218031" y="2847255"/>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84" name="Oval 183">
            <a:extLst>
              <a:ext uri="{FF2B5EF4-FFF2-40B4-BE49-F238E27FC236}">
                <a16:creationId xmlns:a16="http://schemas.microsoft.com/office/drawing/2014/main" id="{73F3CC46-AD4D-9746-86DA-1B65C298D218}"/>
              </a:ext>
            </a:extLst>
          </p:cNvPr>
          <p:cNvSpPr/>
          <p:nvPr/>
        </p:nvSpPr>
        <p:spPr>
          <a:xfrm>
            <a:off x="7953271" y="2534053"/>
            <a:ext cx="104888"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85" name="Oval 184">
            <a:extLst>
              <a:ext uri="{FF2B5EF4-FFF2-40B4-BE49-F238E27FC236}">
                <a16:creationId xmlns:a16="http://schemas.microsoft.com/office/drawing/2014/main" id="{CD0C55B7-0D82-7F42-A1FB-9E4F93F34610}"/>
              </a:ext>
            </a:extLst>
          </p:cNvPr>
          <p:cNvSpPr/>
          <p:nvPr/>
        </p:nvSpPr>
        <p:spPr>
          <a:xfrm>
            <a:off x="7214891" y="3277478"/>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86" name="Oval 185">
            <a:extLst>
              <a:ext uri="{FF2B5EF4-FFF2-40B4-BE49-F238E27FC236}">
                <a16:creationId xmlns:a16="http://schemas.microsoft.com/office/drawing/2014/main" id="{90DA6A08-F9DA-F84F-9A1C-BB372A08711A}"/>
              </a:ext>
            </a:extLst>
          </p:cNvPr>
          <p:cNvSpPr/>
          <p:nvPr/>
        </p:nvSpPr>
        <p:spPr>
          <a:xfrm>
            <a:off x="7175450" y="3915850"/>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87" name="Oval 186">
            <a:extLst>
              <a:ext uri="{FF2B5EF4-FFF2-40B4-BE49-F238E27FC236}">
                <a16:creationId xmlns:a16="http://schemas.microsoft.com/office/drawing/2014/main" id="{78FE6718-492E-D744-9098-3AB9D4599760}"/>
              </a:ext>
            </a:extLst>
          </p:cNvPr>
          <p:cNvSpPr/>
          <p:nvPr/>
        </p:nvSpPr>
        <p:spPr>
          <a:xfrm>
            <a:off x="6637354" y="2802951"/>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88" name="Rounded Rectangle 187">
            <a:extLst>
              <a:ext uri="{FF2B5EF4-FFF2-40B4-BE49-F238E27FC236}">
                <a16:creationId xmlns:a16="http://schemas.microsoft.com/office/drawing/2014/main" id="{F27E71CC-B27A-F344-81CF-EF7431C58AA4}"/>
              </a:ext>
            </a:extLst>
          </p:cNvPr>
          <p:cNvSpPr/>
          <p:nvPr/>
        </p:nvSpPr>
        <p:spPr>
          <a:xfrm>
            <a:off x="7726725" y="3921582"/>
            <a:ext cx="108000" cy="108000"/>
          </a:xfrm>
          <a:prstGeom prst="roundRect">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89" name="Oval 188">
            <a:extLst>
              <a:ext uri="{FF2B5EF4-FFF2-40B4-BE49-F238E27FC236}">
                <a16:creationId xmlns:a16="http://schemas.microsoft.com/office/drawing/2014/main" id="{44D2C9B5-6F4B-8741-B76C-D137DD85BE44}"/>
              </a:ext>
            </a:extLst>
          </p:cNvPr>
          <p:cNvSpPr/>
          <p:nvPr/>
        </p:nvSpPr>
        <p:spPr>
          <a:xfrm>
            <a:off x="5718263" y="2718164"/>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90" name="Oval 189">
            <a:extLst>
              <a:ext uri="{FF2B5EF4-FFF2-40B4-BE49-F238E27FC236}">
                <a16:creationId xmlns:a16="http://schemas.microsoft.com/office/drawing/2014/main" id="{2A72D7B7-E194-574F-B73A-BCE0EA26DC50}"/>
              </a:ext>
            </a:extLst>
          </p:cNvPr>
          <p:cNvSpPr/>
          <p:nvPr/>
        </p:nvSpPr>
        <p:spPr>
          <a:xfrm>
            <a:off x="6750165" y="3127078"/>
            <a:ext cx="104888" cy="112955"/>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91" name="Oval 190">
            <a:extLst>
              <a:ext uri="{FF2B5EF4-FFF2-40B4-BE49-F238E27FC236}">
                <a16:creationId xmlns:a16="http://schemas.microsoft.com/office/drawing/2014/main" id="{C96D66CE-F9E8-0F4C-814F-47488139B213}"/>
              </a:ext>
            </a:extLst>
          </p:cNvPr>
          <p:cNvSpPr/>
          <p:nvPr/>
        </p:nvSpPr>
        <p:spPr>
          <a:xfrm>
            <a:off x="6583354" y="4311195"/>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92" name="Oval 191">
            <a:extLst>
              <a:ext uri="{FF2B5EF4-FFF2-40B4-BE49-F238E27FC236}">
                <a16:creationId xmlns:a16="http://schemas.microsoft.com/office/drawing/2014/main" id="{ED61F911-2D78-954B-934D-D64AEE2E7DE5}"/>
              </a:ext>
            </a:extLst>
          </p:cNvPr>
          <p:cNvSpPr/>
          <p:nvPr/>
        </p:nvSpPr>
        <p:spPr>
          <a:xfrm>
            <a:off x="7097246" y="4295060"/>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193" name="Straight Connector 192">
            <a:extLst>
              <a:ext uri="{FF2B5EF4-FFF2-40B4-BE49-F238E27FC236}">
                <a16:creationId xmlns:a16="http://schemas.microsoft.com/office/drawing/2014/main" id="{0ADD59EF-3D0D-B640-AE1C-123743801CB1}"/>
              </a:ext>
            </a:extLst>
          </p:cNvPr>
          <p:cNvCxnSpPr>
            <a:stCxn id="194" idx="6"/>
            <a:endCxn id="188" idx="2"/>
          </p:cNvCxnSpPr>
          <p:nvPr/>
        </p:nvCxnSpPr>
        <p:spPr>
          <a:xfrm>
            <a:off x="6855053" y="3183555"/>
            <a:ext cx="359838" cy="147923"/>
          </a:xfrm>
          <a:prstGeom prst="line">
            <a:avLst/>
          </a:prstGeom>
          <a:noFill/>
          <a:ln w="9525" cap="flat" cmpd="sng" algn="ctr">
            <a:solidFill>
              <a:srgbClr val="325AB4">
                <a:shade val="95000"/>
                <a:satMod val="105000"/>
              </a:srgbClr>
            </a:solidFill>
            <a:prstDash val="sysDash"/>
          </a:ln>
          <a:effectLst/>
        </p:spPr>
      </p:cxnSp>
      <p:cxnSp>
        <p:nvCxnSpPr>
          <p:cNvPr id="194" name="Straight Connector 193">
            <a:extLst>
              <a:ext uri="{FF2B5EF4-FFF2-40B4-BE49-F238E27FC236}">
                <a16:creationId xmlns:a16="http://schemas.microsoft.com/office/drawing/2014/main" id="{2EB3DE8F-4E79-6747-A055-846C900498D3}"/>
              </a:ext>
            </a:extLst>
          </p:cNvPr>
          <p:cNvCxnSpPr>
            <a:stCxn id="187" idx="5"/>
            <a:endCxn id="184" idx="1"/>
          </p:cNvCxnSpPr>
          <p:nvPr/>
        </p:nvCxnSpPr>
        <p:spPr>
          <a:xfrm>
            <a:off x="5310215" y="2939439"/>
            <a:ext cx="136768" cy="236949"/>
          </a:xfrm>
          <a:prstGeom prst="line">
            <a:avLst/>
          </a:prstGeom>
          <a:noFill/>
          <a:ln w="9525" cap="flat" cmpd="sng" algn="ctr">
            <a:solidFill>
              <a:srgbClr val="325AB4">
                <a:shade val="95000"/>
                <a:satMod val="105000"/>
              </a:srgbClr>
            </a:solidFill>
            <a:prstDash val="sysDot"/>
          </a:ln>
          <a:effectLst/>
        </p:spPr>
      </p:cxnSp>
      <p:cxnSp>
        <p:nvCxnSpPr>
          <p:cNvPr id="195" name="Straight Connector 194">
            <a:extLst>
              <a:ext uri="{FF2B5EF4-FFF2-40B4-BE49-F238E27FC236}">
                <a16:creationId xmlns:a16="http://schemas.microsoft.com/office/drawing/2014/main" id="{C6BD07DC-DCB0-EB45-B2FC-27B697525A94}"/>
              </a:ext>
            </a:extLst>
          </p:cNvPr>
          <p:cNvCxnSpPr>
            <a:stCxn id="184" idx="5"/>
          </p:cNvCxnSpPr>
          <p:nvPr/>
        </p:nvCxnSpPr>
        <p:spPr>
          <a:xfrm>
            <a:off x="5523350" y="3252756"/>
            <a:ext cx="218126" cy="134751"/>
          </a:xfrm>
          <a:prstGeom prst="line">
            <a:avLst/>
          </a:prstGeom>
          <a:noFill/>
          <a:ln w="31750" cap="flat" cmpd="sng" algn="ctr">
            <a:solidFill>
              <a:srgbClr val="008B2B">
                <a:lumMod val="50000"/>
              </a:srgbClr>
            </a:solidFill>
            <a:prstDash val="solid"/>
          </a:ln>
          <a:effectLst/>
        </p:spPr>
      </p:cxnSp>
      <p:cxnSp>
        <p:nvCxnSpPr>
          <p:cNvPr id="196" name="Straight Connector 195">
            <a:extLst>
              <a:ext uri="{FF2B5EF4-FFF2-40B4-BE49-F238E27FC236}">
                <a16:creationId xmlns:a16="http://schemas.microsoft.com/office/drawing/2014/main" id="{2ADF8275-20D8-0A43-9755-F6DA9A3312F3}"/>
              </a:ext>
            </a:extLst>
          </p:cNvPr>
          <p:cNvCxnSpPr>
            <a:stCxn id="187" idx="6"/>
            <a:endCxn id="193" idx="2"/>
          </p:cNvCxnSpPr>
          <p:nvPr/>
        </p:nvCxnSpPr>
        <p:spPr>
          <a:xfrm flipV="1">
            <a:off x="5326031" y="2772163"/>
            <a:ext cx="392232" cy="129092"/>
          </a:xfrm>
          <a:prstGeom prst="line">
            <a:avLst/>
          </a:prstGeom>
          <a:noFill/>
          <a:ln w="9525" cap="flat" cmpd="sng" algn="ctr">
            <a:solidFill>
              <a:srgbClr val="325AB4">
                <a:shade val="95000"/>
                <a:satMod val="105000"/>
              </a:srgbClr>
            </a:solidFill>
            <a:prstDash val="sysDot"/>
          </a:ln>
          <a:effectLst/>
        </p:spPr>
      </p:cxnSp>
      <p:cxnSp>
        <p:nvCxnSpPr>
          <p:cNvPr id="197" name="Straight Connector 196">
            <a:extLst>
              <a:ext uri="{FF2B5EF4-FFF2-40B4-BE49-F238E27FC236}">
                <a16:creationId xmlns:a16="http://schemas.microsoft.com/office/drawing/2014/main" id="{D5A54FB4-EB8A-964C-AAC8-4BFE0AA7EAEC}"/>
              </a:ext>
            </a:extLst>
          </p:cNvPr>
          <p:cNvCxnSpPr>
            <a:stCxn id="175" idx="7"/>
          </p:cNvCxnSpPr>
          <p:nvPr/>
        </p:nvCxnSpPr>
        <p:spPr>
          <a:xfrm flipV="1">
            <a:off x="5572433" y="3463875"/>
            <a:ext cx="169043" cy="125341"/>
          </a:xfrm>
          <a:prstGeom prst="line">
            <a:avLst/>
          </a:prstGeom>
          <a:noFill/>
          <a:ln w="31750" cap="flat" cmpd="sng" algn="ctr">
            <a:solidFill>
              <a:srgbClr val="008B2B">
                <a:lumMod val="50000"/>
              </a:srgbClr>
            </a:solidFill>
            <a:prstDash val="solid"/>
          </a:ln>
          <a:effectLst/>
        </p:spPr>
      </p:cxnSp>
      <p:cxnSp>
        <p:nvCxnSpPr>
          <p:cNvPr id="198" name="Straight Connector 197">
            <a:extLst>
              <a:ext uri="{FF2B5EF4-FFF2-40B4-BE49-F238E27FC236}">
                <a16:creationId xmlns:a16="http://schemas.microsoft.com/office/drawing/2014/main" id="{05FB9F4F-167A-AD4A-A1D0-2C266709042F}"/>
              </a:ext>
            </a:extLst>
          </p:cNvPr>
          <p:cNvCxnSpPr>
            <a:stCxn id="186" idx="7"/>
            <a:endCxn id="187" idx="3"/>
          </p:cNvCxnSpPr>
          <p:nvPr/>
        </p:nvCxnSpPr>
        <p:spPr>
          <a:xfrm flipV="1">
            <a:off x="4922938" y="2939439"/>
            <a:ext cx="310909" cy="262499"/>
          </a:xfrm>
          <a:prstGeom prst="line">
            <a:avLst/>
          </a:prstGeom>
          <a:noFill/>
          <a:ln w="9525" cap="flat" cmpd="sng" algn="ctr">
            <a:solidFill>
              <a:srgbClr val="325AB4">
                <a:shade val="95000"/>
                <a:satMod val="105000"/>
              </a:srgbClr>
            </a:solidFill>
            <a:prstDash val="sysDot"/>
          </a:ln>
          <a:effectLst/>
        </p:spPr>
      </p:cxnSp>
      <p:cxnSp>
        <p:nvCxnSpPr>
          <p:cNvPr id="199" name="Straight Connector 198">
            <a:extLst>
              <a:ext uri="{FF2B5EF4-FFF2-40B4-BE49-F238E27FC236}">
                <a16:creationId xmlns:a16="http://schemas.microsoft.com/office/drawing/2014/main" id="{7881E566-95F0-3143-AD2A-4270DECB79AA}"/>
              </a:ext>
            </a:extLst>
          </p:cNvPr>
          <p:cNvCxnSpPr>
            <a:stCxn id="186" idx="6"/>
            <a:endCxn id="184" idx="2"/>
          </p:cNvCxnSpPr>
          <p:nvPr/>
        </p:nvCxnSpPr>
        <p:spPr>
          <a:xfrm flipV="1">
            <a:off x="4938754" y="3214572"/>
            <a:ext cx="492413" cy="25550"/>
          </a:xfrm>
          <a:prstGeom prst="line">
            <a:avLst/>
          </a:prstGeom>
          <a:noFill/>
          <a:ln w="9525" cap="flat" cmpd="sng" algn="ctr">
            <a:solidFill>
              <a:srgbClr val="325AB4">
                <a:shade val="95000"/>
                <a:satMod val="105000"/>
              </a:srgbClr>
            </a:solidFill>
            <a:prstDash val="sysDot"/>
          </a:ln>
          <a:effectLst/>
        </p:spPr>
      </p:cxnSp>
      <p:cxnSp>
        <p:nvCxnSpPr>
          <p:cNvPr id="200" name="Straight Connector 199">
            <a:extLst>
              <a:ext uri="{FF2B5EF4-FFF2-40B4-BE49-F238E27FC236}">
                <a16:creationId xmlns:a16="http://schemas.microsoft.com/office/drawing/2014/main" id="{A0838D0B-A5FB-5643-934E-DC29CA5C296C}"/>
              </a:ext>
            </a:extLst>
          </p:cNvPr>
          <p:cNvCxnSpPr>
            <a:endCxn id="190" idx="2"/>
          </p:cNvCxnSpPr>
          <p:nvPr/>
        </p:nvCxnSpPr>
        <p:spPr>
          <a:xfrm flipV="1">
            <a:off x="6366707" y="2856951"/>
            <a:ext cx="270647" cy="75149"/>
          </a:xfrm>
          <a:prstGeom prst="line">
            <a:avLst/>
          </a:prstGeom>
          <a:noFill/>
          <a:ln w="9525" cap="flat" cmpd="sng" algn="ctr">
            <a:solidFill>
              <a:srgbClr val="325AB4">
                <a:shade val="95000"/>
                <a:satMod val="105000"/>
              </a:srgbClr>
            </a:solidFill>
            <a:prstDash val="sysDot"/>
          </a:ln>
          <a:effectLst/>
        </p:spPr>
      </p:cxnSp>
      <p:cxnSp>
        <p:nvCxnSpPr>
          <p:cNvPr id="201" name="Straight Connector 200">
            <a:extLst>
              <a:ext uri="{FF2B5EF4-FFF2-40B4-BE49-F238E27FC236}">
                <a16:creationId xmlns:a16="http://schemas.microsoft.com/office/drawing/2014/main" id="{6463A73A-AF8B-BC4C-811C-5F1EEF5529DE}"/>
              </a:ext>
            </a:extLst>
          </p:cNvPr>
          <p:cNvCxnSpPr>
            <a:endCxn id="193" idx="4"/>
          </p:cNvCxnSpPr>
          <p:nvPr/>
        </p:nvCxnSpPr>
        <p:spPr>
          <a:xfrm flipH="1" flipV="1">
            <a:off x="5772263" y="2826163"/>
            <a:ext cx="7397" cy="545528"/>
          </a:xfrm>
          <a:prstGeom prst="line">
            <a:avLst/>
          </a:prstGeom>
          <a:noFill/>
          <a:ln w="9525" cap="flat" cmpd="sng" algn="ctr">
            <a:solidFill>
              <a:srgbClr val="325AB4">
                <a:shade val="95000"/>
                <a:satMod val="105000"/>
              </a:srgbClr>
            </a:solidFill>
            <a:prstDash val="sysDot"/>
          </a:ln>
          <a:effectLst/>
        </p:spPr>
      </p:cxnSp>
      <p:cxnSp>
        <p:nvCxnSpPr>
          <p:cNvPr id="202" name="Straight Connector 201">
            <a:extLst>
              <a:ext uri="{FF2B5EF4-FFF2-40B4-BE49-F238E27FC236}">
                <a16:creationId xmlns:a16="http://schemas.microsoft.com/office/drawing/2014/main" id="{5AED4B95-A1DF-D34E-86F8-1560E6EF166B}"/>
              </a:ext>
            </a:extLst>
          </p:cNvPr>
          <p:cNvCxnSpPr>
            <a:stCxn id="190" idx="5"/>
            <a:endCxn id="194" idx="1"/>
          </p:cNvCxnSpPr>
          <p:nvPr/>
        </p:nvCxnSpPr>
        <p:spPr>
          <a:xfrm>
            <a:off x="6729538" y="2895135"/>
            <a:ext cx="35988" cy="248484"/>
          </a:xfrm>
          <a:prstGeom prst="line">
            <a:avLst/>
          </a:prstGeom>
          <a:noFill/>
          <a:ln w="9525" cap="flat" cmpd="sng" algn="ctr">
            <a:solidFill>
              <a:srgbClr val="325AB4">
                <a:shade val="95000"/>
                <a:satMod val="105000"/>
              </a:srgbClr>
            </a:solidFill>
            <a:prstDash val="sysDot"/>
          </a:ln>
          <a:effectLst/>
        </p:spPr>
      </p:cxnSp>
      <p:cxnSp>
        <p:nvCxnSpPr>
          <p:cNvPr id="203" name="Straight Connector 202">
            <a:extLst>
              <a:ext uri="{FF2B5EF4-FFF2-40B4-BE49-F238E27FC236}">
                <a16:creationId xmlns:a16="http://schemas.microsoft.com/office/drawing/2014/main" id="{5802A31B-F2F8-9048-BFCF-0C6CBC66592D}"/>
              </a:ext>
            </a:extLst>
          </p:cNvPr>
          <p:cNvCxnSpPr>
            <a:stCxn id="176" idx="7"/>
            <a:endCxn id="178" idx="2"/>
          </p:cNvCxnSpPr>
          <p:nvPr/>
        </p:nvCxnSpPr>
        <p:spPr>
          <a:xfrm>
            <a:off x="5890266" y="3827505"/>
            <a:ext cx="838319" cy="39936"/>
          </a:xfrm>
          <a:prstGeom prst="line">
            <a:avLst/>
          </a:prstGeom>
          <a:noFill/>
          <a:ln w="9525" cap="flat" cmpd="sng" algn="ctr">
            <a:solidFill>
              <a:srgbClr val="325AB4">
                <a:shade val="95000"/>
                <a:satMod val="105000"/>
              </a:srgbClr>
            </a:solidFill>
            <a:prstDash val="sysDot"/>
          </a:ln>
          <a:effectLst/>
        </p:spPr>
      </p:cxnSp>
      <p:cxnSp>
        <p:nvCxnSpPr>
          <p:cNvPr id="204" name="Straight Connector 203">
            <a:extLst>
              <a:ext uri="{FF2B5EF4-FFF2-40B4-BE49-F238E27FC236}">
                <a16:creationId xmlns:a16="http://schemas.microsoft.com/office/drawing/2014/main" id="{EE6CB7A2-4D4B-C646-9B67-D35BF61DE5F9}"/>
              </a:ext>
            </a:extLst>
          </p:cNvPr>
          <p:cNvCxnSpPr>
            <a:endCxn id="176" idx="0"/>
          </p:cNvCxnSpPr>
          <p:nvPr/>
        </p:nvCxnSpPr>
        <p:spPr>
          <a:xfrm>
            <a:off x="5778310" y="3475989"/>
            <a:ext cx="74873" cy="334974"/>
          </a:xfrm>
          <a:prstGeom prst="line">
            <a:avLst/>
          </a:prstGeom>
          <a:noFill/>
          <a:ln w="9525" cap="flat" cmpd="sng" algn="ctr">
            <a:solidFill>
              <a:srgbClr val="325AB4">
                <a:shade val="95000"/>
                <a:satMod val="105000"/>
              </a:srgbClr>
            </a:solidFill>
            <a:prstDash val="sysDot"/>
          </a:ln>
          <a:effectLst/>
        </p:spPr>
      </p:cxnSp>
      <p:cxnSp>
        <p:nvCxnSpPr>
          <p:cNvPr id="205" name="Straight Connector 204">
            <a:extLst>
              <a:ext uri="{FF2B5EF4-FFF2-40B4-BE49-F238E27FC236}">
                <a16:creationId xmlns:a16="http://schemas.microsoft.com/office/drawing/2014/main" id="{55BA4C0D-294C-D142-937D-9B64B9A118BD}"/>
              </a:ext>
            </a:extLst>
          </p:cNvPr>
          <p:cNvCxnSpPr>
            <a:stCxn id="181" idx="1"/>
            <a:endCxn id="176" idx="5"/>
          </p:cNvCxnSpPr>
          <p:nvPr/>
        </p:nvCxnSpPr>
        <p:spPr>
          <a:xfrm flipH="1" flipV="1">
            <a:off x="5890266" y="3907376"/>
            <a:ext cx="103336" cy="202518"/>
          </a:xfrm>
          <a:prstGeom prst="line">
            <a:avLst/>
          </a:prstGeom>
          <a:noFill/>
          <a:ln w="9525" cap="flat" cmpd="sng" algn="ctr">
            <a:solidFill>
              <a:srgbClr val="325AB4">
                <a:shade val="95000"/>
                <a:satMod val="105000"/>
              </a:srgbClr>
            </a:solidFill>
            <a:prstDash val="sysDot"/>
          </a:ln>
          <a:effectLst/>
        </p:spPr>
      </p:cxnSp>
      <p:cxnSp>
        <p:nvCxnSpPr>
          <p:cNvPr id="206" name="Straight Connector 205">
            <a:extLst>
              <a:ext uri="{FF2B5EF4-FFF2-40B4-BE49-F238E27FC236}">
                <a16:creationId xmlns:a16="http://schemas.microsoft.com/office/drawing/2014/main" id="{0045C9E0-CAD8-494E-96AF-414219ADF521}"/>
              </a:ext>
            </a:extLst>
          </p:cNvPr>
          <p:cNvCxnSpPr>
            <a:stCxn id="181" idx="7"/>
            <a:endCxn id="179" idx="2"/>
          </p:cNvCxnSpPr>
          <p:nvPr/>
        </p:nvCxnSpPr>
        <p:spPr>
          <a:xfrm flipV="1">
            <a:off x="6067767" y="3988465"/>
            <a:ext cx="257408" cy="121430"/>
          </a:xfrm>
          <a:prstGeom prst="line">
            <a:avLst/>
          </a:prstGeom>
          <a:noFill/>
          <a:ln w="9525" cap="flat" cmpd="sng" algn="ctr">
            <a:solidFill>
              <a:srgbClr val="325AB4">
                <a:shade val="95000"/>
                <a:satMod val="105000"/>
              </a:srgbClr>
            </a:solidFill>
            <a:prstDash val="sysDot"/>
          </a:ln>
          <a:effectLst/>
        </p:spPr>
      </p:cxnSp>
      <p:cxnSp>
        <p:nvCxnSpPr>
          <p:cNvPr id="207" name="Straight Connector 206">
            <a:extLst>
              <a:ext uri="{FF2B5EF4-FFF2-40B4-BE49-F238E27FC236}">
                <a16:creationId xmlns:a16="http://schemas.microsoft.com/office/drawing/2014/main" id="{21D9BCD0-802D-F140-AF13-5BECE556AA19}"/>
              </a:ext>
            </a:extLst>
          </p:cNvPr>
          <p:cNvCxnSpPr>
            <a:stCxn id="191" idx="7"/>
            <a:endCxn id="179" idx="4"/>
          </p:cNvCxnSpPr>
          <p:nvPr/>
        </p:nvCxnSpPr>
        <p:spPr>
          <a:xfrm flipV="1">
            <a:off x="6126902" y="4044942"/>
            <a:ext cx="250717" cy="532185"/>
          </a:xfrm>
          <a:prstGeom prst="line">
            <a:avLst/>
          </a:prstGeom>
          <a:noFill/>
          <a:ln w="9525" cap="flat" cmpd="sng" algn="ctr">
            <a:solidFill>
              <a:srgbClr val="325AB4">
                <a:shade val="95000"/>
                <a:satMod val="105000"/>
              </a:srgbClr>
            </a:solidFill>
            <a:prstDash val="sysDot"/>
          </a:ln>
          <a:effectLst/>
        </p:spPr>
      </p:cxnSp>
      <p:cxnSp>
        <p:nvCxnSpPr>
          <p:cNvPr id="208" name="Straight Connector 207">
            <a:extLst>
              <a:ext uri="{FF2B5EF4-FFF2-40B4-BE49-F238E27FC236}">
                <a16:creationId xmlns:a16="http://schemas.microsoft.com/office/drawing/2014/main" id="{4B3792B8-4A7E-354C-AAF8-8A94A640AB93}"/>
              </a:ext>
            </a:extLst>
          </p:cNvPr>
          <p:cNvCxnSpPr>
            <a:stCxn id="191" idx="0"/>
            <a:endCxn id="181" idx="4"/>
          </p:cNvCxnSpPr>
          <p:nvPr/>
        </p:nvCxnSpPr>
        <p:spPr>
          <a:xfrm flipH="1" flipV="1">
            <a:off x="6030684" y="4206307"/>
            <a:ext cx="58034" cy="355004"/>
          </a:xfrm>
          <a:prstGeom prst="line">
            <a:avLst/>
          </a:prstGeom>
          <a:noFill/>
          <a:ln w="9525" cap="flat" cmpd="sng" algn="ctr">
            <a:solidFill>
              <a:srgbClr val="325AB4">
                <a:shade val="95000"/>
                <a:satMod val="105000"/>
              </a:srgbClr>
            </a:solidFill>
            <a:prstDash val="sysDot"/>
          </a:ln>
          <a:effectLst/>
        </p:spPr>
      </p:cxnSp>
      <p:cxnSp>
        <p:nvCxnSpPr>
          <p:cNvPr id="209" name="Straight Connector 208">
            <a:extLst>
              <a:ext uri="{FF2B5EF4-FFF2-40B4-BE49-F238E27FC236}">
                <a16:creationId xmlns:a16="http://schemas.microsoft.com/office/drawing/2014/main" id="{A5C7AB7D-021A-8042-A3F1-EF02562BEFA2}"/>
              </a:ext>
            </a:extLst>
          </p:cNvPr>
          <p:cNvCxnSpPr>
            <a:stCxn id="194" idx="4"/>
            <a:endCxn id="178" idx="0"/>
          </p:cNvCxnSpPr>
          <p:nvPr/>
        </p:nvCxnSpPr>
        <p:spPr>
          <a:xfrm flipH="1">
            <a:off x="6781028" y="3240033"/>
            <a:ext cx="21581" cy="570931"/>
          </a:xfrm>
          <a:prstGeom prst="line">
            <a:avLst/>
          </a:prstGeom>
          <a:noFill/>
          <a:ln w="9525" cap="flat" cmpd="sng" algn="ctr">
            <a:solidFill>
              <a:srgbClr val="325AB4">
                <a:shade val="95000"/>
                <a:satMod val="105000"/>
              </a:srgbClr>
            </a:solidFill>
            <a:prstDash val="sysDot"/>
          </a:ln>
          <a:effectLst/>
        </p:spPr>
      </p:cxnSp>
      <p:cxnSp>
        <p:nvCxnSpPr>
          <p:cNvPr id="210" name="Straight Connector 209">
            <a:extLst>
              <a:ext uri="{FF2B5EF4-FFF2-40B4-BE49-F238E27FC236}">
                <a16:creationId xmlns:a16="http://schemas.microsoft.com/office/drawing/2014/main" id="{5892C854-1BB0-8148-86A7-9C55DA15BFAD}"/>
              </a:ext>
            </a:extLst>
          </p:cNvPr>
          <p:cNvCxnSpPr>
            <a:stCxn id="182" idx="1"/>
          </p:cNvCxnSpPr>
          <p:nvPr/>
        </p:nvCxnSpPr>
        <p:spPr>
          <a:xfrm flipH="1" flipV="1">
            <a:off x="7312817" y="3031173"/>
            <a:ext cx="175640" cy="87793"/>
          </a:xfrm>
          <a:prstGeom prst="line">
            <a:avLst/>
          </a:prstGeom>
          <a:noFill/>
          <a:ln w="31750" cap="flat" cmpd="sng" algn="ctr">
            <a:solidFill>
              <a:srgbClr val="008B2B">
                <a:lumMod val="50000"/>
              </a:srgbClr>
            </a:solidFill>
            <a:prstDash val="solid"/>
          </a:ln>
          <a:effectLst/>
        </p:spPr>
      </p:cxnSp>
      <p:cxnSp>
        <p:nvCxnSpPr>
          <p:cNvPr id="211" name="Straight Connector 210">
            <a:extLst>
              <a:ext uri="{FF2B5EF4-FFF2-40B4-BE49-F238E27FC236}">
                <a16:creationId xmlns:a16="http://schemas.microsoft.com/office/drawing/2014/main" id="{0D7309CF-DB93-354C-9C9A-E0DAFE567667}"/>
              </a:ext>
            </a:extLst>
          </p:cNvPr>
          <p:cNvCxnSpPr>
            <a:endCxn id="188" idx="0"/>
          </p:cNvCxnSpPr>
          <p:nvPr/>
        </p:nvCxnSpPr>
        <p:spPr>
          <a:xfrm>
            <a:off x="7257468" y="3086523"/>
            <a:ext cx="11423" cy="190955"/>
          </a:xfrm>
          <a:prstGeom prst="line">
            <a:avLst/>
          </a:prstGeom>
          <a:noFill/>
          <a:ln w="31750" cap="flat" cmpd="sng" algn="ctr">
            <a:solidFill>
              <a:srgbClr val="008B2B">
                <a:lumMod val="50000"/>
              </a:srgbClr>
            </a:solidFill>
            <a:prstDash val="solid"/>
          </a:ln>
          <a:effectLst/>
        </p:spPr>
      </p:cxnSp>
      <p:sp>
        <p:nvSpPr>
          <p:cNvPr id="212" name="Oval 211">
            <a:extLst>
              <a:ext uri="{FF2B5EF4-FFF2-40B4-BE49-F238E27FC236}">
                <a16:creationId xmlns:a16="http://schemas.microsoft.com/office/drawing/2014/main" id="{480061CC-BB7B-B148-9CAD-3CABE871D47A}"/>
              </a:ext>
            </a:extLst>
          </p:cNvPr>
          <p:cNvSpPr/>
          <p:nvPr/>
        </p:nvSpPr>
        <p:spPr>
          <a:xfrm>
            <a:off x="7188525" y="2460779"/>
            <a:ext cx="108000" cy="108000"/>
          </a:xfrm>
          <a:prstGeom prst="ellipse">
            <a:avLst/>
          </a:prstGeom>
          <a:solidFill>
            <a:sysClr val="window" lastClr="FFFFFF">
              <a:lumMod val="85000"/>
            </a:sysClr>
          </a:solidFill>
          <a:ln w="25400" cap="flat" cmpd="sng" algn="ctr">
            <a:solidFill>
              <a:srgbClr val="5373CA">
                <a:lumMod val="75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13" name="Oval 212">
            <a:extLst>
              <a:ext uri="{FF2B5EF4-FFF2-40B4-BE49-F238E27FC236}">
                <a16:creationId xmlns:a16="http://schemas.microsoft.com/office/drawing/2014/main" id="{5B7558A2-1C8B-6346-A249-4F3E1262E2CB}"/>
              </a:ext>
            </a:extLst>
          </p:cNvPr>
          <p:cNvSpPr/>
          <p:nvPr/>
        </p:nvSpPr>
        <p:spPr>
          <a:xfrm>
            <a:off x="7516349" y="2832555"/>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14" name="Straight Connector 213">
            <a:extLst>
              <a:ext uri="{FF2B5EF4-FFF2-40B4-BE49-F238E27FC236}">
                <a16:creationId xmlns:a16="http://schemas.microsoft.com/office/drawing/2014/main" id="{8FB44507-BF3B-2F42-AFAB-9E6D47901D92}"/>
              </a:ext>
            </a:extLst>
          </p:cNvPr>
          <p:cNvCxnSpPr>
            <a:stCxn id="183" idx="1"/>
          </p:cNvCxnSpPr>
          <p:nvPr/>
        </p:nvCxnSpPr>
        <p:spPr>
          <a:xfrm flipH="1" flipV="1">
            <a:off x="7747119" y="2666482"/>
            <a:ext cx="130423" cy="214784"/>
          </a:xfrm>
          <a:prstGeom prst="line">
            <a:avLst/>
          </a:prstGeom>
          <a:noFill/>
          <a:ln w="31750" cap="flat" cmpd="sng" algn="ctr">
            <a:solidFill>
              <a:srgbClr val="008B2B">
                <a:lumMod val="50000"/>
              </a:srgbClr>
            </a:solidFill>
            <a:prstDash val="solid"/>
          </a:ln>
          <a:effectLst/>
        </p:spPr>
      </p:cxnSp>
      <p:cxnSp>
        <p:nvCxnSpPr>
          <p:cNvPr id="215" name="Straight Connector 214">
            <a:extLst>
              <a:ext uri="{FF2B5EF4-FFF2-40B4-BE49-F238E27FC236}">
                <a16:creationId xmlns:a16="http://schemas.microsoft.com/office/drawing/2014/main" id="{286C15DC-47D1-1C45-AA49-30A1375B88CC}"/>
              </a:ext>
            </a:extLst>
          </p:cNvPr>
          <p:cNvCxnSpPr/>
          <p:nvPr/>
        </p:nvCxnSpPr>
        <p:spPr>
          <a:xfrm flipH="1">
            <a:off x="7802468" y="2588053"/>
            <a:ext cx="150803" cy="23079"/>
          </a:xfrm>
          <a:prstGeom prst="line">
            <a:avLst/>
          </a:prstGeom>
          <a:noFill/>
          <a:ln w="31750" cap="flat" cmpd="sng" algn="ctr">
            <a:solidFill>
              <a:srgbClr val="008B2B">
                <a:lumMod val="50000"/>
              </a:srgbClr>
            </a:solidFill>
            <a:prstDash val="solid"/>
          </a:ln>
          <a:effectLst/>
        </p:spPr>
      </p:cxnSp>
      <p:sp>
        <p:nvSpPr>
          <p:cNvPr id="216" name="Oval 215">
            <a:extLst>
              <a:ext uri="{FF2B5EF4-FFF2-40B4-BE49-F238E27FC236}">
                <a16:creationId xmlns:a16="http://schemas.microsoft.com/office/drawing/2014/main" id="{C22B6E12-1C78-3D45-8829-2B96466F321A}"/>
              </a:ext>
            </a:extLst>
          </p:cNvPr>
          <p:cNvSpPr/>
          <p:nvPr/>
        </p:nvSpPr>
        <p:spPr>
          <a:xfrm>
            <a:off x="6462371" y="2579055"/>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17" name="Oval 216">
            <a:extLst>
              <a:ext uri="{FF2B5EF4-FFF2-40B4-BE49-F238E27FC236}">
                <a16:creationId xmlns:a16="http://schemas.microsoft.com/office/drawing/2014/main" id="{F69FD2EA-AD0D-7949-AD3B-05C33378CE18}"/>
              </a:ext>
            </a:extLst>
          </p:cNvPr>
          <p:cNvSpPr/>
          <p:nvPr/>
        </p:nvSpPr>
        <p:spPr>
          <a:xfrm>
            <a:off x="6424187" y="2274224"/>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18" name="Straight Connector 217">
            <a:extLst>
              <a:ext uri="{FF2B5EF4-FFF2-40B4-BE49-F238E27FC236}">
                <a16:creationId xmlns:a16="http://schemas.microsoft.com/office/drawing/2014/main" id="{68BB6102-0850-F849-816D-AAFFE0857DCD}"/>
              </a:ext>
            </a:extLst>
          </p:cNvPr>
          <p:cNvCxnSpPr>
            <a:endCxn id="283" idx="5"/>
          </p:cNvCxnSpPr>
          <p:nvPr/>
        </p:nvCxnSpPr>
        <p:spPr>
          <a:xfrm flipH="1" flipV="1">
            <a:off x="6516371" y="2366409"/>
            <a:ext cx="145307" cy="94031"/>
          </a:xfrm>
          <a:prstGeom prst="line">
            <a:avLst/>
          </a:prstGeom>
          <a:noFill/>
          <a:ln w="31750" cap="flat" cmpd="sng" algn="ctr">
            <a:solidFill>
              <a:srgbClr val="008B2B">
                <a:lumMod val="50000"/>
              </a:srgbClr>
            </a:solidFill>
            <a:prstDash val="solid"/>
          </a:ln>
          <a:effectLst/>
        </p:spPr>
      </p:cxnSp>
      <p:cxnSp>
        <p:nvCxnSpPr>
          <p:cNvPr id="219" name="Straight Connector 218">
            <a:extLst>
              <a:ext uri="{FF2B5EF4-FFF2-40B4-BE49-F238E27FC236}">
                <a16:creationId xmlns:a16="http://schemas.microsoft.com/office/drawing/2014/main" id="{4F2E71BE-8C26-1F4A-B56D-090059125353}"/>
              </a:ext>
            </a:extLst>
          </p:cNvPr>
          <p:cNvCxnSpPr>
            <a:endCxn id="282" idx="7"/>
          </p:cNvCxnSpPr>
          <p:nvPr/>
        </p:nvCxnSpPr>
        <p:spPr>
          <a:xfrm flipH="1">
            <a:off x="6554555" y="2460439"/>
            <a:ext cx="107123" cy="134432"/>
          </a:xfrm>
          <a:prstGeom prst="line">
            <a:avLst/>
          </a:prstGeom>
          <a:noFill/>
          <a:ln w="31750" cap="flat" cmpd="sng" algn="ctr">
            <a:solidFill>
              <a:srgbClr val="008B2B">
                <a:lumMod val="50000"/>
              </a:srgbClr>
            </a:solidFill>
            <a:prstDash val="solid"/>
          </a:ln>
          <a:effectLst/>
        </p:spPr>
      </p:cxnSp>
      <p:cxnSp>
        <p:nvCxnSpPr>
          <p:cNvPr id="220" name="Straight Connector 219">
            <a:extLst>
              <a:ext uri="{FF2B5EF4-FFF2-40B4-BE49-F238E27FC236}">
                <a16:creationId xmlns:a16="http://schemas.microsoft.com/office/drawing/2014/main" id="{D33F1E92-C401-384F-B0E8-4343959104BA}"/>
              </a:ext>
            </a:extLst>
          </p:cNvPr>
          <p:cNvCxnSpPr>
            <a:endCxn id="271" idx="2"/>
          </p:cNvCxnSpPr>
          <p:nvPr/>
        </p:nvCxnSpPr>
        <p:spPr>
          <a:xfrm>
            <a:off x="6772378" y="2460440"/>
            <a:ext cx="416147" cy="54340"/>
          </a:xfrm>
          <a:prstGeom prst="line">
            <a:avLst/>
          </a:prstGeom>
          <a:noFill/>
          <a:ln w="9525" cap="flat" cmpd="sng" algn="ctr">
            <a:solidFill>
              <a:srgbClr val="325AB4">
                <a:shade val="95000"/>
                <a:satMod val="105000"/>
              </a:srgbClr>
            </a:solidFill>
            <a:prstDash val="sysDot"/>
          </a:ln>
          <a:effectLst/>
        </p:spPr>
      </p:cxnSp>
      <p:cxnSp>
        <p:nvCxnSpPr>
          <p:cNvPr id="221" name="Straight Connector 220">
            <a:extLst>
              <a:ext uri="{FF2B5EF4-FFF2-40B4-BE49-F238E27FC236}">
                <a16:creationId xmlns:a16="http://schemas.microsoft.com/office/drawing/2014/main" id="{FE7859F8-BE56-D843-A56F-7529ABB7794F}"/>
              </a:ext>
            </a:extLst>
          </p:cNvPr>
          <p:cNvCxnSpPr>
            <a:endCxn id="271" idx="6"/>
          </p:cNvCxnSpPr>
          <p:nvPr/>
        </p:nvCxnSpPr>
        <p:spPr>
          <a:xfrm flipH="1" flipV="1">
            <a:off x="7296526" y="2514779"/>
            <a:ext cx="395243" cy="96353"/>
          </a:xfrm>
          <a:prstGeom prst="line">
            <a:avLst/>
          </a:prstGeom>
          <a:noFill/>
          <a:ln w="9525" cap="flat" cmpd="sng" algn="ctr">
            <a:solidFill>
              <a:srgbClr val="325AB4">
                <a:shade val="95000"/>
                <a:satMod val="105000"/>
              </a:srgbClr>
            </a:solidFill>
            <a:prstDash val="sysDot"/>
          </a:ln>
          <a:effectLst/>
        </p:spPr>
      </p:cxnSp>
      <p:cxnSp>
        <p:nvCxnSpPr>
          <p:cNvPr id="222" name="Straight Connector 221">
            <a:extLst>
              <a:ext uri="{FF2B5EF4-FFF2-40B4-BE49-F238E27FC236}">
                <a16:creationId xmlns:a16="http://schemas.microsoft.com/office/drawing/2014/main" id="{019ECD8B-F77B-DF47-82E2-2A6DF0FDFD60}"/>
              </a:ext>
            </a:extLst>
          </p:cNvPr>
          <p:cNvCxnSpPr>
            <a:endCxn id="271" idx="4"/>
          </p:cNvCxnSpPr>
          <p:nvPr/>
        </p:nvCxnSpPr>
        <p:spPr>
          <a:xfrm flipH="1" flipV="1">
            <a:off x="7242526" y="2568779"/>
            <a:ext cx="14942" cy="407043"/>
          </a:xfrm>
          <a:prstGeom prst="line">
            <a:avLst/>
          </a:prstGeom>
          <a:noFill/>
          <a:ln w="9525" cap="flat" cmpd="sng" algn="ctr">
            <a:solidFill>
              <a:srgbClr val="325AB4">
                <a:shade val="95000"/>
                <a:satMod val="105000"/>
              </a:srgbClr>
            </a:solidFill>
            <a:prstDash val="sysDot"/>
          </a:ln>
          <a:effectLst/>
        </p:spPr>
      </p:cxnSp>
      <p:cxnSp>
        <p:nvCxnSpPr>
          <p:cNvPr id="223" name="Straight Connector 222">
            <a:extLst>
              <a:ext uri="{FF2B5EF4-FFF2-40B4-BE49-F238E27FC236}">
                <a16:creationId xmlns:a16="http://schemas.microsoft.com/office/drawing/2014/main" id="{60F37E05-B6C9-B548-92BB-1400D12A7B01}"/>
              </a:ext>
            </a:extLst>
          </p:cNvPr>
          <p:cNvCxnSpPr>
            <a:stCxn id="271" idx="7"/>
          </p:cNvCxnSpPr>
          <p:nvPr/>
        </p:nvCxnSpPr>
        <p:spPr>
          <a:xfrm flipV="1">
            <a:off x="7280709" y="2157764"/>
            <a:ext cx="355161" cy="318831"/>
          </a:xfrm>
          <a:prstGeom prst="line">
            <a:avLst/>
          </a:prstGeom>
          <a:noFill/>
          <a:ln w="9525" cap="flat" cmpd="sng" algn="ctr">
            <a:solidFill>
              <a:srgbClr val="325AB4">
                <a:shade val="95000"/>
                <a:satMod val="105000"/>
              </a:srgbClr>
            </a:solidFill>
            <a:prstDash val="sysDot"/>
          </a:ln>
          <a:effectLst/>
        </p:spPr>
      </p:cxnSp>
      <p:cxnSp>
        <p:nvCxnSpPr>
          <p:cNvPr id="224" name="Straight Connector 223">
            <a:extLst>
              <a:ext uri="{FF2B5EF4-FFF2-40B4-BE49-F238E27FC236}">
                <a16:creationId xmlns:a16="http://schemas.microsoft.com/office/drawing/2014/main" id="{FD2A9233-2280-0D48-9124-BF26DACBB951}"/>
              </a:ext>
            </a:extLst>
          </p:cNvPr>
          <p:cNvCxnSpPr>
            <a:stCxn id="190" idx="7"/>
            <a:endCxn id="271" idx="3"/>
          </p:cNvCxnSpPr>
          <p:nvPr/>
        </p:nvCxnSpPr>
        <p:spPr>
          <a:xfrm flipV="1">
            <a:off x="6729538" y="2552964"/>
            <a:ext cx="474803" cy="265804"/>
          </a:xfrm>
          <a:prstGeom prst="line">
            <a:avLst/>
          </a:prstGeom>
          <a:noFill/>
          <a:ln w="9525" cap="flat" cmpd="sng" algn="ctr">
            <a:solidFill>
              <a:srgbClr val="325AB4">
                <a:shade val="95000"/>
                <a:satMod val="105000"/>
              </a:srgbClr>
            </a:solidFill>
            <a:prstDash val="sysDot"/>
          </a:ln>
          <a:effectLst/>
        </p:spPr>
      </p:cxnSp>
      <p:cxnSp>
        <p:nvCxnSpPr>
          <p:cNvPr id="225" name="Straight Connector 224">
            <a:extLst>
              <a:ext uri="{FF2B5EF4-FFF2-40B4-BE49-F238E27FC236}">
                <a16:creationId xmlns:a16="http://schemas.microsoft.com/office/drawing/2014/main" id="{B78ECE75-C8A9-8542-99A7-C75FE4346B1D}"/>
              </a:ext>
            </a:extLst>
          </p:cNvPr>
          <p:cNvCxnSpPr>
            <a:endCxn id="178" idx="1"/>
          </p:cNvCxnSpPr>
          <p:nvPr/>
        </p:nvCxnSpPr>
        <p:spPr>
          <a:xfrm>
            <a:off x="5833660" y="3420639"/>
            <a:ext cx="910286" cy="406866"/>
          </a:xfrm>
          <a:prstGeom prst="line">
            <a:avLst/>
          </a:prstGeom>
          <a:noFill/>
          <a:ln w="9525" cap="flat" cmpd="sng" algn="ctr">
            <a:solidFill>
              <a:srgbClr val="325AB4">
                <a:shade val="95000"/>
                <a:satMod val="105000"/>
              </a:srgbClr>
            </a:solidFill>
            <a:prstDash val="sysDash"/>
          </a:ln>
          <a:effectLst/>
        </p:spPr>
      </p:cxnSp>
      <p:cxnSp>
        <p:nvCxnSpPr>
          <p:cNvPr id="226" name="Straight Connector 225">
            <a:extLst>
              <a:ext uri="{FF2B5EF4-FFF2-40B4-BE49-F238E27FC236}">
                <a16:creationId xmlns:a16="http://schemas.microsoft.com/office/drawing/2014/main" id="{56D55AF1-7DE2-0149-90B2-2F1BCBA6BCFF}"/>
              </a:ext>
            </a:extLst>
          </p:cNvPr>
          <p:cNvCxnSpPr>
            <a:stCxn id="178" idx="6"/>
            <a:endCxn id="189" idx="2"/>
          </p:cNvCxnSpPr>
          <p:nvPr/>
        </p:nvCxnSpPr>
        <p:spPr>
          <a:xfrm>
            <a:off x="6833473" y="3867441"/>
            <a:ext cx="341978" cy="102409"/>
          </a:xfrm>
          <a:prstGeom prst="line">
            <a:avLst/>
          </a:prstGeom>
          <a:noFill/>
          <a:ln w="9525" cap="flat" cmpd="sng" algn="ctr">
            <a:solidFill>
              <a:srgbClr val="325AB4">
                <a:shade val="95000"/>
                <a:satMod val="105000"/>
              </a:srgbClr>
            </a:solidFill>
            <a:prstDash val="sysDash"/>
          </a:ln>
          <a:effectLst/>
        </p:spPr>
      </p:cxnSp>
      <p:cxnSp>
        <p:nvCxnSpPr>
          <p:cNvPr id="227" name="Straight Connector 226">
            <a:extLst>
              <a:ext uri="{FF2B5EF4-FFF2-40B4-BE49-F238E27FC236}">
                <a16:creationId xmlns:a16="http://schemas.microsoft.com/office/drawing/2014/main" id="{E664783C-34AA-E842-91A0-BB17093EE3A5}"/>
              </a:ext>
            </a:extLst>
          </p:cNvPr>
          <p:cNvCxnSpPr>
            <a:stCxn id="195" idx="7"/>
            <a:endCxn id="178" idx="4"/>
          </p:cNvCxnSpPr>
          <p:nvPr/>
        </p:nvCxnSpPr>
        <p:spPr>
          <a:xfrm flipV="1">
            <a:off x="6675538" y="3923919"/>
            <a:ext cx="105491" cy="403093"/>
          </a:xfrm>
          <a:prstGeom prst="line">
            <a:avLst/>
          </a:prstGeom>
          <a:noFill/>
          <a:ln w="9525" cap="flat" cmpd="sng" algn="ctr">
            <a:solidFill>
              <a:srgbClr val="325AB4">
                <a:shade val="95000"/>
                <a:satMod val="105000"/>
              </a:srgbClr>
            </a:solidFill>
            <a:prstDash val="sysDash"/>
          </a:ln>
          <a:effectLst/>
        </p:spPr>
      </p:cxnSp>
      <p:cxnSp>
        <p:nvCxnSpPr>
          <p:cNvPr id="228" name="Straight Connector 227">
            <a:extLst>
              <a:ext uri="{FF2B5EF4-FFF2-40B4-BE49-F238E27FC236}">
                <a16:creationId xmlns:a16="http://schemas.microsoft.com/office/drawing/2014/main" id="{7D5B8D53-0331-314E-9A50-AE9EDB80B2BD}"/>
              </a:ext>
            </a:extLst>
          </p:cNvPr>
          <p:cNvCxnSpPr>
            <a:stCxn id="188" idx="5"/>
          </p:cNvCxnSpPr>
          <p:nvPr/>
        </p:nvCxnSpPr>
        <p:spPr>
          <a:xfrm>
            <a:off x="7307075" y="3369662"/>
            <a:ext cx="171090" cy="357292"/>
          </a:xfrm>
          <a:prstGeom prst="line">
            <a:avLst/>
          </a:prstGeom>
          <a:noFill/>
          <a:ln w="9525" cap="flat" cmpd="sng" algn="ctr">
            <a:solidFill>
              <a:srgbClr val="325AB4">
                <a:shade val="95000"/>
                <a:satMod val="105000"/>
              </a:srgbClr>
            </a:solidFill>
            <a:prstDash val="sysDash"/>
          </a:ln>
          <a:effectLst/>
        </p:spPr>
      </p:cxnSp>
      <p:cxnSp>
        <p:nvCxnSpPr>
          <p:cNvPr id="229" name="Straight Connector 228">
            <a:extLst>
              <a:ext uri="{FF2B5EF4-FFF2-40B4-BE49-F238E27FC236}">
                <a16:creationId xmlns:a16="http://schemas.microsoft.com/office/drawing/2014/main" id="{2E5FFFEC-3C4E-C14E-8615-8FC527AF6714}"/>
              </a:ext>
            </a:extLst>
          </p:cNvPr>
          <p:cNvCxnSpPr>
            <a:stCxn id="182" idx="4"/>
          </p:cNvCxnSpPr>
          <p:nvPr/>
        </p:nvCxnSpPr>
        <p:spPr>
          <a:xfrm flipH="1">
            <a:off x="7516349" y="3211150"/>
            <a:ext cx="10292" cy="499988"/>
          </a:xfrm>
          <a:prstGeom prst="line">
            <a:avLst/>
          </a:prstGeom>
          <a:noFill/>
          <a:ln w="9525" cap="flat" cmpd="sng" algn="ctr">
            <a:solidFill>
              <a:srgbClr val="325AB4">
                <a:shade val="95000"/>
                <a:satMod val="105000"/>
              </a:srgbClr>
            </a:solidFill>
            <a:prstDash val="sysDash"/>
          </a:ln>
          <a:effectLst/>
        </p:spPr>
      </p:cxnSp>
      <p:cxnSp>
        <p:nvCxnSpPr>
          <p:cNvPr id="230" name="Straight Connector 229">
            <a:extLst>
              <a:ext uri="{FF2B5EF4-FFF2-40B4-BE49-F238E27FC236}">
                <a16:creationId xmlns:a16="http://schemas.microsoft.com/office/drawing/2014/main" id="{A7EA644E-52E3-9947-AA4C-507E24829AB6}"/>
              </a:ext>
            </a:extLst>
          </p:cNvPr>
          <p:cNvCxnSpPr/>
          <p:nvPr/>
        </p:nvCxnSpPr>
        <p:spPr>
          <a:xfrm>
            <a:off x="7554533" y="3803321"/>
            <a:ext cx="179761" cy="120597"/>
          </a:xfrm>
          <a:prstGeom prst="line">
            <a:avLst/>
          </a:prstGeom>
          <a:noFill/>
          <a:ln w="34925" cap="flat" cmpd="sng" algn="ctr">
            <a:solidFill>
              <a:srgbClr val="F05332">
                <a:lumMod val="50000"/>
              </a:srgbClr>
            </a:solidFill>
            <a:prstDash val="solid"/>
          </a:ln>
          <a:effectLst/>
        </p:spPr>
      </p:cxnSp>
      <p:cxnSp>
        <p:nvCxnSpPr>
          <p:cNvPr id="231" name="Straight Connector 230">
            <a:extLst>
              <a:ext uri="{FF2B5EF4-FFF2-40B4-BE49-F238E27FC236}">
                <a16:creationId xmlns:a16="http://schemas.microsoft.com/office/drawing/2014/main" id="{5BFCB9CE-0E89-7449-BF9F-51999268F21C}"/>
              </a:ext>
            </a:extLst>
          </p:cNvPr>
          <p:cNvCxnSpPr/>
          <p:nvPr/>
        </p:nvCxnSpPr>
        <p:spPr>
          <a:xfrm flipH="1">
            <a:off x="7503117" y="3819137"/>
            <a:ext cx="13232" cy="344184"/>
          </a:xfrm>
          <a:prstGeom prst="line">
            <a:avLst/>
          </a:prstGeom>
          <a:noFill/>
          <a:ln w="9525" cap="flat" cmpd="sng" algn="ctr">
            <a:solidFill>
              <a:srgbClr val="325AB4">
                <a:shade val="95000"/>
                <a:satMod val="105000"/>
              </a:srgbClr>
            </a:solidFill>
            <a:prstDash val="sysDash"/>
          </a:ln>
          <a:effectLst/>
        </p:spPr>
      </p:cxnSp>
      <p:cxnSp>
        <p:nvCxnSpPr>
          <p:cNvPr id="232" name="Straight Connector 231">
            <a:extLst>
              <a:ext uri="{FF2B5EF4-FFF2-40B4-BE49-F238E27FC236}">
                <a16:creationId xmlns:a16="http://schemas.microsoft.com/office/drawing/2014/main" id="{B1F93E3B-4D55-A243-9DDE-F9D4D11810E5}"/>
              </a:ext>
            </a:extLst>
          </p:cNvPr>
          <p:cNvCxnSpPr>
            <a:stCxn id="178" idx="5"/>
            <a:endCxn id="196" idx="7"/>
          </p:cNvCxnSpPr>
          <p:nvPr/>
        </p:nvCxnSpPr>
        <p:spPr>
          <a:xfrm>
            <a:off x="6818112" y="3907376"/>
            <a:ext cx="371318" cy="403500"/>
          </a:xfrm>
          <a:prstGeom prst="line">
            <a:avLst/>
          </a:prstGeom>
          <a:noFill/>
          <a:ln w="9525" cap="flat" cmpd="sng" algn="ctr">
            <a:solidFill>
              <a:srgbClr val="325AB4">
                <a:shade val="95000"/>
                <a:satMod val="105000"/>
              </a:srgbClr>
            </a:solidFill>
            <a:prstDash val="sysDash"/>
          </a:ln>
          <a:effectLst/>
        </p:spPr>
      </p:cxnSp>
      <p:cxnSp>
        <p:nvCxnSpPr>
          <p:cNvPr id="233" name="Straight Connector 232">
            <a:extLst>
              <a:ext uri="{FF2B5EF4-FFF2-40B4-BE49-F238E27FC236}">
                <a16:creationId xmlns:a16="http://schemas.microsoft.com/office/drawing/2014/main" id="{CF93F3F2-99A8-8941-95A7-EBAFEF7D001B}"/>
              </a:ext>
            </a:extLst>
          </p:cNvPr>
          <p:cNvCxnSpPr>
            <a:stCxn id="189" idx="0"/>
            <a:endCxn id="188" idx="4"/>
          </p:cNvCxnSpPr>
          <p:nvPr/>
        </p:nvCxnSpPr>
        <p:spPr>
          <a:xfrm flipV="1">
            <a:off x="7229451" y="3385478"/>
            <a:ext cx="39440" cy="530372"/>
          </a:xfrm>
          <a:prstGeom prst="line">
            <a:avLst/>
          </a:prstGeom>
          <a:noFill/>
          <a:ln w="9525" cap="flat" cmpd="sng" algn="ctr">
            <a:solidFill>
              <a:srgbClr val="325AB4">
                <a:shade val="95000"/>
                <a:satMod val="105000"/>
              </a:srgbClr>
            </a:solidFill>
            <a:prstDash val="sysDash"/>
          </a:ln>
          <a:effectLst/>
        </p:spPr>
      </p:cxnSp>
      <p:sp>
        <p:nvSpPr>
          <p:cNvPr id="234" name="Oval 233">
            <a:extLst>
              <a:ext uri="{FF2B5EF4-FFF2-40B4-BE49-F238E27FC236}">
                <a16:creationId xmlns:a16="http://schemas.microsoft.com/office/drawing/2014/main" id="{245FC660-665D-194C-B1E6-DF757306E1DD}"/>
              </a:ext>
            </a:extLst>
          </p:cNvPr>
          <p:cNvSpPr/>
          <p:nvPr/>
        </p:nvSpPr>
        <p:spPr>
          <a:xfrm>
            <a:off x="7899271" y="2213119"/>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35" name="Oval 234">
            <a:extLst>
              <a:ext uri="{FF2B5EF4-FFF2-40B4-BE49-F238E27FC236}">
                <a16:creationId xmlns:a16="http://schemas.microsoft.com/office/drawing/2014/main" id="{8FF2FF9B-E3DD-CE48-9343-8F64985D56D2}"/>
              </a:ext>
            </a:extLst>
          </p:cNvPr>
          <p:cNvSpPr/>
          <p:nvPr/>
        </p:nvSpPr>
        <p:spPr>
          <a:xfrm>
            <a:off x="7877541" y="1896268"/>
            <a:ext cx="104888"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36" name="Straight Connector 235">
            <a:extLst>
              <a:ext uri="{FF2B5EF4-FFF2-40B4-BE49-F238E27FC236}">
                <a16:creationId xmlns:a16="http://schemas.microsoft.com/office/drawing/2014/main" id="{B3441780-5996-F645-9D18-DCABE82801F7}"/>
              </a:ext>
            </a:extLst>
          </p:cNvPr>
          <p:cNvCxnSpPr/>
          <p:nvPr/>
        </p:nvCxnSpPr>
        <p:spPr>
          <a:xfrm flipH="1" flipV="1">
            <a:off x="7746570" y="2157764"/>
            <a:ext cx="152701" cy="109355"/>
          </a:xfrm>
          <a:prstGeom prst="line">
            <a:avLst/>
          </a:prstGeom>
          <a:noFill/>
          <a:ln w="31750" cap="flat" cmpd="sng" algn="ctr">
            <a:solidFill>
              <a:srgbClr val="008B2B">
                <a:lumMod val="50000"/>
              </a:srgbClr>
            </a:solidFill>
            <a:prstDash val="solid"/>
          </a:ln>
          <a:effectLst/>
        </p:spPr>
      </p:cxnSp>
      <p:cxnSp>
        <p:nvCxnSpPr>
          <p:cNvPr id="237" name="Straight Connector 236">
            <a:extLst>
              <a:ext uri="{FF2B5EF4-FFF2-40B4-BE49-F238E27FC236}">
                <a16:creationId xmlns:a16="http://schemas.microsoft.com/office/drawing/2014/main" id="{99B3B346-7B88-C745-B677-E6CD89AB519E}"/>
              </a:ext>
            </a:extLst>
          </p:cNvPr>
          <p:cNvCxnSpPr/>
          <p:nvPr/>
        </p:nvCxnSpPr>
        <p:spPr>
          <a:xfrm flipH="1">
            <a:off x="7746570" y="1988452"/>
            <a:ext cx="146332" cy="169313"/>
          </a:xfrm>
          <a:prstGeom prst="line">
            <a:avLst/>
          </a:prstGeom>
          <a:noFill/>
          <a:ln w="31750" cap="flat" cmpd="sng" algn="ctr">
            <a:solidFill>
              <a:srgbClr val="008B2B">
                <a:lumMod val="50000"/>
              </a:srgbClr>
            </a:solidFill>
            <a:prstDash val="solid"/>
          </a:ln>
          <a:effectLst/>
        </p:spPr>
      </p:cxnSp>
      <p:sp>
        <p:nvSpPr>
          <p:cNvPr id="238" name="Rounded Rectangle 237">
            <a:extLst>
              <a:ext uri="{FF2B5EF4-FFF2-40B4-BE49-F238E27FC236}">
                <a16:creationId xmlns:a16="http://schemas.microsoft.com/office/drawing/2014/main" id="{2DDC655B-0160-394C-8AA9-76D2DE8F3E7E}"/>
              </a:ext>
            </a:extLst>
          </p:cNvPr>
          <p:cNvSpPr/>
          <p:nvPr/>
        </p:nvSpPr>
        <p:spPr>
          <a:xfrm>
            <a:off x="5722960" y="3365289"/>
            <a:ext cx="110700" cy="110700"/>
          </a:xfrm>
          <a:prstGeom prst="roundRect">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39" name="Rounded Rectangle 238">
            <a:extLst>
              <a:ext uri="{FF2B5EF4-FFF2-40B4-BE49-F238E27FC236}">
                <a16:creationId xmlns:a16="http://schemas.microsoft.com/office/drawing/2014/main" id="{69C9334A-D64E-304C-A277-E91C9E9B18DB}"/>
              </a:ext>
            </a:extLst>
          </p:cNvPr>
          <p:cNvSpPr/>
          <p:nvPr/>
        </p:nvSpPr>
        <p:spPr>
          <a:xfrm>
            <a:off x="7202117" y="2975822"/>
            <a:ext cx="110700" cy="110700"/>
          </a:xfrm>
          <a:prstGeom prst="roundRect">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40" name="Rounded Rectangle 239">
            <a:extLst>
              <a:ext uri="{FF2B5EF4-FFF2-40B4-BE49-F238E27FC236}">
                <a16:creationId xmlns:a16="http://schemas.microsoft.com/office/drawing/2014/main" id="{D9648A78-571F-204C-9927-0EE6AC9228D8}"/>
              </a:ext>
            </a:extLst>
          </p:cNvPr>
          <p:cNvSpPr/>
          <p:nvPr/>
        </p:nvSpPr>
        <p:spPr>
          <a:xfrm>
            <a:off x="6661678" y="2405090"/>
            <a:ext cx="110700" cy="110700"/>
          </a:xfrm>
          <a:prstGeom prst="roundRect">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41" name="Rounded Rectangle 240">
            <a:extLst>
              <a:ext uri="{FF2B5EF4-FFF2-40B4-BE49-F238E27FC236}">
                <a16:creationId xmlns:a16="http://schemas.microsoft.com/office/drawing/2014/main" id="{30602A73-B1F3-9E48-BA4D-7F2CBB8472D9}"/>
              </a:ext>
            </a:extLst>
          </p:cNvPr>
          <p:cNvSpPr/>
          <p:nvPr/>
        </p:nvSpPr>
        <p:spPr>
          <a:xfrm>
            <a:off x="7691768" y="2555782"/>
            <a:ext cx="110700" cy="110700"/>
          </a:xfrm>
          <a:prstGeom prst="roundRect">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42" name="Rounded Rectangle 241">
            <a:extLst>
              <a:ext uri="{FF2B5EF4-FFF2-40B4-BE49-F238E27FC236}">
                <a16:creationId xmlns:a16="http://schemas.microsoft.com/office/drawing/2014/main" id="{751F5AEC-75BF-BC4F-AAD3-D9359637FFD7}"/>
              </a:ext>
            </a:extLst>
          </p:cNvPr>
          <p:cNvSpPr/>
          <p:nvPr/>
        </p:nvSpPr>
        <p:spPr>
          <a:xfrm>
            <a:off x="7635870" y="2102414"/>
            <a:ext cx="110700" cy="110700"/>
          </a:xfrm>
          <a:prstGeom prst="roundRect">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43" name="Oval 242">
            <a:extLst>
              <a:ext uri="{FF2B5EF4-FFF2-40B4-BE49-F238E27FC236}">
                <a16:creationId xmlns:a16="http://schemas.microsoft.com/office/drawing/2014/main" id="{CD1F2203-288D-E24A-A88D-4FEC796F28C8}"/>
              </a:ext>
            </a:extLst>
          </p:cNvPr>
          <p:cNvSpPr/>
          <p:nvPr/>
        </p:nvSpPr>
        <p:spPr>
          <a:xfrm>
            <a:off x="6739766" y="1781764"/>
            <a:ext cx="108000" cy="108000"/>
          </a:xfrm>
          <a:prstGeom prst="ellipse">
            <a:avLst/>
          </a:prstGeom>
          <a:solidFill>
            <a:srgbClr val="00B050"/>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44" name="Oval 243">
            <a:extLst>
              <a:ext uri="{FF2B5EF4-FFF2-40B4-BE49-F238E27FC236}">
                <a16:creationId xmlns:a16="http://schemas.microsoft.com/office/drawing/2014/main" id="{BD15E77F-43D0-8046-838A-C06C0F3541D7}"/>
              </a:ext>
            </a:extLst>
          </p:cNvPr>
          <p:cNvSpPr/>
          <p:nvPr/>
        </p:nvSpPr>
        <p:spPr>
          <a:xfrm>
            <a:off x="7225980" y="1835394"/>
            <a:ext cx="104888" cy="108000"/>
          </a:xfrm>
          <a:prstGeom prst="ellipse">
            <a:avLst/>
          </a:prstGeom>
          <a:solidFill>
            <a:srgbClr val="00B050"/>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45" name="Straight Connector 244">
            <a:extLst>
              <a:ext uri="{FF2B5EF4-FFF2-40B4-BE49-F238E27FC236}">
                <a16:creationId xmlns:a16="http://schemas.microsoft.com/office/drawing/2014/main" id="{8F13BA08-2493-634F-B2B8-D35340490446}"/>
              </a:ext>
            </a:extLst>
          </p:cNvPr>
          <p:cNvCxnSpPr/>
          <p:nvPr/>
        </p:nvCxnSpPr>
        <p:spPr>
          <a:xfrm>
            <a:off x="6831951" y="1873948"/>
            <a:ext cx="207709" cy="167593"/>
          </a:xfrm>
          <a:prstGeom prst="line">
            <a:avLst/>
          </a:prstGeom>
          <a:noFill/>
          <a:ln w="31750" cap="flat" cmpd="sng" algn="ctr">
            <a:solidFill>
              <a:srgbClr val="008B2B">
                <a:lumMod val="50000"/>
              </a:srgbClr>
            </a:solidFill>
            <a:prstDash val="solid"/>
          </a:ln>
          <a:effectLst/>
        </p:spPr>
      </p:cxnSp>
      <p:cxnSp>
        <p:nvCxnSpPr>
          <p:cNvPr id="246" name="Straight Connector 245">
            <a:extLst>
              <a:ext uri="{FF2B5EF4-FFF2-40B4-BE49-F238E27FC236}">
                <a16:creationId xmlns:a16="http://schemas.microsoft.com/office/drawing/2014/main" id="{34C05851-D7D1-F94D-9687-9B35CA5F33AE}"/>
              </a:ext>
            </a:extLst>
          </p:cNvPr>
          <p:cNvCxnSpPr/>
          <p:nvPr/>
        </p:nvCxnSpPr>
        <p:spPr>
          <a:xfrm flipH="1">
            <a:off x="7039659" y="1927578"/>
            <a:ext cx="201683" cy="113963"/>
          </a:xfrm>
          <a:prstGeom prst="line">
            <a:avLst/>
          </a:prstGeom>
          <a:noFill/>
          <a:ln w="31750" cap="flat" cmpd="sng" algn="ctr">
            <a:solidFill>
              <a:srgbClr val="008B2B">
                <a:lumMod val="50000"/>
              </a:srgbClr>
            </a:solidFill>
            <a:prstDash val="solid"/>
          </a:ln>
          <a:effectLst/>
        </p:spPr>
      </p:cxnSp>
      <p:sp>
        <p:nvSpPr>
          <p:cNvPr id="247" name="Rounded Rectangle 246">
            <a:extLst>
              <a:ext uri="{FF2B5EF4-FFF2-40B4-BE49-F238E27FC236}">
                <a16:creationId xmlns:a16="http://schemas.microsoft.com/office/drawing/2014/main" id="{200FD5D3-7019-724E-AD96-22928DDC5DAD}"/>
              </a:ext>
            </a:extLst>
          </p:cNvPr>
          <p:cNvSpPr/>
          <p:nvPr/>
        </p:nvSpPr>
        <p:spPr>
          <a:xfrm>
            <a:off x="6984309" y="2041541"/>
            <a:ext cx="110700" cy="110700"/>
          </a:xfrm>
          <a:prstGeom prst="roundRect">
            <a:avLst/>
          </a:prstGeom>
          <a:solidFill>
            <a:srgbClr val="00B050"/>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48" name="Straight Connector 247">
            <a:extLst>
              <a:ext uri="{FF2B5EF4-FFF2-40B4-BE49-F238E27FC236}">
                <a16:creationId xmlns:a16="http://schemas.microsoft.com/office/drawing/2014/main" id="{382F5DE3-9E3E-EE44-83CE-9A1B8FF4B9FD}"/>
              </a:ext>
            </a:extLst>
          </p:cNvPr>
          <p:cNvCxnSpPr>
            <a:stCxn id="271" idx="0"/>
          </p:cNvCxnSpPr>
          <p:nvPr/>
        </p:nvCxnSpPr>
        <p:spPr>
          <a:xfrm flipH="1" flipV="1">
            <a:off x="7039659" y="2152241"/>
            <a:ext cx="202866" cy="308539"/>
          </a:xfrm>
          <a:prstGeom prst="line">
            <a:avLst/>
          </a:prstGeom>
          <a:noFill/>
          <a:ln w="9525" cap="flat" cmpd="sng" algn="ctr">
            <a:solidFill>
              <a:srgbClr val="325AB4">
                <a:shade val="95000"/>
                <a:satMod val="105000"/>
              </a:srgbClr>
            </a:solidFill>
            <a:prstDash val="sysDot"/>
          </a:ln>
          <a:effectLst/>
        </p:spPr>
      </p:cxnSp>
      <p:cxnSp>
        <p:nvCxnSpPr>
          <p:cNvPr id="249" name="Straight Connector 248">
            <a:extLst>
              <a:ext uri="{FF2B5EF4-FFF2-40B4-BE49-F238E27FC236}">
                <a16:creationId xmlns:a16="http://schemas.microsoft.com/office/drawing/2014/main" id="{8C67E031-968A-D444-8D64-FE5FFF822A96}"/>
              </a:ext>
            </a:extLst>
          </p:cNvPr>
          <p:cNvCxnSpPr>
            <a:stCxn id="193" idx="7"/>
            <a:endCxn id="282" idx="2"/>
          </p:cNvCxnSpPr>
          <p:nvPr/>
        </p:nvCxnSpPr>
        <p:spPr>
          <a:xfrm flipV="1">
            <a:off x="5810447" y="2633055"/>
            <a:ext cx="651924" cy="100925"/>
          </a:xfrm>
          <a:prstGeom prst="line">
            <a:avLst/>
          </a:prstGeom>
          <a:noFill/>
          <a:ln w="9525" cap="flat" cmpd="sng" algn="ctr">
            <a:solidFill>
              <a:srgbClr val="325AB4">
                <a:shade val="95000"/>
                <a:satMod val="105000"/>
              </a:srgbClr>
            </a:solidFill>
            <a:prstDash val="sysDot"/>
          </a:ln>
          <a:effectLst/>
        </p:spPr>
      </p:cxnSp>
      <p:cxnSp>
        <p:nvCxnSpPr>
          <p:cNvPr id="250" name="Straight Connector 249">
            <a:extLst>
              <a:ext uri="{FF2B5EF4-FFF2-40B4-BE49-F238E27FC236}">
                <a16:creationId xmlns:a16="http://schemas.microsoft.com/office/drawing/2014/main" id="{5E9BED2A-878C-C04C-A693-A14D54625999}"/>
              </a:ext>
            </a:extLst>
          </p:cNvPr>
          <p:cNvCxnSpPr>
            <a:stCxn id="272" idx="1"/>
            <a:endCxn id="271" idx="5"/>
          </p:cNvCxnSpPr>
          <p:nvPr/>
        </p:nvCxnSpPr>
        <p:spPr>
          <a:xfrm flipH="1" flipV="1">
            <a:off x="7280709" y="2552964"/>
            <a:ext cx="251456" cy="295408"/>
          </a:xfrm>
          <a:prstGeom prst="line">
            <a:avLst/>
          </a:prstGeom>
          <a:noFill/>
          <a:ln w="9525" cap="flat" cmpd="sng" algn="ctr">
            <a:solidFill>
              <a:srgbClr val="325AB4">
                <a:shade val="95000"/>
                <a:satMod val="105000"/>
              </a:srgbClr>
            </a:solidFill>
            <a:prstDash val="sysDash"/>
          </a:ln>
          <a:effectLst/>
        </p:spPr>
      </p:cxnSp>
      <p:cxnSp>
        <p:nvCxnSpPr>
          <p:cNvPr id="251" name="Straight Connector 250">
            <a:extLst>
              <a:ext uri="{FF2B5EF4-FFF2-40B4-BE49-F238E27FC236}">
                <a16:creationId xmlns:a16="http://schemas.microsoft.com/office/drawing/2014/main" id="{59905082-232E-9B42-9392-17A75453662F}"/>
              </a:ext>
            </a:extLst>
          </p:cNvPr>
          <p:cNvCxnSpPr>
            <a:stCxn id="272" idx="6"/>
            <a:endCxn id="183" idx="2"/>
          </p:cNvCxnSpPr>
          <p:nvPr/>
        </p:nvCxnSpPr>
        <p:spPr>
          <a:xfrm>
            <a:off x="7624348" y="2886556"/>
            <a:ext cx="237377" cy="32894"/>
          </a:xfrm>
          <a:prstGeom prst="line">
            <a:avLst/>
          </a:prstGeom>
          <a:noFill/>
          <a:ln w="9525" cap="flat" cmpd="sng" algn="ctr">
            <a:solidFill>
              <a:srgbClr val="325AB4">
                <a:shade val="95000"/>
                <a:satMod val="105000"/>
              </a:srgbClr>
            </a:solidFill>
            <a:prstDash val="sysDash"/>
          </a:ln>
          <a:effectLst/>
        </p:spPr>
      </p:cxnSp>
      <p:sp>
        <p:nvSpPr>
          <p:cNvPr id="252" name="Oval 251">
            <a:extLst>
              <a:ext uri="{FF2B5EF4-FFF2-40B4-BE49-F238E27FC236}">
                <a16:creationId xmlns:a16="http://schemas.microsoft.com/office/drawing/2014/main" id="{3C9FD844-E26F-B546-B351-23CD7FA4AE9E}"/>
              </a:ext>
            </a:extLst>
          </p:cNvPr>
          <p:cNvSpPr/>
          <p:nvPr/>
        </p:nvSpPr>
        <p:spPr>
          <a:xfrm>
            <a:off x="6274523" y="2916284"/>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53" name="Straight Connector 252">
            <a:extLst>
              <a:ext uri="{FF2B5EF4-FFF2-40B4-BE49-F238E27FC236}">
                <a16:creationId xmlns:a16="http://schemas.microsoft.com/office/drawing/2014/main" id="{99D873CD-A85D-8744-AC24-1C2D0BBD23A4}"/>
              </a:ext>
            </a:extLst>
          </p:cNvPr>
          <p:cNvCxnSpPr/>
          <p:nvPr/>
        </p:nvCxnSpPr>
        <p:spPr>
          <a:xfrm flipV="1">
            <a:off x="5833660" y="3008467"/>
            <a:ext cx="456679" cy="412172"/>
          </a:xfrm>
          <a:prstGeom prst="line">
            <a:avLst/>
          </a:prstGeom>
          <a:noFill/>
          <a:ln w="9525" cap="flat" cmpd="sng" algn="ctr">
            <a:solidFill>
              <a:srgbClr val="325AB4">
                <a:shade val="95000"/>
                <a:satMod val="105000"/>
              </a:srgbClr>
            </a:solidFill>
            <a:prstDash val="sysDot"/>
          </a:ln>
          <a:effectLst/>
        </p:spPr>
      </p:cxnSp>
      <p:sp>
        <p:nvSpPr>
          <p:cNvPr id="254" name="TextBox 253">
            <a:extLst>
              <a:ext uri="{FF2B5EF4-FFF2-40B4-BE49-F238E27FC236}">
                <a16:creationId xmlns:a16="http://schemas.microsoft.com/office/drawing/2014/main" id="{8C4988CA-8B8A-9E42-B5BF-BE479CB17EBA}"/>
              </a:ext>
            </a:extLst>
          </p:cNvPr>
          <p:cNvSpPr txBox="1"/>
          <p:nvPr/>
        </p:nvSpPr>
        <p:spPr>
          <a:xfrm>
            <a:off x="991920" y="1745533"/>
            <a:ext cx="357790" cy="300082"/>
          </a:xfrm>
          <a:prstGeom prst="rect">
            <a:avLst/>
          </a:prstGeom>
          <a:noFill/>
        </p:spPr>
        <p:txBody>
          <a:bodyPr wrap="none" rtlCol="0">
            <a:spAutoFit/>
          </a:bodyPr>
          <a:lstStyle/>
          <a:p>
            <a:pPr defTabSz="342900"/>
            <a:r>
              <a:rPr lang="en-US" sz="1350">
                <a:solidFill>
                  <a:prstClr val="black"/>
                </a:solidFill>
                <a:latin typeface="Helvetica Neue LT Com 57 Condensed" charset="0"/>
                <a:ea typeface="Helvetica Neue LT Com 57 Condensed" charset="0"/>
                <a:cs typeface="Helvetica Neue LT Com 57 Condensed" charset="0"/>
              </a:rPr>
              <a:t>S1</a:t>
            </a:r>
          </a:p>
        </p:txBody>
      </p:sp>
      <p:sp>
        <p:nvSpPr>
          <p:cNvPr id="255" name="Oval 254">
            <a:extLst>
              <a:ext uri="{FF2B5EF4-FFF2-40B4-BE49-F238E27FC236}">
                <a16:creationId xmlns:a16="http://schemas.microsoft.com/office/drawing/2014/main" id="{DF4F853B-FD1B-4A47-A1B0-950AE05948C5}"/>
              </a:ext>
            </a:extLst>
          </p:cNvPr>
          <p:cNvSpPr/>
          <p:nvPr/>
        </p:nvSpPr>
        <p:spPr>
          <a:xfrm>
            <a:off x="5009504" y="2262725"/>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56" name="Oval 255">
            <a:extLst>
              <a:ext uri="{FF2B5EF4-FFF2-40B4-BE49-F238E27FC236}">
                <a16:creationId xmlns:a16="http://schemas.microsoft.com/office/drawing/2014/main" id="{2665957D-942F-2C4F-9912-9DC15750B876}"/>
              </a:ext>
            </a:extLst>
          </p:cNvPr>
          <p:cNvSpPr/>
          <p:nvPr/>
        </p:nvSpPr>
        <p:spPr>
          <a:xfrm>
            <a:off x="5670779" y="1164824"/>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57" name="Oval 256">
            <a:extLst>
              <a:ext uri="{FF2B5EF4-FFF2-40B4-BE49-F238E27FC236}">
                <a16:creationId xmlns:a16="http://schemas.microsoft.com/office/drawing/2014/main" id="{54623423-FF0D-0545-BA63-958B36A281E2}"/>
              </a:ext>
            </a:extLst>
          </p:cNvPr>
          <p:cNvSpPr/>
          <p:nvPr/>
        </p:nvSpPr>
        <p:spPr>
          <a:xfrm>
            <a:off x="5329994" y="2500289"/>
            <a:ext cx="104888" cy="112955"/>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58" name="Oval 257">
            <a:extLst>
              <a:ext uri="{FF2B5EF4-FFF2-40B4-BE49-F238E27FC236}">
                <a16:creationId xmlns:a16="http://schemas.microsoft.com/office/drawing/2014/main" id="{40E863D6-E21E-6748-BC86-8AECEE77D9AA}"/>
              </a:ext>
            </a:extLst>
          </p:cNvPr>
          <p:cNvSpPr/>
          <p:nvPr/>
        </p:nvSpPr>
        <p:spPr>
          <a:xfrm>
            <a:off x="5475786" y="1948938"/>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59" name="Oval 258">
            <a:extLst>
              <a:ext uri="{FF2B5EF4-FFF2-40B4-BE49-F238E27FC236}">
                <a16:creationId xmlns:a16="http://schemas.microsoft.com/office/drawing/2014/main" id="{4CF34D7F-8678-B04B-B16F-477C3BE6BC94}"/>
              </a:ext>
            </a:extLst>
          </p:cNvPr>
          <p:cNvSpPr/>
          <p:nvPr/>
        </p:nvSpPr>
        <p:spPr>
          <a:xfrm>
            <a:off x="6056251" y="1716437"/>
            <a:ext cx="104888" cy="112955"/>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60" name="Oval 259">
            <a:extLst>
              <a:ext uri="{FF2B5EF4-FFF2-40B4-BE49-F238E27FC236}">
                <a16:creationId xmlns:a16="http://schemas.microsoft.com/office/drawing/2014/main" id="{C8D46605-7E49-6A4D-955B-85915721F77B}"/>
              </a:ext>
            </a:extLst>
          </p:cNvPr>
          <p:cNvSpPr/>
          <p:nvPr/>
        </p:nvSpPr>
        <p:spPr>
          <a:xfrm>
            <a:off x="5551140" y="1627812"/>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61" name="Oval 260">
            <a:extLst>
              <a:ext uri="{FF2B5EF4-FFF2-40B4-BE49-F238E27FC236}">
                <a16:creationId xmlns:a16="http://schemas.microsoft.com/office/drawing/2014/main" id="{1AB456BB-19FA-C742-977E-12D9CFFDAD33}"/>
              </a:ext>
            </a:extLst>
          </p:cNvPr>
          <p:cNvSpPr/>
          <p:nvPr/>
        </p:nvSpPr>
        <p:spPr>
          <a:xfrm>
            <a:off x="5709316" y="1877803"/>
            <a:ext cx="104888" cy="112955"/>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62" name="Oval 261">
            <a:extLst>
              <a:ext uri="{FF2B5EF4-FFF2-40B4-BE49-F238E27FC236}">
                <a16:creationId xmlns:a16="http://schemas.microsoft.com/office/drawing/2014/main" id="{76A486E6-5B7B-4043-A2D6-25AE6F00B056}"/>
              </a:ext>
            </a:extLst>
          </p:cNvPr>
          <p:cNvSpPr/>
          <p:nvPr/>
        </p:nvSpPr>
        <p:spPr>
          <a:xfrm>
            <a:off x="4960422" y="1849898"/>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63" name="Oval 262">
            <a:extLst>
              <a:ext uri="{FF2B5EF4-FFF2-40B4-BE49-F238E27FC236}">
                <a16:creationId xmlns:a16="http://schemas.microsoft.com/office/drawing/2014/main" id="{7044044B-62FC-9742-BBAE-34563FCFCC4A}"/>
              </a:ext>
            </a:extLst>
          </p:cNvPr>
          <p:cNvSpPr/>
          <p:nvPr/>
        </p:nvSpPr>
        <p:spPr>
          <a:xfrm>
            <a:off x="5765794" y="2345761"/>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64" name="Straight Connector 263">
            <a:extLst>
              <a:ext uri="{FF2B5EF4-FFF2-40B4-BE49-F238E27FC236}">
                <a16:creationId xmlns:a16="http://schemas.microsoft.com/office/drawing/2014/main" id="{9D6E0DF4-E15D-4949-9D65-A9E377FB91BF}"/>
              </a:ext>
            </a:extLst>
          </p:cNvPr>
          <p:cNvCxnSpPr/>
          <p:nvPr/>
        </p:nvCxnSpPr>
        <p:spPr>
          <a:xfrm>
            <a:off x="5052606" y="1942082"/>
            <a:ext cx="218126" cy="134751"/>
          </a:xfrm>
          <a:prstGeom prst="line">
            <a:avLst/>
          </a:prstGeom>
          <a:noFill/>
          <a:ln w="31750" cap="flat" cmpd="sng" algn="ctr">
            <a:solidFill>
              <a:srgbClr val="008B2B">
                <a:lumMod val="50000"/>
              </a:srgbClr>
            </a:solidFill>
            <a:prstDash val="solid"/>
          </a:ln>
          <a:effectLst/>
        </p:spPr>
      </p:cxnSp>
      <p:cxnSp>
        <p:nvCxnSpPr>
          <p:cNvPr id="265" name="Straight Connector 264">
            <a:extLst>
              <a:ext uri="{FF2B5EF4-FFF2-40B4-BE49-F238E27FC236}">
                <a16:creationId xmlns:a16="http://schemas.microsoft.com/office/drawing/2014/main" id="{5E6E1BC5-F442-2A46-8939-98E708507835}"/>
              </a:ext>
            </a:extLst>
          </p:cNvPr>
          <p:cNvCxnSpPr/>
          <p:nvPr/>
        </p:nvCxnSpPr>
        <p:spPr>
          <a:xfrm flipV="1">
            <a:off x="5101689" y="2153201"/>
            <a:ext cx="169043" cy="125341"/>
          </a:xfrm>
          <a:prstGeom prst="line">
            <a:avLst/>
          </a:prstGeom>
          <a:noFill/>
          <a:ln w="31750" cap="flat" cmpd="sng" algn="ctr">
            <a:solidFill>
              <a:srgbClr val="008B2B">
                <a:lumMod val="50000"/>
              </a:srgbClr>
            </a:solidFill>
            <a:prstDash val="solid"/>
          </a:ln>
          <a:effectLst/>
        </p:spPr>
      </p:cxnSp>
      <p:cxnSp>
        <p:nvCxnSpPr>
          <p:cNvPr id="266" name="Straight Connector 265">
            <a:extLst>
              <a:ext uri="{FF2B5EF4-FFF2-40B4-BE49-F238E27FC236}">
                <a16:creationId xmlns:a16="http://schemas.microsoft.com/office/drawing/2014/main" id="{599F7AC7-0C45-3E41-BC39-A67A60B4C8B0}"/>
              </a:ext>
            </a:extLst>
          </p:cNvPr>
          <p:cNvCxnSpPr/>
          <p:nvPr/>
        </p:nvCxnSpPr>
        <p:spPr>
          <a:xfrm>
            <a:off x="5307565" y="2165315"/>
            <a:ext cx="74873" cy="334974"/>
          </a:xfrm>
          <a:prstGeom prst="line">
            <a:avLst/>
          </a:prstGeom>
          <a:noFill/>
          <a:ln w="9525" cap="flat" cmpd="sng" algn="ctr">
            <a:solidFill>
              <a:srgbClr val="325AB4">
                <a:shade val="95000"/>
                <a:satMod val="105000"/>
              </a:srgbClr>
            </a:solidFill>
            <a:prstDash val="sysDot"/>
          </a:ln>
          <a:effectLst/>
        </p:spPr>
      </p:cxnSp>
      <p:cxnSp>
        <p:nvCxnSpPr>
          <p:cNvPr id="267" name="Straight Connector 266">
            <a:extLst>
              <a:ext uri="{FF2B5EF4-FFF2-40B4-BE49-F238E27FC236}">
                <a16:creationId xmlns:a16="http://schemas.microsoft.com/office/drawing/2014/main" id="{795EE558-12B9-1D42-AF01-60E4E22A5040}"/>
              </a:ext>
            </a:extLst>
          </p:cNvPr>
          <p:cNvCxnSpPr/>
          <p:nvPr/>
        </p:nvCxnSpPr>
        <p:spPr>
          <a:xfrm>
            <a:off x="5778780" y="1218825"/>
            <a:ext cx="181324" cy="3197"/>
          </a:xfrm>
          <a:prstGeom prst="line">
            <a:avLst/>
          </a:prstGeom>
          <a:noFill/>
          <a:ln w="9525" cap="flat" cmpd="sng" algn="ctr">
            <a:solidFill>
              <a:srgbClr val="325AB4">
                <a:shade val="95000"/>
                <a:satMod val="105000"/>
              </a:srgbClr>
            </a:solidFill>
            <a:prstDash val="sysDot"/>
          </a:ln>
          <a:effectLst/>
        </p:spPr>
      </p:cxnSp>
      <p:cxnSp>
        <p:nvCxnSpPr>
          <p:cNvPr id="268" name="Straight Connector 267">
            <a:extLst>
              <a:ext uri="{FF2B5EF4-FFF2-40B4-BE49-F238E27FC236}">
                <a16:creationId xmlns:a16="http://schemas.microsoft.com/office/drawing/2014/main" id="{E40A4730-800E-2642-B0D1-05E5D1CD8DD7}"/>
              </a:ext>
            </a:extLst>
          </p:cNvPr>
          <p:cNvCxnSpPr/>
          <p:nvPr/>
        </p:nvCxnSpPr>
        <p:spPr>
          <a:xfrm flipV="1">
            <a:off x="5529786" y="1742746"/>
            <a:ext cx="65217" cy="206192"/>
          </a:xfrm>
          <a:prstGeom prst="line">
            <a:avLst/>
          </a:prstGeom>
          <a:noFill/>
          <a:ln w="9525" cap="flat" cmpd="sng" algn="ctr">
            <a:solidFill>
              <a:srgbClr val="325AB4">
                <a:shade val="95000"/>
                <a:satMod val="105000"/>
              </a:srgbClr>
            </a:solidFill>
            <a:prstDash val="sysDot"/>
          </a:ln>
          <a:effectLst/>
        </p:spPr>
      </p:cxnSp>
      <p:cxnSp>
        <p:nvCxnSpPr>
          <p:cNvPr id="269" name="Straight Connector 268">
            <a:extLst>
              <a:ext uri="{FF2B5EF4-FFF2-40B4-BE49-F238E27FC236}">
                <a16:creationId xmlns:a16="http://schemas.microsoft.com/office/drawing/2014/main" id="{45639756-7264-9543-81D2-4AA15F3EF954}"/>
              </a:ext>
            </a:extLst>
          </p:cNvPr>
          <p:cNvCxnSpPr>
            <a:endCxn id="300" idx="5"/>
          </p:cNvCxnSpPr>
          <p:nvPr/>
        </p:nvCxnSpPr>
        <p:spPr>
          <a:xfrm flipH="1" flipV="1">
            <a:off x="5621342" y="1691826"/>
            <a:ext cx="103336" cy="202518"/>
          </a:xfrm>
          <a:prstGeom prst="line">
            <a:avLst/>
          </a:prstGeom>
          <a:noFill/>
          <a:ln w="9525" cap="flat" cmpd="sng" algn="ctr">
            <a:solidFill>
              <a:srgbClr val="325AB4">
                <a:shade val="95000"/>
                <a:satMod val="105000"/>
              </a:srgbClr>
            </a:solidFill>
            <a:prstDash val="sysDot"/>
          </a:ln>
          <a:effectLst/>
        </p:spPr>
      </p:cxnSp>
      <p:cxnSp>
        <p:nvCxnSpPr>
          <p:cNvPr id="270" name="Straight Connector 269">
            <a:extLst>
              <a:ext uri="{FF2B5EF4-FFF2-40B4-BE49-F238E27FC236}">
                <a16:creationId xmlns:a16="http://schemas.microsoft.com/office/drawing/2014/main" id="{41619672-B563-F741-B3CC-D30058ADAB2B}"/>
              </a:ext>
            </a:extLst>
          </p:cNvPr>
          <p:cNvCxnSpPr>
            <a:endCxn id="302" idx="6"/>
          </p:cNvCxnSpPr>
          <p:nvPr/>
        </p:nvCxnSpPr>
        <p:spPr>
          <a:xfrm flipH="1" flipV="1">
            <a:off x="5325153" y="2117372"/>
            <a:ext cx="456457" cy="244205"/>
          </a:xfrm>
          <a:prstGeom prst="line">
            <a:avLst/>
          </a:prstGeom>
          <a:noFill/>
          <a:ln w="9525" cap="flat" cmpd="sng" algn="ctr">
            <a:solidFill>
              <a:srgbClr val="325AB4">
                <a:shade val="95000"/>
                <a:satMod val="105000"/>
              </a:srgbClr>
            </a:solidFill>
            <a:prstDash val="sysDot"/>
          </a:ln>
          <a:effectLst/>
        </p:spPr>
      </p:cxnSp>
      <p:cxnSp>
        <p:nvCxnSpPr>
          <p:cNvPr id="271" name="Straight Connector 270">
            <a:extLst>
              <a:ext uri="{FF2B5EF4-FFF2-40B4-BE49-F238E27FC236}">
                <a16:creationId xmlns:a16="http://schemas.microsoft.com/office/drawing/2014/main" id="{2C2854B2-A029-C848-8A82-27D3E6148A2D}"/>
              </a:ext>
            </a:extLst>
          </p:cNvPr>
          <p:cNvCxnSpPr/>
          <p:nvPr/>
        </p:nvCxnSpPr>
        <p:spPr>
          <a:xfrm flipV="1">
            <a:off x="5798843" y="1772914"/>
            <a:ext cx="257408" cy="121430"/>
          </a:xfrm>
          <a:prstGeom prst="line">
            <a:avLst/>
          </a:prstGeom>
          <a:noFill/>
          <a:ln w="9525" cap="flat" cmpd="sng" algn="ctr">
            <a:solidFill>
              <a:srgbClr val="325AB4">
                <a:shade val="95000"/>
                <a:satMod val="105000"/>
              </a:srgbClr>
            </a:solidFill>
            <a:prstDash val="sysDot"/>
          </a:ln>
          <a:effectLst/>
        </p:spPr>
      </p:cxnSp>
      <p:cxnSp>
        <p:nvCxnSpPr>
          <p:cNvPr id="272" name="Straight Connector 271">
            <a:extLst>
              <a:ext uri="{FF2B5EF4-FFF2-40B4-BE49-F238E27FC236}">
                <a16:creationId xmlns:a16="http://schemas.microsoft.com/office/drawing/2014/main" id="{2B147B8E-1A15-144D-9F1F-E967C975246B}"/>
              </a:ext>
            </a:extLst>
          </p:cNvPr>
          <p:cNvCxnSpPr/>
          <p:nvPr/>
        </p:nvCxnSpPr>
        <p:spPr>
          <a:xfrm flipV="1">
            <a:off x="5857978" y="1829392"/>
            <a:ext cx="250717" cy="532185"/>
          </a:xfrm>
          <a:prstGeom prst="line">
            <a:avLst/>
          </a:prstGeom>
          <a:noFill/>
          <a:ln w="9525" cap="flat" cmpd="sng" algn="ctr">
            <a:solidFill>
              <a:srgbClr val="325AB4">
                <a:shade val="95000"/>
                <a:satMod val="105000"/>
              </a:srgbClr>
            </a:solidFill>
            <a:prstDash val="sysDot"/>
          </a:ln>
          <a:effectLst/>
        </p:spPr>
      </p:cxnSp>
      <p:cxnSp>
        <p:nvCxnSpPr>
          <p:cNvPr id="273" name="Straight Connector 272">
            <a:extLst>
              <a:ext uri="{FF2B5EF4-FFF2-40B4-BE49-F238E27FC236}">
                <a16:creationId xmlns:a16="http://schemas.microsoft.com/office/drawing/2014/main" id="{7D14EFD4-744E-C644-AF3B-C923015D44AA}"/>
              </a:ext>
            </a:extLst>
          </p:cNvPr>
          <p:cNvCxnSpPr/>
          <p:nvPr/>
        </p:nvCxnSpPr>
        <p:spPr>
          <a:xfrm flipH="1" flipV="1">
            <a:off x="5761760" y="1990757"/>
            <a:ext cx="58034" cy="355004"/>
          </a:xfrm>
          <a:prstGeom prst="line">
            <a:avLst/>
          </a:prstGeom>
          <a:noFill/>
          <a:ln w="9525" cap="flat" cmpd="sng" algn="ctr">
            <a:solidFill>
              <a:srgbClr val="325AB4">
                <a:shade val="95000"/>
                <a:satMod val="105000"/>
              </a:srgbClr>
            </a:solidFill>
            <a:prstDash val="sysDot"/>
          </a:ln>
          <a:effectLst/>
        </p:spPr>
      </p:cxnSp>
      <p:sp>
        <p:nvSpPr>
          <p:cNvPr id="274" name="Rounded Rectangle 273">
            <a:extLst>
              <a:ext uri="{FF2B5EF4-FFF2-40B4-BE49-F238E27FC236}">
                <a16:creationId xmlns:a16="http://schemas.microsoft.com/office/drawing/2014/main" id="{0696BF4D-ACDE-6646-A505-206B09EC6F11}"/>
              </a:ext>
            </a:extLst>
          </p:cNvPr>
          <p:cNvSpPr/>
          <p:nvPr/>
        </p:nvSpPr>
        <p:spPr>
          <a:xfrm>
            <a:off x="5252216" y="2054615"/>
            <a:ext cx="110700" cy="110700"/>
          </a:xfrm>
          <a:prstGeom prst="roundRect">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75" name="Oval 274">
            <a:extLst>
              <a:ext uri="{FF2B5EF4-FFF2-40B4-BE49-F238E27FC236}">
                <a16:creationId xmlns:a16="http://schemas.microsoft.com/office/drawing/2014/main" id="{A7302DCE-0190-7840-90ED-8E265AAB1DCB}"/>
              </a:ext>
            </a:extLst>
          </p:cNvPr>
          <p:cNvSpPr/>
          <p:nvPr/>
        </p:nvSpPr>
        <p:spPr>
          <a:xfrm>
            <a:off x="5965258" y="1144375"/>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76" name="Straight Connector 275">
            <a:extLst>
              <a:ext uri="{FF2B5EF4-FFF2-40B4-BE49-F238E27FC236}">
                <a16:creationId xmlns:a16="http://schemas.microsoft.com/office/drawing/2014/main" id="{AC3D4050-F39D-8D45-A2EA-C244C1094FA0}"/>
              </a:ext>
            </a:extLst>
          </p:cNvPr>
          <p:cNvCxnSpPr>
            <a:stCxn id="283" idx="1"/>
            <a:endCxn id="300" idx="5"/>
          </p:cNvCxnSpPr>
          <p:nvPr/>
        </p:nvCxnSpPr>
        <p:spPr>
          <a:xfrm flipH="1" flipV="1">
            <a:off x="6145778" y="1812850"/>
            <a:ext cx="294225" cy="477191"/>
          </a:xfrm>
          <a:prstGeom prst="line">
            <a:avLst/>
          </a:prstGeom>
          <a:noFill/>
          <a:ln w="9525" cap="flat" cmpd="sng" algn="ctr">
            <a:solidFill>
              <a:srgbClr val="325AB4">
                <a:shade val="95000"/>
                <a:satMod val="105000"/>
              </a:srgbClr>
            </a:solidFill>
            <a:prstDash val="sysDot"/>
          </a:ln>
          <a:effectLst/>
        </p:spPr>
      </p:cxnSp>
      <p:cxnSp>
        <p:nvCxnSpPr>
          <p:cNvPr id="277" name="Straight Connector 276">
            <a:extLst>
              <a:ext uri="{FF2B5EF4-FFF2-40B4-BE49-F238E27FC236}">
                <a16:creationId xmlns:a16="http://schemas.microsoft.com/office/drawing/2014/main" id="{548367E6-F3A7-2C45-9BF3-C51F457F79BB}"/>
              </a:ext>
            </a:extLst>
          </p:cNvPr>
          <p:cNvCxnSpPr>
            <a:endCxn id="283" idx="2"/>
          </p:cNvCxnSpPr>
          <p:nvPr/>
        </p:nvCxnSpPr>
        <p:spPr>
          <a:xfrm flipV="1">
            <a:off x="5873794" y="2328224"/>
            <a:ext cx="550393" cy="71537"/>
          </a:xfrm>
          <a:prstGeom prst="line">
            <a:avLst/>
          </a:prstGeom>
          <a:noFill/>
          <a:ln w="9525" cap="flat" cmpd="sng" algn="ctr">
            <a:solidFill>
              <a:srgbClr val="325AB4">
                <a:shade val="95000"/>
                <a:satMod val="105000"/>
              </a:srgbClr>
            </a:solidFill>
            <a:prstDash val="sysDot"/>
          </a:ln>
          <a:effectLst/>
        </p:spPr>
      </p:cxnSp>
      <p:cxnSp>
        <p:nvCxnSpPr>
          <p:cNvPr id="278" name="Straight Connector 277">
            <a:extLst>
              <a:ext uri="{FF2B5EF4-FFF2-40B4-BE49-F238E27FC236}">
                <a16:creationId xmlns:a16="http://schemas.microsoft.com/office/drawing/2014/main" id="{11CA2A08-A757-4140-BAC8-FF27773C4C1D}"/>
              </a:ext>
            </a:extLst>
          </p:cNvPr>
          <p:cNvCxnSpPr/>
          <p:nvPr/>
        </p:nvCxnSpPr>
        <p:spPr>
          <a:xfrm flipH="1" flipV="1">
            <a:off x="6057442" y="1236559"/>
            <a:ext cx="299919" cy="177054"/>
          </a:xfrm>
          <a:prstGeom prst="line">
            <a:avLst/>
          </a:prstGeom>
          <a:noFill/>
          <a:ln w="9525" cap="flat" cmpd="sng" algn="ctr">
            <a:solidFill>
              <a:srgbClr val="325AB4">
                <a:shade val="95000"/>
                <a:satMod val="105000"/>
              </a:srgbClr>
            </a:solidFill>
            <a:prstDash val="sysDot"/>
          </a:ln>
          <a:effectLst/>
        </p:spPr>
      </p:cxnSp>
      <p:cxnSp>
        <p:nvCxnSpPr>
          <p:cNvPr id="279" name="Straight Connector 278">
            <a:extLst>
              <a:ext uri="{FF2B5EF4-FFF2-40B4-BE49-F238E27FC236}">
                <a16:creationId xmlns:a16="http://schemas.microsoft.com/office/drawing/2014/main" id="{442DC522-7373-F149-A422-CDDBD75E9232}"/>
              </a:ext>
            </a:extLst>
          </p:cNvPr>
          <p:cNvCxnSpPr/>
          <p:nvPr/>
        </p:nvCxnSpPr>
        <p:spPr>
          <a:xfrm flipH="1" flipV="1">
            <a:off x="6431527" y="1493484"/>
            <a:ext cx="324056" cy="304096"/>
          </a:xfrm>
          <a:prstGeom prst="line">
            <a:avLst/>
          </a:prstGeom>
          <a:noFill/>
          <a:ln w="9525" cap="flat" cmpd="sng" algn="ctr">
            <a:solidFill>
              <a:srgbClr val="325AB4">
                <a:shade val="95000"/>
                <a:satMod val="105000"/>
              </a:srgbClr>
            </a:solidFill>
            <a:prstDash val="sysDot"/>
          </a:ln>
          <a:effectLst/>
        </p:spPr>
      </p:cxnSp>
      <p:cxnSp>
        <p:nvCxnSpPr>
          <p:cNvPr id="280" name="Straight Connector 279">
            <a:extLst>
              <a:ext uri="{FF2B5EF4-FFF2-40B4-BE49-F238E27FC236}">
                <a16:creationId xmlns:a16="http://schemas.microsoft.com/office/drawing/2014/main" id="{1DBD1B80-C8BC-5349-9F14-8293AC95580F}"/>
              </a:ext>
            </a:extLst>
          </p:cNvPr>
          <p:cNvCxnSpPr>
            <a:stCxn id="300" idx="0"/>
          </p:cNvCxnSpPr>
          <p:nvPr/>
        </p:nvCxnSpPr>
        <p:spPr>
          <a:xfrm flipH="1" flipV="1">
            <a:off x="6019258" y="1252375"/>
            <a:ext cx="89437" cy="464062"/>
          </a:xfrm>
          <a:prstGeom prst="line">
            <a:avLst/>
          </a:prstGeom>
          <a:noFill/>
          <a:ln w="9525" cap="flat" cmpd="sng" algn="ctr">
            <a:solidFill>
              <a:srgbClr val="325AB4">
                <a:shade val="95000"/>
                <a:satMod val="105000"/>
              </a:srgbClr>
            </a:solidFill>
            <a:prstDash val="sysDot"/>
          </a:ln>
          <a:effectLst/>
        </p:spPr>
      </p:cxnSp>
      <p:cxnSp>
        <p:nvCxnSpPr>
          <p:cNvPr id="281" name="Straight Connector 280">
            <a:extLst>
              <a:ext uri="{FF2B5EF4-FFF2-40B4-BE49-F238E27FC236}">
                <a16:creationId xmlns:a16="http://schemas.microsoft.com/office/drawing/2014/main" id="{4289E4D2-7162-6445-8CE4-23DD0B463AB0}"/>
              </a:ext>
            </a:extLst>
          </p:cNvPr>
          <p:cNvCxnSpPr>
            <a:stCxn id="220" idx="2"/>
          </p:cNvCxnSpPr>
          <p:nvPr/>
        </p:nvCxnSpPr>
        <p:spPr>
          <a:xfrm flipH="1">
            <a:off x="7554533" y="3504910"/>
            <a:ext cx="287880" cy="222044"/>
          </a:xfrm>
          <a:prstGeom prst="line">
            <a:avLst/>
          </a:prstGeom>
          <a:noFill/>
          <a:ln w="9525" cap="flat" cmpd="sng" algn="ctr">
            <a:solidFill>
              <a:srgbClr val="325AB4">
                <a:shade val="95000"/>
                <a:satMod val="105000"/>
              </a:srgbClr>
            </a:solidFill>
            <a:prstDash val="sysDash"/>
          </a:ln>
          <a:effectLst/>
        </p:spPr>
      </p:cxnSp>
      <p:sp>
        <p:nvSpPr>
          <p:cNvPr id="282" name="Triangle 281">
            <a:extLst>
              <a:ext uri="{FF2B5EF4-FFF2-40B4-BE49-F238E27FC236}">
                <a16:creationId xmlns:a16="http://schemas.microsoft.com/office/drawing/2014/main" id="{E43B777E-0F7F-1E45-ADC7-A611016037B7}"/>
              </a:ext>
            </a:extLst>
          </p:cNvPr>
          <p:cNvSpPr/>
          <p:nvPr/>
        </p:nvSpPr>
        <p:spPr>
          <a:xfrm>
            <a:off x="8173257" y="3364241"/>
            <a:ext cx="110700" cy="110700"/>
          </a:xfrm>
          <a:prstGeom prst="triangle">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83" name="Diamond 282">
            <a:extLst>
              <a:ext uri="{FF2B5EF4-FFF2-40B4-BE49-F238E27FC236}">
                <a16:creationId xmlns:a16="http://schemas.microsoft.com/office/drawing/2014/main" id="{737ADA61-E901-6949-9F90-1E374791327C}"/>
              </a:ext>
            </a:extLst>
          </p:cNvPr>
          <p:cNvSpPr/>
          <p:nvPr/>
        </p:nvSpPr>
        <p:spPr>
          <a:xfrm>
            <a:off x="7785713" y="3386110"/>
            <a:ext cx="113400" cy="118800"/>
          </a:xfrm>
          <a:prstGeom prst="diamond">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84" name="Straight Connector 283">
            <a:extLst>
              <a:ext uri="{FF2B5EF4-FFF2-40B4-BE49-F238E27FC236}">
                <a16:creationId xmlns:a16="http://schemas.microsoft.com/office/drawing/2014/main" id="{24F2194E-77FB-174E-9EE7-1DB659CE84CC}"/>
              </a:ext>
            </a:extLst>
          </p:cNvPr>
          <p:cNvCxnSpPr>
            <a:stCxn id="220" idx="0"/>
          </p:cNvCxnSpPr>
          <p:nvPr/>
        </p:nvCxnSpPr>
        <p:spPr>
          <a:xfrm flipV="1">
            <a:off x="7842413" y="3121100"/>
            <a:ext cx="353646" cy="265010"/>
          </a:xfrm>
          <a:prstGeom prst="line">
            <a:avLst/>
          </a:prstGeom>
          <a:noFill/>
          <a:ln w="12700" cap="flat" cmpd="sng" algn="ctr">
            <a:solidFill>
              <a:srgbClr val="325AB4">
                <a:lumMod val="50000"/>
              </a:srgbClr>
            </a:solidFill>
            <a:prstDash val="dash"/>
          </a:ln>
          <a:effectLst/>
        </p:spPr>
      </p:cxnSp>
      <p:cxnSp>
        <p:nvCxnSpPr>
          <p:cNvPr id="285" name="Straight Connector 284">
            <a:extLst>
              <a:ext uri="{FF2B5EF4-FFF2-40B4-BE49-F238E27FC236}">
                <a16:creationId xmlns:a16="http://schemas.microsoft.com/office/drawing/2014/main" id="{A565D994-149F-BD43-A1A4-076A9A332A29}"/>
              </a:ext>
            </a:extLst>
          </p:cNvPr>
          <p:cNvCxnSpPr/>
          <p:nvPr/>
        </p:nvCxnSpPr>
        <p:spPr>
          <a:xfrm flipH="1">
            <a:off x="8228607" y="3136916"/>
            <a:ext cx="5636" cy="227325"/>
          </a:xfrm>
          <a:prstGeom prst="line">
            <a:avLst/>
          </a:prstGeom>
          <a:noFill/>
          <a:ln w="12700" cap="flat" cmpd="sng" algn="ctr">
            <a:solidFill>
              <a:srgbClr val="325AB4">
                <a:lumMod val="50000"/>
              </a:srgbClr>
            </a:solidFill>
            <a:prstDash val="dash"/>
          </a:ln>
          <a:effectLst/>
        </p:spPr>
      </p:cxnSp>
      <p:cxnSp>
        <p:nvCxnSpPr>
          <p:cNvPr id="286" name="Straight Connector 285">
            <a:extLst>
              <a:ext uri="{FF2B5EF4-FFF2-40B4-BE49-F238E27FC236}">
                <a16:creationId xmlns:a16="http://schemas.microsoft.com/office/drawing/2014/main" id="{2A799C6E-F536-9540-8B02-98C3AFAE1ABC}"/>
              </a:ext>
            </a:extLst>
          </p:cNvPr>
          <p:cNvCxnSpPr>
            <a:endCxn id="220" idx="3"/>
          </p:cNvCxnSpPr>
          <p:nvPr/>
        </p:nvCxnSpPr>
        <p:spPr>
          <a:xfrm flipH="1" flipV="1">
            <a:off x="7899112" y="3445510"/>
            <a:ext cx="274145" cy="29431"/>
          </a:xfrm>
          <a:prstGeom prst="line">
            <a:avLst/>
          </a:prstGeom>
          <a:noFill/>
          <a:ln w="12700" cap="flat" cmpd="sng" algn="ctr">
            <a:solidFill>
              <a:srgbClr val="325AB4">
                <a:lumMod val="50000"/>
              </a:srgbClr>
            </a:solidFill>
            <a:prstDash val="dash"/>
          </a:ln>
          <a:effectLst/>
        </p:spPr>
      </p:cxnSp>
      <p:sp>
        <p:nvSpPr>
          <p:cNvPr id="287" name="Triangle 286">
            <a:extLst>
              <a:ext uri="{FF2B5EF4-FFF2-40B4-BE49-F238E27FC236}">
                <a16:creationId xmlns:a16="http://schemas.microsoft.com/office/drawing/2014/main" id="{D9556641-BC3B-1C40-ABBC-3A2BC1E6B69D}"/>
              </a:ext>
            </a:extLst>
          </p:cNvPr>
          <p:cNvSpPr/>
          <p:nvPr/>
        </p:nvSpPr>
        <p:spPr>
          <a:xfrm>
            <a:off x="5050058" y="2487388"/>
            <a:ext cx="110700" cy="110700"/>
          </a:xfrm>
          <a:prstGeom prst="triangle">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88" name="Diamond 287">
            <a:extLst>
              <a:ext uri="{FF2B5EF4-FFF2-40B4-BE49-F238E27FC236}">
                <a16:creationId xmlns:a16="http://schemas.microsoft.com/office/drawing/2014/main" id="{7E63E613-38B9-F24F-AB65-B088090F3CD7}"/>
              </a:ext>
            </a:extLst>
          </p:cNvPr>
          <p:cNvSpPr/>
          <p:nvPr/>
        </p:nvSpPr>
        <p:spPr>
          <a:xfrm>
            <a:off x="4662514" y="2509257"/>
            <a:ext cx="113400" cy="118800"/>
          </a:xfrm>
          <a:prstGeom prst="diamond">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89" name="Straight Connector 288">
            <a:extLst>
              <a:ext uri="{FF2B5EF4-FFF2-40B4-BE49-F238E27FC236}">
                <a16:creationId xmlns:a16="http://schemas.microsoft.com/office/drawing/2014/main" id="{5BC10E0E-649F-B14E-AED1-C36D4D5FFAA6}"/>
              </a:ext>
            </a:extLst>
          </p:cNvPr>
          <p:cNvCxnSpPr/>
          <p:nvPr/>
        </p:nvCxnSpPr>
        <p:spPr>
          <a:xfrm flipV="1">
            <a:off x="4719214" y="2316726"/>
            <a:ext cx="290291" cy="192532"/>
          </a:xfrm>
          <a:prstGeom prst="line">
            <a:avLst/>
          </a:prstGeom>
          <a:noFill/>
          <a:ln w="12700" cap="flat" cmpd="sng" algn="ctr">
            <a:solidFill>
              <a:srgbClr val="325AB4">
                <a:lumMod val="50000"/>
              </a:srgbClr>
            </a:solidFill>
            <a:prstDash val="dash"/>
          </a:ln>
          <a:effectLst/>
        </p:spPr>
      </p:cxnSp>
      <p:cxnSp>
        <p:nvCxnSpPr>
          <p:cNvPr id="290" name="Straight Connector 289">
            <a:extLst>
              <a:ext uri="{FF2B5EF4-FFF2-40B4-BE49-F238E27FC236}">
                <a16:creationId xmlns:a16="http://schemas.microsoft.com/office/drawing/2014/main" id="{4AE4B540-D3FA-594C-84CD-38CC42E318D5}"/>
              </a:ext>
            </a:extLst>
          </p:cNvPr>
          <p:cNvCxnSpPr/>
          <p:nvPr/>
        </p:nvCxnSpPr>
        <p:spPr>
          <a:xfrm>
            <a:off x="5063504" y="2370725"/>
            <a:ext cx="41904" cy="116663"/>
          </a:xfrm>
          <a:prstGeom prst="line">
            <a:avLst/>
          </a:prstGeom>
          <a:noFill/>
          <a:ln w="12700" cap="flat" cmpd="sng" algn="ctr">
            <a:solidFill>
              <a:srgbClr val="325AB4">
                <a:lumMod val="50000"/>
              </a:srgbClr>
            </a:solidFill>
            <a:prstDash val="dash"/>
          </a:ln>
          <a:effectLst/>
        </p:spPr>
      </p:cxnSp>
      <p:cxnSp>
        <p:nvCxnSpPr>
          <p:cNvPr id="291" name="Straight Connector 290">
            <a:extLst>
              <a:ext uri="{FF2B5EF4-FFF2-40B4-BE49-F238E27FC236}">
                <a16:creationId xmlns:a16="http://schemas.microsoft.com/office/drawing/2014/main" id="{E4792C85-432C-0249-B289-CB4235C45F19}"/>
              </a:ext>
            </a:extLst>
          </p:cNvPr>
          <p:cNvCxnSpPr/>
          <p:nvPr/>
        </p:nvCxnSpPr>
        <p:spPr>
          <a:xfrm flipH="1" flipV="1">
            <a:off x="4803709" y="2587237"/>
            <a:ext cx="246350" cy="10851"/>
          </a:xfrm>
          <a:prstGeom prst="line">
            <a:avLst/>
          </a:prstGeom>
          <a:noFill/>
          <a:ln w="12700" cap="flat" cmpd="sng" algn="ctr">
            <a:solidFill>
              <a:srgbClr val="325AB4">
                <a:lumMod val="50000"/>
              </a:srgbClr>
            </a:solidFill>
            <a:prstDash val="dash"/>
          </a:ln>
          <a:effectLst/>
        </p:spPr>
      </p:cxnSp>
      <p:sp>
        <p:nvSpPr>
          <p:cNvPr id="292" name="Triangle 291">
            <a:extLst>
              <a:ext uri="{FF2B5EF4-FFF2-40B4-BE49-F238E27FC236}">
                <a16:creationId xmlns:a16="http://schemas.microsoft.com/office/drawing/2014/main" id="{280E517E-6AFF-1A4E-93DB-51FA6E92B5EF}"/>
              </a:ext>
            </a:extLst>
          </p:cNvPr>
          <p:cNvSpPr/>
          <p:nvPr/>
        </p:nvSpPr>
        <p:spPr>
          <a:xfrm>
            <a:off x="5473763" y="3801269"/>
            <a:ext cx="110700" cy="110700"/>
          </a:xfrm>
          <a:prstGeom prst="triangle">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93" name="Diamond 292">
            <a:extLst>
              <a:ext uri="{FF2B5EF4-FFF2-40B4-BE49-F238E27FC236}">
                <a16:creationId xmlns:a16="http://schemas.microsoft.com/office/drawing/2014/main" id="{1B69014D-CB2B-FF41-93A3-730AC7052B35}"/>
              </a:ext>
            </a:extLst>
          </p:cNvPr>
          <p:cNvSpPr/>
          <p:nvPr/>
        </p:nvSpPr>
        <p:spPr>
          <a:xfrm>
            <a:off x="5086218" y="3823138"/>
            <a:ext cx="113400" cy="118800"/>
          </a:xfrm>
          <a:prstGeom prst="diamond">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94" name="Straight Connector 293">
            <a:extLst>
              <a:ext uri="{FF2B5EF4-FFF2-40B4-BE49-F238E27FC236}">
                <a16:creationId xmlns:a16="http://schemas.microsoft.com/office/drawing/2014/main" id="{0DBB9F07-655A-4E4E-8D9E-D3B017186648}"/>
              </a:ext>
            </a:extLst>
          </p:cNvPr>
          <p:cNvCxnSpPr>
            <a:endCxn id="175" idx="2"/>
          </p:cNvCxnSpPr>
          <p:nvPr/>
        </p:nvCxnSpPr>
        <p:spPr>
          <a:xfrm flipV="1">
            <a:off x="5142918" y="3627400"/>
            <a:ext cx="337331" cy="195738"/>
          </a:xfrm>
          <a:prstGeom prst="line">
            <a:avLst/>
          </a:prstGeom>
          <a:noFill/>
          <a:ln w="12700" cap="flat" cmpd="sng" algn="ctr">
            <a:solidFill>
              <a:srgbClr val="325AB4">
                <a:lumMod val="50000"/>
              </a:srgbClr>
            </a:solidFill>
            <a:prstDash val="dash"/>
          </a:ln>
          <a:effectLst/>
        </p:spPr>
      </p:cxnSp>
      <p:cxnSp>
        <p:nvCxnSpPr>
          <p:cNvPr id="295" name="Straight Connector 294">
            <a:extLst>
              <a:ext uri="{FF2B5EF4-FFF2-40B4-BE49-F238E27FC236}">
                <a16:creationId xmlns:a16="http://schemas.microsoft.com/office/drawing/2014/main" id="{2178CBA4-D84E-D543-AC54-70B55AEDD303}"/>
              </a:ext>
            </a:extLst>
          </p:cNvPr>
          <p:cNvCxnSpPr>
            <a:stCxn id="175" idx="4"/>
          </p:cNvCxnSpPr>
          <p:nvPr/>
        </p:nvCxnSpPr>
        <p:spPr>
          <a:xfrm flipH="1">
            <a:off x="5529113" y="3681400"/>
            <a:ext cx="5136" cy="119869"/>
          </a:xfrm>
          <a:prstGeom prst="line">
            <a:avLst/>
          </a:prstGeom>
          <a:noFill/>
          <a:ln w="12700" cap="flat" cmpd="sng" algn="ctr">
            <a:solidFill>
              <a:srgbClr val="325AB4">
                <a:lumMod val="50000"/>
              </a:srgbClr>
            </a:solidFill>
            <a:prstDash val="dash"/>
          </a:ln>
          <a:effectLst/>
        </p:spPr>
      </p:cxnSp>
      <p:cxnSp>
        <p:nvCxnSpPr>
          <p:cNvPr id="296" name="Straight Connector 295">
            <a:extLst>
              <a:ext uri="{FF2B5EF4-FFF2-40B4-BE49-F238E27FC236}">
                <a16:creationId xmlns:a16="http://schemas.microsoft.com/office/drawing/2014/main" id="{A3938A84-F162-F347-827A-050064A96330}"/>
              </a:ext>
            </a:extLst>
          </p:cNvPr>
          <p:cNvCxnSpPr/>
          <p:nvPr/>
        </p:nvCxnSpPr>
        <p:spPr>
          <a:xfrm flipH="1" flipV="1">
            <a:off x="5227413" y="3901118"/>
            <a:ext cx="246350" cy="10851"/>
          </a:xfrm>
          <a:prstGeom prst="line">
            <a:avLst/>
          </a:prstGeom>
          <a:noFill/>
          <a:ln w="12700" cap="flat" cmpd="sng" algn="ctr">
            <a:solidFill>
              <a:srgbClr val="325AB4">
                <a:lumMod val="50000"/>
              </a:srgbClr>
            </a:solidFill>
            <a:prstDash val="dash"/>
          </a:ln>
          <a:effectLst/>
        </p:spPr>
      </p:cxnSp>
      <p:sp>
        <p:nvSpPr>
          <p:cNvPr id="297" name="Triangle 296">
            <a:extLst>
              <a:ext uri="{FF2B5EF4-FFF2-40B4-BE49-F238E27FC236}">
                <a16:creationId xmlns:a16="http://schemas.microsoft.com/office/drawing/2014/main" id="{3368D011-A1F7-B648-A6B8-DBFEFD253356}"/>
              </a:ext>
            </a:extLst>
          </p:cNvPr>
          <p:cNvSpPr/>
          <p:nvPr/>
        </p:nvSpPr>
        <p:spPr>
          <a:xfrm>
            <a:off x="8310355" y="1797362"/>
            <a:ext cx="110700" cy="110700"/>
          </a:xfrm>
          <a:prstGeom prst="triangle">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98" name="Diamond 297">
            <a:extLst>
              <a:ext uri="{FF2B5EF4-FFF2-40B4-BE49-F238E27FC236}">
                <a16:creationId xmlns:a16="http://schemas.microsoft.com/office/drawing/2014/main" id="{83626F58-38E9-4945-BF5F-B94E3A2CE86C}"/>
              </a:ext>
            </a:extLst>
          </p:cNvPr>
          <p:cNvSpPr/>
          <p:nvPr/>
        </p:nvSpPr>
        <p:spPr>
          <a:xfrm>
            <a:off x="8102660" y="1568412"/>
            <a:ext cx="113400" cy="118800"/>
          </a:xfrm>
          <a:prstGeom prst="diamond">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99" name="Straight Connector 298">
            <a:extLst>
              <a:ext uri="{FF2B5EF4-FFF2-40B4-BE49-F238E27FC236}">
                <a16:creationId xmlns:a16="http://schemas.microsoft.com/office/drawing/2014/main" id="{513D0D10-8234-1840-AC38-4AE23DA5A9EE}"/>
              </a:ext>
            </a:extLst>
          </p:cNvPr>
          <p:cNvCxnSpPr/>
          <p:nvPr/>
        </p:nvCxnSpPr>
        <p:spPr>
          <a:xfrm flipH="1">
            <a:off x="7967068" y="1908062"/>
            <a:ext cx="343287" cy="80390"/>
          </a:xfrm>
          <a:prstGeom prst="line">
            <a:avLst/>
          </a:prstGeom>
          <a:noFill/>
          <a:ln w="12700" cap="flat" cmpd="sng" algn="ctr">
            <a:solidFill>
              <a:srgbClr val="325AB4">
                <a:lumMod val="50000"/>
              </a:srgbClr>
            </a:solidFill>
            <a:prstDash val="dash"/>
          </a:ln>
          <a:effectLst/>
        </p:spPr>
      </p:cxnSp>
      <p:cxnSp>
        <p:nvCxnSpPr>
          <p:cNvPr id="300" name="Straight Connector 299">
            <a:extLst>
              <a:ext uri="{FF2B5EF4-FFF2-40B4-BE49-F238E27FC236}">
                <a16:creationId xmlns:a16="http://schemas.microsoft.com/office/drawing/2014/main" id="{33086287-7E2E-9E4B-AC30-5ACF132B9B54}"/>
              </a:ext>
            </a:extLst>
          </p:cNvPr>
          <p:cNvCxnSpPr/>
          <p:nvPr/>
        </p:nvCxnSpPr>
        <p:spPr>
          <a:xfrm flipV="1">
            <a:off x="7967068" y="1627812"/>
            <a:ext cx="135592" cy="284272"/>
          </a:xfrm>
          <a:prstGeom prst="line">
            <a:avLst/>
          </a:prstGeom>
          <a:noFill/>
          <a:ln w="12700" cap="flat" cmpd="sng" algn="ctr">
            <a:solidFill>
              <a:srgbClr val="325AB4">
                <a:lumMod val="50000"/>
              </a:srgbClr>
            </a:solidFill>
            <a:prstDash val="dash"/>
          </a:ln>
          <a:effectLst/>
        </p:spPr>
      </p:cxnSp>
      <p:cxnSp>
        <p:nvCxnSpPr>
          <p:cNvPr id="301" name="Straight Connector 300">
            <a:extLst>
              <a:ext uri="{FF2B5EF4-FFF2-40B4-BE49-F238E27FC236}">
                <a16:creationId xmlns:a16="http://schemas.microsoft.com/office/drawing/2014/main" id="{4228FDB8-DA15-A748-8086-FDFC47DAC9AE}"/>
              </a:ext>
            </a:extLst>
          </p:cNvPr>
          <p:cNvCxnSpPr/>
          <p:nvPr/>
        </p:nvCxnSpPr>
        <p:spPr>
          <a:xfrm flipH="1" flipV="1">
            <a:off x="8216060" y="1627813"/>
            <a:ext cx="149645" cy="169550"/>
          </a:xfrm>
          <a:prstGeom prst="line">
            <a:avLst/>
          </a:prstGeom>
          <a:noFill/>
          <a:ln w="12700" cap="flat" cmpd="sng" algn="ctr">
            <a:solidFill>
              <a:srgbClr val="325AB4">
                <a:lumMod val="50000"/>
              </a:srgbClr>
            </a:solidFill>
            <a:prstDash val="dash"/>
          </a:ln>
          <a:effectLst/>
        </p:spPr>
      </p:cxnSp>
      <p:sp>
        <p:nvSpPr>
          <p:cNvPr id="302" name="Oval 301">
            <a:extLst>
              <a:ext uri="{FF2B5EF4-FFF2-40B4-BE49-F238E27FC236}">
                <a16:creationId xmlns:a16="http://schemas.microsoft.com/office/drawing/2014/main" id="{45D63839-BC78-C645-A71C-33BD9EC3F153}"/>
              </a:ext>
            </a:extLst>
          </p:cNvPr>
          <p:cNvSpPr/>
          <p:nvPr/>
        </p:nvSpPr>
        <p:spPr>
          <a:xfrm>
            <a:off x="8180243" y="3028916"/>
            <a:ext cx="108000" cy="108000"/>
          </a:xfrm>
          <a:prstGeom prst="ellipse">
            <a:avLst/>
          </a:prstGeom>
          <a:solidFill>
            <a:srgbClr val="5373CA">
              <a:lumMod val="75000"/>
            </a:srgbClr>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03" name="Triangle 302">
            <a:extLst>
              <a:ext uri="{FF2B5EF4-FFF2-40B4-BE49-F238E27FC236}">
                <a16:creationId xmlns:a16="http://schemas.microsoft.com/office/drawing/2014/main" id="{23F8C175-9DA9-B148-BAC0-C2F605E97460}"/>
              </a:ext>
            </a:extLst>
          </p:cNvPr>
          <p:cNvSpPr/>
          <p:nvPr/>
        </p:nvSpPr>
        <p:spPr>
          <a:xfrm>
            <a:off x="7457831" y="3697695"/>
            <a:ext cx="110700" cy="110700"/>
          </a:xfrm>
          <a:prstGeom prst="triangle">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04" name="Rounded Rectangle 303">
            <a:extLst>
              <a:ext uri="{FF2B5EF4-FFF2-40B4-BE49-F238E27FC236}">
                <a16:creationId xmlns:a16="http://schemas.microsoft.com/office/drawing/2014/main" id="{714332DB-AEF8-034A-B101-5436CE864428}"/>
              </a:ext>
            </a:extLst>
          </p:cNvPr>
          <p:cNvSpPr/>
          <p:nvPr/>
        </p:nvSpPr>
        <p:spPr>
          <a:xfrm>
            <a:off x="5730219" y="4030482"/>
            <a:ext cx="108000" cy="108000"/>
          </a:xfrm>
          <a:prstGeom prst="roundRect">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05" name="Straight Connector 304">
            <a:extLst>
              <a:ext uri="{FF2B5EF4-FFF2-40B4-BE49-F238E27FC236}">
                <a16:creationId xmlns:a16="http://schemas.microsoft.com/office/drawing/2014/main" id="{11165F5A-811A-4A47-9FFA-67B75D904D6A}"/>
              </a:ext>
            </a:extLst>
          </p:cNvPr>
          <p:cNvCxnSpPr/>
          <p:nvPr/>
        </p:nvCxnSpPr>
        <p:spPr>
          <a:xfrm>
            <a:off x="5563427" y="3917621"/>
            <a:ext cx="166891" cy="122294"/>
          </a:xfrm>
          <a:prstGeom prst="line">
            <a:avLst/>
          </a:prstGeom>
          <a:noFill/>
          <a:ln w="34925" cap="flat" cmpd="sng" algn="ctr">
            <a:solidFill>
              <a:srgbClr val="F05332">
                <a:lumMod val="50000"/>
              </a:srgbClr>
            </a:solidFill>
            <a:prstDash val="solid"/>
          </a:ln>
          <a:effectLst/>
        </p:spPr>
      </p:cxnSp>
      <p:sp>
        <p:nvSpPr>
          <p:cNvPr id="306" name="Triangle 305">
            <a:extLst>
              <a:ext uri="{FF2B5EF4-FFF2-40B4-BE49-F238E27FC236}">
                <a16:creationId xmlns:a16="http://schemas.microsoft.com/office/drawing/2014/main" id="{ACC3450A-317E-7641-A8E8-79000F64F8EF}"/>
              </a:ext>
            </a:extLst>
          </p:cNvPr>
          <p:cNvSpPr/>
          <p:nvPr/>
        </p:nvSpPr>
        <p:spPr>
          <a:xfrm>
            <a:off x="5476120" y="3802601"/>
            <a:ext cx="110700" cy="110700"/>
          </a:xfrm>
          <a:prstGeom prst="triangle">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07" name="Straight Connector 306">
            <a:extLst>
              <a:ext uri="{FF2B5EF4-FFF2-40B4-BE49-F238E27FC236}">
                <a16:creationId xmlns:a16="http://schemas.microsoft.com/office/drawing/2014/main" id="{69C565EE-E18E-B247-A591-59E751C9C32D}"/>
              </a:ext>
            </a:extLst>
          </p:cNvPr>
          <p:cNvCxnSpPr/>
          <p:nvPr/>
        </p:nvCxnSpPr>
        <p:spPr>
          <a:xfrm>
            <a:off x="6651370" y="2220959"/>
            <a:ext cx="65658" cy="184131"/>
          </a:xfrm>
          <a:prstGeom prst="line">
            <a:avLst/>
          </a:prstGeom>
          <a:noFill/>
          <a:ln w="34925" cap="flat" cmpd="sng" algn="ctr">
            <a:solidFill>
              <a:srgbClr val="F05332">
                <a:lumMod val="50000"/>
              </a:srgbClr>
            </a:solidFill>
            <a:prstDash val="solid"/>
          </a:ln>
          <a:effectLst/>
        </p:spPr>
      </p:cxnSp>
      <p:sp>
        <p:nvSpPr>
          <p:cNvPr id="308" name="Triangle 307">
            <a:extLst>
              <a:ext uri="{FF2B5EF4-FFF2-40B4-BE49-F238E27FC236}">
                <a16:creationId xmlns:a16="http://schemas.microsoft.com/office/drawing/2014/main" id="{AF25F0C8-98F6-E445-B208-B61BDCF0AD32}"/>
              </a:ext>
            </a:extLst>
          </p:cNvPr>
          <p:cNvSpPr/>
          <p:nvPr/>
        </p:nvSpPr>
        <p:spPr>
          <a:xfrm>
            <a:off x="6596020" y="2110259"/>
            <a:ext cx="110700" cy="110700"/>
          </a:xfrm>
          <a:prstGeom prst="triangle">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09" name="Straight Connector 308">
            <a:extLst>
              <a:ext uri="{FF2B5EF4-FFF2-40B4-BE49-F238E27FC236}">
                <a16:creationId xmlns:a16="http://schemas.microsoft.com/office/drawing/2014/main" id="{137F34FA-771B-C74C-A103-846C7C4DB3E3}"/>
              </a:ext>
            </a:extLst>
          </p:cNvPr>
          <p:cNvCxnSpPr/>
          <p:nvPr/>
        </p:nvCxnSpPr>
        <p:spPr>
          <a:xfrm flipH="1">
            <a:off x="6431973" y="1352131"/>
            <a:ext cx="173702" cy="58943"/>
          </a:xfrm>
          <a:prstGeom prst="line">
            <a:avLst/>
          </a:prstGeom>
          <a:noFill/>
          <a:ln w="34925" cap="flat" cmpd="sng" algn="ctr">
            <a:solidFill>
              <a:srgbClr val="F05332">
                <a:lumMod val="50000"/>
              </a:srgbClr>
            </a:solidFill>
            <a:prstDash val="solid"/>
          </a:ln>
          <a:effectLst/>
        </p:spPr>
      </p:cxnSp>
      <p:sp>
        <p:nvSpPr>
          <p:cNvPr id="310" name="Triangle 309">
            <a:extLst>
              <a:ext uri="{FF2B5EF4-FFF2-40B4-BE49-F238E27FC236}">
                <a16:creationId xmlns:a16="http://schemas.microsoft.com/office/drawing/2014/main" id="{68F9715B-DE19-5243-AF62-58571BEBD446}"/>
              </a:ext>
            </a:extLst>
          </p:cNvPr>
          <p:cNvSpPr/>
          <p:nvPr/>
        </p:nvSpPr>
        <p:spPr>
          <a:xfrm>
            <a:off x="6605675" y="1241430"/>
            <a:ext cx="110700" cy="110700"/>
          </a:xfrm>
          <a:prstGeom prst="triangle">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11" name="Straight Connector 310">
            <a:extLst>
              <a:ext uri="{FF2B5EF4-FFF2-40B4-BE49-F238E27FC236}">
                <a16:creationId xmlns:a16="http://schemas.microsoft.com/office/drawing/2014/main" id="{2E74C9FC-C722-6F44-8613-875F701E4AFD}"/>
              </a:ext>
            </a:extLst>
          </p:cNvPr>
          <p:cNvCxnSpPr/>
          <p:nvPr/>
        </p:nvCxnSpPr>
        <p:spPr>
          <a:xfrm flipH="1">
            <a:off x="4923448" y="2598088"/>
            <a:ext cx="126611" cy="167133"/>
          </a:xfrm>
          <a:prstGeom prst="line">
            <a:avLst/>
          </a:prstGeom>
          <a:noFill/>
          <a:ln w="34925" cap="flat" cmpd="sng" algn="ctr">
            <a:solidFill>
              <a:srgbClr val="F05332">
                <a:lumMod val="50000"/>
              </a:srgbClr>
            </a:solidFill>
            <a:prstDash val="solid"/>
          </a:ln>
          <a:effectLst/>
        </p:spPr>
      </p:cxnSp>
      <p:sp>
        <p:nvSpPr>
          <p:cNvPr id="312" name="Triangle 311">
            <a:extLst>
              <a:ext uri="{FF2B5EF4-FFF2-40B4-BE49-F238E27FC236}">
                <a16:creationId xmlns:a16="http://schemas.microsoft.com/office/drawing/2014/main" id="{A7A70BE2-7766-CD4C-B2F6-1B54D225D750}"/>
              </a:ext>
            </a:extLst>
          </p:cNvPr>
          <p:cNvSpPr/>
          <p:nvPr/>
        </p:nvSpPr>
        <p:spPr>
          <a:xfrm>
            <a:off x="5048402" y="2492482"/>
            <a:ext cx="110700" cy="110700"/>
          </a:xfrm>
          <a:prstGeom prst="triangle">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13" name="Rounded Rectangle 312">
            <a:extLst>
              <a:ext uri="{FF2B5EF4-FFF2-40B4-BE49-F238E27FC236}">
                <a16:creationId xmlns:a16="http://schemas.microsoft.com/office/drawing/2014/main" id="{A0E2EECE-CD19-AD48-BE67-44317E60A362}"/>
              </a:ext>
            </a:extLst>
          </p:cNvPr>
          <p:cNvSpPr/>
          <p:nvPr/>
        </p:nvSpPr>
        <p:spPr>
          <a:xfrm>
            <a:off x="6318019" y="1400657"/>
            <a:ext cx="108000" cy="108000"/>
          </a:xfrm>
          <a:prstGeom prst="roundRect">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14" name="Straight Connector 313">
            <a:extLst>
              <a:ext uri="{FF2B5EF4-FFF2-40B4-BE49-F238E27FC236}">
                <a16:creationId xmlns:a16="http://schemas.microsoft.com/office/drawing/2014/main" id="{BFF006D3-DA56-C84C-902F-54F5EBD026AC}"/>
              </a:ext>
            </a:extLst>
          </p:cNvPr>
          <p:cNvCxnSpPr/>
          <p:nvPr/>
        </p:nvCxnSpPr>
        <p:spPr>
          <a:xfrm>
            <a:off x="7629670" y="1908659"/>
            <a:ext cx="65658" cy="184131"/>
          </a:xfrm>
          <a:prstGeom prst="line">
            <a:avLst/>
          </a:prstGeom>
          <a:noFill/>
          <a:ln w="34925" cap="flat" cmpd="sng" algn="ctr">
            <a:solidFill>
              <a:srgbClr val="F05332">
                <a:lumMod val="50000"/>
              </a:srgbClr>
            </a:solidFill>
            <a:prstDash val="solid"/>
          </a:ln>
          <a:effectLst/>
        </p:spPr>
      </p:cxnSp>
      <p:sp>
        <p:nvSpPr>
          <p:cNvPr id="315" name="Triangle 314">
            <a:extLst>
              <a:ext uri="{FF2B5EF4-FFF2-40B4-BE49-F238E27FC236}">
                <a16:creationId xmlns:a16="http://schemas.microsoft.com/office/drawing/2014/main" id="{9232C1D5-05A0-7247-B659-17937C5A5E2B}"/>
              </a:ext>
            </a:extLst>
          </p:cNvPr>
          <p:cNvSpPr/>
          <p:nvPr/>
        </p:nvSpPr>
        <p:spPr>
          <a:xfrm>
            <a:off x="7574320" y="1797959"/>
            <a:ext cx="110700" cy="110700"/>
          </a:xfrm>
          <a:prstGeom prst="triangle">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16" name="Oval 315">
            <a:extLst>
              <a:ext uri="{FF2B5EF4-FFF2-40B4-BE49-F238E27FC236}">
                <a16:creationId xmlns:a16="http://schemas.microsoft.com/office/drawing/2014/main" id="{F229389D-9059-2144-9128-6F5C33BE3F54}"/>
              </a:ext>
            </a:extLst>
          </p:cNvPr>
          <p:cNvSpPr/>
          <p:nvPr/>
        </p:nvSpPr>
        <p:spPr>
          <a:xfrm>
            <a:off x="1557089" y="1836155"/>
            <a:ext cx="108000" cy="108000"/>
          </a:xfrm>
          <a:prstGeom prst="ellipse">
            <a:avLst/>
          </a:prstGeom>
          <a:solidFill>
            <a:srgbClr val="325AB4"/>
          </a:solidFill>
          <a:ln w="25400" cap="flat" cmpd="sng" algn="ctr">
            <a:solidFill>
              <a:srgbClr val="00206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17" name="Triangle 316">
            <a:extLst>
              <a:ext uri="{FF2B5EF4-FFF2-40B4-BE49-F238E27FC236}">
                <a16:creationId xmlns:a16="http://schemas.microsoft.com/office/drawing/2014/main" id="{3056FFA1-5FDD-1046-9E00-259D8861D6A3}"/>
              </a:ext>
            </a:extLst>
          </p:cNvPr>
          <p:cNvSpPr/>
          <p:nvPr/>
        </p:nvSpPr>
        <p:spPr>
          <a:xfrm>
            <a:off x="1612274" y="2041704"/>
            <a:ext cx="110700" cy="110700"/>
          </a:xfrm>
          <a:prstGeom prst="triangle">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18" name="Diamond 317">
            <a:extLst>
              <a:ext uri="{FF2B5EF4-FFF2-40B4-BE49-F238E27FC236}">
                <a16:creationId xmlns:a16="http://schemas.microsoft.com/office/drawing/2014/main" id="{1CD64A06-C424-5E43-B1C8-BA8094842D82}"/>
              </a:ext>
            </a:extLst>
          </p:cNvPr>
          <p:cNvSpPr/>
          <p:nvPr/>
        </p:nvSpPr>
        <p:spPr>
          <a:xfrm>
            <a:off x="1224730" y="2083744"/>
            <a:ext cx="113400" cy="118800"/>
          </a:xfrm>
          <a:prstGeom prst="diamond">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19" name="Straight Connector 318">
            <a:extLst>
              <a:ext uri="{FF2B5EF4-FFF2-40B4-BE49-F238E27FC236}">
                <a16:creationId xmlns:a16="http://schemas.microsoft.com/office/drawing/2014/main" id="{7855A406-8DFC-5E4D-A754-45D080816E9B}"/>
              </a:ext>
            </a:extLst>
          </p:cNvPr>
          <p:cNvCxnSpPr/>
          <p:nvPr/>
        </p:nvCxnSpPr>
        <p:spPr>
          <a:xfrm flipV="1">
            <a:off x="1281430" y="1890155"/>
            <a:ext cx="275659" cy="193589"/>
          </a:xfrm>
          <a:prstGeom prst="line">
            <a:avLst/>
          </a:prstGeom>
          <a:noFill/>
          <a:ln w="12700" cap="flat" cmpd="sng" algn="ctr">
            <a:solidFill>
              <a:srgbClr val="325AB4">
                <a:lumMod val="50000"/>
              </a:srgbClr>
            </a:solidFill>
            <a:prstDash val="dash"/>
          </a:ln>
          <a:effectLst/>
        </p:spPr>
      </p:cxnSp>
      <p:cxnSp>
        <p:nvCxnSpPr>
          <p:cNvPr id="320" name="Straight Connector 319">
            <a:extLst>
              <a:ext uri="{FF2B5EF4-FFF2-40B4-BE49-F238E27FC236}">
                <a16:creationId xmlns:a16="http://schemas.microsoft.com/office/drawing/2014/main" id="{FF94A7CE-E345-2A4A-9C9E-4594BBBFABF1}"/>
              </a:ext>
            </a:extLst>
          </p:cNvPr>
          <p:cNvCxnSpPr/>
          <p:nvPr/>
        </p:nvCxnSpPr>
        <p:spPr>
          <a:xfrm>
            <a:off x="1649273" y="1928340"/>
            <a:ext cx="18352" cy="113365"/>
          </a:xfrm>
          <a:prstGeom prst="line">
            <a:avLst/>
          </a:prstGeom>
          <a:noFill/>
          <a:ln w="12700" cap="flat" cmpd="sng" algn="ctr">
            <a:solidFill>
              <a:srgbClr val="325AB4">
                <a:lumMod val="50000"/>
              </a:srgbClr>
            </a:solidFill>
            <a:prstDash val="dash"/>
          </a:ln>
          <a:effectLst/>
        </p:spPr>
      </p:cxnSp>
      <p:cxnSp>
        <p:nvCxnSpPr>
          <p:cNvPr id="321" name="Straight Connector 320">
            <a:extLst>
              <a:ext uri="{FF2B5EF4-FFF2-40B4-BE49-F238E27FC236}">
                <a16:creationId xmlns:a16="http://schemas.microsoft.com/office/drawing/2014/main" id="{44421D66-590C-D645-A527-2509BE763F9F}"/>
              </a:ext>
            </a:extLst>
          </p:cNvPr>
          <p:cNvCxnSpPr/>
          <p:nvPr/>
        </p:nvCxnSpPr>
        <p:spPr>
          <a:xfrm flipH="1" flipV="1">
            <a:off x="1338130" y="2143144"/>
            <a:ext cx="274146" cy="9261"/>
          </a:xfrm>
          <a:prstGeom prst="line">
            <a:avLst/>
          </a:prstGeom>
          <a:noFill/>
          <a:ln w="12700" cap="flat" cmpd="sng" algn="ctr">
            <a:solidFill>
              <a:srgbClr val="325AB4">
                <a:lumMod val="50000"/>
              </a:srgbClr>
            </a:solidFill>
            <a:prstDash val="dash"/>
          </a:ln>
          <a:effectLst/>
        </p:spPr>
      </p:cxnSp>
      <p:sp>
        <p:nvSpPr>
          <p:cNvPr id="322" name="Oval 321">
            <a:extLst>
              <a:ext uri="{FF2B5EF4-FFF2-40B4-BE49-F238E27FC236}">
                <a16:creationId xmlns:a16="http://schemas.microsoft.com/office/drawing/2014/main" id="{DCDC1370-9E7C-B947-9D20-525F52179A0D}"/>
              </a:ext>
            </a:extLst>
          </p:cNvPr>
          <p:cNvSpPr/>
          <p:nvPr/>
        </p:nvSpPr>
        <p:spPr>
          <a:xfrm>
            <a:off x="4830754" y="3186122"/>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23" name="Rounded Rectangle 322">
            <a:extLst>
              <a:ext uri="{FF2B5EF4-FFF2-40B4-BE49-F238E27FC236}">
                <a16:creationId xmlns:a16="http://schemas.microsoft.com/office/drawing/2014/main" id="{CC181700-C467-B446-BB70-CA92121185A6}"/>
              </a:ext>
            </a:extLst>
          </p:cNvPr>
          <p:cNvSpPr/>
          <p:nvPr/>
        </p:nvSpPr>
        <p:spPr>
          <a:xfrm>
            <a:off x="4831264" y="2749405"/>
            <a:ext cx="108000" cy="108000"/>
          </a:xfrm>
          <a:prstGeom prst="roundRect">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24" name="Freeform 323">
            <a:extLst>
              <a:ext uri="{FF2B5EF4-FFF2-40B4-BE49-F238E27FC236}">
                <a16:creationId xmlns:a16="http://schemas.microsoft.com/office/drawing/2014/main" id="{3388D52F-A5CF-F649-92A1-A5F75C6A7321}"/>
              </a:ext>
            </a:extLst>
          </p:cNvPr>
          <p:cNvSpPr/>
          <p:nvPr/>
        </p:nvSpPr>
        <p:spPr>
          <a:xfrm rot="2327790">
            <a:off x="3999114" y="2088948"/>
            <a:ext cx="2674582" cy="1896943"/>
          </a:xfrm>
          <a:custGeom>
            <a:avLst/>
            <a:gdLst>
              <a:gd name="connsiteX0" fmla="*/ 221407 w 1088950"/>
              <a:gd name="connsiteY0" fmla="*/ 12680 h 907615"/>
              <a:gd name="connsiteX1" fmla="*/ 28367 w 1088950"/>
              <a:gd name="connsiteY1" fmla="*/ 774680 h 907615"/>
              <a:gd name="connsiteX2" fmla="*/ 820847 w 1088950"/>
              <a:gd name="connsiteY2" fmla="*/ 845800 h 907615"/>
              <a:gd name="connsiteX3" fmla="*/ 1085007 w 1088950"/>
              <a:gd name="connsiteY3" fmla="*/ 124440 h 907615"/>
              <a:gd name="connsiteX4" fmla="*/ 658287 w 1088950"/>
              <a:gd name="connsiteY4" fmla="*/ 287000 h 907615"/>
              <a:gd name="connsiteX5" fmla="*/ 221407 w 1088950"/>
              <a:gd name="connsiteY5" fmla="*/ 12680 h 907615"/>
              <a:gd name="connsiteX0" fmla="*/ 53398 w 920182"/>
              <a:gd name="connsiteY0" fmla="*/ 6038 h 858372"/>
              <a:gd name="connsiteX1" fmla="*/ 73718 w 920182"/>
              <a:gd name="connsiteY1" fmla="*/ 595318 h 858372"/>
              <a:gd name="connsiteX2" fmla="*/ 652838 w 920182"/>
              <a:gd name="connsiteY2" fmla="*/ 839158 h 858372"/>
              <a:gd name="connsiteX3" fmla="*/ 916998 w 920182"/>
              <a:gd name="connsiteY3" fmla="*/ 117798 h 858372"/>
              <a:gd name="connsiteX4" fmla="*/ 490278 w 920182"/>
              <a:gd name="connsiteY4" fmla="*/ 280358 h 858372"/>
              <a:gd name="connsiteX5" fmla="*/ 53398 w 920182"/>
              <a:gd name="connsiteY5" fmla="*/ 6038 h 858372"/>
              <a:gd name="connsiteX0" fmla="*/ 36665 w 954249"/>
              <a:gd name="connsiteY0" fmla="*/ 7266 h 787684"/>
              <a:gd name="connsiteX1" fmla="*/ 107785 w 954249"/>
              <a:gd name="connsiteY1" fmla="*/ 525426 h 787684"/>
              <a:gd name="connsiteX2" fmla="*/ 686905 w 954249"/>
              <a:gd name="connsiteY2" fmla="*/ 769266 h 787684"/>
              <a:gd name="connsiteX3" fmla="*/ 951065 w 954249"/>
              <a:gd name="connsiteY3" fmla="*/ 47906 h 787684"/>
              <a:gd name="connsiteX4" fmla="*/ 524345 w 954249"/>
              <a:gd name="connsiteY4" fmla="*/ 210466 h 787684"/>
              <a:gd name="connsiteX5" fmla="*/ 36665 w 954249"/>
              <a:gd name="connsiteY5" fmla="*/ 7266 h 787684"/>
              <a:gd name="connsiteX0" fmla="*/ 38815 w 957660"/>
              <a:gd name="connsiteY0" fmla="*/ 7266 h 740370"/>
              <a:gd name="connsiteX1" fmla="*/ 109935 w 957660"/>
              <a:gd name="connsiteY1" fmla="*/ 525426 h 740370"/>
              <a:gd name="connsiteX2" fmla="*/ 739855 w 957660"/>
              <a:gd name="connsiteY2" fmla="*/ 718466 h 740370"/>
              <a:gd name="connsiteX3" fmla="*/ 953215 w 957660"/>
              <a:gd name="connsiteY3" fmla="*/ 47906 h 740370"/>
              <a:gd name="connsiteX4" fmla="*/ 526495 w 957660"/>
              <a:gd name="connsiteY4" fmla="*/ 210466 h 740370"/>
              <a:gd name="connsiteX5" fmla="*/ 38815 w 957660"/>
              <a:gd name="connsiteY5" fmla="*/ 7266 h 740370"/>
              <a:gd name="connsiteX0" fmla="*/ 25690 w 944323"/>
              <a:gd name="connsiteY0" fmla="*/ 6874 h 738424"/>
              <a:gd name="connsiteX1" fmla="*/ 137450 w 944323"/>
              <a:gd name="connsiteY1" fmla="*/ 514874 h 738424"/>
              <a:gd name="connsiteX2" fmla="*/ 726730 w 944323"/>
              <a:gd name="connsiteY2" fmla="*/ 718074 h 738424"/>
              <a:gd name="connsiteX3" fmla="*/ 940090 w 944323"/>
              <a:gd name="connsiteY3" fmla="*/ 47514 h 738424"/>
              <a:gd name="connsiteX4" fmla="*/ 513370 w 944323"/>
              <a:gd name="connsiteY4" fmla="*/ 210074 h 738424"/>
              <a:gd name="connsiteX5" fmla="*/ 25690 w 944323"/>
              <a:gd name="connsiteY5" fmla="*/ 6874 h 738424"/>
              <a:gd name="connsiteX0" fmla="*/ 23027 w 939828"/>
              <a:gd name="connsiteY0" fmla="*/ 6874 h 701249"/>
              <a:gd name="connsiteX1" fmla="*/ 134787 w 939828"/>
              <a:gd name="connsiteY1" fmla="*/ 514874 h 701249"/>
              <a:gd name="connsiteX2" fmla="*/ 622467 w 939828"/>
              <a:gd name="connsiteY2" fmla="*/ 677434 h 701249"/>
              <a:gd name="connsiteX3" fmla="*/ 937427 w 939828"/>
              <a:gd name="connsiteY3" fmla="*/ 47514 h 701249"/>
              <a:gd name="connsiteX4" fmla="*/ 510707 w 939828"/>
              <a:gd name="connsiteY4" fmla="*/ 210074 h 701249"/>
              <a:gd name="connsiteX5" fmla="*/ 23027 w 939828"/>
              <a:gd name="connsiteY5" fmla="*/ 6874 h 701249"/>
              <a:gd name="connsiteX0" fmla="*/ 23027 w 959984"/>
              <a:gd name="connsiteY0" fmla="*/ 7207 h 696299"/>
              <a:gd name="connsiteX1" fmla="*/ 134787 w 959984"/>
              <a:gd name="connsiteY1" fmla="*/ 515207 h 696299"/>
              <a:gd name="connsiteX2" fmla="*/ 622467 w 959984"/>
              <a:gd name="connsiteY2" fmla="*/ 677767 h 696299"/>
              <a:gd name="connsiteX3" fmla="*/ 957747 w 959984"/>
              <a:gd name="connsiteY3" fmla="*/ 129127 h 696299"/>
              <a:gd name="connsiteX4" fmla="*/ 510707 w 959984"/>
              <a:gd name="connsiteY4" fmla="*/ 210407 h 696299"/>
              <a:gd name="connsiteX5" fmla="*/ 23027 w 959984"/>
              <a:gd name="connsiteY5" fmla="*/ 7207 h 696299"/>
              <a:gd name="connsiteX0" fmla="*/ 23027 w 966054"/>
              <a:gd name="connsiteY0" fmla="*/ 7207 h 696299"/>
              <a:gd name="connsiteX1" fmla="*/ 134787 w 966054"/>
              <a:gd name="connsiteY1" fmla="*/ 515207 h 696299"/>
              <a:gd name="connsiteX2" fmla="*/ 622467 w 966054"/>
              <a:gd name="connsiteY2" fmla="*/ 677767 h 696299"/>
              <a:gd name="connsiteX3" fmla="*/ 957747 w 966054"/>
              <a:gd name="connsiteY3" fmla="*/ 129127 h 696299"/>
              <a:gd name="connsiteX4" fmla="*/ 510707 w 966054"/>
              <a:gd name="connsiteY4" fmla="*/ 210407 h 696299"/>
              <a:gd name="connsiteX5" fmla="*/ 23027 w 966054"/>
              <a:gd name="connsiteY5" fmla="*/ 7207 h 696299"/>
              <a:gd name="connsiteX0" fmla="*/ 67199 w 1010226"/>
              <a:gd name="connsiteY0" fmla="*/ 4928 h 694020"/>
              <a:gd name="connsiteX1" fmla="*/ 178959 w 1010226"/>
              <a:gd name="connsiteY1" fmla="*/ 512928 h 694020"/>
              <a:gd name="connsiteX2" fmla="*/ 666639 w 1010226"/>
              <a:gd name="connsiteY2" fmla="*/ 675488 h 694020"/>
              <a:gd name="connsiteX3" fmla="*/ 1001919 w 1010226"/>
              <a:gd name="connsiteY3" fmla="*/ 126848 h 694020"/>
              <a:gd name="connsiteX4" fmla="*/ 554879 w 1010226"/>
              <a:gd name="connsiteY4" fmla="*/ 208128 h 694020"/>
              <a:gd name="connsiteX5" fmla="*/ 67199 w 1010226"/>
              <a:gd name="connsiteY5" fmla="*/ 4928 h 694020"/>
              <a:gd name="connsiteX0" fmla="*/ 67199 w 1010226"/>
              <a:gd name="connsiteY0" fmla="*/ 4742 h 693834"/>
              <a:gd name="connsiteX1" fmla="*/ 178959 w 1010226"/>
              <a:gd name="connsiteY1" fmla="*/ 512742 h 693834"/>
              <a:gd name="connsiteX2" fmla="*/ 666639 w 1010226"/>
              <a:gd name="connsiteY2" fmla="*/ 675302 h 693834"/>
              <a:gd name="connsiteX3" fmla="*/ 1001919 w 1010226"/>
              <a:gd name="connsiteY3" fmla="*/ 126662 h 693834"/>
              <a:gd name="connsiteX4" fmla="*/ 554879 w 1010226"/>
              <a:gd name="connsiteY4" fmla="*/ 207942 h 693834"/>
              <a:gd name="connsiteX5" fmla="*/ 67199 w 1010226"/>
              <a:gd name="connsiteY5" fmla="*/ 4742 h 69383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8811 w 971838"/>
              <a:gd name="connsiteY0" fmla="*/ 27687 h 716779"/>
              <a:gd name="connsiteX1" fmla="*/ 140571 w 971838"/>
              <a:gd name="connsiteY1" fmla="*/ 535687 h 716779"/>
              <a:gd name="connsiteX2" fmla="*/ 628251 w 971838"/>
              <a:gd name="connsiteY2" fmla="*/ 698247 h 716779"/>
              <a:gd name="connsiteX3" fmla="*/ 963531 w 971838"/>
              <a:gd name="connsiteY3" fmla="*/ 149607 h 716779"/>
              <a:gd name="connsiteX4" fmla="*/ 475851 w 971838"/>
              <a:gd name="connsiteY4" fmla="*/ 261367 h 716779"/>
              <a:gd name="connsiteX5" fmla="*/ 28811 w 971838"/>
              <a:gd name="connsiteY5" fmla="*/ 27687 h 716779"/>
              <a:gd name="connsiteX0" fmla="*/ 30379 w 963246"/>
              <a:gd name="connsiteY0" fmla="*/ 30104 h 688240"/>
              <a:gd name="connsiteX1" fmla="*/ 131979 w 963246"/>
              <a:gd name="connsiteY1" fmla="*/ 507624 h 688240"/>
              <a:gd name="connsiteX2" fmla="*/ 619659 w 963246"/>
              <a:gd name="connsiteY2" fmla="*/ 670184 h 688240"/>
              <a:gd name="connsiteX3" fmla="*/ 954939 w 963246"/>
              <a:gd name="connsiteY3" fmla="*/ 121544 h 688240"/>
              <a:gd name="connsiteX4" fmla="*/ 467259 w 963246"/>
              <a:gd name="connsiteY4" fmla="*/ 233304 h 688240"/>
              <a:gd name="connsiteX5" fmla="*/ 30379 w 963246"/>
              <a:gd name="connsiteY5" fmla="*/ 30104 h 688240"/>
              <a:gd name="connsiteX0" fmla="*/ 30379 w 963246"/>
              <a:gd name="connsiteY0" fmla="*/ 30104 h 695581"/>
              <a:gd name="connsiteX1" fmla="*/ 131979 w 963246"/>
              <a:gd name="connsiteY1" fmla="*/ 507624 h 695581"/>
              <a:gd name="connsiteX2" fmla="*/ 619659 w 963246"/>
              <a:gd name="connsiteY2" fmla="*/ 670184 h 695581"/>
              <a:gd name="connsiteX3" fmla="*/ 954939 w 963246"/>
              <a:gd name="connsiteY3" fmla="*/ 121544 h 695581"/>
              <a:gd name="connsiteX4" fmla="*/ 467259 w 963246"/>
              <a:gd name="connsiteY4" fmla="*/ 233304 h 695581"/>
              <a:gd name="connsiteX5" fmla="*/ 30379 w 963246"/>
              <a:gd name="connsiteY5" fmla="*/ 30104 h 695581"/>
              <a:gd name="connsiteX0" fmla="*/ 24233 w 957145"/>
              <a:gd name="connsiteY0" fmla="*/ 5187 h 666118"/>
              <a:gd name="connsiteX1" fmla="*/ 115673 w 957145"/>
              <a:gd name="connsiteY1" fmla="*/ 462387 h 666118"/>
              <a:gd name="connsiteX2" fmla="*/ 613513 w 957145"/>
              <a:gd name="connsiteY2" fmla="*/ 645267 h 666118"/>
              <a:gd name="connsiteX3" fmla="*/ 948793 w 957145"/>
              <a:gd name="connsiteY3" fmla="*/ 96627 h 666118"/>
              <a:gd name="connsiteX4" fmla="*/ 461113 w 957145"/>
              <a:gd name="connsiteY4" fmla="*/ 208387 h 666118"/>
              <a:gd name="connsiteX5" fmla="*/ 24233 w 957145"/>
              <a:gd name="connsiteY5" fmla="*/ 5187 h 666118"/>
              <a:gd name="connsiteX0" fmla="*/ 24233 w 957145"/>
              <a:gd name="connsiteY0" fmla="*/ 5187 h 660302"/>
              <a:gd name="connsiteX1" fmla="*/ 115673 w 957145"/>
              <a:gd name="connsiteY1" fmla="*/ 462387 h 660302"/>
              <a:gd name="connsiteX2" fmla="*/ 613513 w 957145"/>
              <a:gd name="connsiteY2" fmla="*/ 645267 h 660302"/>
              <a:gd name="connsiteX3" fmla="*/ 948793 w 957145"/>
              <a:gd name="connsiteY3" fmla="*/ 96627 h 660302"/>
              <a:gd name="connsiteX4" fmla="*/ 461113 w 957145"/>
              <a:gd name="connsiteY4" fmla="*/ 208387 h 660302"/>
              <a:gd name="connsiteX5" fmla="*/ 24233 w 957145"/>
              <a:gd name="connsiteY5" fmla="*/ 5187 h 660302"/>
              <a:gd name="connsiteX0" fmla="*/ 37642 w 970554"/>
              <a:gd name="connsiteY0" fmla="*/ 28930 h 684045"/>
              <a:gd name="connsiteX1" fmla="*/ 129082 w 970554"/>
              <a:gd name="connsiteY1" fmla="*/ 486130 h 684045"/>
              <a:gd name="connsiteX2" fmla="*/ 626922 w 970554"/>
              <a:gd name="connsiteY2" fmla="*/ 669010 h 684045"/>
              <a:gd name="connsiteX3" fmla="*/ 962202 w 970554"/>
              <a:gd name="connsiteY3" fmla="*/ 120370 h 684045"/>
              <a:gd name="connsiteX4" fmla="*/ 474522 w 970554"/>
              <a:gd name="connsiteY4" fmla="*/ 232130 h 684045"/>
              <a:gd name="connsiteX5" fmla="*/ 37642 w 970554"/>
              <a:gd name="connsiteY5" fmla="*/ 28930 h 684045"/>
              <a:gd name="connsiteX0" fmla="*/ 51093 w 928247"/>
              <a:gd name="connsiteY0" fmla="*/ 272367 h 580725"/>
              <a:gd name="connsiteX1" fmla="*/ 86775 w 928247"/>
              <a:gd name="connsiteY1" fmla="*/ 386132 h 580725"/>
              <a:gd name="connsiteX2" fmla="*/ 584615 w 928247"/>
              <a:gd name="connsiteY2" fmla="*/ 569012 h 580725"/>
              <a:gd name="connsiteX3" fmla="*/ 919895 w 928247"/>
              <a:gd name="connsiteY3" fmla="*/ 20372 h 580725"/>
              <a:gd name="connsiteX4" fmla="*/ 432215 w 928247"/>
              <a:gd name="connsiteY4" fmla="*/ 132132 h 580725"/>
              <a:gd name="connsiteX5" fmla="*/ 51093 w 928247"/>
              <a:gd name="connsiteY5" fmla="*/ 272367 h 580725"/>
              <a:gd name="connsiteX0" fmla="*/ 38127 w 915281"/>
              <a:gd name="connsiteY0" fmla="*/ 272367 h 591025"/>
              <a:gd name="connsiteX1" fmla="*/ 73809 w 915281"/>
              <a:gd name="connsiteY1" fmla="*/ 462451 h 591025"/>
              <a:gd name="connsiteX2" fmla="*/ 571649 w 915281"/>
              <a:gd name="connsiteY2" fmla="*/ 569012 h 591025"/>
              <a:gd name="connsiteX3" fmla="*/ 906929 w 915281"/>
              <a:gd name="connsiteY3" fmla="*/ 20372 h 591025"/>
              <a:gd name="connsiteX4" fmla="*/ 419249 w 915281"/>
              <a:gd name="connsiteY4" fmla="*/ 132132 h 591025"/>
              <a:gd name="connsiteX5" fmla="*/ 38127 w 915281"/>
              <a:gd name="connsiteY5" fmla="*/ 272367 h 591025"/>
              <a:gd name="connsiteX0" fmla="*/ 38127 w 820768"/>
              <a:gd name="connsiteY0" fmla="*/ 238115 h 554283"/>
              <a:gd name="connsiteX1" fmla="*/ 73809 w 820768"/>
              <a:gd name="connsiteY1" fmla="*/ 428199 h 554283"/>
              <a:gd name="connsiteX2" fmla="*/ 571649 w 820768"/>
              <a:gd name="connsiteY2" fmla="*/ 534760 h 554283"/>
              <a:gd name="connsiteX3" fmla="*/ 809350 w 820768"/>
              <a:gd name="connsiteY3" fmla="*/ 24280 h 554283"/>
              <a:gd name="connsiteX4" fmla="*/ 419249 w 820768"/>
              <a:gd name="connsiteY4" fmla="*/ 97880 h 554283"/>
              <a:gd name="connsiteX5" fmla="*/ 38127 w 820768"/>
              <a:gd name="connsiteY5" fmla="*/ 238115 h 554283"/>
              <a:gd name="connsiteX0" fmla="*/ 30467 w 813108"/>
              <a:gd name="connsiteY0" fmla="*/ 232251 h 548419"/>
              <a:gd name="connsiteX1" fmla="*/ 66149 w 813108"/>
              <a:gd name="connsiteY1" fmla="*/ 422335 h 548419"/>
              <a:gd name="connsiteX2" fmla="*/ 563989 w 813108"/>
              <a:gd name="connsiteY2" fmla="*/ 528896 h 548419"/>
              <a:gd name="connsiteX3" fmla="*/ 801690 w 813108"/>
              <a:gd name="connsiteY3" fmla="*/ 18416 h 548419"/>
              <a:gd name="connsiteX4" fmla="*/ 300070 w 813108"/>
              <a:gd name="connsiteY4" fmla="*/ 145439 h 548419"/>
              <a:gd name="connsiteX5" fmla="*/ 30467 w 813108"/>
              <a:gd name="connsiteY5" fmla="*/ 232251 h 548419"/>
              <a:gd name="connsiteX0" fmla="*/ 44203 w 876299"/>
              <a:gd name="connsiteY0" fmla="*/ 232251 h 465668"/>
              <a:gd name="connsiteX1" fmla="*/ 79885 w 876299"/>
              <a:gd name="connsiteY1" fmla="*/ 422335 h 465668"/>
              <a:gd name="connsiteX2" fmla="*/ 800762 w 876299"/>
              <a:gd name="connsiteY2" fmla="*/ 429681 h 465668"/>
              <a:gd name="connsiteX3" fmla="*/ 815426 w 876299"/>
              <a:gd name="connsiteY3" fmla="*/ 18416 h 465668"/>
              <a:gd name="connsiteX4" fmla="*/ 313806 w 876299"/>
              <a:gd name="connsiteY4" fmla="*/ 145439 h 465668"/>
              <a:gd name="connsiteX5" fmla="*/ 44203 w 876299"/>
              <a:gd name="connsiteY5" fmla="*/ 232251 h 465668"/>
              <a:gd name="connsiteX0" fmla="*/ 44203 w 871884"/>
              <a:gd name="connsiteY0" fmla="*/ 88444 h 302085"/>
              <a:gd name="connsiteX1" fmla="*/ 79885 w 871884"/>
              <a:gd name="connsiteY1" fmla="*/ 278528 h 302085"/>
              <a:gd name="connsiteX2" fmla="*/ 800762 w 871884"/>
              <a:gd name="connsiteY2" fmla="*/ 285874 h 302085"/>
              <a:gd name="connsiteX3" fmla="*/ 806268 w 871884"/>
              <a:gd name="connsiteY3" fmla="*/ 157910 h 302085"/>
              <a:gd name="connsiteX4" fmla="*/ 313806 w 871884"/>
              <a:gd name="connsiteY4" fmla="*/ 1632 h 302085"/>
              <a:gd name="connsiteX5" fmla="*/ 44203 w 871884"/>
              <a:gd name="connsiteY5" fmla="*/ 88444 h 302085"/>
              <a:gd name="connsiteX0" fmla="*/ 226 w 809385"/>
              <a:gd name="connsiteY0" fmla="*/ 88219 h 286937"/>
              <a:gd name="connsiteX1" fmla="*/ 310663 w 809385"/>
              <a:gd name="connsiteY1" fmla="*/ 215626 h 286937"/>
              <a:gd name="connsiteX2" fmla="*/ 756785 w 809385"/>
              <a:gd name="connsiteY2" fmla="*/ 285649 h 286937"/>
              <a:gd name="connsiteX3" fmla="*/ 762291 w 809385"/>
              <a:gd name="connsiteY3" fmla="*/ 157685 h 286937"/>
              <a:gd name="connsiteX4" fmla="*/ 269829 w 809385"/>
              <a:gd name="connsiteY4" fmla="*/ 1407 h 286937"/>
              <a:gd name="connsiteX5" fmla="*/ 226 w 809385"/>
              <a:gd name="connsiteY5" fmla="*/ 88219 h 286937"/>
              <a:gd name="connsiteX0" fmla="*/ 511 w 704347"/>
              <a:gd name="connsiteY0" fmla="*/ 58604 h 290047"/>
              <a:gd name="connsiteX1" fmla="*/ 205625 w 704347"/>
              <a:gd name="connsiteY1" fmla="*/ 218603 h 290047"/>
              <a:gd name="connsiteX2" fmla="*/ 651747 w 704347"/>
              <a:gd name="connsiteY2" fmla="*/ 288626 h 290047"/>
              <a:gd name="connsiteX3" fmla="*/ 657253 w 704347"/>
              <a:gd name="connsiteY3" fmla="*/ 160662 h 290047"/>
              <a:gd name="connsiteX4" fmla="*/ 164791 w 704347"/>
              <a:gd name="connsiteY4" fmla="*/ 4384 h 290047"/>
              <a:gd name="connsiteX5" fmla="*/ 511 w 704347"/>
              <a:gd name="connsiteY5" fmla="*/ 58604 h 290047"/>
              <a:gd name="connsiteX0" fmla="*/ 673 w 782785"/>
              <a:gd name="connsiteY0" fmla="*/ 58755 h 290097"/>
              <a:gd name="connsiteX1" fmla="*/ 205787 w 782785"/>
              <a:gd name="connsiteY1" fmla="*/ 218754 h 290097"/>
              <a:gd name="connsiteX2" fmla="*/ 651909 w 782785"/>
              <a:gd name="connsiteY2" fmla="*/ 288777 h 290097"/>
              <a:gd name="connsiteX3" fmla="*/ 762738 w 782785"/>
              <a:gd name="connsiteY3" fmla="*/ 163320 h 290097"/>
              <a:gd name="connsiteX4" fmla="*/ 164953 w 782785"/>
              <a:gd name="connsiteY4" fmla="*/ 4535 h 290097"/>
              <a:gd name="connsiteX5" fmla="*/ 673 w 782785"/>
              <a:gd name="connsiteY5" fmla="*/ 58755 h 290097"/>
              <a:gd name="connsiteX0" fmla="*/ 673 w 762738"/>
              <a:gd name="connsiteY0" fmla="*/ 58755 h 290097"/>
              <a:gd name="connsiteX1" fmla="*/ 205787 w 762738"/>
              <a:gd name="connsiteY1" fmla="*/ 218754 h 290097"/>
              <a:gd name="connsiteX2" fmla="*/ 651909 w 762738"/>
              <a:gd name="connsiteY2" fmla="*/ 288777 h 290097"/>
              <a:gd name="connsiteX3" fmla="*/ 762738 w 762738"/>
              <a:gd name="connsiteY3" fmla="*/ 163320 h 290097"/>
              <a:gd name="connsiteX4" fmla="*/ 164953 w 762738"/>
              <a:gd name="connsiteY4" fmla="*/ 4535 h 290097"/>
              <a:gd name="connsiteX5" fmla="*/ 673 w 762738"/>
              <a:gd name="connsiteY5" fmla="*/ 58755 h 290097"/>
              <a:gd name="connsiteX0" fmla="*/ 673 w 762738"/>
              <a:gd name="connsiteY0" fmla="*/ 58755 h 324705"/>
              <a:gd name="connsiteX1" fmla="*/ 205787 w 762738"/>
              <a:gd name="connsiteY1" fmla="*/ 218754 h 324705"/>
              <a:gd name="connsiteX2" fmla="*/ 619855 w 762738"/>
              <a:gd name="connsiteY2" fmla="*/ 323877 h 324705"/>
              <a:gd name="connsiteX3" fmla="*/ 762738 w 762738"/>
              <a:gd name="connsiteY3" fmla="*/ 163320 h 324705"/>
              <a:gd name="connsiteX4" fmla="*/ 164953 w 762738"/>
              <a:gd name="connsiteY4" fmla="*/ 4535 h 324705"/>
              <a:gd name="connsiteX5" fmla="*/ 673 w 762738"/>
              <a:gd name="connsiteY5" fmla="*/ 58755 h 324705"/>
              <a:gd name="connsiteX0" fmla="*/ 600 w 721453"/>
              <a:gd name="connsiteY0" fmla="*/ 59368 h 325067"/>
              <a:gd name="connsiteX1" fmla="*/ 205714 w 721453"/>
              <a:gd name="connsiteY1" fmla="*/ 219367 h 325067"/>
              <a:gd name="connsiteX2" fmla="*/ 619782 w 721453"/>
              <a:gd name="connsiteY2" fmla="*/ 324490 h 325067"/>
              <a:gd name="connsiteX3" fmla="*/ 721452 w 721453"/>
              <a:gd name="connsiteY3" fmla="*/ 173961 h 325067"/>
              <a:gd name="connsiteX4" fmla="*/ 164880 w 721453"/>
              <a:gd name="connsiteY4" fmla="*/ 5148 h 325067"/>
              <a:gd name="connsiteX5" fmla="*/ 600 w 721453"/>
              <a:gd name="connsiteY5" fmla="*/ 59368 h 325067"/>
              <a:gd name="connsiteX0" fmla="*/ 469 w 619758"/>
              <a:gd name="connsiteY0" fmla="*/ 69418 h 342297"/>
              <a:gd name="connsiteX1" fmla="*/ 205583 w 619758"/>
              <a:gd name="connsiteY1" fmla="*/ 229417 h 342297"/>
              <a:gd name="connsiteX2" fmla="*/ 619651 w 619758"/>
              <a:gd name="connsiteY2" fmla="*/ 334540 h 342297"/>
              <a:gd name="connsiteX3" fmla="*/ 164749 w 619758"/>
              <a:gd name="connsiteY3" fmla="*/ 15198 h 342297"/>
              <a:gd name="connsiteX4" fmla="*/ 469 w 619758"/>
              <a:gd name="connsiteY4" fmla="*/ 69418 h 342297"/>
              <a:gd name="connsiteX0" fmla="*/ 469 w 648440"/>
              <a:gd name="connsiteY0" fmla="*/ 69418 h 367088"/>
              <a:gd name="connsiteX1" fmla="*/ 205583 w 648440"/>
              <a:gd name="connsiteY1" fmla="*/ 229417 h 367088"/>
              <a:gd name="connsiteX2" fmla="*/ 619651 w 648440"/>
              <a:gd name="connsiteY2" fmla="*/ 334540 h 367088"/>
              <a:gd name="connsiteX3" fmla="*/ 164749 w 648440"/>
              <a:gd name="connsiteY3" fmla="*/ 15198 h 367088"/>
              <a:gd name="connsiteX4" fmla="*/ 469 w 648440"/>
              <a:gd name="connsiteY4" fmla="*/ 69418 h 367088"/>
              <a:gd name="connsiteX0" fmla="*/ 562 w 723632"/>
              <a:gd name="connsiteY0" fmla="*/ 66128 h 322688"/>
              <a:gd name="connsiteX1" fmla="*/ 205676 w 723632"/>
              <a:gd name="connsiteY1" fmla="*/ 226127 h 322688"/>
              <a:gd name="connsiteX2" fmla="*/ 697592 w 723632"/>
              <a:gd name="connsiteY2" fmla="*/ 283615 h 322688"/>
              <a:gd name="connsiteX3" fmla="*/ 164842 w 723632"/>
              <a:gd name="connsiteY3" fmla="*/ 11908 h 322688"/>
              <a:gd name="connsiteX4" fmla="*/ 562 w 723632"/>
              <a:gd name="connsiteY4" fmla="*/ 66128 h 322688"/>
              <a:gd name="connsiteX0" fmla="*/ 5 w 697035"/>
              <a:gd name="connsiteY0" fmla="*/ 75097 h 304582"/>
              <a:gd name="connsiteX1" fmla="*/ 205119 w 697035"/>
              <a:gd name="connsiteY1" fmla="*/ 235096 h 304582"/>
              <a:gd name="connsiteX2" fmla="*/ 697035 w 697035"/>
              <a:gd name="connsiteY2" fmla="*/ 292584 h 304582"/>
              <a:gd name="connsiteX3" fmla="*/ 200919 w 697035"/>
              <a:gd name="connsiteY3" fmla="*/ 10848 h 304582"/>
              <a:gd name="connsiteX4" fmla="*/ 5 w 697035"/>
              <a:gd name="connsiteY4" fmla="*/ 75097 h 304582"/>
              <a:gd name="connsiteX0" fmla="*/ 5 w 716244"/>
              <a:gd name="connsiteY0" fmla="*/ 75097 h 322591"/>
              <a:gd name="connsiteX1" fmla="*/ 205119 w 716244"/>
              <a:gd name="connsiteY1" fmla="*/ 235096 h 322591"/>
              <a:gd name="connsiteX2" fmla="*/ 697035 w 716244"/>
              <a:gd name="connsiteY2" fmla="*/ 292584 h 322591"/>
              <a:gd name="connsiteX3" fmla="*/ 200919 w 716244"/>
              <a:gd name="connsiteY3" fmla="*/ 10848 h 322591"/>
              <a:gd name="connsiteX4" fmla="*/ 5 w 716244"/>
              <a:gd name="connsiteY4" fmla="*/ 75097 h 322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244" h="322591">
                <a:moveTo>
                  <a:pt x="5" y="75097"/>
                </a:moveTo>
                <a:cubicBezTo>
                  <a:pt x="705" y="112472"/>
                  <a:pt x="88947" y="198848"/>
                  <a:pt x="205119" y="235096"/>
                </a:cubicBezTo>
                <a:cubicBezTo>
                  <a:pt x="321291" y="271344"/>
                  <a:pt x="574095" y="372580"/>
                  <a:pt x="697035" y="292584"/>
                </a:cubicBezTo>
                <a:cubicBezTo>
                  <a:pt x="819975" y="212588"/>
                  <a:pt x="317091" y="47096"/>
                  <a:pt x="200919" y="10848"/>
                </a:cubicBezTo>
                <a:cubicBezTo>
                  <a:pt x="84747" y="-25400"/>
                  <a:pt x="-695" y="37722"/>
                  <a:pt x="5" y="75097"/>
                </a:cubicBezTo>
                <a:close/>
              </a:path>
            </a:pathLst>
          </a:custGeom>
          <a:noFill/>
          <a:ln w="25400" cap="flat" cmpd="sng" algn="ctr">
            <a:solidFill>
              <a:srgbClr val="325AB4">
                <a:lumMod val="75000"/>
              </a:srgbClr>
            </a:solidFill>
            <a:prstDash val="sysDash"/>
          </a:ln>
          <a:effectLst>
            <a:outerShdw blurRad="50800" dist="38100" dir="5400000" algn="t" rotWithShape="0">
              <a:prstClr val="black">
                <a:alpha val="40000"/>
              </a:prstClr>
            </a:outerShdw>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25" name="Freeform 324">
            <a:extLst>
              <a:ext uri="{FF2B5EF4-FFF2-40B4-BE49-F238E27FC236}">
                <a16:creationId xmlns:a16="http://schemas.microsoft.com/office/drawing/2014/main" id="{09CC1EA4-F590-9B49-B765-E23472C90318}"/>
              </a:ext>
            </a:extLst>
          </p:cNvPr>
          <p:cNvSpPr/>
          <p:nvPr/>
        </p:nvSpPr>
        <p:spPr>
          <a:xfrm rot="14133432">
            <a:off x="5891893" y="1252007"/>
            <a:ext cx="3271898" cy="2314071"/>
          </a:xfrm>
          <a:custGeom>
            <a:avLst/>
            <a:gdLst>
              <a:gd name="connsiteX0" fmla="*/ 221407 w 1088950"/>
              <a:gd name="connsiteY0" fmla="*/ 12680 h 907615"/>
              <a:gd name="connsiteX1" fmla="*/ 28367 w 1088950"/>
              <a:gd name="connsiteY1" fmla="*/ 774680 h 907615"/>
              <a:gd name="connsiteX2" fmla="*/ 820847 w 1088950"/>
              <a:gd name="connsiteY2" fmla="*/ 845800 h 907615"/>
              <a:gd name="connsiteX3" fmla="*/ 1085007 w 1088950"/>
              <a:gd name="connsiteY3" fmla="*/ 124440 h 907615"/>
              <a:gd name="connsiteX4" fmla="*/ 658287 w 1088950"/>
              <a:gd name="connsiteY4" fmla="*/ 287000 h 907615"/>
              <a:gd name="connsiteX5" fmla="*/ 221407 w 1088950"/>
              <a:gd name="connsiteY5" fmla="*/ 12680 h 907615"/>
              <a:gd name="connsiteX0" fmla="*/ 53398 w 920182"/>
              <a:gd name="connsiteY0" fmla="*/ 6038 h 858372"/>
              <a:gd name="connsiteX1" fmla="*/ 73718 w 920182"/>
              <a:gd name="connsiteY1" fmla="*/ 595318 h 858372"/>
              <a:gd name="connsiteX2" fmla="*/ 652838 w 920182"/>
              <a:gd name="connsiteY2" fmla="*/ 839158 h 858372"/>
              <a:gd name="connsiteX3" fmla="*/ 916998 w 920182"/>
              <a:gd name="connsiteY3" fmla="*/ 117798 h 858372"/>
              <a:gd name="connsiteX4" fmla="*/ 490278 w 920182"/>
              <a:gd name="connsiteY4" fmla="*/ 280358 h 858372"/>
              <a:gd name="connsiteX5" fmla="*/ 53398 w 920182"/>
              <a:gd name="connsiteY5" fmla="*/ 6038 h 858372"/>
              <a:gd name="connsiteX0" fmla="*/ 36665 w 954249"/>
              <a:gd name="connsiteY0" fmla="*/ 7266 h 787684"/>
              <a:gd name="connsiteX1" fmla="*/ 107785 w 954249"/>
              <a:gd name="connsiteY1" fmla="*/ 525426 h 787684"/>
              <a:gd name="connsiteX2" fmla="*/ 686905 w 954249"/>
              <a:gd name="connsiteY2" fmla="*/ 769266 h 787684"/>
              <a:gd name="connsiteX3" fmla="*/ 951065 w 954249"/>
              <a:gd name="connsiteY3" fmla="*/ 47906 h 787684"/>
              <a:gd name="connsiteX4" fmla="*/ 524345 w 954249"/>
              <a:gd name="connsiteY4" fmla="*/ 210466 h 787684"/>
              <a:gd name="connsiteX5" fmla="*/ 36665 w 954249"/>
              <a:gd name="connsiteY5" fmla="*/ 7266 h 787684"/>
              <a:gd name="connsiteX0" fmla="*/ 38815 w 957660"/>
              <a:gd name="connsiteY0" fmla="*/ 7266 h 740370"/>
              <a:gd name="connsiteX1" fmla="*/ 109935 w 957660"/>
              <a:gd name="connsiteY1" fmla="*/ 525426 h 740370"/>
              <a:gd name="connsiteX2" fmla="*/ 739855 w 957660"/>
              <a:gd name="connsiteY2" fmla="*/ 718466 h 740370"/>
              <a:gd name="connsiteX3" fmla="*/ 953215 w 957660"/>
              <a:gd name="connsiteY3" fmla="*/ 47906 h 740370"/>
              <a:gd name="connsiteX4" fmla="*/ 526495 w 957660"/>
              <a:gd name="connsiteY4" fmla="*/ 210466 h 740370"/>
              <a:gd name="connsiteX5" fmla="*/ 38815 w 957660"/>
              <a:gd name="connsiteY5" fmla="*/ 7266 h 740370"/>
              <a:gd name="connsiteX0" fmla="*/ 25690 w 944323"/>
              <a:gd name="connsiteY0" fmla="*/ 6874 h 738424"/>
              <a:gd name="connsiteX1" fmla="*/ 137450 w 944323"/>
              <a:gd name="connsiteY1" fmla="*/ 514874 h 738424"/>
              <a:gd name="connsiteX2" fmla="*/ 726730 w 944323"/>
              <a:gd name="connsiteY2" fmla="*/ 718074 h 738424"/>
              <a:gd name="connsiteX3" fmla="*/ 940090 w 944323"/>
              <a:gd name="connsiteY3" fmla="*/ 47514 h 738424"/>
              <a:gd name="connsiteX4" fmla="*/ 513370 w 944323"/>
              <a:gd name="connsiteY4" fmla="*/ 210074 h 738424"/>
              <a:gd name="connsiteX5" fmla="*/ 25690 w 944323"/>
              <a:gd name="connsiteY5" fmla="*/ 6874 h 738424"/>
              <a:gd name="connsiteX0" fmla="*/ 23027 w 939828"/>
              <a:gd name="connsiteY0" fmla="*/ 6874 h 701249"/>
              <a:gd name="connsiteX1" fmla="*/ 134787 w 939828"/>
              <a:gd name="connsiteY1" fmla="*/ 514874 h 701249"/>
              <a:gd name="connsiteX2" fmla="*/ 622467 w 939828"/>
              <a:gd name="connsiteY2" fmla="*/ 677434 h 701249"/>
              <a:gd name="connsiteX3" fmla="*/ 937427 w 939828"/>
              <a:gd name="connsiteY3" fmla="*/ 47514 h 701249"/>
              <a:gd name="connsiteX4" fmla="*/ 510707 w 939828"/>
              <a:gd name="connsiteY4" fmla="*/ 210074 h 701249"/>
              <a:gd name="connsiteX5" fmla="*/ 23027 w 939828"/>
              <a:gd name="connsiteY5" fmla="*/ 6874 h 701249"/>
              <a:gd name="connsiteX0" fmla="*/ 23027 w 959984"/>
              <a:gd name="connsiteY0" fmla="*/ 7207 h 696299"/>
              <a:gd name="connsiteX1" fmla="*/ 134787 w 959984"/>
              <a:gd name="connsiteY1" fmla="*/ 515207 h 696299"/>
              <a:gd name="connsiteX2" fmla="*/ 622467 w 959984"/>
              <a:gd name="connsiteY2" fmla="*/ 677767 h 696299"/>
              <a:gd name="connsiteX3" fmla="*/ 957747 w 959984"/>
              <a:gd name="connsiteY3" fmla="*/ 129127 h 696299"/>
              <a:gd name="connsiteX4" fmla="*/ 510707 w 959984"/>
              <a:gd name="connsiteY4" fmla="*/ 210407 h 696299"/>
              <a:gd name="connsiteX5" fmla="*/ 23027 w 959984"/>
              <a:gd name="connsiteY5" fmla="*/ 7207 h 696299"/>
              <a:gd name="connsiteX0" fmla="*/ 23027 w 966054"/>
              <a:gd name="connsiteY0" fmla="*/ 7207 h 696299"/>
              <a:gd name="connsiteX1" fmla="*/ 134787 w 966054"/>
              <a:gd name="connsiteY1" fmla="*/ 515207 h 696299"/>
              <a:gd name="connsiteX2" fmla="*/ 622467 w 966054"/>
              <a:gd name="connsiteY2" fmla="*/ 677767 h 696299"/>
              <a:gd name="connsiteX3" fmla="*/ 957747 w 966054"/>
              <a:gd name="connsiteY3" fmla="*/ 129127 h 696299"/>
              <a:gd name="connsiteX4" fmla="*/ 510707 w 966054"/>
              <a:gd name="connsiteY4" fmla="*/ 210407 h 696299"/>
              <a:gd name="connsiteX5" fmla="*/ 23027 w 966054"/>
              <a:gd name="connsiteY5" fmla="*/ 7207 h 696299"/>
              <a:gd name="connsiteX0" fmla="*/ 67199 w 1010226"/>
              <a:gd name="connsiteY0" fmla="*/ 4928 h 694020"/>
              <a:gd name="connsiteX1" fmla="*/ 178959 w 1010226"/>
              <a:gd name="connsiteY1" fmla="*/ 512928 h 694020"/>
              <a:gd name="connsiteX2" fmla="*/ 666639 w 1010226"/>
              <a:gd name="connsiteY2" fmla="*/ 675488 h 694020"/>
              <a:gd name="connsiteX3" fmla="*/ 1001919 w 1010226"/>
              <a:gd name="connsiteY3" fmla="*/ 126848 h 694020"/>
              <a:gd name="connsiteX4" fmla="*/ 554879 w 1010226"/>
              <a:gd name="connsiteY4" fmla="*/ 208128 h 694020"/>
              <a:gd name="connsiteX5" fmla="*/ 67199 w 1010226"/>
              <a:gd name="connsiteY5" fmla="*/ 4928 h 694020"/>
              <a:gd name="connsiteX0" fmla="*/ 67199 w 1010226"/>
              <a:gd name="connsiteY0" fmla="*/ 4742 h 693834"/>
              <a:gd name="connsiteX1" fmla="*/ 178959 w 1010226"/>
              <a:gd name="connsiteY1" fmla="*/ 512742 h 693834"/>
              <a:gd name="connsiteX2" fmla="*/ 666639 w 1010226"/>
              <a:gd name="connsiteY2" fmla="*/ 675302 h 693834"/>
              <a:gd name="connsiteX3" fmla="*/ 1001919 w 1010226"/>
              <a:gd name="connsiteY3" fmla="*/ 126662 h 693834"/>
              <a:gd name="connsiteX4" fmla="*/ 554879 w 1010226"/>
              <a:gd name="connsiteY4" fmla="*/ 207942 h 693834"/>
              <a:gd name="connsiteX5" fmla="*/ 67199 w 1010226"/>
              <a:gd name="connsiteY5" fmla="*/ 4742 h 69383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8811 w 971838"/>
              <a:gd name="connsiteY0" fmla="*/ 27687 h 716779"/>
              <a:gd name="connsiteX1" fmla="*/ 140571 w 971838"/>
              <a:gd name="connsiteY1" fmla="*/ 535687 h 716779"/>
              <a:gd name="connsiteX2" fmla="*/ 628251 w 971838"/>
              <a:gd name="connsiteY2" fmla="*/ 698247 h 716779"/>
              <a:gd name="connsiteX3" fmla="*/ 963531 w 971838"/>
              <a:gd name="connsiteY3" fmla="*/ 149607 h 716779"/>
              <a:gd name="connsiteX4" fmla="*/ 475851 w 971838"/>
              <a:gd name="connsiteY4" fmla="*/ 261367 h 716779"/>
              <a:gd name="connsiteX5" fmla="*/ 28811 w 971838"/>
              <a:gd name="connsiteY5" fmla="*/ 27687 h 716779"/>
              <a:gd name="connsiteX0" fmla="*/ 30379 w 963246"/>
              <a:gd name="connsiteY0" fmla="*/ 30104 h 688240"/>
              <a:gd name="connsiteX1" fmla="*/ 131979 w 963246"/>
              <a:gd name="connsiteY1" fmla="*/ 507624 h 688240"/>
              <a:gd name="connsiteX2" fmla="*/ 619659 w 963246"/>
              <a:gd name="connsiteY2" fmla="*/ 670184 h 688240"/>
              <a:gd name="connsiteX3" fmla="*/ 954939 w 963246"/>
              <a:gd name="connsiteY3" fmla="*/ 121544 h 688240"/>
              <a:gd name="connsiteX4" fmla="*/ 467259 w 963246"/>
              <a:gd name="connsiteY4" fmla="*/ 233304 h 688240"/>
              <a:gd name="connsiteX5" fmla="*/ 30379 w 963246"/>
              <a:gd name="connsiteY5" fmla="*/ 30104 h 688240"/>
              <a:gd name="connsiteX0" fmla="*/ 30379 w 963246"/>
              <a:gd name="connsiteY0" fmla="*/ 30104 h 695581"/>
              <a:gd name="connsiteX1" fmla="*/ 131979 w 963246"/>
              <a:gd name="connsiteY1" fmla="*/ 507624 h 695581"/>
              <a:gd name="connsiteX2" fmla="*/ 619659 w 963246"/>
              <a:gd name="connsiteY2" fmla="*/ 670184 h 695581"/>
              <a:gd name="connsiteX3" fmla="*/ 954939 w 963246"/>
              <a:gd name="connsiteY3" fmla="*/ 121544 h 695581"/>
              <a:gd name="connsiteX4" fmla="*/ 467259 w 963246"/>
              <a:gd name="connsiteY4" fmla="*/ 233304 h 695581"/>
              <a:gd name="connsiteX5" fmla="*/ 30379 w 963246"/>
              <a:gd name="connsiteY5" fmla="*/ 30104 h 695581"/>
              <a:gd name="connsiteX0" fmla="*/ 24233 w 957145"/>
              <a:gd name="connsiteY0" fmla="*/ 5187 h 666118"/>
              <a:gd name="connsiteX1" fmla="*/ 115673 w 957145"/>
              <a:gd name="connsiteY1" fmla="*/ 462387 h 666118"/>
              <a:gd name="connsiteX2" fmla="*/ 613513 w 957145"/>
              <a:gd name="connsiteY2" fmla="*/ 645267 h 666118"/>
              <a:gd name="connsiteX3" fmla="*/ 948793 w 957145"/>
              <a:gd name="connsiteY3" fmla="*/ 96627 h 666118"/>
              <a:gd name="connsiteX4" fmla="*/ 461113 w 957145"/>
              <a:gd name="connsiteY4" fmla="*/ 208387 h 666118"/>
              <a:gd name="connsiteX5" fmla="*/ 24233 w 957145"/>
              <a:gd name="connsiteY5" fmla="*/ 5187 h 666118"/>
              <a:gd name="connsiteX0" fmla="*/ 24233 w 957145"/>
              <a:gd name="connsiteY0" fmla="*/ 5187 h 660302"/>
              <a:gd name="connsiteX1" fmla="*/ 115673 w 957145"/>
              <a:gd name="connsiteY1" fmla="*/ 462387 h 660302"/>
              <a:gd name="connsiteX2" fmla="*/ 613513 w 957145"/>
              <a:gd name="connsiteY2" fmla="*/ 645267 h 660302"/>
              <a:gd name="connsiteX3" fmla="*/ 948793 w 957145"/>
              <a:gd name="connsiteY3" fmla="*/ 96627 h 660302"/>
              <a:gd name="connsiteX4" fmla="*/ 461113 w 957145"/>
              <a:gd name="connsiteY4" fmla="*/ 208387 h 660302"/>
              <a:gd name="connsiteX5" fmla="*/ 24233 w 957145"/>
              <a:gd name="connsiteY5" fmla="*/ 5187 h 660302"/>
              <a:gd name="connsiteX0" fmla="*/ 37642 w 970554"/>
              <a:gd name="connsiteY0" fmla="*/ 28930 h 684045"/>
              <a:gd name="connsiteX1" fmla="*/ 129082 w 970554"/>
              <a:gd name="connsiteY1" fmla="*/ 486130 h 684045"/>
              <a:gd name="connsiteX2" fmla="*/ 626922 w 970554"/>
              <a:gd name="connsiteY2" fmla="*/ 669010 h 684045"/>
              <a:gd name="connsiteX3" fmla="*/ 962202 w 970554"/>
              <a:gd name="connsiteY3" fmla="*/ 120370 h 684045"/>
              <a:gd name="connsiteX4" fmla="*/ 474522 w 970554"/>
              <a:gd name="connsiteY4" fmla="*/ 232130 h 684045"/>
              <a:gd name="connsiteX5" fmla="*/ 37642 w 970554"/>
              <a:gd name="connsiteY5" fmla="*/ 28930 h 684045"/>
              <a:gd name="connsiteX0" fmla="*/ 25544 w 958456"/>
              <a:gd name="connsiteY0" fmla="*/ 24843 h 679958"/>
              <a:gd name="connsiteX1" fmla="*/ 116984 w 958456"/>
              <a:gd name="connsiteY1" fmla="*/ 482043 h 679958"/>
              <a:gd name="connsiteX2" fmla="*/ 614824 w 958456"/>
              <a:gd name="connsiteY2" fmla="*/ 664923 h 679958"/>
              <a:gd name="connsiteX3" fmla="*/ 950104 w 958456"/>
              <a:gd name="connsiteY3" fmla="*/ 116283 h 679958"/>
              <a:gd name="connsiteX4" fmla="*/ 480354 w 958456"/>
              <a:gd name="connsiteY4" fmla="*/ 66679 h 679958"/>
              <a:gd name="connsiteX5" fmla="*/ 25544 w 958456"/>
              <a:gd name="connsiteY5" fmla="*/ 24843 h 679958"/>
              <a:gd name="connsiteX0" fmla="*/ 25544 w 906759"/>
              <a:gd name="connsiteY0" fmla="*/ 27344 h 677240"/>
              <a:gd name="connsiteX1" fmla="*/ 116984 w 906759"/>
              <a:gd name="connsiteY1" fmla="*/ 484544 h 677240"/>
              <a:gd name="connsiteX2" fmla="*/ 614824 w 906759"/>
              <a:gd name="connsiteY2" fmla="*/ 667424 h 677240"/>
              <a:gd name="connsiteX3" fmla="*/ 896973 w 906759"/>
              <a:gd name="connsiteY3" fmla="*/ 211340 h 677240"/>
              <a:gd name="connsiteX4" fmla="*/ 480354 w 906759"/>
              <a:gd name="connsiteY4" fmla="*/ 69180 h 677240"/>
              <a:gd name="connsiteX5" fmla="*/ 25544 w 906759"/>
              <a:gd name="connsiteY5" fmla="*/ 27344 h 677240"/>
              <a:gd name="connsiteX0" fmla="*/ 25544 w 906759"/>
              <a:gd name="connsiteY0" fmla="*/ 27344 h 677240"/>
              <a:gd name="connsiteX1" fmla="*/ 116984 w 906759"/>
              <a:gd name="connsiteY1" fmla="*/ 484544 h 677240"/>
              <a:gd name="connsiteX2" fmla="*/ 614824 w 906759"/>
              <a:gd name="connsiteY2" fmla="*/ 667424 h 677240"/>
              <a:gd name="connsiteX3" fmla="*/ 896973 w 906759"/>
              <a:gd name="connsiteY3" fmla="*/ 211340 h 677240"/>
              <a:gd name="connsiteX4" fmla="*/ 480354 w 906759"/>
              <a:gd name="connsiteY4" fmla="*/ 69180 h 677240"/>
              <a:gd name="connsiteX5" fmla="*/ 25544 w 906759"/>
              <a:gd name="connsiteY5" fmla="*/ 27344 h 677240"/>
              <a:gd name="connsiteX0" fmla="*/ 25544 w 903604"/>
              <a:gd name="connsiteY0" fmla="*/ 27344 h 677240"/>
              <a:gd name="connsiteX1" fmla="*/ 116984 w 903604"/>
              <a:gd name="connsiteY1" fmla="*/ 484544 h 677240"/>
              <a:gd name="connsiteX2" fmla="*/ 614824 w 903604"/>
              <a:gd name="connsiteY2" fmla="*/ 667424 h 677240"/>
              <a:gd name="connsiteX3" fmla="*/ 896973 w 903604"/>
              <a:gd name="connsiteY3" fmla="*/ 211340 h 677240"/>
              <a:gd name="connsiteX4" fmla="*/ 480354 w 903604"/>
              <a:gd name="connsiteY4" fmla="*/ 69180 h 677240"/>
              <a:gd name="connsiteX5" fmla="*/ 25544 w 903604"/>
              <a:gd name="connsiteY5" fmla="*/ 27344 h 677240"/>
              <a:gd name="connsiteX0" fmla="*/ 56996 w 837955"/>
              <a:gd name="connsiteY0" fmla="*/ 63756 h 614356"/>
              <a:gd name="connsiteX1" fmla="*/ 51335 w 837955"/>
              <a:gd name="connsiteY1" fmla="*/ 422508 h 614356"/>
              <a:gd name="connsiteX2" fmla="*/ 549175 w 837955"/>
              <a:gd name="connsiteY2" fmla="*/ 605388 h 614356"/>
              <a:gd name="connsiteX3" fmla="*/ 831324 w 837955"/>
              <a:gd name="connsiteY3" fmla="*/ 149304 h 614356"/>
              <a:gd name="connsiteX4" fmla="*/ 414705 w 837955"/>
              <a:gd name="connsiteY4" fmla="*/ 7144 h 614356"/>
              <a:gd name="connsiteX5" fmla="*/ 56996 w 837955"/>
              <a:gd name="connsiteY5" fmla="*/ 63756 h 614356"/>
              <a:gd name="connsiteX0" fmla="*/ 32028 w 812784"/>
              <a:gd name="connsiteY0" fmla="*/ 61491 h 606139"/>
              <a:gd name="connsiteX1" fmla="*/ 72956 w 812784"/>
              <a:gd name="connsiteY1" fmla="*/ 331445 h 606139"/>
              <a:gd name="connsiteX2" fmla="*/ 524207 w 812784"/>
              <a:gd name="connsiteY2" fmla="*/ 603123 h 606139"/>
              <a:gd name="connsiteX3" fmla="*/ 806356 w 812784"/>
              <a:gd name="connsiteY3" fmla="*/ 147039 h 606139"/>
              <a:gd name="connsiteX4" fmla="*/ 389737 w 812784"/>
              <a:gd name="connsiteY4" fmla="*/ 4879 h 606139"/>
              <a:gd name="connsiteX5" fmla="*/ 32028 w 812784"/>
              <a:gd name="connsiteY5" fmla="*/ 61491 h 606139"/>
              <a:gd name="connsiteX0" fmla="*/ 30616 w 810673"/>
              <a:gd name="connsiteY0" fmla="*/ 61491 h 614303"/>
              <a:gd name="connsiteX1" fmla="*/ 71544 w 810673"/>
              <a:gd name="connsiteY1" fmla="*/ 331445 h 614303"/>
              <a:gd name="connsiteX2" fmla="*/ 493000 w 810673"/>
              <a:gd name="connsiteY2" fmla="*/ 611372 h 614303"/>
              <a:gd name="connsiteX3" fmla="*/ 804944 w 810673"/>
              <a:gd name="connsiteY3" fmla="*/ 147039 h 614303"/>
              <a:gd name="connsiteX4" fmla="*/ 388325 w 810673"/>
              <a:gd name="connsiteY4" fmla="*/ 4879 h 614303"/>
              <a:gd name="connsiteX5" fmla="*/ 30616 w 810673"/>
              <a:gd name="connsiteY5" fmla="*/ 61491 h 614303"/>
              <a:gd name="connsiteX0" fmla="*/ 30616 w 810673"/>
              <a:gd name="connsiteY0" fmla="*/ 61491 h 614303"/>
              <a:gd name="connsiteX1" fmla="*/ 71544 w 810673"/>
              <a:gd name="connsiteY1" fmla="*/ 331445 h 614303"/>
              <a:gd name="connsiteX2" fmla="*/ 493000 w 810673"/>
              <a:gd name="connsiteY2" fmla="*/ 611372 h 614303"/>
              <a:gd name="connsiteX3" fmla="*/ 804944 w 810673"/>
              <a:gd name="connsiteY3" fmla="*/ 147039 h 614303"/>
              <a:gd name="connsiteX4" fmla="*/ 388325 w 810673"/>
              <a:gd name="connsiteY4" fmla="*/ 4879 h 614303"/>
              <a:gd name="connsiteX5" fmla="*/ 30616 w 810673"/>
              <a:gd name="connsiteY5" fmla="*/ 61491 h 614303"/>
              <a:gd name="connsiteX0" fmla="*/ 30616 w 824303"/>
              <a:gd name="connsiteY0" fmla="*/ 61491 h 614303"/>
              <a:gd name="connsiteX1" fmla="*/ 71544 w 824303"/>
              <a:gd name="connsiteY1" fmla="*/ 331445 h 614303"/>
              <a:gd name="connsiteX2" fmla="*/ 493000 w 824303"/>
              <a:gd name="connsiteY2" fmla="*/ 611372 h 614303"/>
              <a:gd name="connsiteX3" fmla="*/ 804944 w 824303"/>
              <a:gd name="connsiteY3" fmla="*/ 147039 h 614303"/>
              <a:gd name="connsiteX4" fmla="*/ 388325 w 824303"/>
              <a:gd name="connsiteY4" fmla="*/ 4879 h 614303"/>
              <a:gd name="connsiteX5" fmla="*/ 30616 w 824303"/>
              <a:gd name="connsiteY5" fmla="*/ 61491 h 614303"/>
              <a:gd name="connsiteX0" fmla="*/ 30256 w 823943"/>
              <a:gd name="connsiteY0" fmla="*/ 40500 h 593312"/>
              <a:gd name="connsiteX1" fmla="*/ 71184 w 823943"/>
              <a:gd name="connsiteY1" fmla="*/ 310454 h 593312"/>
              <a:gd name="connsiteX2" fmla="*/ 492640 w 823943"/>
              <a:gd name="connsiteY2" fmla="*/ 590381 h 593312"/>
              <a:gd name="connsiteX3" fmla="*/ 804584 w 823943"/>
              <a:gd name="connsiteY3" fmla="*/ 126048 h 593312"/>
              <a:gd name="connsiteX4" fmla="*/ 382998 w 823943"/>
              <a:gd name="connsiteY4" fmla="*/ 9785 h 593312"/>
              <a:gd name="connsiteX5" fmla="*/ 30256 w 823943"/>
              <a:gd name="connsiteY5" fmla="*/ 40500 h 593312"/>
              <a:gd name="connsiteX0" fmla="*/ 30256 w 823943"/>
              <a:gd name="connsiteY0" fmla="*/ 40932 h 593744"/>
              <a:gd name="connsiteX1" fmla="*/ 71184 w 823943"/>
              <a:gd name="connsiteY1" fmla="*/ 310886 h 593744"/>
              <a:gd name="connsiteX2" fmla="*/ 492640 w 823943"/>
              <a:gd name="connsiteY2" fmla="*/ 590813 h 593744"/>
              <a:gd name="connsiteX3" fmla="*/ 804584 w 823943"/>
              <a:gd name="connsiteY3" fmla="*/ 126480 h 593744"/>
              <a:gd name="connsiteX4" fmla="*/ 382998 w 823943"/>
              <a:gd name="connsiteY4" fmla="*/ 10217 h 593744"/>
              <a:gd name="connsiteX5" fmla="*/ 30256 w 823943"/>
              <a:gd name="connsiteY5" fmla="*/ 40932 h 593744"/>
              <a:gd name="connsiteX0" fmla="*/ 33051 w 817754"/>
              <a:gd name="connsiteY0" fmla="*/ 57111 h 586676"/>
              <a:gd name="connsiteX1" fmla="*/ 64995 w 817754"/>
              <a:gd name="connsiteY1" fmla="*/ 303863 h 586676"/>
              <a:gd name="connsiteX2" fmla="*/ 486451 w 817754"/>
              <a:gd name="connsiteY2" fmla="*/ 583790 h 586676"/>
              <a:gd name="connsiteX3" fmla="*/ 798395 w 817754"/>
              <a:gd name="connsiteY3" fmla="*/ 119457 h 586676"/>
              <a:gd name="connsiteX4" fmla="*/ 376809 w 817754"/>
              <a:gd name="connsiteY4" fmla="*/ 3194 h 586676"/>
              <a:gd name="connsiteX5" fmla="*/ 33051 w 817754"/>
              <a:gd name="connsiteY5" fmla="*/ 57111 h 586676"/>
              <a:gd name="connsiteX0" fmla="*/ 42156 w 826859"/>
              <a:gd name="connsiteY0" fmla="*/ 57111 h 586438"/>
              <a:gd name="connsiteX1" fmla="*/ 74100 w 826859"/>
              <a:gd name="connsiteY1" fmla="*/ 303863 h 586438"/>
              <a:gd name="connsiteX2" fmla="*/ 495556 w 826859"/>
              <a:gd name="connsiteY2" fmla="*/ 583790 h 586438"/>
              <a:gd name="connsiteX3" fmla="*/ 807500 w 826859"/>
              <a:gd name="connsiteY3" fmla="*/ 119457 h 586438"/>
              <a:gd name="connsiteX4" fmla="*/ 385914 w 826859"/>
              <a:gd name="connsiteY4" fmla="*/ 3194 h 586438"/>
              <a:gd name="connsiteX5" fmla="*/ 42156 w 826859"/>
              <a:gd name="connsiteY5" fmla="*/ 57111 h 586438"/>
              <a:gd name="connsiteX0" fmla="*/ 15832 w 799973"/>
              <a:gd name="connsiteY0" fmla="*/ 58375 h 590677"/>
              <a:gd name="connsiteX1" fmla="*/ 116583 w 799973"/>
              <a:gd name="connsiteY1" fmla="*/ 366647 h 590677"/>
              <a:gd name="connsiteX2" fmla="*/ 469232 w 799973"/>
              <a:gd name="connsiteY2" fmla="*/ 585054 h 590677"/>
              <a:gd name="connsiteX3" fmla="*/ 781176 w 799973"/>
              <a:gd name="connsiteY3" fmla="*/ 120721 h 590677"/>
              <a:gd name="connsiteX4" fmla="*/ 359590 w 799973"/>
              <a:gd name="connsiteY4" fmla="*/ 4458 h 590677"/>
              <a:gd name="connsiteX5" fmla="*/ 15832 w 799973"/>
              <a:gd name="connsiteY5" fmla="*/ 58375 h 590677"/>
              <a:gd name="connsiteX0" fmla="*/ 10682 w 814609"/>
              <a:gd name="connsiteY0" fmla="*/ 78708 h 587726"/>
              <a:gd name="connsiteX1" fmla="*/ 131219 w 814609"/>
              <a:gd name="connsiteY1" fmla="*/ 363209 h 587726"/>
              <a:gd name="connsiteX2" fmla="*/ 483868 w 814609"/>
              <a:gd name="connsiteY2" fmla="*/ 581616 h 587726"/>
              <a:gd name="connsiteX3" fmla="*/ 795812 w 814609"/>
              <a:gd name="connsiteY3" fmla="*/ 117283 h 587726"/>
              <a:gd name="connsiteX4" fmla="*/ 374226 w 814609"/>
              <a:gd name="connsiteY4" fmla="*/ 1020 h 587726"/>
              <a:gd name="connsiteX5" fmla="*/ 10682 w 814609"/>
              <a:gd name="connsiteY5" fmla="*/ 78708 h 587726"/>
              <a:gd name="connsiteX0" fmla="*/ 22766 w 826693"/>
              <a:gd name="connsiteY0" fmla="*/ 82926 h 591944"/>
              <a:gd name="connsiteX1" fmla="*/ 143303 w 826693"/>
              <a:gd name="connsiteY1" fmla="*/ 367427 h 591944"/>
              <a:gd name="connsiteX2" fmla="*/ 495952 w 826693"/>
              <a:gd name="connsiteY2" fmla="*/ 585834 h 591944"/>
              <a:gd name="connsiteX3" fmla="*/ 807896 w 826693"/>
              <a:gd name="connsiteY3" fmla="*/ 121501 h 591944"/>
              <a:gd name="connsiteX4" fmla="*/ 386310 w 826693"/>
              <a:gd name="connsiteY4" fmla="*/ 5238 h 591944"/>
              <a:gd name="connsiteX5" fmla="*/ 22766 w 826693"/>
              <a:gd name="connsiteY5" fmla="*/ 82926 h 591944"/>
              <a:gd name="connsiteX0" fmla="*/ 10875 w 814802"/>
              <a:gd name="connsiteY0" fmla="*/ 41500 h 550518"/>
              <a:gd name="connsiteX1" fmla="*/ 131412 w 814802"/>
              <a:gd name="connsiteY1" fmla="*/ 326001 h 550518"/>
              <a:gd name="connsiteX2" fmla="*/ 484061 w 814802"/>
              <a:gd name="connsiteY2" fmla="*/ 544408 h 550518"/>
              <a:gd name="connsiteX3" fmla="*/ 796005 w 814802"/>
              <a:gd name="connsiteY3" fmla="*/ 80075 h 550518"/>
              <a:gd name="connsiteX4" fmla="*/ 377569 w 814802"/>
              <a:gd name="connsiteY4" fmla="*/ 8091 h 550518"/>
              <a:gd name="connsiteX5" fmla="*/ 10875 w 814802"/>
              <a:gd name="connsiteY5" fmla="*/ 41500 h 550518"/>
              <a:gd name="connsiteX0" fmla="*/ 10875 w 814802"/>
              <a:gd name="connsiteY0" fmla="*/ 65802 h 574820"/>
              <a:gd name="connsiteX1" fmla="*/ 131412 w 814802"/>
              <a:gd name="connsiteY1" fmla="*/ 350303 h 574820"/>
              <a:gd name="connsiteX2" fmla="*/ 484061 w 814802"/>
              <a:gd name="connsiteY2" fmla="*/ 568710 h 574820"/>
              <a:gd name="connsiteX3" fmla="*/ 796005 w 814802"/>
              <a:gd name="connsiteY3" fmla="*/ 104377 h 574820"/>
              <a:gd name="connsiteX4" fmla="*/ 377569 w 814802"/>
              <a:gd name="connsiteY4" fmla="*/ 32393 h 574820"/>
              <a:gd name="connsiteX5" fmla="*/ 10875 w 814802"/>
              <a:gd name="connsiteY5" fmla="*/ 65802 h 574820"/>
              <a:gd name="connsiteX0" fmla="*/ 10875 w 814802"/>
              <a:gd name="connsiteY0" fmla="*/ 81956 h 590974"/>
              <a:gd name="connsiteX1" fmla="*/ 131412 w 814802"/>
              <a:gd name="connsiteY1" fmla="*/ 366457 h 590974"/>
              <a:gd name="connsiteX2" fmla="*/ 484061 w 814802"/>
              <a:gd name="connsiteY2" fmla="*/ 584864 h 590974"/>
              <a:gd name="connsiteX3" fmla="*/ 796005 w 814802"/>
              <a:gd name="connsiteY3" fmla="*/ 120531 h 590974"/>
              <a:gd name="connsiteX4" fmla="*/ 377569 w 814802"/>
              <a:gd name="connsiteY4" fmla="*/ 48547 h 590974"/>
              <a:gd name="connsiteX5" fmla="*/ 10875 w 814802"/>
              <a:gd name="connsiteY5" fmla="*/ 81956 h 590974"/>
              <a:gd name="connsiteX0" fmla="*/ 10875 w 814802"/>
              <a:gd name="connsiteY0" fmla="*/ 50334 h 559352"/>
              <a:gd name="connsiteX1" fmla="*/ 131412 w 814802"/>
              <a:gd name="connsiteY1" fmla="*/ 334835 h 559352"/>
              <a:gd name="connsiteX2" fmla="*/ 484061 w 814802"/>
              <a:gd name="connsiteY2" fmla="*/ 553242 h 559352"/>
              <a:gd name="connsiteX3" fmla="*/ 796005 w 814802"/>
              <a:gd name="connsiteY3" fmla="*/ 88909 h 559352"/>
              <a:gd name="connsiteX4" fmla="*/ 377569 w 814802"/>
              <a:gd name="connsiteY4" fmla="*/ 16925 h 559352"/>
              <a:gd name="connsiteX5" fmla="*/ 10875 w 814802"/>
              <a:gd name="connsiteY5" fmla="*/ 50334 h 559352"/>
              <a:gd name="connsiteX0" fmla="*/ 11072 w 814999"/>
              <a:gd name="connsiteY0" fmla="*/ 75929 h 584947"/>
              <a:gd name="connsiteX1" fmla="*/ 131609 w 814999"/>
              <a:gd name="connsiteY1" fmla="*/ 360430 h 584947"/>
              <a:gd name="connsiteX2" fmla="*/ 484258 w 814999"/>
              <a:gd name="connsiteY2" fmla="*/ 578837 h 584947"/>
              <a:gd name="connsiteX3" fmla="*/ 796202 w 814999"/>
              <a:gd name="connsiteY3" fmla="*/ 114504 h 584947"/>
              <a:gd name="connsiteX4" fmla="*/ 381000 w 814999"/>
              <a:gd name="connsiteY4" fmla="*/ 6983 h 584947"/>
              <a:gd name="connsiteX5" fmla="*/ 11072 w 814999"/>
              <a:gd name="connsiteY5" fmla="*/ 75929 h 584947"/>
              <a:gd name="connsiteX0" fmla="*/ 10693 w 814620"/>
              <a:gd name="connsiteY0" fmla="*/ 94518 h 603536"/>
              <a:gd name="connsiteX1" fmla="*/ 131230 w 814620"/>
              <a:gd name="connsiteY1" fmla="*/ 379019 h 603536"/>
              <a:gd name="connsiteX2" fmla="*/ 483879 w 814620"/>
              <a:gd name="connsiteY2" fmla="*/ 597426 h 603536"/>
              <a:gd name="connsiteX3" fmla="*/ 795823 w 814620"/>
              <a:gd name="connsiteY3" fmla="*/ 133093 h 603536"/>
              <a:gd name="connsiteX4" fmla="*/ 374395 w 814620"/>
              <a:gd name="connsiteY4" fmla="*/ 4331 h 603536"/>
              <a:gd name="connsiteX5" fmla="*/ 10693 w 814620"/>
              <a:gd name="connsiteY5" fmla="*/ 94518 h 603536"/>
              <a:gd name="connsiteX0" fmla="*/ 10495 w 813706"/>
              <a:gd name="connsiteY0" fmla="*/ 94518 h 601463"/>
              <a:gd name="connsiteX1" fmla="*/ 131032 w 813706"/>
              <a:gd name="connsiteY1" fmla="*/ 379019 h 601463"/>
              <a:gd name="connsiteX2" fmla="*/ 468863 w 813706"/>
              <a:gd name="connsiteY2" fmla="*/ 595301 h 601463"/>
              <a:gd name="connsiteX3" fmla="*/ 795625 w 813706"/>
              <a:gd name="connsiteY3" fmla="*/ 133093 h 601463"/>
              <a:gd name="connsiteX4" fmla="*/ 374197 w 813706"/>
              <a:gd name="connsiteY4" fmla="*/ 4331 h 601463"/>
              <a:gd name="connsiteX5" fmla="*/ 10495 w 813706"/>
              <a:gd name="connsiteY5" fmla="*/ 94518 h 601463"/>
              <a:gd name="connsiteX0" fmla="*/ 10495 w 813900"/>
              <a:gd name="connsiteY0" fmla="*/ 94518 h 596617"/>
              <a:gd name="connsiteX1" fmla="*/ 131032 w 813900"/>
              <a:gd name="connsiteY1" fmla="*/ 379019 h 596617"/>
              <a:gd name="connsiteX2" fmla="*/ 468863 w 813900"/>
              <a:gd name="connsiteY2" fmla="*/ 595301 h 596617"/>
              <a:gd name="connsiteX3" fmla="*/ 795625 w 813900"/>
              <a:gd name="connsiteY3" fmla="*/ 133093 h 596617"/>
              <a:gd name="connsiteX4" fmla="*/ 374197 w 813900"/>
              <a:gd name="connsiteY4" fmla="*/ 4331 h 596617"/>
              <a:gd name="connsiteX5" fmla="*/ 10495 w 813900"/>
              <a:gd name="connsiteY5" fmla="*/ 94518 h 59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900" h="596617">
                <a:moveTo>
                  <a:pt x="10495" y="94518"/>
                </a:moveTo>
                <a:cubicBezTo>
                  <a:pt x="-30033" y="156966"/>
                  <a:pt x="54637" y="295555"/>
                  <a:pt x="131032" y="379019"/>
                </a:cubicBezTo>
                <a:cubicBezTo>
                  <a:pt x="207427" y="462483"/>
                  <a:pt x="353765" y="612189"/>
                  <a:pt x="468863" y="595301"/>
                </a:cubicBezTo>
                <a:cubicBezTo>
                  <a:pt x="583961" y="578413"/>
                  <a:pt x="891586" y="269981"/>
                  <a:pt x="795625" y="133093"/>
                </a:cubicBezTo>
                <a:cubicBezTo>
                  <a:pt x="613156" y="9549"/>
                  <a:pt x="474708" y="-10810"/>
                  <a:pt x="374197" y="4331"/>
                </a:cubicBezTo>
                <a:cubicBezTo>
                  <a:pt x="273686" y="19472"/>
                  <a:pt x="51023" y="32070"/>
                  <a:pt x="10495" y="94518"/>
                </a:cubicBezTo>
                <a:close/>
              </a:path>
            </a:pathLst>
          </a:custGeom>
          <a:noFill/>
          <a:ln w="25400" cap="flat" cmpd="sng" algn="ctr">
            <a:solidFill>
              <a:srgbClr val="325AB4">
                <a:lumMod val="75000"/>
              </a:srgbClr>
            </a:solidFill>
            <a:prstDash val="sysDash"/>
          </a:ln>
          <a:effectLst>
            <a:outerShdw blurRad="50800" dist="38100" dir="5400000" algn="t" rotWithShape="0">
              <a:prstClr val="black">
                <a:alpha val="40000"/>
              </a:prstClr>
            </a:outerShdw>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26" name="Straight Connector 325">
            <a:extLst>
              <a:ext uri="{FF2B5EF4-FFF2-40B4-BE49-F238E27FC236}">
                <a16:creationId xmlns:a16="http://schemas.microsoft.com/office/drawing/2014/main" id="{38AC1791-8811-584B-B282-8581A2ED50F2}"/>
              </a:ext>
            </a:extLst>
          </p:cNvPr>
          <p:cNvCxnSpPr/>
          <p:nvPr/>
        </p:nvCxnSpPr>
        <p:spPr>
          <a:xfrm flipH="1">
            <a:off x="1967551" y="2286699"/>
            <a:ext cx="173702" cy="58943"/>
          </a:xfrm>
          <a:prstGeom prst="line">
            <a:avLst/>
          </a:prstGeom>
          <a:noFill/>
          <a:ln w="34925" cap="flat" cmpd="sng" algn="ctr">
            <a:solidFill>
              <a:srgbClr val="F05332">
                <a:lumMod val="50000"/>
              </a:srgbClr>
            </a:solidFill>
            <a:prstDash val="solid"/>
          </a:ln>
          <a:effectLst/>
        </p:spPr>
      </p:cxnSp>
      <p:sp>
        <p:nvSpPr>
          <p:cNvPr id="327" name="Triangle 326">
            <a:extLst>
              <a:ext uri="{FF2B5EF4-FFF2-40B4-BE49-F238E27FC236}">
                <a16:creationId xmlns:a16="http://schemas.microsoft.com/office/drawing/2014/main" id="{65081F67-38F3-B247-87DD-FBA083920851}"/>
              </a:ext>
            </a:extLst>
          </p:cNvPr>
          <p:cNvSpPr/>
          <p:nvPr/>
        </p:nvSpPr>
        <p:spPr>
          <a:xfrm>
            <a:off x="2141253" y="2175998"/>
            <a:ext cx="110700" cy="110700"/>
          </a:xfrm>
          <a:prstGeom prst="triangle">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28" name="Rounded Rectangle 327">
            <a:extLst>
              <a:ext uri="{FF2B5EF4-FFF2-40B4-BE49-F238E27FC236}">
                <a16:creationId xmlns:a16="http://schemas.microsoft.com/office/drawing/2014/main" id="{44D23332-37CF-B441-96E1-F6024211E509}"/>
              </a:ext>
            </a:extLst>
          </p:cNvPr>
          <p:cNvSpPr/>
          <p:nvPr/>
        </p:nvSpPr>
        <p:spPr>
          <a:xfrm>
            <a:off x="1875368" y="2308012"/>
            <a:ext cx="108000" cy="108000"/>
          </a:xfrm>
          <a:prstGeom prst="roundRect">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29" name="Oval 328">
            <a:extLst>
              <a:ext uri="{FF2B5EF4-FFF2-40B4-BE49-F238E27FC236}">
                <a16:creationId xmlns:a16="http://schemas.microsoft.com/office/drawing/2014/main" id="{69755B4F-2662-FC4E-AA84-E82BEC00AA61}"/>
              </a:ext>
            </a:extLst>
          </p:cNvPr>
          <p:cNvSpPr/>
          <p:nvPr/>
        </p:nvSpPr>
        <p:spPr>
          <a:xfrm>
            <a:off x="2536691" y="2092246"/>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30" name="Oval 329">
            <a:extLst>
              <a:ext uri="{FF2B5EF4-FFF2-40B4-BE49-F238E27FC236}">
                <a16:creationId xmlns:a16="http://schemas.microsoft.com/office/drawing/2014/main" id="{E06FB799-3827-1342-9BD9-435F69BCFC89}"/>
              </a:ext>
            </a:extLst>
          </p:cNvPr>
          <p:cNvSpPr/>
          <p:nvPr/>
        </p:nvSpPr>
        <p:spPr>
          <a:xfrm>
            <a:off x="2628236" y="1760849"/>
            <a:ext cx="104888"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31" name="Straight Connector 330">
            <a:extLst>
              <a:ext uri="{FF2B5EF4-FFF2-40B4-BE49-F238E27FC236}">
                <a16:creationId xmlns:a16="http://schemas.microsoft.com/office/drawing/2014/main" id="{EFF8F0C9-5E86-B94E-94DB-C94CF34F2F65}"/>
              </a:ext>
            </a:extLst>
          </p:cNvPr>
          <p:cNvCxnSpPr/>
          <p:nvPr/>
        </p:nvCxnSpPr>
        <p:spPr>
          <a:xfrm flipH="1" flipV="1">
            <a:off x="2422084" y="1893278"/>
            <a:ext cx="130423" cy="214784"/>
          </a:xfrm>
          <a:prstGeom prst="line">
            <a:avLst/>
          </a:prstGeom>
          <a:noFill/>
          <a:ln w="31750" cap="flat" cmpd="sng" algn="ctr">
            <a:solidFill>
              <a:srgbClr val="008B2B">
                <a:lumMod val="50000"/>
              </a:srgbClr>
            </a:solidFill>
            <a:prstDash val="solid"/>
          </a:ln>
          <a:effectLst/>
        </p:spPr>
      </p:cxnSp>
      <p:cxnSp>
        <p:nvCxnSpPr>
          <p:cNvPr id="332" name="Straight Connector 331">
            <a:extLst>
              <a:ext uri="{FF2B5EF4-FFF2-40B4-BE49-F238E27FC236}">
                <a16:creationId xmlns:a16="http://schemas.microsoft.com/office/drawing/2014/main" id="{C892C77F-D286-624A-91D7-00D4DEB61318}"/>
              </a:ext>
            </a:extLst>
          </p:cNvPr>
          <p:cNvCxnSpPr/>
          <p:nvPr/>
        </p:nvCxnSpPr>
        <p:spPr>
          <a:xfrm flipH="1">
            <a:off x="2477434" y="1814849"/>
            <a:ext cx="150803" cy="23079"/>
          </a:xfrm>
          <a:prstGeom prst="line">
            <a:avLst/>
          </a:prstGeom>
          <a:noFill/>
          <a:ln w="31750" cap="flat" cmpd="sng" algn="ctr">
            <a:solidFill>
              <a:srgbClr val="008B2B">
                <a:lumMod val="50000"/>
              </a:srgbClr>
            </a:solidFill>
            <a:prstDash val="solid"/>
          </a:ln>
          <a:effectLst/>
        </p:spPr>
      </p:cxnSp>
      <p:sp>
        <p:nvSpPr>
          <p:cNvPr id="333" name="Rounded Rectangle 332">
            <a:extLst>
              <a:ext uri="{FF2B5EF4-FFF2-40B4-BE49-F238E27FC236}">
                <a16:creationId xmlns:a16="http://schemas.microsoft.com/office/drawing/2014/main" id="{0540D29B-5ED9-FC41-B761-4738EABC5F2E}"/>
              </a:ext>
            </a:extLst>
          </p:cNvPr>
          <p:cNvSpPr/>
          <p:nvPr/>
        </p:nvSpPr>
        <p:spPr>
          <a:xfrm>
            <a:off x="2366734" y="1782578"/>
            <a:ext cx="110700" cy="110700"/>
          </a:xfrm>
          <a:prstGeom prst="roundRect">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34" name="TextBox 333">
            <a:extLst>
              <a:ext uri="{FF2B5EF4-FFF2-40B4-BE49-F238E27FC236}">
                <a16:creationId xmlns:a16="http://schemas.microsoft.com/office/drawing/2014/main" id="{9104C481-DF98-8340-90CF-B3B5DE0F0A82}"/>
              </a:ext>
            </a:extLst>
          </p:cNvPr>
          <p:cNvSpPr txBox="1"/>
          <p:nvPr/>
        </p:nvSpPr>
        <p:spPr>
          <a:xfrm>
            <a:off x="2114749" y="2343928"/>
            <a:ext cx="357790" cy="300082"/>
          </a:xfrm>
          <a:prstGeom prst="rect">
            <a:avLst/>
          </a:prstGeom>
          <a:noFill/>
        </p:spPr>
        <p:txBody>
          <a:bodyPr wrap="none" rtlCol="0">
            <a:spAutoFit/>
          </a:bodyPr>
          <a:lstStyle/>
          <a:p>
            <a:pPr defTabSz="342900"/>
            <a:r>
              <a:rPr lang="en-US" sz="1350">
                <a:solidFill>
                  <a:prstClr val="black"/>
                </a:solidFill>
                <a:latin typeface="Helvetica Neue LT Com 57 Condensed" charset="0"/>
                <a:ea typeface="Helvetica Neue LT Com 57 Condensed" charset="0"/>
                <a:cs typeface="Helvetica Neue LT Com 57 Condensed" charset="0"/>
              </a:rPr>
              <a:t>S2</a:t>
            </a:r>
          </a:p>
        </p:txBody>
      </p:sp>
      <p:sp>
        <p:nvSpPr>
          <p:cNvPr id="335" name="TextBox 334">
            <a:extLst>
              <a:ext uri="{FF2B5EF4-FFF2-40B4-BE49-F238E27FC236}">
                <a16:creationId xmlns:a16="http://schemas.microsoft.com/office/drawing/2014/main" id="{3670D645-C9D5-E944-9247-88B90A9AAA26}"/>
              </a:ext>
            </a:extLst>
          </p:cNvPr>
          <p:cNvSpPr txBox="1"/>
          <p:nvPr/>
        </p:nvSpPr>
        <p:spPr>
          <a:xfrm>
            <a:off x="2121473" y="1597618"/>
            <a:ext cx="357790" cy="300082"/>
          </a:xfrm>
          <a:prstGeom prst="rect">
            <a:avLst/>
          </a:prstGeom>
          <a:noFill/>
        </p:spPr>
        <p:txBody>
          <a:bodyPr wrap="none" rtlCol="0">
            <a:spAutoFit/>
          </a:bodyPr>
          <a:lstStyle/>
          <a:p>
            <a:pPr defTabSz="342900"/>
            <a:r>
              <a:rPr lang="en-US" sz="1350">
                <a:solidFill>
                  <a:prstClr val="black"/>
                </a:solidFill>
                <a:latin typeface="Helvetica Neue LT Com 57 Condensed" charset="0"/>
                <a:ea typeface="Helvetica Neue LT Com 57 Condensed" charset="0"/>
                <a:cs typeface="Helvetica Neue LT Com 57 Condensed" charset="0"/>
              </a:rPr>
              <a:t>S3</a:t>
            </a:r>
          </a:p>
        </p:txBody>
      </p:sp>
      <p:sp>
        <p:nvSpPr>
          <p:cNvPr id="336" name="Right Arrow 335">
            <a:extLst>
              <a:ext uri="{FF2B5EF4-FFF2-40B4-BE49-F238E27FC236}">
                <a16:creationId xmlns:a16="http://schemas.microsoft.com/office/drawing/2014/main" id="{3B7541C6-0D10-F74A-BB3E-64EDD906A627}"/>
              </a:ext>
            </a:extLst>
          </p:cNvPr>
          <p:cNvSpPr/>
          <p:nvPr/>
        </p:nvSpPr>
        <p:spPr>
          <a:xfrm flipH="1">
            <a:off x="2238949" y="3624072"/>
            <a:ext cx="270044" cy="326328"/>
          </a:xfrm>
          <a:prstGeom prst="rightArrow">
            <a:avLst/>
          </a:prstGeom>
          <a:solidFill>
            <a:srgbClr val="008B2B">
              <a:alpha val="73000"/>
            </a:srgbClr>
          </a:solidFill>
          <a:ln w="9525" cap="flat" cmpd="sng" algn="ctr">
            <a:noFill/>
            <a:prstDash val="solid"/>
          </a:ln>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337" name="Freeform 336">
            <a:extLst>
              <a:ext uri="{FF2B5EF4-FFF2-40B4-BE49-F238E27FC236}">
                <a16:creationId xmlns:a16="http://schemas.microsoft.com/office/drawing/2014/main" id="{601FEF9E-4889-4141-98AB-C247919A8A9E}"/>
              </a:ext>
            </a:extLst>
          </p:cNvPr>
          <p:cNvSpPr/>
          <p:nvPr/>
        </p:nvSpPr>
        <p:spPr>
          <a:xfrm>
            <a:off x="4604051" y="1786187"/>
            <a:ext cx="812983" cy="1118286"/>
          </a:xfrm>
          <a:custGeom>
            <a:avLst/>
            <a:gdLst>
              <a:gd name="connsiteX0" fmla="*/ 221407 w 1088950"/>
              <a:gd name="connsiteY0" fmla="*/ 12680 h 907615"/>
              <a:gd name="connsiteX1" fmla="*/ 28367 w 1088950"/>
              <a:gd name="connsiteY1" fmla="*/ 774680 h 907615"/>
              <a:gd name="connsiteX2" fmla="*/ 820847 w 1088950"/>
              <a:gd name="connsiteY2" fmla="*/ 845800 h 907615"/>
              <a:gd name="connsiteX3" fmla="*/ 1085007 w 1088950"/>
              <a:gd name="connsiteY3" fmla="*/ 124440 h 907615"/>
              <a:gd name="connsiteX4" fmla="*/ 658287 w 1088950"/>
              <a:gd name="connsiteY4" fmla="*/ 287000 h 907615"/>
              <a:gd name="connsiteX5" fmla="*/ 221407 w 1088950"/>
              <a:gd name="connsiteY5" fmla="*/ 12680 h 907615"/>
              <a:gd name="connsiteX0" fmla="*/ 53398 w 920182"/>
              <a:gd name="connsiteY0" fmla="*/ 6038 h 858372"/>
              <a:gd name="connsiteX1" fmla="*/ 73718 w 920182"/>
              <a:gd name="connsiteY1" fmla="*/ 595318 h 858372"/>
              <a:gd name="connsiteX2" fmla="*/ 652838 w 920182"/>
              <a:gd name="connsiteY2" fmla="*/ 839158 h 858372"/>
              <a:gd name="connsiteX3" fmla="*/ 916998 w 920182"/>
              <a:gd name="connsiteY3" fmla="*/ 117798 h 858372"/>
              <a:gd name="connsiteX4" fmla="*/ 490278 w 920182"/>
              <a:gd name="connsiteY4" fmla="*/ 280358 h 858372"/>
              <a:gd name="connsiteX5" fmla="*/ 53398 w 920182"/>
              <a:gd name="connsiteY5" fmla="*/ 6038 h 858372"/>
              <a:gd name="connsiteX0" fmla="*/ 36665 w 954249"/>
              <a:gd name="connsiteY0" fmla="*/ 7266 h 787684"/>
              <a:gd name="connsiteX1" fmla="*/ 107785 w 954249"/>
              <a:gd name="connsiteY1" fmla="*/ 525426 h 787684"/>
              <a:gd name="connsiteX2" fmla="*/ 686905 w 954249"/>
              <a:gd name="connsiteY2" fmla="*/ 769266 h 787684"/>
              <a:gd name="connsiteX3" fmla="*/ 951065 w 954249"/>
              <a:gd name="connsiteY3" fmla="*/ 47906 h 787684"/>
              <a:gd name="connsiteX4" fmla="*/ 524345 w 954249"/>
              <a:gd name="connsiteY4" fmla="*/ 210466 h 787684"/>
              <a:gd name="connsiteX5" fmla="*/ 36665 w 954249"/>
              <a:gd name="connsiteY5" fmla="*/ 7266 h 787684"/>
              <a:gd name="connsiteX0" fmla="*/ 38815 w 957660"/>
              <a:gd name="connsiteY0" fmla="*/ 7266 h 740370"/>
              <a:gd name="connsiteX1" fmla="*/ 109935 w 957660"/>
              <a:gd name="connsiteY1" fmla="*/ 525426 h 740370"/>
              <a:gd name="connsiteX2" fmla="*/ 739855 w 957660"/>
              <a:gd name="connsiteY2" fmla="*/ 718466 h 740370"/>
              <a:gd name="connsiteX3" fmla="*/ 953215 w 957660"/>
              <a:gd name="connsiteY3" fmla="*/ 47906 h 740370"/>
              <a:gd name="connsiteX4" fmla="*/ 526495 w 957660"/>
              <a:gd name="connsiteY4" fmla="*/ 210466 h 740370"/>
              <a:gd name="connsiteX5" fmla="*/ 38815 w 957660"/>
              <a:gd name="connsiteY5" fmla="*/ 7266 h 740370"/>
              <a:gd name="connsiteX0" fmla="*/ 25690 w 944323"/>
              <a:gd name="connsiteY0" fmla="*/ 6874 h 738424"/>
              <a:gd name="connsiteX1" fmla="*/ 137450 w 944323"/>
              <a:gd name="connsiteY1" fmla="*/ 514874 h 738424"/>
              <a:gd name="connsiteX2" fmla="*/ 726730 w 944323"/>
              <a:gd name="connsiteY2" fmla="*/ 718074 h 738424"/>
              <a:gd name="connsiteX3" fmla="*/ 940090 w 944323"/>
              <a:gd name="connsiteY3" fmla="*/ 47514 h 738424"/>
              <a:gd name="connsiteX4" fmla="*/ 513370 w 944323"/>
              <a:gd name="connsiteY4" fmla="*/ 210074 h 738424"/>
              <a:gd name="connsiteX5" fmla="*/ 25690 w 944323"/>
              <a:gd name="connsiteY5" fmla="*/ 6874 h 738424"/>
              <a:gd name="connsiteX0" fmla="*/ 23027 w 939828"/>
              <a:gd name="connsiteY0" fmla="*/ 6874 h 701249"/>
              <a:gd name="connsiteX1" fmla="*/ 134787 w 939828"/>
              <a:gd name="connsiteY1" fmla="*/ 514874 h 701249"/>
              <a:gd name="connsiteX2" fmla="*/ 622467 w 939828"/>
              <a:gd name="connsiteY2" fmla="*/ 677434 h 701249"/>
              <a:gd name="connsiteX3" fmla="*/ 937427 w 939828"/>
              <a:gd name="connsiteY3" fmla="*/ 47514 h 701249"/>
              <a:gd name="connsiteX4" fmla="*/ 510707 w 939828"/>
              <a:gd name="connsiteY4" fmla="*/ 210074 h 701249"/>
              <a:gd name="connsiteX5" fmla="*/ 23027 w 939828"/>
              <a:gd name="connsiteY5" fmla="*/ 6874 h 701249"/>
              <a:gd name="connsiteX0" fmla="*/ 23027 w 959984"/>
              <a:gd name="connsiteY0" fmla="*/ 7207 h 696299"/>
              <a:gd name="connsiteX1" fmla="*/ 134787 w 959984"/>
              <a:gd name="connsiteY1" fmla="*/ 515207 h 696299"/>
              <a:gd name="connsiteX2" fmla="*/ 622467 w 959984"/>
              <a:gd name="connsiteY2" fmla="*/ 677767 h 696299"/>
              <a:gd name="connsiteX3" fmla="*/ 957747 w 959984"/>
              <a:gd name="connsiteY3" fmla="*/ 129127 h 696299"/>
              <a:gd name="connsiteX4" fmla="*/ 510707 w 959984"/>
              <a:gd name="connsiteY4" fmla="*/ 210407 h 696299"/>
              <a:gd name="connsiteX5" fmla="*/ 23027 w 959984"/>
              <a:gd name="connsiteY5" fmla="*/ 7207 h 696299"/>
              <a:gd name="connsiteX0" fmla="*/ 23027 w 966054"/>
              <a:gd name="connsiteY0" fmla="*/ 7207 h 696299"/>
              <a:gd name="connsiteX1" fmla="*/ 134787 w 966054"/>
              <a:gd name="connsiteY1" fmla="*/ 515207 h 696299"/>
              <a:gd name="connsiteX2" fmla="*/ 622467 w 966054"/>
              <a:gd name="connsiteY2" fmla="*/ 677767 h 696299"/>
              <a:gd name="connsiteX3" fmla="*/ 957747 w 966054"/>
              <a:gd name="connsiteY3" fmla="*/ 129127 h 696299"/>
              <a:gd name="connsiteX4" fmla="*/ 510707 w 966054"/>
              <a:gd name="connsiteY4" fmla="*/ 210407 h 696299"/>
              <a:gd name="connsiteX5" fmla="*/ 23027 w 966054"/>
              <a:gd name="connsiteY5" fmla="*/ 7207 h 696299"/>
              <a:gd name="connsiteX0" fmla="*/ 67199 w 1010226"/>
              <a:gd name="connsiteY0" fmla="*/ 4928 h 694020"/>
              <a:gd name="connsiteX1" fmla="*/ 178959 w 1010226"/>
              <a:gd name="connsiteY1" fmla="*/ 512928 h 694020"/>
              <a:gd name="connsiteX2" fmla="*/ 666639 w 1010226"/>
              <a:gd name="connsiteY2" fmla="*/ 675488 h 694020"/>
              <a:gd name="connsiteX3" fmla="*/ 1001919 w 1010226"/>
              <a:gd name="connsiteY3" fmla="*/ 126848 h 694020"/>
              <a:gd name="connsiteX4" fmla="*/ 554879 w 1010226"/>
              <a:gd name="connsiteY4" fmla="*/ 208128 h 694020"/>
              <a:gd name="connsiteX5" fmla="*/ 67199 w 1010226"/>
              <a:gd name="connsiteY5" fmla="*/ 4928 h 694020"/>
              <a:gd name="connsiteX0" fmla="*/ 67199 w 1010226"/>
              <a:gd name="connsiteY0" fmla="*/ 4742 h 693834"/>
              <a:gd name="connsiteX1" fmla="*/ 178959 w 1010226"/>
              <a:gd name="connsiteY1" fmla="*/ 512742 h 693834"/>
              <a:gd name="connsiteX2" fmla="*/ 666639 w 1010226"/>
              <a:gd name="connsiteY2" fmla="*/ 675302 h 693834"/>
              <a:gd name="connsiteX3" fmla="*/ 1001919 w 1010226"/>
              <a:gd name="connsiteY3" fmla="*/ 126662 h 693834"/>
              <a:gd name="connsiteX4" fmla="*/ 554879 w 1010226"/>
              <a:gd name="connsiteY4" fmla="*/ 207942 h 693834"/>
              <a:gd name="connsiteX5" fmla="*/ 67199 w 1010226"/>
              <a:gd name="connsiteY5" fmla="*/ 4742 h 69383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8811 w 971838"/>
              <a:gd name="connsiteY0" fmla="*/ 27687 h 716779"/>
              <a:gd name="connsiteX1" fmla="*/ 140571 w 971838"/>
              <a:gd name="connsiteY1" fmla="*/ 535687 h 716779"/>
              <a:gd name="connsiteX2" fmla="*/ 628251 w 971838"/>
              <a:gd name="connsiteY2" fmla="*/ 698247 h 716779"/>
              <a:gd name="connsiteX3" fmla="*/ 963531 w 971838"/>
              <a:gd name="connsiteY3" fmla="*/ 149607 h 716779"/>
              <a:gd name="connsiteX4" fmla="*/ 475851 w 971838"/>
              <a:gd name="connsiteY4" fmla="*/ 261367 h 716779"/>
              <a:gd name="connsiteX5" fmla="*/ 28811 w 971838"/>
              <a:gd name="connsiteY5" fmla="*/ 27687 h 716779"/>
              <a:gd name="connsiteX0" fmla="*/ 30379 w 963246"/>
              <a:gd name="connsiteY0" fmla="*/ 30104 h 688240"/>
              <a:gd name="connsiteX1" fmla="*/ 131979 w 963246"/>
              <a:gd name="connsiteY1" fmla="*/ 507624 h 688240"/>
              <a:gd name="connsiteX2" fmla="*/ 619659 w 963246"/>
              <a:gd name="connsiteY2" fmla="*/ 670184 h 688240"/>
              <a:gd name="connsiteX3" fmla="*/ 954939 w 963246"/>
              <a:gd name="connsiteY3" fmla="*/ 121544 h 688240"/>
              <a:gd name="connsiteX4" fmla="*/ 467259 w 963246"/>
              <a:gd name="connsiteY4" fmla="*/ 233304 h 688240"/>
              <a:gd name="connsiteX5" fmla="*/ 30379 w 963246"/>
              <a:gd name="connsiteY5" fmla="*/ 30104 h 688240"/>
              <a:gd name="connsiteX0" fmla="*/ 30379 w 963246"/>
              <a:gd name="connsiteY0" fmla="*/ 30104 h 695581"/>
              <a:gd name="connsiteX1" fmla="*/ 131979 w 963246"/>
              <a:gd name="connsiteY1" fmla="*/ 507624 h 695581"/>
              <a:gd name="connsiteX2" fmla="*/ 619659 w 963246"/>
              <a:gd name="connsiteY2" fmla="*/ 670184 h 695581"/>
              <a:gd name="connsiteX3" fmla="*/ 954939 w 963246"/>
              <a:gd name="connsiteY3" fmla="*/ 121544 h 695581"/>
              <a:gd name="connsiteX4" fmla="*/ 467259 w 963246"/>
              <a:gd name="connsiteY4" fmla="*/ 233304 h 695581"/>
              <a:gd name="connsiteX5" fmla="*/ 30379 w 963246"/>
              <a:gd name="connsiteY5" fmla="*/ 30104 h 695581"/>
              <a:gd name="connsiteX0" fmla="*/ 24233 w 957145"/>
              <a:gd name="connsiteY0" fmla="*/ 5187 h 666118"/>
              <a:gd name="connsiteX1" fmla="*/ 115673 w 957145"/>
              <a:gd name="connsiteY1" fmla="*/ 462387 h 666118"/>
              <a:gd name="connsiteX2" fmla="*/ 613513 w 957145"/>
              <a:gd name="connsiteY2" fmla="*/ 645267 h 666118"/>
              <a:gd name="connsiteX3" fmla="*/ 948793 w 957145"/>
              <a:gd name="connsiteY3" fmla="*/ 96627 h 666118"/>
              <a:gd name="connsiteX4" fmla="*/ 461113 w 957145"/>
              <a:gd name="connsiteY4" fmla="*/ 208387 h 666118"/>
              <a:gd name="connsiteX5" fmla="*/ 24233 w 957145"/>
              <a:gd name="connsiteY5" fmla="*/ 5187 h 666118"/>
              <a:gd name="connsiteX0" fmla="*/ 24233 w 957145"/>
              <a:gd name="connsiteY0" fmla="*/ 5187 h 660302"/>
              <a:gd name="connsiteX1" fmla="*/ 115673 w 957145"/>
              <a:gd name="connsiteY1" fmla="*/ 462387 h 660302"/>
              <a:gd name="connsiteX2" fmla="*/ 613513 w 957145"/>
              <a:gd name="connsiteY2" fmla="*/ 645267 h 660302"/>
              <a:gd name="connsiteX3" fmla="*/ 948793 w 957145"/>
              <a:gd name="connsiteY3" fmla="*/ 96627 h 660302"/>
              <a:gd name="connsiteX4" fmla="*/ 461113 w 957145"/>
              <a:gd name="connsiteY4" fmla="*/ 208387 h 660302"/>
              <a:gd name="connsiteX5" fmla="*/ 24233 w 957145"/>
              <a:gd name="connsiteY5" fmla="*/ 5187 h 660302"/>
              <a:gd name="connsiteX0" fmla="*/ 37642 w 970554"/>
              <a:gd name="connsiteY0" fmla="*/ 28930 h 684045"/>
              <a:gd name="connsiteX1" fmla="*/ 129082 w 970554"/>
              <a:gd name="connsiteY1" fmla="*/ 486130 h 684045"/>
              <a:gd name="connsiteX2" fmla="*/ 626922 w 970554"/>
              <a:gd name="connsiteY2" fmla="*/ 669010 h 684045"/>
              <a:gd name="connsiteX3" fmla="*/ 962202 w 970554"/>
              <a:gd name="connsiteY3" fmla="*/ 120370 h 684045"/>
              <a:gd name="connsiteX4" fmla="*/ 474522 w 970554"/>
              <a:gd name="connsiteY4" fmla="*/ 232130 h 684045"/>
              <a:gd name="connsiteX5" fmla="*/ 37642 w 970554"/>
              <a:gd name="connsiteY5" fmla="*/ 28930 h 684045"/>
              <a:gd name="connsiteX0" fmla="*/ 51093 w 928247"/>
              <a:gd name="connsiteY0" fmla="*/ 272367 h 580725"/>
              <a:gd name="connsiteX1" fmla="*/ 86775 w 928247"/>
              <a:gd name="connsiteY1" fmla="*/ 386132 h 580725"/>
              <a:gd name="connsiteX2" fmla="*/ 584615 w 928247"/>
              <a:gd name="connsiteY2" fmla="*/ 569012 h 580725"/>
              <a:gd name="connsiteX3" fmla="*/ 919895 w 928247"/>
              <a:gd name="connsiteY3" fmla="*/ 20372 h 580725"/>
              <a:gd name="connsiteX4" fmla="*/ 432215 w 928247"/>
              <a:gd name="connsiteY4" fmla="*/ 132132 h 580725"/>
              <a:gd name="connsiteX5" fmla="*/ 51093 w 928247"/>
              <a:gd name="connsiteY5" fmla="*/ 272367 h 580725"/>
              <a:gd name="connsiteX0" fmla="*/ 38127 w 915281"/>
              <a:gd name="connsiteY0" fmla="*/ 272367 h 591025"/>
              <a:gd name="connsiteX1" fmla="*/ 73809 w 915281"/>
              <a:gd name="connsiteY1" fmla="*/ 462451 h 591025"/>
              <a:gd name="connsiteX2" fmla="*/ 571649 w 915281"/>
              <a:gd name="connsiteY2" fmla="*/ 569012 h 591025"/>
              <a:gd name="connsiteX3" fmla="*/ 906929 w 915281"/>
              <a:gd name="connsiteY3" fmla="*/ 20372 h 591025"/>
              <a:gd name="connsiteX4" fmla="*/ 419249 w 915281"/>
              <a:gd name="connsiteY4" fmla="*/ 132132 h 591025"/>
              <a:gd name="connsiteX5" fmla="*/ 38127 w 915281"/>
              <a:gd name="connsiteY5" fmla="*/ 272367 h 591025"/>
              <a:gd name="connsiteX0" fmla="*/ 38127 w 820768"/>
              <a:gd name="connsiteY0" fmla="*/ 238115 h 554283"/>
              <a:gd name="connsiteX1" fmla="*/ 73809 w 820768"/>
              <a:gd name="connsiteY1" fmla="*/ 428199 h 554283"/>
              <a:gd name="connsiteX2" fmla="*/ 571649 w 820768"/>
              <a:gd name="connsiteY2" fmla="*/ 534760 h 554283"/>
              <a:gd name="connsiteX3" fmla="*/ 809350 w 820768"/>
              <a:gd name="connsiteY3" fmla="*/ 24280 h 554283"/>
              <a:gd name="connsiteX4" fmla="*/ 419249 w 820768"/>
              <a:gd name="connsiteY4" fmla="*/ 97880 h 554283"/>
              <a:gd name="connsiteX5" fmla="*/ 38127 w 820768"/>
              <a:gd name="connsiteY5" fmla="*/ 238115 h 554283"/>
              <a:gd name="connsiteX0" fmla="*/ 30467 w 813108"/>
              <a:gd name="connsiteY0" fmla="*/ 232251 h 548419"/>
              <a:gd name="connsiteX1" fmla="*/ 66149 w 813108"/>
              <a:gd name="connsiteY1" fmla="*/ 422335 h 548419"/>
              <a:gd name="connsiteX2" fmla="*/ 563989 w 813108"/>
              <a:gd name="connsiteY2" fmla="*/ 528896 h 548419"/>
              <a:gd name="connsiteX3" fmla="*/ 801690 w 813108"/>
              <a:gd name="connsiteY3" fmla="*/ 18416 h 548419"/>
              <a:gd name="connsiteX4" fmla="*/ 300070 w 813108"/>
              <a:gd name="connsiteY4" fmla="*/ 145439 h 548419"/>
              <a:gd name="connsiteX5" fmla="*/ 30467 w 813108"/>
              <a:gd name="connsiteY5" fmla="*/ 232251 h 548419"/>
              <a:gd name="connsiteX0" fmla="*/ 44203 w 876299"/>
              <a:gd name="connsiteY0" fmla="*/ 232251 h 465668"/>
              <a:gd name="connsiteX1" fmla="*/ 79885 w 876299"/>
              <a:gd name="connsiteY1" fmla="*/ 422335 h 465668"/>
              <a:gd name="connsiteX2" fmla="*/ 800762 w 876299"/>
              <a:gd name="connsiteY2" fmla="*/ 429681 h 465668"/>
              <a:gd name="connsiteX3" fmla="*/ 815426 w 876299"/>
              <a:gd name="connsiteY3" fmla="*/ 18416 h 465668"/>
              <a:gd name="connsiteX4" fmla="*/ 313806 w 876299"/>
              <a:gd name="connsiteY4" fmla="*/ 145439 h 465668"/>
              <a:gd name="connsiteX5" fmla="*/ 44203 w 876299"/>
              <a:gd name="connsiteY5" fmla="*/ 232251 h 465668"/>
              <a:gd name="connsiteX0" fmla="*/ 48221 w 880317"/>
              <a:gd name="connsiteY0" fmla="*/ 291213 h 524630"/>
              <a:gd name="connsiteX1" fmla="*/ 83903 w 880317"/>
              <a:gd name="connsiteY1" fmla="*/ 481297 h 524630"/>
              <a:gd name="connsiteX2" fmla="*/ 804780 w 880317"/>
              <a:gd name="connsiteY2" fmla="*/ 488643 h 524630"/>
              <a:gd name="connsiteX3" fmla="*/ 819444 w 880317"/>
              <a:gd name="connsiteY3" fmla="*/ 77378 h 524630"/>
              <a:gd name="connsiteX4" fmla="*/ 384156 w 880317"/>
              <a:gd name="connsiteY4" fmla="*/ 16294 h 524630"/>
              <a:gd name="connsiteX5" fmla="*/ 48221 w 880317"/>
              <a:gd name="connsiteY5" fmla="*/ 291213 h 524630"/>
              <a:gd name="connsiteX0" fmla="*/ 48221 w 862605"/>
              <a:gd name="connsiteY0" fmla="*/ 289755 h 522803"/>
              <a:gd name="connsiteX1" fmla="*/ 83903 w 862605"/>
              <a:gd name="connsiteY1" fmla="*/ 479839 h 522803"/>
              <a:gd name="connsiteX2" fmla="*/ 804780 w 862605"/>
              <a:gd name="connsiteY2" fmla="*/ 487185 h 522803"/>
              <a:gd name="connsiteX3" fmla="*/ 778624 w 862605"/>
              <a:gd name="connsiteY3" fmla="*/ 81004 h 522803"/>
              <a:gd name="connsiteX4" fmla="*/ 384156 w 862605"/>
              <a:gd name="connsiteY4" fmla="*/ 14836 h 522803"/>
              <a:gd name="connsiteX5" fmla="*/ 48221 w 862605"/>
              <a:gd name="connsiteY5" fmla="*/ 289755 h 522803"/>
              <a:gd name="connsiteX0" fmla="*/ 30688 w 770464"/>
              <a:gd name="connsiteY0" fmla="*/ 289755 h 534030"/>
              <a:gd name="connsiteX1" fmla="*/ 66370 w 770464"/>
              <a:gd name="connsiteY1" fmla="*/ 479839 h 534030"/>
              <a:gd name="connsiteX2" fmla="*/ 481099 w 770464"/>
              <a:gd name="connsiteY2" fmla="*/ 502437 h 534030"/>
              <a:gd name="connsiteX3" fmla="*/ 761091 w 770464"/>
              <a:gd name="connsiteY3" fmla="*/ 81004 h 534030"/>
              <a:gd name="connsiteX4" fmla="*/ 366623 w 770464"/>
              <a:gd name="connsiteY4" fmla="*/ 14836 h 534030"/>
              <a:gd name="connsiteX5" fmla="*/ 30688 w 770464"/>
              <a:gd name="connsiteY5" fmla="*/ 289755 h 534030"/>
              <a:gd name="connsiteX0" fmla="*/ 237609 w 706955"/>
              <a:gd name="connsiteY0" fmla="*/ 199776 h 531439"/>
              <a:gd name="connsiteX1" fmla="*/ 2861 w 706955"/>
              <a:gd name="connsiteY1" fmla="*/ 473746 h 531439"/>
              <a:gd name="connsiteX2" fmla="*/ 417590 w 706955"/>
              <a:gd name="connsiteY2" fmla="*/ 496344 h 531439"/>
              <a:gd name="connsiteX3" fmla="*/ 697582 w 706955"/>
              <a:gd name="connsiteY3" fmla="*/ 74911 h 531439"/>
              <a:gd name="connsiteX4" fmla="*/ 303114 w 706955"/>
              <a:gd name="connsiteY4" fmla="*/ 8743 h 531439"/>
              <a:gd name="connsiteX5" fmla="*/ 237609 w 706955"/>
              <a:gd name="connsiteY5" fmla="*/ 199776 h 531439"/>
              <a:gd name="connsiteX0" fmla="*/ 262884 w 732373"/>
              <a:gd name="connsiteY0" fmla="*/ 199776 h 508780"/>
              <a:gd name="connsiteX1" fmla="*/ 2624 w 732373"/>
              <a:gd name="connsiteY1" fmla="*/ 379692 h 508780"/>
              <a:gd name="connsiteX2" fmla="*/ 442865 w 732373"/>
              <a:gd name="connsiteY2" fmla="*/ 496344 h 508780"/>
              <a:gd name="connsiteX3" fmla="*/ 722857 w 732373"/>
              <a:gd name="connsiteY3" fmla="*/ 74911 h 508780"/>
              <a:gd name="connsiteX4" fmla="*/ 328389 w 732373"/>
              <a:gd name="connsiteY4" fmla="*/ 8743 h 508780"/>
              <a:gd name="connsiteX5" fmla="*/ 262884 w 732373"/>
              <a:gd name="connsiteY5" fmla="*/ 199776 h 508780"/>
              <a:gd name="connsiteX0" fmla="*/ 260331 w 729820"/>
              <a:gd name="connsiteY0" fmla="*/ 199776 h 513084"/>
              <a:gd name="connsiteX1" fmla="*/ 71 w 729820"/>
              <a:gd name="connsiteY1" fmla="*/ 379692 h 513084"/>
              <a:gd name="connsiteX2" fmla="*/ 440312 w 729820"/>
              <a:gd name="connsiteY2" fmla="*/ 496344 h 513084"/>
              <a:gd name="connsiteX3" fmla="*/ 720304 w 729820"/>
              <a:gd name="connsiteY3" fmla="*/ 74911 h 513084"/>
              <a:gd name="connsiteX4" fmla="*/ 325836 w 729820"/>
              <a:gd name="connsiteY4" fmla="*/ 8743 h 513084"/>
              <a:gd name="connsiteX5" fmla="*/ 260331 w 729820"/>
              <a:gd name="connsiteY5" fmla="*/ 199776 h 513084"/>
              <a:gd name="connsiteX0" fmla="*/ 260331 w 729820"/>
              <a:gd name="connsiteY0" fmla="*/ 199776 h 522275"/>
              <a:gd name="connsiteX1" fmla="*/ 71 w 729820"/>
              <a:gd name="connsiteY1" fmla="*/ 379692 h 522275"/>
              <a:gd name="connsiteX2" fmla="*/ 440312 w 729820"/>
              <a:gd name="connsiteY2" fmla="*/ 496344 h 522275"/>
              <a:gd name="connsiteX3" fmla="*/ 720304 w 729820"/>
              <a:gd name="connsiteY3" fmla="*/ 74911 h 522275"/>
              <a:gd name="connsiteX4" fmla="*/ 325836 w 729820"/>
              <a:gd name="connsiteY4" fmla="*/ 8743 h 522275"/>
              <a:gd name="connsiteX5" fmla="*/ 260331 w 729820"/>
              <a:gd name="connsiteY5" fmla="*/ 199776 h 522275"/>
              <a:gd name="connsiteX0" fmla="*/ 260331 w 762138"/>
              <a:gd name="connsiteY0" fmla="*/ 199776 h 522275"/>
              <a:gd name="connsiteX1" fmla="*/ 71 w 762138"/>
              <a:gd name="connsiteY1" fmla="*/ 379692 h 522275"/>
              <a:gd name="connsiteX2" fmla="*/ 440312 w 762138"/>
              <a:gd name="connsiteY2" fmla="*/ 496344 h 522275"/>
              <a:gd name="connsiteX3" fmla="*/ 720304 w 762138"/>
              <a:gd name="connsiteY3" fmla="*/ 74911 h 522275"/>
              <a:gd name="connsiteX4" fmla="*/ 325836 w 762138"/>
              <a:gd name="connsiteY4" fmla="*/ 8743 h 522275"/>
              <a:gd name="connsiteX5" fmla="*/ 260331 w 762138"/>
              <a:gd name="connsiteY5" fmla="*/ 199776 h 52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138" h="522275">
                <a:moveTo>
                  <a:pt x="260331" y="199776"/>
                </a:moveTo>
                <a:cubicBezTo>
                  <a:pt x="206037" y="261601"/>
                  <a:pt x="-4414" y="228584"/>
                  <a:pt x="71" y="379692"/>
                </a:cubicBezTo>
                <a:cubicBezTo>
                  <a:pt x="4556" y="530800"/>
                  <a:pt x="320273" y="547141"/>
                  <a:pt x="440312" y="496344"/>
                </a:cubicBezTo>
                <a:cubicBezTo>
                  <a:pt x="560351" y="445547"/>
                  <a:pt x="874823" y="251874"/>
                  <a:pt x="720304" y="74911"/>
                </a:cubicBezTo>
                <a:cubicBezTo>
                  <a:pt x="520491" y="2098"/>
                  <a:pt x="402498" y="-12068"/>
                  <a:pt x="325836" y="8743"/>
                </a:cubicBezTo>
                <a:cubicBezTo>
                  <a:pt x="249174" y="29554"/>
                  <a:pt x="314625" y="137951"/>
                  <a:pt x="260331" y="199776"/>
                </a:cubicBezTo>
                <a:close/>
              </a:path>
            </a:pathLst>
          </a:custGeom>
          <a:noFill/>
          <a:ln w="25400" cap="flat" cmpd="sng" algn="ctr">
            <a:solidFill>
              <a:srgbClr val="325AB4">
                <a:lumMod val="75000"/>
              </a:srgbClr>
            </a:solidFill>
            <a:prstDash val="sysDash"/>
          </a:ln>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338" name="Freeform 337">
            <a:extLst>
              <a:ext uri="{FF2B5EF4-FFF2-40B4-BE49-F238E27FC236}">
                <a16:creationId xmlns:a16="http://schemas.microsoft.com/office/drawing/2014/main" id="{506EEE66-31CC-C44D-9E45-3C28C5BDADD6}"/>
              </a:ext>
            </a:extLst>
          </p:cNvPr>
          <p:cNvSpPr/>
          <p:nvPr/>
        </p:nvSpPr>
        <p:spPr>
          <a:xfrm>
            <a:off x="5046367" y="3115455"/>
            <a:ext cx="891494" cy="1100709"/>
          </a:xfrm>
          <a:custGeom>
            <a:avLst/>
            <a:gdLst>
              <a:gd name="connsiteX0" fmla="*/ 221407 w 1088950"/>
              <a:gd name="connsiteY0" fmla="*/ 12680 h 907615"/>
              <a:gd name="connsiteX1" fmla="*/ 28367 w 1088950"/>
              <a:gd name="connsiteY1" fmla="*/ 774680 h 907615"/>
              <a:gd name="connsiteX2" fmla="*/ 820847 w 1088950"/>
              <a:gd name="connsiteY2" fmla="*/ 845800 h 907615"/>
              <a:gd name="connsiteX3" fmla="*/ 1085007 w 1088950"/>
              <a:gd name="connsiteY3" fmla="*/ 124440 h 907615"/>
              <a:gd name="connsiteX4" fmla="*/ 658287 w 1088950"/>
              <a:gd name="connsiteY4" fmla="*/ 287000 h 907615"/>
              <a:gd name="connsiteX5" fmla="*/ 221407 w 1088950"/>
              <a:gd name="connsiteY5" fmla="*/ 12680 h 907615"/>
              <a:gd name="connsiteX0" fmla="*/ 53398 w 920182"/>
              <a:gd name="connsiteY0" fmla="*/ 6038 h 858372"/>
              <a:gd name="connsiteX1" fmla="*/ 73718 w 920182"/>
              <a:gd name="connsiteY1" fmla="*/ 595318 h 858372"/>
              <a:gd name="connsiteX2" fmla="*/ 652838 w 920182"/>
              <a:gd name="connsiteY2" fmla="*/ 839158 h 858372"/>
              <a:gd name="connsiteX3" fmla="*/ 916998 w 920182"/>
              <a:gd name="connsiteY3" fmla="*/ 117798 h 858372"/>
              <a:gd name="connsiteX4" fmla="*/ 490278 w 920182"/>
              <a:gd name="connsiteY4" fmla="*/ 280358 h 858372"/>
              <a:gd name="connsiteX5" fmla="*/ 53398 w 920182"/>
              <a:gd name="connsiteY5" fmla="*/ 6038 h 858372"/>
              <a:gd name="connsiteX0" fmla="*/ 36665 w 954249"/>
              <a:gd name="connsiteY0" fmla="*/ 7266 h 787684"/>
              <a:gd name="connsiteX1" fmla="*/ 107785 w 954249"/>
              <a:gd name="connsiteY1" fmla="*/ 525426 h 787684"/>
              <a:gd name="connsiteX2" fmla="*/ 686905 w 954249"/>
              <a:gd name="connsiteY2" fmla="*/ 769266 h 787684"/>
              <a:gd name="connsiteX3" fmla="*/ 951065 w 954249"/>
              <a:gd name="connsiteY3" fmla="*/ 47906 h 787684"/>
              <a:gd name="connsiteX4" fmla="*/ 524345 w 954249"/>
              <a:gd name="connsiteY4" fmla="*/ 210466 h 787684"/>
              <a:gd name="connsiteX5" fmla="*/ 36665 w 954249"/>
              <a:gd name="connsiteY5" fmla="*/ 7266 h 787684"/>
              <a:gd name="connsiteX0" fmla="*/ 38815 w 957660"/>
              <a:gd name="connsiteY0" fmla="*/ 7266 h 740370"/>
              <a:gd name="connsiteX1" fmla="*/ 109935 w 957660"/>
              <a:gd name="connsiteY1" fmla="*/ 525426 h 740370"/>
              <a:gd name="connsiteX2" fmla="*/ 739855 w 957660"/>
              <a:gd name="connsiteY2" fmla="*/ 718466 h 740370"/>
              <a:gd name="connsiteX3" fmla="*/ 953215 w 957660"/>
              <a:gd name="connsiteY3" fmla="*/ 47906 h 740370"/>
              <a:gd name="connsiteX4" fmla="*/ 526495 w 957660"/>
              <a:gd name="connsiteY4" fmla="*/ 210466 h 740370"/>
              <a:gd name="connsiteX5" fmla="*/ 38815 w 957660"/>
              <a:gd name="connsiteY5" fmla="*/ 7266 h 740370"/>
              <a:gd name="connsiteX0" fmla="*/ 25690 w 944323"/>
              <a:gd name="connsiteY0" fmla="*/ 6874 h 738424"/>
              <a:gd name="connsiteX1" fmla="*/ 137450 w 944323"/>
              <a:gd name="connsiteY1" fmla="*/ 514874 h 738424"/>
              <a:gd name="connsiteX2" fmla="*/ 726730 w 944323"/>
              <a:gd name="connsiteY2" fmla="*/ 718074 h 738424"/>
              <a:gd name="connsiteX3" fmla="*/ 940090 w 944323"/>
              <a:gd name="connsiteY3" fmla="*/ 47514 h 738424"/>
              <a:gd name="connsiteX4" fmla="*/ 513370 w 944323"/>
              <a:gd name="connsiteY4" fmla="*/ 210074 h 738424"/>
              <a:gd name="connsiteX5" fmla="*/ 25690 w 944323"/>
              <a:gd name="connsiteY5" fmla="*/ 6874 h 738424"/>
              <a:gd name="connsiteX0" fmla="*/ 23027 w 939828"/>
              <a:gd name="connsiteY0" fmla="*/ 6874 h 701249"/>
              <a:gd name="connsiteX1" fmla="*/ 134787 w 939828"/>
              <a:gd name="connsiteY1" fmla="*/ 514874 h 701249"/>
              <a:gd name="connsiteX2" fmla="*/ 622467 w 939828"/>
              <a:gd name="connsiteY2" fmla="*/ 677434 h 701249"/>
              <a:gd name="connsiteX3" fmla="*/ 937427 w 939828"/>
              <a:gd name="connsiteY3" fmla="*/ 47514 h 701249"/>
              <a:gd name="connsiteX4" fmla="*/ 510707 w 939828"/>
              <a:gd name="connsiteY4" fmla="*/ 210074 h 701249"/>
              <a:gd name="connsiteX5" fmla="*/ 23027 w 939828"/>
              <a:gd name="connsiteY5" fmla="*/ 6874 h 701249"/>
              <a:gd name="connsiteX0" fmla="*/ 23027 w 959984"/>
              <a:gd name="connsiteY0" fmla="*/ 7207 h 696299"/>
              <a:gd name="connsiteX1" fmla="*/ 134787 w 959984"/>
              <a:gd name="connsiteY1" fmla="*/ 515207 h 696299"/>
              <a:gd name="connsiteX2" fmla="*/ 622467 w 959984"/>
              <a:gd name="connsiteY2" fmla="*/ 677767 h 696299"/>
              <a:gd name="connsiteX3" fmla="*/ 957747 w 959984"/>
              <a:gd name="connsiteY3" fmla="*/ 129127 h 696299"/>
              <a:gd name="connsiteX4" fmla="*/ 510707 w 959984"/>
              <a:gd name="connsiteY4" fmla="*/ 210407 h 696299"/>
              <a:gd name="connsiteX5" fmla="*/ 23027 w 959984"/>
              <a:gd name="connsiteY5" fmla="*/ 7207 h 696299"/>
              <a:gd name="connsiteX0" fmla="*/ 23027 w 966054"/>
              <a:gd name="connsiteY0" fmla="*/ 7207 h 696299"/>
              <a:gd name="connsiteX1" fmla="*/ 134787 w 966054"/>
              <a:gd name="connsiteY1" fmla="*/ 515207 h 696299"/>
              <a:gd name="connsiteX2" fmla="*/ 622467 w 966054"/>
              <a:gd name="connsiteY2" fmla="*/ 677767 h 696299"/>
              <a:gd name="connsiteX3" fmla="*/ 957747 w 966054"/>
              <a:gd name="connsiteY3" fmla="*/ 129127 h 696299"/>
              <a:gd name="connsiteX4" fmla="*/ 510707 w 966054"/>
              <a:gd name="connsiteY4" fmla="*/ 210407 h 696299"/>
              <a:gd name="connsiteX5" fmla="*/ 23027 w 966054"/>
              <a:gd name="connsiteY5" fmla="*/ 7207 h 696299"/>
              <a:gd name="connsiteX0" fmla="*/ 67199 w 1010226"/>
              <a:gd name="connsiteY0" fmla="*/ 4928 h 694020"/>
              <a:gd name="connsiteX1" fmla="*/ 178959 w 1010226"/>
              <a:gd name="connsiteY1" fmla="*/ 512928 h 694020"/>
              <a:gd name="connsiteX2" fmla="*/ 666639 w 1010226"/>
              <a:gd name="connsiteY2" fmla="*/ 675488 h 694020"/>
              <a:gd name="connsiteX3" fmla="*/ 1001919 w 1010226"/>
              <a:gd name="connsiteY3" fmla="*/ 126848 h 694020"/>
              <a:gd name="connsiteX4" fmla="*/ 554879 w 1010226"/>
              <a:gd name="connsiteY4" fmla="*/ 208128 h 694020"/>
              <a:gd name="connsiteX5" fmla="*/ 67199 w 1010226"/>
              <a:gd name="connsiteY5" fmla="*/ 4928 h 694020"/>
              <a:gd name="connsiteX0" fmla="*/ 67199 w 1010226"/>
              <a:gd name="connsiteY0" fmla="*/ 4742 h 693834"/>
              <a:gd name="connsiteX1" fmla="*/ 178959 w 1010226"/>
              <a:gd name="connsiteY1" fmla="*/ 512742 h 693834"/>
              <a:gd name="connsiteX2" fmla="*/ 666639 w 1010226"/>
              <a:gd name="connsiteY2" fmla="*/ 675302 h 693834"/>
              <a:gd name="connsiteX3" fmla="*/ 1001919 w 1010226"/>
              <a:gd name="connsiteY3" fmla="*/ 126662 h 693834"/>
              <a:gd name="connsiteX4" fmla="*/ 554879 w 1010226"/>
              <a:gd name="connsiteY4" fmla="*/ 207942 h 693834"/>
              <a:gd name="connsiteX5" fmla="*/ 67199 w 1010226"/>
              <a:gd name="connsiteY5" fmla="*/ 4742 h 69383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8811 w 971838"/>
              <a:gd name="connsiteY0" fmla="*/ 27687 h 716779"/>
              <a:gd name="connsiteX1" fmla="*/ 140571 w 971838"/>
              <a:gd name="connsiteY1" fmla="*/ 535687 h 716779"/>
              <a:gd name="connsiteX2" fmla="*/ 628251 w 971838"/>
              <a:gd name="connsiteY2" fmla="*/ 698247 h 716779"/>
              <a:gd name="connsiteX3" fmla="*/ 963531 w 971838"/>
              <a:gd name="connsiteY3" fmla="*/ 149607 h 716779"/>
              <a:gd name="connsiteX4" fmla="*/ 475851 w 971838"/>
              <a:gd name="connsiteY4" fmla="*/ 261367 h 716779"/>
              <a:gd name="connsiteX5" fmla="*/ 28811 w 971838"/>
              <a:gd name="connsiteY5" fmla="*/ 27687 h 716779"/>
              <a:gd name="connsiteX0" fmla="*/ 30379 w 963246"/>
              <a:gd name="connsiteY0" fmla="*/ 30104 h 688240"/>
              <a:gd name="connsiteX1" fmla="*/ 131979 w 963246"/>
              <a:gd name="connsiteY1" fmla="*/ 507624 h 688240"/>
              <a:gd name="connsiteX2" fmla="*/ 619659 w 963246"/>
              <a:gd name="connsiteY2" fmla="*/ 670184 h 688240"/>
              <a:gd name="connsiteX3" fmla="*/ 954939 w 963246"/>
              <a:gd name="connsiteY3" fmla="*/ 121544 h 688240"/>
              <a:gd name="connsiteX4" fmla="*/ 467259 w 963246"/>
              <a:gd name="connsiteY4" fmla="*/ 233304 h 688240"/>
              <a:gd name="connsiteX5" fmla="*/ 30379 w 963246"/>
              <a:gd name="connsiteY5" fmla="*/ 30104 h 688240"/>
              <a:gd name="connsiteX0" fmla="*/ 30379 w 963246"/>
              <a:gd name="connsiteY0" fmla="*/ 30104 h 695581"/>
              <a:gd name="connsiteX1" fmla="*/ 131979 w 963246"/>
              <a:gd name="connsiteY1" fmla="*/ 507624 h 695581"/>
              <a:gd name="connsiteX2" fmla="*/ 619659 w 963246"/>
              <a:gd name="connsiteY2" fmla="*/ 670184 h 695581"/>
              <a:gd name="connsiteX3" fmla="*/ 954939 w 963246"/>
              <a:gd name="connsiteY3" fmla="*/ 121544 h 695581"/>
              <a:gd name="connsiteX4" fmla="*/ 467259 w 963246"/>
              <a:gd name="connsiteY4" fmla="*/ 233304 h 695581"/>
              <a:gd name="connsiteX5" fmla="*/ 30379 w 963246"/>
              <a:gd name="connsiteY5" fmla="*/ 30104 h 695581"/>
              <a:gd name="connsiteX0" fmla="*/ 24233 w 957145"/>
              <a:gd name="connsiteY0" fmla="*/ 5187 h 666118"/>
              <a:gd name="connsiteX1" fmla="*/ 115673 w 957145"/>
              <a:gd name="connsiteY1" fmla="*/ 462387 h 666118"/>
              <a:gd name="connsiteX2" fmla="*/ 613513 w 957145"/>
              <a:gd name="connsiteY2" fmla="*/ 645267 h 666118"/>
              <a:gd name="connsiteX3" fmla="*/ 948793 w 957145"/>
              <a:gd name="connsiteY3" fmla="*/ 96627 h 666118"/>
              <a:gd name="connsiteX4" fmla="*/ 461113 w 957145"/>
              <a:gd name="connsiteY4" fmla="*/ 208387 h 666118"/>
              <a:gd name="connsiteX5" fmla="*/ 24233 w 957145"/>
              <a:gd name="connsiteY5" fmla="*/ 5187 h 666118"/>
              <a:gd name="connsiteX0" fmla="*/ 24233 w 957145"/>
              <a:gd name="connsiteY0" fmla="*/ 5187 h 660302"/>
              <a:gd name="connsiteX1" fmla="*/ 115673 w 957145"/>
              <a:gd name="connsiteY1" fmla="*/ 462387 h 660302"/>
              <a:gd name="connsiteX2" fmla="*/ 613513 w 957145"/>
              <a:gd name="connsiteY2" fmla="*/ 645267 h 660302"/>
              <a:gd name="connsiteX3" fmla="*/ 948793 w 957145"/>
              <a:gd name="connsiteY3" fmla="*/ 96627 h 660302"/>
              <a:gd name="connsiteX4" fmla="*/ 461113 w 957145"/>
              <a:gd name="connsiteY4" fmla="*/ 208387 h 660302"/>
              <a:gd name="connsiteX5" fmla="*/ 24233 w 957145"/>
              <a:gd name="connsiteY5" fmla="*/ 5187 h 660302"/>
              <a:gd name="connsiteX0" fmla="*/ 37642 w 970554"/>
              <a:gd name="connsiteY0" fmla="*/ 28930 h 684045"/>
              <a:gd name="connsiteX1" fmla="*/ 129082 w 970554"/>
              <a:gd name="connsiteY1" fmla="*/ 486130 h 684045"/>
              <a:gd name="connsiteX2" fmla="*/ 626922 w 970554"/>
              <a:gd name="connsiteY2" fmla="*/ 669010 h 684045"/>
              <a:gd name="connsiteX3" fmla="*/ 962202 w 970554"/>
              <a:gd name="connsiteY3" fmla="*/ 120370 h 684045"/>
              <a:gd name="connsiteX4" fmla="*/ 474522 w 970554"/>
              <a:gd name="connsiteY4" fmla="*/ 232130 h 684045"/>
              <a:gd name="connsiteX5" fmla="*/ 37642 w 970554"/>
              <a:gd name="connsiteY5" fmla="*/ 28930 h 684045"/>
              <a:gd name="connsiteX0" fmla="*/ 51093 w 928247"/>
              <a:gd name="connsiteY0" fmla="*/ 272367 h 580725"/>
              <a:gd name="connsiteX1" fmla="*/ 86775 w 928247"/>
              <a:gd name="connsiteY1" fmla="*/ 386132 h 580725"/>
              <a:gd name="connsiteX2" fmla="*/ 584615 w 928247"/>
              <a:gd name="connsiteY2" fmla="*/ 569012 h 580725"/>
              <a:gd name="connsiteX3" fmla="*/ 919895 w 928247"/>
              <a:gd name="connsiteY3" fmla="*/ 20372 h 580725"/>
              <a:gd name="connsiteX4" fmla="*/ 432215 w 928247"/>
              <a:gd name="connsiteY4" fmla="*/ 132132 h 580725"/>
              <a:gd name="connsiteX5" fmla="*/ 51093 w 928247"/>
              <a:gd name="connsiteY5" fmla="*/ 272367 h 580725"/>
              <a:gd name="connsiteX0" fmla="*/ 38127 w 915281"/>
              <a:gd name="connsiteY0" fmla="*/ 272367 h 591025"/>
              <a:gd name="connsiteX1" fmla="*/ 73809 w 915281"/>
              <a:gd name="connsiteY1" fmla="*/ 462451 h 591025"/>
              <a:gd name="connsiteX2" fmla="*/ 571649 w 915281"/>
              <a:gd name="connsiteY2" fmla="*/ 569012 h 591025"/>
              <a:gd name="connsiteX3" fmla="*/ 906929 w 915281"/>
              <a:gd name="connsiteY3" fmla="*/ 20372 h 591025"/>
              <a:gd name="connsiteX4" fmla="*/ 419249 w 915281"/>
              <a:gd name="connsiteY4" fmla="*/ 132132 h 591025"/>
              <a:gd name="connsiteX5" fmla="*/ 38127 w 915281"/>
              <a:gd name="connsiteY5" fmla="*/ 272367 h 591025"/>
              <a:gd name="connsiteX0" fmla="*/ 38127 w 820768"/>
              <a:gd name="connsiteY0" fmla="*/ 238115 h 554283"/>
              <a:gd name="connsiteX1" fmla="*/ 73809 w 820768"/>
              <a:gd name="connsiteY1" fmla="*/ 428199 h 554283"/>
              <a:gd name="connsiteX2" fmla="*/ 571649 w 820768"/>
              <a:gd name="connsiteY2" fmla="*/ 534760 h 554283"/>
              <a:gd name="connsiteX3" fmla="*/ 809350 w 820768"/>
              <a:gd name="connsiteY3" fmla="*/ 24280 h 554283"/>
              <a:gd name="connsiteX4" fmla="*/ 419249 w 820768"/>
              <a:gd name="connsiteY4" fmla="*/ 97880 h 554283"/>
              <a:gd name="connsiteX5" fmla="*/ 38127 w 820768"/>
              <a:gd name="connsiteY5" fmla="*/ 238115 h 554283"/>
              <a:gd name="connsiteX0" fmla="*/ 30467 w 813108"/>
              <a:gd name="connsiteY0" fmla="*/ 232251 h 548419"/>
              <a:gd name="connsiteX1" fmla="*/ 66149 w 813108"/>
              <a:gd name="connsiteY1" fmla="*/ 422335 h 548419"/>
              <a:gd name="connsiteX2" fmla="*/ 563989 w 813108"/>
              <a:gd name="connsiteY2" fmla="*/ 528896 h 548419"/>
              <a:gd name="connsiteX3" fmla="*/ 801690 w 813108"/>
              <a:gd name="connsiteY3" fmla="*/ 18416 h 548419"/>
              <a:gd name="connsiteX4" fmla="*/ 300070 w 813108"/>
              <a:gd name="connsiteY4" fmla="*/ 145439 h 548419"/>
              <a:gd name="connsiteX5" fmla="*/ 30467 w 813108"/>
              <a:gd name="connsiteY5" fmla="*/ 232251 h 548419"/>
              <a:gd name="connsiteX0" fmla="*/ 44203 w 876299"/>
              <a:gd name="connsiteY0" fmla="*/ 232251 h 465668"/>
              <a:gd name="connsiteX1" fmla="*/ 79885 w 876299"/>
              <a:gd name="connsiteY1" fmla="*/ 422335 h 465668"/>
              <a:gd name="connsiteX2" fmla="*/ 800762 w 876299"/>
              <a:gd name="connsiteY2" fmla="*/ 429681 h 465668"/>
              <a:gd name="connsiteX3" fmla="*/ 815426 w 876299"/>
              <a:gd name="connsiteY3" fmla="*/ 18416 h 465668"/>
              <a:gd name="connsiteX4" fmla="*/ 313806 w 876299"/>
              <a:gd name="connsiteY4" fmla="*/ 145439 h 465668"/>
              <a:gd name="connsiteX5" fmla="*/ 44203 w 876299"/>
              <a:gd name="connsiteY5" fmla="*/ 232251 h 465668"/>
              <a:gd name="connsiteX0" fmla="*/ 48221 w 880317"/>
              <a:gd name="connsiteY0" fmla="*/ 291213 h 524630"/>
              <a:gd name="connsiteX1" fmla="*/ 83903 w 880317"/>
              <a:gd name="connsiteY1" fmla="*/ 481297 h 524630"/>
              <a:gd name="connsiteX2" fmla="*/ 804780 w 880317"/>
              <a:gd name="connsiteY2" fmla="*/ 488643 h 524630"/>
              <a:gd name="connsiteX3" fmla="*/ 819444 w 880317"/>
              <a:gd name="connsiteY3" fmla="*/ 77378 h 524630"/>
              <a:gd name="connsiteX4" fmla="*/ 384156 w 880317"/>
              <a:gd name="connsiteY4" fmla="*/ 16294 h 524630"/>
              <a:gd name="connsiteX5" fmla="*/ 48221 w 880317"/>
              <a:gd name="connsiteY5" fmla="*/ 291213 h 524630"/>
              <a:gd name="connsiteX0" fmla="*/ 48221 w 862605"/>
              <a:gd name="connsiteY0" fmla="*/ 289755 h 522803"/>
              <a:gd name="connsiteX1" fmla="*/ 83903 w 862605"/>
              <a:gd name="connsiteY1" fmla="*/ 479839 h 522803"/>
              <a:gd name="connsiteX2" fmla="*/ 804780 w 862605"/>
              <a:gd name="connsiteY2" fmla="*/ 487185 h 522803"/>
              <a:gd name="connsiteX3" fmla="*/ 778624 w 862605"/>
              <a:gd name="connsiteY3" fmla="*/ 81004 h 522803"/>
              <a:gd name="connsiteX4" fmla="*/ 384156 w 862605"/>
              <a:gd name="connsiteY4" fmla="*/ 14836 h 522803"/>
              <a:gd name="connsiteX5" fmla="*/ 48221 w 862605"/>
              <a:gd name="connsiteY5" fmla="*/ 289755 h 522803"/>
              <a:gd name="connsiteX0" fmla="*/ 30688 w 770464"/>
              <a:gd name="connsiteY0" fmla="*/ 289755 h 534030"/>
              <a:gd name="connsiteX1" fmla="*/ 66370 w 770464"/>
              <a:gd name="connsiteY1" fmla="*/ 479839 h 534030"/>
              <a:gd name="connsiteX2" fmla="*/ 481099 w 770464"/>
              <a:gd name="connsiteY2" fmla="*/ 502437 h 534030"/>
              <a:gd name="connsiteX3" fmla="*/ 761091 w 770464"/>
              <a:gd name="connsiteY3" fmla="*/ 81004 h 534030"/>
              <a:gd name="connsiteX4" fmla="*/ 366623 w 770464"/>
              <a:gd name="connsiteY4" fmla="*/ 14836 h 534030"/>
              <a:gd name="connsiteX5" fmla="*/ 30688 w 770464"/>
              <a:gd name="connsiteY5" fmla="*/ 289755 h 534030"/>
              <a:gd name="connsiteX0" fmla="*/ 237609 w 706955"/>
              <a:gd name="connsiteY0" fmla="*/ 199776 h 531439"/>
              <a:gd name="connsiteX1" fmla="*/ 2861 w 706955"/>
              <a:gd name="connsiteY1" fmla="*/ 473746 h 531439"/>
              <a:gd name="connsiteX2" fmla="*/ 417590 w 706955"/>
              <a:gd name="connsiteY2" fmla="*/ 496344 h 531439"/>
              <a:gd name="connsiteX3" fmla="*/ 697582 w 706955"/>
              <a:gd name="connsiteY3" fmla="*/ 74911 h 531439"/>
              <a:gd name="connsiteX4" fmla="*/ 303114 w 706955"/>
              <a:gd name="connsiteY4" fmla="*/ 8743 h 531439"/>
              <a:gd name="connsiteX5" fmla="*/ 237609 w 706955"/>
              <a:gd name="connsiteY5" fmla="*/ 199776 h 531439"/>
              <a:gd name="connsiteX0" fmla="*/ 262884 w 732373"/>
              <a:gd name="connsiteY0" fmla="*/ 199776 h 508780"/>
              <a:gd name="connsiteX1" fmla="*/ 2624 w 732373"/>
              <a:gd name="connsiteY1" fmla="*/ 379692 h 508780"/>
              <a:gd name="connsiteX2" fmla="*/ 442865 w 732373"/>
              <a:gd name="connsiteY2" fmla="*/ 496344 h 508780"/>
              <a:gd name="connsiteX3" fmla="*/ 722857 w 732373"/>
              <a:gd name="connsiteY3" fmla="*/ 74911 h 508780"/>
              <a:gd name="connsiteX4" fmla="*/ 328389 w 732373"/>
              <a:gd name="connsiteY4" fmla="*/ 8743 h 508780"/>
              <a:gd name="connsiteX5" fmla="*/ 262884 w 732373"/>
              <a:gd name="connsiteY5" fmla="*/ 199776 h 508780"/>
              <a:gd name="connsiteX0" fmla="*/ 260331 w 729820"/>
              <a:gd name="connsiteY0" fmla="*/ 199776 h 513084"/>
              <a:gd name="connsiteX1" fmla="*/ 71 w 729820"/>
              <a:gd name="connsiteY1" fmla="*/ 379692 h 513084"/>
              <a:gd name="connsiteX2" fmla="*/ 440312 w 729820"/>
              <a:gd name="connsiteY2" fmla="*/ 496344 h 513084"/>
              <a:gd name="connsiteX3" fmla="*/ 720304 w 729820"/>
              <a:gd name="connsiteY3" fmla="*/ 74911 h 513084"/>
              <a:gd name="connsiteX4" fmla="*/ 325836 w 729820"/>
              <a:gd name="connsiteY4" fmla="*/ 8743 h 513084"/>
              <a:gd name="connsiteX5" fmla="*/ 260331 w 729820"/>
              <a:gd name="connsiteY5" fmla="*/ 199776 h 513084"/>
              <a:gd name="connsiteX0" fmla="*/ 260331 w 729820"/>
              <a:gd name="connsiteY0" fmla="*/ 199776 h 522275"/>
              <a:gd name="connsiteX1" fmla="*/ 71 w 729820"/>
              <a:gd name="connsiteY1" fmla="*/ 379692 h 522275"/>
              <a:gd name="connsiteX2" fmla="*/ 440312 w 729820"/>
              <a:gd name="connsiteY2" fmla="*/ 496344 h 522275"/>
              <a:gd name="connsiteX3" fmla="*/ 720304 w 729820"/>
              <a:gd name="connsiteY3" fmla="*/ 74911 h 522275"/>
              <a:gd name="connsiteX4" fmla="*/ 325836 w 729820"/>
              <a:gd name="connsiteY4" fmla="*/ 8743 h 522275"/>
              <a:gd name="connsiteX5" fmla="*/ 260331 w 729820"/>
              <a:gd name="connsiteY5" fmla="*/ 199776 h 522275"/>
              <a:gd name="connsiteX0" fmla="*/ 260331 w 762138"/>
              <a:gd name="connsiteY0" fmla="*/ 199776 h 522275"/>
              <a:gd name="connsiteX1" fmla="*/ 71 w 762138"/>
              <a:gd name="connsiteY1" fmla="*/ 379692 h 522275"/>
              <a:gd name="connsiteX2" fmla="*/ 440312 w 762138"/>
              <a:gd name="connsiteY2" fmla="*/ 496344 h 522275"/>
              <a:gd name="connsiteX3" fmla="*/ 720304 w 762138"/>
              <a:gd name="connsiteY3" fmla="*/ 74911 h 522275"/>
              <a:gd name="connsiteX4" fmla="*/ 325836 w 762138"/>
              <a:gd name="connsiteY4" fmla="*/ 8743 h 522275"/>
              <a:gd name="connsiteX5" fmla="*/ 260331 w 762138"/>
              <a:gd name="connsiteY5" fmla="*/ 199776 h 522275"/>
              <a:gd name="connsiteX0" fmla="*/ 260327 w 762134"/>
              <a:gd name="connsiteY0" fmla="*/ 208355 h 530854"/>
              <a:gd name="connsiteX1" fmla="*/ 67 w 762134"/>
              <a:gd name="connsiteY1" fmla="*/ 388271 h 530854"/>
              <a:gd name="connsiteX2" fmla="*/ 440308 w 762134"/>
              <a:gd name="connsiteY2" fmla="*/ 504923 h 530854"/>
              <a:gd name="connsiteX3" fmla="*/ 720300 w 762134"/>
              <a:gd name="connsiteY3" fmla="*/ 83490 h 530854"/>
              <a:gd name="connsiteX4" fmla="*/ 247159 w 762134"/>
              <a:gd name="connsiteY4" fmla="*/ 7154 h 530854"/>
              <a:gd name="connsiteX5" fmla="*/ 260327 w 762134"/>
              <a:gd name="connsiteY5" fmla="*/ 208355 h 530854"/>
              <a:gd name="connsiteX0" fmla="*/ 260327 w 639338"/>
              <a:gd name="connsiteY0" fmla="*/ 207862 h 530172"/>
              <a:gd name="connsiteX1" fmla="*/ 67 w 639338"/>
              <a:gd name="connsiteY1" fmla="*/ 387778 h 530172"/>
              <a:gd name="connsiteX2" fmla="*/ 440308 w 639338"/>
              <a:gd name="connsiteY2" fmla="*/ 504430 h 530172"/>
              <a:gd name="connsiteX3" fmla="*/ 582622 w 639338"/>
              <a:gd name="connsiteY3" fmla="*/ 85539 h 530172"/>
              <a:gd name="connsiteX4" fmla="*/ 247159 w 639338"/>
              <a:gd name="connsiteY4" fmla="*/ 6661 h 530172"/>
              <a:gd name="connsiteX5" fmla="*/ 260327 w 639338"/>
              <a:gd name="connsiteY5" fmla="*/ 207862 h 530172"/>
              <a:gd name="connsiteX0" fmla="*/ 266498 w 676376"/>
              <a:gd name="connsiteY0" fmla="*/ 207862 h 519096"/>
              <a:gd name="connsiteX1" fmla="*/ 6238 w 676376"/>
              <a:gd name="connsiteY1" fmla="*/ 387778 h 519096"/>
              <a:gd name="connsiteX2" fmla="*/ 568423 w 676376"/>
              <a:gd name="connsiteY2" fmla="*/ 506972 h 519096"/>
              <a:gd name="connsiteX3" fmla="*/ 588793 w 676376"/>
              <a:gd name="connsiteY3" fmla="*/ 85539 h 519096"/>
              <a:gd name="connsiteX4" fmla="*/ 253330 w 676376"/>
              <a:gd name="connsiteY4" fmla="*/ 6661 h 519096"/>
              <a:gd name="connsiteX5" fmla="*/ 266498 w 676376"/>
              <a:gd name="connsiteY5" fmla="*/ 207862 h 519096"/>
              <a:gd name="connsiteX0" fmla="*/ 270365 w 680438"/>
              <a:gd name="connsiteY0" fmla="*/ 207862 h 516117"/>
              <a:gd name="connsiteX1" fmla="*/ 6171 w 680438"/>
              <a:gd name="connsiteY1" fmla="*/ 362358 h 516117"/>
              <a:gd name="connsiteX2" fmla="*/ 572290 w 680438"/>
              <a:gd name="connsiteY2" fmla="*/ 506972 h 516117"/>
              <a:gd name="connsiteX3" fmla="*/ 592660 w 680438"/>
              <a:gd name="connsiteY3" fmla="*/ 85539 h 516117"/>
              <a:gd name="connsiteX4" fmla="*/ 257197 w 680438"/>
              <a:gd name="connsiteY4" fmla="*/ 6661 h 516117"/>
              <a:gd name="connsiteX5" fmla="*/ 270365 w 680438"/>
              <a:gd name="connsiteY5" fmla="*/ 207862 h 516117"/>
              <a:gd name="connsiteX0" fmla="*/ 275981 w 686054"/>
              <a:gd name="connsiteY0" fmla="*/ 207862 h 520785"/>
              <a:gd name="connsiteX1" fmla="*/ 11787 w 686054"/>
              <a:gd name="connsiteY1" fmla="*/ 362358 h 520785"/>
              <a:gd name="connsiteX2" fmla="*/ 577906 w 686054"/>
              <a:gd name="connsiteY2" fmla="*/ 506972 h 520785"/>
              <a:gd name="connsiteX3" fmla="*/ 598276 w 686054"/>
              <a:gd name="connsiteY3" fmla="*/ 85539 h 520785"/>
              <a:gd name="connsiteX4" fmla="*/ 262813 w 686054"/>
              <a:gd name="connsiteY4" fmla="*/ 6661 h 520785"/>
              <a:gd name="connsiteX5" fmla="*/ 275981 w 686054"/>
              <a:gd name="connsiteY5" fmla="*/ 207862 h 520785"/>
              <a:gd name="connsiteX0" fmla="*/ 275981 w 676803"/>
              <a:gd name="connsiteY0" fmla="*/ 207862 h 507004"/>
              <a:gd name="connsiteX1" fmla="*/ 11787 w 676803"/>
              <a:gd name="connsiteY1" fmla="*/ 362358 h 507004"/>
              <a:gd name="connsiteX2" fmla="*/ 577906 w 676803"/>
              <a:gd name="connsiteY2" fmla="*/ 506972 h 507004"/>
              <a:gd name="connsiteX3" fmla="*/ 676301 w 676803"/>
              <a:gd name="connsiteY3" fmla="*/ 372672 h 507004"/>
              <a:gd name="connsiteX4" fmla="*/ 598276 w 676803"/>
              <a:gd name="connsiteY4" fmla="*/ 85539 h 507004"/>
              <a:gd name="connsiteX5" fmla="*/ 262813 w 676803"/>
              <a:gd name="connsiteY5" fmla="*/ 6661 h 507004"/>
              <a:gd name="connsiteX6" fmla="*/ 275981 w 676803"/>
              <a:gd name="connsiteY6" fmla="*/ 207862 h 507004"/>
              <a:gd name="connsiteX0" fmla="*/ 275981 w 613698"/>
              <a:gd name="connsiteY0" fmla="*/ 207862 h 509523"/>
              <a:gd name="connsiteX1" fmla="*/ 11787 w 613698"/>
              <a:gd name="connsiteY1" fmla="*/ 362358 h 509523"/>
              <a:gd name="connsiteX2" fmla="*/ 577906 w 613698"/>
              <a:gd name="connsiteY2" fmla="*/ 506972 h 509523"/>
              <a:gd name="connsiteX3" fmla="*/ 479617 w 613698"/>
              <a:gd name="connsiteY3" fmla="*/ 278619 h 509523"/>
              <a:gd name="connsiteX4" fmla="*/ 598276 w 613698"/>
              <a:gd name="connsiteY4" fmla="*/ 85539 h 509523"/>
              <a:gd name="connsiteX5" fmla="*/ 262813 w 613698"/>
              <a:gd name="connsiteY5" fmla="*/ 6661 h 509523"/>
              <a:gd name="connsiteX6" fmla="*/ 275981 w 613698"/>
              <a:gd name="connsiteY6" fmla="*/ 207862 h 509523"/>
              <a:gd name="connsiteX0" fmla="*/ 275981 w 624267"/>
              <a:gd name="connsiteY0" fmla="*/ 207862 h 509523"/>
              <a:gd name="connsiteX1" fmla="*/ 11787 w 624267"/>
              <a:gd name="connsiteY1" fmla="*/ 362358 h 509523"/>
              <a:gd name="connsiteX2" fmla="*/ 577906 w 624267"/>
              <a:gd name="connsiteY2" fmla="*/ 506972 h 509523"/>
              <a:gd name="connsiteX3" fmla="*/ 479617 w 624267"/>
              <a:gd name="connsiteY3" fmla="*/ 278619 h 509523"/>
              <a:gd name="connsiteX4" fmla="*/ 598276 w 624267"/>
              <a:gd name="connsiteY4" fmla="*/ 85539 h 509523"/>
              <a:gd name="connsiteX5" fmla="*/ 262813 w 624267"/>
              <a:gd name="connsiteY5" fmla="*/ 6661 h 509523"/>
              <a:gd name="connsiteX6" fmla="*/ 275981 w 624267"/>
              <a:gd name="connsiteY6" fmla="*/ 207862 h 509523"/>
              <a:gd name="connsiteX0" fmla="*/ 275981 w 624267"/>
              <a:gd name="connsiteY0" fmla="*/ 207862 h 509523"/>
              <a:gd name="connsiteX1" fmla="*/ 11787 w 624267"/>
              <a:gd name="connsiteY1" fmla="*/ 362358 h 509523"/>
              <a:gd name="connsiteX2" fmla="*/ 577906 w 624267"/>
              <a:gd name="connsiteY2" fmla="*/ 506972 h 509523"/>
              <a:gd name="connsiteX3" fmla="*/ 479617 w 624267"/>
              <a:gd name="connsiteY3" fmla="*/ 278619 h 509523"/>
              <a:gd name="connsiteX4" fmla="*/ 598276 w 624267"/>
              <a:gd name="connsiteY4" fmla="*/ 85539 h 509523"/>
              <a:gd name="connsiteX5" fmla="*/ 262813 w 624267"/>
              <a:gd name="connsiteY5" fmla="*/ 6661 h 509523"/>
              <a:gd name="connsiteX6" fmla="*/ 275981 w 624267"/>
              <a:gd name="connsiteY6" fmla="*/ 207862 h 509523"/>
              <a:gd name="connsiteX0" fmla="*/ 275981 w 624267"/>
              <a:gd name="connsiteY0" fmla="*/ 207862 h 509523"/>
              <a:gd name="connsiteX1" fmla="*/ 11787 w 624267"/>
              <a:gd name="connsiteY1" fmla="*/ 362358 h 509523"/>
              <a:gd name="connsiteX2" fmla="*/ 577906 w 624267"/>
              <a:gd name="connsiteY2" fmla="*/ 506972 h 509523"/>
              <a:gd name="connsiteX3" fmla="*/ 479617 w 624267"/>
              <a:gd name="connsiteY3" fmla="*/ 278619 h 509523"/>
              <a:gd name="connsiteX4" fmla="*/ 598276 w 624267"/>
              <a:gd name="connsiteY4" fmla="*/ 85539 h 509523"/>
              <a:gd name="connsiteX5" fmla="*/ 262813 w 624267"/>
              <a:gd name="connsiteY5" fmla="*/ 6661 h 509523"/>
              <a:gd name="connsiteX6" fmla="*/ 275981 w 624267"/>
              <a:gd name="connsiteY6" fmla="*/ 207862 h 509523"/>
              <a:gd name="connsiteX0" fmla="*/ 275981 w 624267"/>
              <a:gd name="connsiteY0" fmla="*/ 207862 h 525142"/>
              <a:gd name="connsiteX1" fmla="*/ 11787 w 624267"/>
              <a:gd name="connsiteY1" fmla="*/ 362358 h 525142"/>
              <a:gd name="connsiteX2" fmla="*/ 577906 w 624267"/>
              <a:gd name="connsiteY2" fmla="*/ 506972 h 525142"/>
              <a:gd name="connsiteX3" fmla="*/ 479617 w 624267"/>
              <a:gd name="connsiteY3" fmla="*/ 278619 h 525142"/>
              <a:gd name="connsiteX4" fmla="*/ 598276 w 624267"/>
              <a:gd name="connsiteY4" fmla="*/ 85539 h 525142"/>
              <a:gd name="connsiteX5" fmla="*/ 262813 w 624267"/>
              <a:gd name="connsiteY5" fmla="*/ 6661 h 525142"/>
              <a:gd name="connsiteX6" fmla="*/ 275981 w 624267"/>
              <a:gd name="connsiteY6" fmla="*/ 207862 h 525142"/>
              <a:gd name="connsiteX0" fmla="*/ 271805 w 643393"/>
              <a:gd name="connsiteY0" fmla="*/ 207862 h 510051"/>
              <a:gd name="connsiteX1" fmla="*/ 7611 w 643393"/>
              <a:gd name="connsiteY1" fmla="*/ 362358 h 510051"/>
              <a:gd name="connsiteX2" fmla="*/ 613067 w 643393"/>
              <a:gd name="connsiteY2" fmla="*/ 496804 h 510051"/>
              <a:gd name="connsiteX3" fmla="*/ 475441 w 643393"/>
              <a:gd name="connsiteY3" fmla="*/ 278619 h 510051"/>
              <a:gd name="connsiteX4" fmla="*/ 594100 w 643393"/>
              <a:gd name="connsiteY4" fmla="*/ 85539 h 510051"/>
              <a:gd name="connsiteX5" fmla="*/ 258637 w 643393"/>
              <a:gd name="connsiteY5" fmla="*/ 6661 h 510051"/>
              <a:gd name="connsiteX6" fmla="*/ 271805 w 643393"/>
              <a:gd name="connsiteY6" fmla="*/ 207862 h 510051"/>
              <a:gd name="connsiteX0" fmla="*/ 272715 w 644303"/>
              <a:gd name="connsiteY0" fmla="*/ 207862 h 514066"/>
              <a:gd name="connsiteX1" fmla="*/ 8521 w 644303"/>
              <a:gd name="connsiteY1" fmla="*/ 362358 h 514066"/>
              <a:gd name="connsiteX2" fmla="*/ 613977 w 644303"/>
              <a:gd name="connsiteY2" fmla="*/ 496804 h 514066"/>
              <a:gd name="connsiteX3" fmla="*/ 476351 w 644303"/>
              <a:gd name="connsiteY3" fmla="*/ 278619 h 514066"/>
              <a:gd name="connsiteX4" fmla="*/ 595010 w 644303"/>
              <a:gd name="connsiteY4" fmla="*/ 85539 h 514066"/>
              <a:gd name="connsiteX5" fmla="*/ 259547 w 644303"/>
              <a:gd name="connsiteY5" fmla="*/ 6661 h 514066"/>
              <a:gd name="connsiteX6" fmla="*/ 272715 w 644303"/>
              <a:gd name="connsiteY6" fmla="*/ 207862 h 51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303" h="514066">
                <a:moveTo>
                  <a:pt x="272715" y="207862"/>
                </a:moveTo>
                <a:cubicBezTo>
                  <a:pt x="230877" y="267145"/>
                  <a:pt x="-52290" y="265903"/>
                  <a:pt x="8521" y="362358"/>
                </a:cubicBezTo>
                <a:cubicBezTo>
                  <a:pt x="69332" y="458813"/>
                  <a:pt x="480934" y="553975"/>
                  <a:pt x="613977" y="496804"/>
                </a:cubicBezTo>
                <a:cubicBezTo>
                  <a:pt x="747020" y="439633"/>
                  <a:pt x="394282" y="320896"/>
                  <a:pt x="476351" y="278619"/>
                </a:cubicBezTo>
                <a:cubicBezTo>
                  <a:pt x="585955" y="218548"/>
                  <a:pt x="663925" y="146541"/>
                  <a:pt x="595010" y="85539"/>
                </a:cubicBezTo>
                <a:cubicBezTo>
                  <a:pt x="395197" y="12726"/>
                  <a:pt x="313263" y="-13726"/>
                  <a:pt x="259547" y="6661"/>
                </a:cubicBezTo>
                <a:cubicBezTo>
                  <a:pt x="205831" y="27048"/>
                  <a:pt x="314553" y="148579"/>
                  <a:pt x="272715" y="207862"/>
                </a:cubicBezTo>
                <a:close/>
              </a:path>
            </a:pathLst>
          </a:custGeom>
          <a:noFill/>
          <a:ln w="25400" cap="flat" cmpd="sng" algn="ctr">
            <a:solidFill>
              <a:srgbClr val="325AB4">
                <a:lumMod val="75000"/>
              </a:srgbClr>
            </a:solidFill>
            <a:prstDash val="sysDash"/>
          </a:ln>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339" name="Freeform 338">
            <a:extLst>
              <a:ext uri="{FF2B5EF4-FFF2-40B4-BE49-F238E27FC236}">
                <a16:creationId xmlns:a16="http://schemas.microsoft.com/office/drawing/2014/main" id="{1AF543B4-0299-1444-95A8-D4250DE9E103}"/>
              </a:ext>
            </a:extLst>
          </p:cNvPr>
          <p:cNvSpPr/>
          <p:nvPr/>
        </p:nvSpPr>
        <p:spPr>
          <a:xfrm>
            <a:off x="7445142" y="1488324"/>
            <a:ext cx="1064314" cy="915770"/>
          </a:xfrm>
          <a:custGeom>
            <a:avLst/>
            <a:gdLst>
              <a:gd name="connsiteX0" fmla="*/ 221407 w 1088950"/>
              <a:gd name="connsiteY0" fmla="*/ 12680 h 907615"/>
              <a:gd name="connsiteX1" fmla="*/ 28367 w 1088950"/>
              <a:gd name="connsiteY1" fmla="*/ 774680 h 907615"/>
              <a:gd name="connsiteX2" fmla="*/ 820847 w 1088950"/>
              <a:gd name="connsiteY2" fmla="*/ 845800 h 907615"/>
              <a:gd name="connsiteX3" fmla="*/ 1085007 w 1088950"/>
              <a:gd name="connsiteY3" fmla="*/ 124440 h 907615"/>
              <a:gd name="connsiteX4" fmla="*/ 658287 w 1088950"/>
              <a:gd name="connsiteY4" fmla="*/ 287000 h 907615"/>
              <a:gd name="connsiteX5" fmla="*/ 221407 w 1088950"/>
              <a:gd name="connsiteY5" fmla="*/ 12680 h 907615"/>
              <a:gd name="connsiteX0" fmla="*/ 53398 w 920182"/>
              <a:gd name="connsiteY0" fmla="*/ 6038 h 858372"/>
              <a:gd name="connsiteX1" fmla="*/ 73718 w 920182"/>
              <a:gd name="connsiteY1" fmla="*/ 595318 h 858372"/>
              <a:gd name="connsiteX2" fmla="*/ 652838 w 920182"/>
              <a:gd name="connsiteY2" fmla="*/ 839158 h 858372"/>
              <a:gd name="connsiteX3" fmla="*/ 916998 w 920182"/>
              <a:gd name="connsiteY3" fmla="*/ 117798 h 858372"/>
              <a:gd name="connsiteX4" fmla="*/ 490278 w 920182"/>
              <a:gd name="connsiteY4" fmla="*/ 280358 h 858372"/>
              <a:gd name="connsiteX5" fmla="*/ 53398 w 920182"/>
              <a:gd name="connsiteY5" fmla="*/ 6038 h 858372"/>
              <a:gd name="connsiteX0" fmla="*/ 36665 w 954249"/>
              <a:gd name="connsiteY0" fmla="*/ 7266 h 787684"/>
              <a:gd name="connsiteX1" fmla="*/ 107785 w 954249"/>
              <a:gd name="connsiteY1" fmla="*/ 525426 h 787684"/>
              <a:gd name="connsiteX2" fmla="*/ 686905 w 954249"/>
              <a:gd name="connsiteY2" fmla="*/ 769266 h 787684"/>
              <a:gd name="connsiteX3" fmla="*/ 951065 w 954249"/>
              <a:gd name="connsiteY3" fmla="*/ 47906 h 787684"/>
              <a:gd name="connsiteX4" fmla="*/ 524345 w 954249"/>
              <a:gd name="connsiteY4" fmla="*/ 210466 h 787684"/>
              <a:gd name="connsiteX5" fmla="*/ 36665 w 954249"/>
              <a:gd name="connsiteY5" fmla="*/ 7266 h 787684"/>
              <a:gd name="connsiteX0" fmla="*/ 38815 w 957660"/>
              <a:gd name="connsiteY0" fmla="*/ 7266 h 740370"/>
              <a:gd name="connsiteX1" fmla="*/ 109935 w 957660"/>
              <a:gd name="connsiteY1" fmla="*/ 525426 h 740370"/>
              <a:gd name="connsiteX2" fmla="*/ 739855 w 957660"/>
              <a:gd name="connsiteY2" fmla="*/ 718466 h 740370"/>
              <a:gd name="connsiteX3" fmla="*/ 953215 w 957660"/>
              <a:gd name="connsiteY3" fmla="*/ 47906 h 740370"/>
              <a:gd name="connsiteX4" fmla="*/ 526495 w 957660"/>
              <a:gd name="connsiteY4" fmla="*/ 210466 h 740370"/>
              <a:gd name="connsiteX5" fmla="*/ 38815 w 957660"/>
              <a:gd name="connsiteY5" fmla="*/ 7266 h 740370"/>
              <a:gd name="connsiteX0" fmla="*/ 25690 w 944323"/>
              <a:gd name="connsiteY0" fmla="*/ 6874 h 738424"/>
              <a:gd name="connsiteX1" fmla="*/ 137450 w 944323"/>
              <a:gd name="connsiteY1" fmla="*/ 514874 h 738424"/>
              <a:gd name="connsiteX2" fmla="*/ 726730 w 944323"/>
              <a:gd name="connsiteY2" fmla="*/ 718074 h 738424"/>
              <a:gd name="connsiteX3" fmla="*/ 940090 w 944323"/>
              <a:gd name="connsiteY3" fmla="*/ 47514 h 738424"/>
              <a:gd name="connsiteX4" fmla="*/ 513370 w 944323"/>
              <a:gd name="connsiteY4" fmla="*/ 210074 h 738424"/>
              <a:gd name="connsiteX5" fmla="*/ 25690 w 944323"/>
              <a:gd name="connsiteY5" fmla="*/ 6874 h 738424"/>
              <a:gd name="connsiteX0" fmla="*/ 23027 w 939828"/>
              <a:gd name="connsiteY0" fmla="*/ 6874 h 701249"/>
              <a:gd name="connsiteX1" fmla="*/ 134787 w 939828"/>
              <a:gd name="connsiteY1" fmla="*/ 514874 h 701249"/>
              <a:gd name="connsiteX2" fmla="*/ 622467 w 939828"/>
              <a:gd name="connsiteY2" fmla="*/ 677434 h 701249"/>
              <a:gd name="connsiteX3" fmla="*/ 937427 w 939828"/>
              <a:gd name="connsiteY3" fmla="*/ 47514 h 701249"/>
              <a:gd name="connsiteX4" fmla="*/ 510707 w 939828"/>
              <a:gd name="connsiteY4" fmla="*/ 210074 h 701249"/>
              <a:gd name="connsiteX5" fmla="*/ 23027 w 939828"/>
              <a:gd name="connsiteY5" fmla="*/ 6874 h 701249"/>
              <a:gd name="connsiteX0" fmla="*/ 23027 w 959984"/>
              <a:gd name="connsiteY0" fmla="*/ 7207 h 696299"/>
              <a:gd name="connsiteX1" fmla="*/ 134787 w 959984"/>
              <a:gd name="connsiteY1" fmla="*/ 515207 h 696299"/>
              <a:gd name="connsiteX2" fmla="*/ 622467 w 959984"/>
              <a:gd name="connsiteY2" fmla="*/ 677767 h 696299"/>
              <a:gd name="connsiteX3" fmla="*/ 957747 w 959984"/>
              <a:gd name="connsiteY3" fmla="*/ 129127 h 696299"/>
              <a:gd name="connsiteX4" fmla="*/ 510707 w 959984"/>
              <a:gd name="connsiteY4" fmla="*/ 210407 h 696299"/>
              <a:gd name="connsiteX5" fmla="*/ 23027 w 959984"/>
              <a:gd name="connsiteY5" fmla="*/ 7207 h 696299"/>
              <a:gd name="connsiteX0" fmla="*/ 23027 w 966054"/>
              <a:gd name="connsiteY0" fmla="*/ 7207 h 696299"/>
              <a:gd name="connsiteX1" fmla="*/ 134787 w 966054"/>
              <a:gd name="connsiteY1" fmla="*/ 515207 h 696299"/>
              <a:gd name="connsiteX2" fmla="*/ 622467 w 966054"/>
              <a:gd name="connsiteY2" fmla="*/ 677767 h 696299"/>
              <a:gd name="connsiteX3" fmla="*/ 957747 w 966054"/>
              <a:gd name="connsiteY3" fmla="*/ 129127 h 696299"/>
              <a:gd name="connsiteX4" fmla="*/ 510707 w 966054"/>
              <a:gd name="connsiteY4" fmla="*/ 210407 h 696299"/>
              <a:gd name="connsiteX5" fmla="*/ 23027 w 966054"/>
              <a:gd name="connsiteY5" fmla="*/ 7207 h 696299"/>
              <a:gd name="connsiteX0" fmla="*/ 67199 w 1010226"/>
              <a:gd name="connsiteY0" fmla="*/ 4928 h 694020"/>
              <a:gd name="connsiteX1" fmla="*/ 178959 w 1010226"/>
              <a:gd name="connsiteY1" fmla="*/ 512928 h 694020"/>
              <a:gd name="connsiteX2" fmla="*/ 666639 w 1010226"/>
              <a:gd name="connsiteY2" fmla="*/ 675488 h 694020"/>
              <a:gd name="connsiteX3" fmla="*/ 1001919 w 1010226"/>
              <a:gd name="connsiteY3" fmla="*/ 126848 h 694020"/>
              <a:gd name="connsiteX4" fmla="*/ 554879 w 1010226"/>
              <a:gd name="connsiteY4" fmla="*/ 208128 h 694020"/>
              <a:gd name="connsiteX5" fmla="*/ 67199 w 1010226"/>
              <a:gd name="connsiteY5" fmla="*/ 4928 h 694020"/>
              <a:gd name="connsiteX0" fmla="*/ 67199 w 1010226"/>
              <a:gd name="connsiteY0" fmla="*/ 4742 h 693834"/>
              <a:gd name="connsiteX1" fmla="*/ 178959 w 1010226"/>
              <a:gd name="connsiteY1" fmla="*/ 512742 h 693834"/>
              <a:gd name="connsiteX2" fmla="*/ 666639 w 1010226"/>
              <a:gd name="connsiteY2" fmla="*/ 675302 h 693834"/>
              <a:gd name="connsiteX3" fmla="*/ 1001919 w 1010226"/>
              <a:gd name="connsiteY3" fmla="*/ 126662 h 693834"/>
              <a:gd name="connsiteX4" fmla="*/ 554879 w 1010226"/>
              <a:gd name="connsiteY4" fmla="*/ 207942 h 693834"/>
              <a:gd name="connsiteX5" fmla="*/ 67199 w 1010226"/>
              <a:gd name="connsiteY5" fmla="*/ 4742 h 69383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8811 w 971838"/>
              <a:gd name="connsiteY0" fmla="*/ 27687 h 716779"/>
              <a:gd name="connsiteX1" fmla="*/ 140571 w 971838"/>
              <a:gd name="connsiteY1" fmla="*/ 535687 h 716779"/>
              <a:gd name="connsiteX2" fmla="*/ 628251 w 971838"/>
              <a:gd name="connsiteY2" fmla="*/ 698247 h 716779"/>
              <a:gd name="connsiteX3" fmla="*/ 963531 w 971838"/>
              <a:gd name="connsiteY3" fmla="*/ 149607 h 716779"/>
              <a:gd name="connsiteX4" fmla="*/ 475851 w 971838"/>
              <a:gd name="connsiteY4" fmla="*/ 261367 h 716779"/>
              <a:gd name="connsiteX5" fmla="*/ 28811 w 971838"/>
              <a:gd name="connsiteY5" fmla="*/ 27687 h 716779"/>
              <a:gd name="connsiteX0" fmla="*/ 30379 w 963246"/>
              <a:gd name="connsiteY0" fmla="*/ 30104 h 688240"/>
              <a:gd name="connsiteX1" fmla="*/ 131979 w 963246"/>
              <a:gd name="connsiteY1" fmla="*/ 507624 h 688240"/>
              <a:gd name="connsiteX2" fmla="*/ 619659 w 963246"/>
              <a:gd name="connsiteY2" fmla="*/ 670184 h 688240"/>
              <a:gd name="connsiteX3" fmla="*/ 954939 w 963246"/>
              <a:gd name="connsiteY3" fmla="*/ 121544 h 688240"/>
              <a:gd name="connsiteX4" fmla="*/ 467259 w 963246"/>
              <a:gd name="connsiteY4" fmla="*/ 233304 h 688240"/>
              <a:gd name="connsiteX5" fmla="*/ 30379 w 963246"/>
              <a:gd name="connsiteY5" fmla="*/ 30104 h 688240"/>
              <a:gd name="connsiteX0" fmla="*/ 30379 w 963246"/>
              <a:gd name="connsiteY0" fmla="*/ 30104 h 695581"/>
              <a:gd name="connsiteX1" fmla="*/ 131979 w 963246"/>
              <a:gd name="connsiteY1" fmla="*/ 507624 h 695581"/>
              <a:gd name="connsiteX2" fmla="*/ 619659 w 963246"/>
              <a:gd name="connsiteY2" fmla="*/ 670184 h 695581"/>
              <a:gd name="connsiteX3" fmla="*/ 954939 w 963246"/>
              <a:gd name="connsiteY3" fmla="*/ 121544 h 695581"/>
              <a:gd name="connsiteX4" fmla="*/ 467259 w 963246"/>
              <a:gd name="connsiteY4" fmla="*/ 233304 h 695581"/>
              <a:gd name="connsiteX5" fmla="*/ 30379 w 963246"/>
              <a:gd name="connsiteY5" fmla="*/ 30104 h 695581"/>
              <a:gd name="connsiteX0" fmla="*/ 24233 w 957145"/>
              <a:gd name="connsiteY0" fmla="*/ 5187 h 666118"/>
              <a:gd name="connsiteX1" fmla="*/ 115673 w 957145"/>
              <a:gd name="connsiteY1" fmla="*/ 462387 h 666118"/>
              <a:gd name="connsiteX2" fmla="*/ 613513 w 957145"/>
              <a:gd name="connsiteY2" fmla="*/ 645267 h 666118"/>
              <a:gd name="connsiteX3" fmla="*/ 948793 w 957145"/>
              <a:gd name="connsiteY3" fmla="*/ 96627 h 666118"/>
              <a:gd name="connsiteX4" fmla="*/ 461113 w 957145"/>
              <a:gd name="connsiteY4" fmla="*/ 208387 h 666118"/>
              <a:gd name="connsiteX5" fmla="*/ 24233 w 957145"/>
              <a:gd name="connsiteY5" fmla="*/ 5187 h 666118"/>
              <a:gd name="connsiteX0" fmla="*/ 24233 w 957145"/>
              <a:gd name="connsiteY0" fmla="*/ 5187 h 660302"/>
              <a:gd name="connsiteX1" fmla="*/ 115673 w 957145"/>
              <a:gd name="connsiteY1" fmla="*/ 462387 h 660302"/>
              <a:gd name="connsiteX2" fmla="*/ 613513 w 957145"/>
              <a:gd name="connsiteY2" fmla="*/ 645267 h 660302"/>
              <a:gd name="connsiteX3" fmla="*/ 948793 w 957145"/>
              <a:gd name="connsiteY3" fmla="*/ 96627 h 660302"/>
              <a:gd name="connsiteX4" fmla="*/ 461113 w 957145"/>
              <a:gd name="connsiteY4" fmla="*/ 208387 h 660302"/>
              <a:gd name="connsiteX5" fmla="*/ 24233 w 957145"/>
              <a:gd name="connsiteY5" fmla="*/ 5187 h 660302"/>
              <a:gd name="connsiteX0" fmla="*/ 37642 w 970554"/>
              <a:gd name="connsiteY0" fmla="*/ 28930 h 684045"/>
              <a:gd name="connsiteX1" fmla="*/ 129082 w 970554"/>
              <a:gd name="connsiteY1" fmla="*/ 486130 h 684045"/>
              <a:gd name="connsiteX2" fmla="*/ 626922 w 970554"/>
              <a:gd name="connsiteY2" fmla="*/ 669010 h 684045"/>
              <a:gd name="connsiteX3" fmla="*/ 962202 w 970554"/>
              <a:gd name="connsiteY3" fmla="*/ 120370 h 684045"/>
              <a:gd name="connsiteX4" fmla="*/ 474522 w 970554"/>
              <a:gd name="connsiteY4" fmla="*/ 232130 h 684045"/>
              <a:gd name="connsiteX5" fmla="*/ 37642 w 970554"/>
              <a:gd name="connsiteY5" fmla="*/ 28930 h 684045"/>
              <a:gd name="connsiteX0" fmla="*/ 51093 w 928247"/>
              <a:gd name="connsiteY0" fmla="*/ 272367 h 580725"/>
              <a:gd name="connsiteX1" fmla="*/ 86775 w 928247"/>
              <a:gd name="connsiteY1" fmla="*/ 386132 h 580725"/>
              <a:gd name="connsiteX2" fmla="*/ 584615 w 928247"/>
              <a:gd name="connsiteY2" fmla="*/ 569012 h 580725"/>
              <a:gd name="connsiteX3" fmla="*/ 919895 w 928247"/>
              <a:gd name="connsiteY3" fmla="*/ 20372 h 580725"/>
              <a:gd name="connsiteX4" fmla="*/ 432215 w 928247"/>
              <a:gd name="connsiteY4" fmla="*/ 132132 h 580725"/>
              <a:gd name="connsiteX5" fmla="*/ 51093 w 928247"/>
              <a:gd name="connsiteY5" fmla="*/ 272367 h 580725"/>
              <a:gd name="connsiteX0" fmla="*/ 38127 w 915281"/>
              <a:gd name="connsiteY0" fmla="*/ 272367 h 591025"/>
              <a:gd name="connsiteX1" fmla="*/ 73809 w 915281"/>
              <a:gd name="connsiteY1" fmla="*/ 462451 h 591025"/>
              <a:gd name="connsiteX2" fmla="*/ 571649 w 915281"/>
              <a:gd name="connsiteY2" fmla="*/ 569012 h 591025"/>
              <a:gd name="connsiteX3" fmla="*/ 906929 w 915281"/>
              <a:gd name="connsiteY3" fmla="*/ 20372 h 591025"/>
              <a:gd name="connsiteX4" fmla="*/ 419249 w 915281"/>
              <a:gd name="connsiteY4" fmla="*/ 132132 h 591025"/>
              <a:gd name="connsiteX5" fmla="*/ 38127 w 915281"/>
              <a:gd name="connsiteY5" fmla="*/ 272367 h 591025"/>
              <a:gd name="connsiteX0" fmla="*/ 38127 w 820768"/>
              <a:gd name="connsiteY0" fmla="*/ 238115 h 554283"/>
              <a:gd name="connsiteX1" fmla="*/ 73809 w 820768"/>
              <a:gd name="connsiteY1" fmla="*/ 428199 h 554283"/>
              <a:gd name="connsiteX2" fmla="*/ 571649 w 820768"/>
              <a:gd name="connsiteY2" fmla="*/ 534760 h 554283"/>
              <a:gd name="connsiteX3" fmla="*/ 809350 w 820768"/>
              <a:gd name="connsiteY3" fmla="*/ 24280 h 554283"/>
              <a:gd name="connsiteX4" fmla="*/ 419249 w 820768"/>
              <a:gd name="connsiteY4" fmla="*/ 97880 h 554283"/>
              <a:gd name="connsiteX5" fmla="*/ 38127 w 820768"/>
              <a:gd name="connsiteY5" fmla="*/ 238115 h 554283"/>
              <a:gd name="connsiteX0" fmla="*/ 30467 w 813108"/>
              <a:gd name="connsiteY0" fmla="*/ 232251 h 548419"/>
              <a:gd name="connsiteX1" fmla="*/ 66149 w 813108"/>
              <a:gd name="connsiteY1" fmla="*/ 422335 h 548419"/>
              <a:gd name="connsiteX2" fmla="*/ 563989 w 813108"/>
              <a:gd name="connsiteY2" fmla="*/ 528896 h 548419"/>
              <a:gd name="connsiteX3" fmla="*/ 801690 w 813108"/>
              <a:gd name="connsiteY3" fmla="*/ 18416 h 548419"/>
              <a:gd name="connsiteX4" fmla="*/ 300070 w 813108"/>
              <a:gd name="connsiteY4" fmla="*/ 145439 h 548419"/>
              <a:gd name="connsiteX5" fmla="*/ 30467 w 813108"/>
              <a:gd name="connsiteY5" fmla="*/ 232251 h 548419"/>
              <a:gd name="connsiteX0" fmla="*/ 44203 w 876299"/>
              <a:gd name="connsiteY0" fmla="*/ 232251 h 465668"/>
              <a:gd name="connsiteX1" fmla="*/ 79885 w 876299"/>
              <a:gd name="connsiteY1" fmla="*/ 422335 h 465668"/>
              <a:gd name="connsiteX2" fmla="*/ 800762 w 876299"/>
              <a:gd name="connsiteY2" fmla="*/ 429681 h 465668"/>
              <a:gd name="connsiteX3" fmla="*/ 815426 w 876299"/>
              <a:gd name="connsiteY3" fmla="*/ 18416 h 465668"/>
              <a:gd name="connsiteX4" fmla="*/ 313806 w 876299"/>
              <a:gd name="connsiteY4" fmla="*/ 145439 h 465668"/>
              <a:gd name="connsiteX5" fmla="*/ 44203 w 876299"/>
              <a:gd name="connsiteY5" fmla="*/ 232251 h 465668"/>
              <a:gd name="connsiteX0" fmla="*/ 48221 w 880317"/>
              <a:gd name="connsiteY0" fmla="*/ 291213 h 524630"/>
              <a:gd name="connsiteX1" fmla="*/ 83903 w 880317"/>
              <a:gd name="connsiteY1" fmla="*/ 481297 h 524630"/>
              <a:gd name="connsiteX2" fmla="*/ 804780 w 880317"/>
              <a:gd name="connsiteY2" fmla="*/ 488643 h 524630"/>
              <a:gd name="connsiteX3" fmla="*/ 819444 w 880317"/>
              <a:gd name="connsiteY3" fmla="*/ 77378 h 524630"/>
              <a:gd name="connsiteX4" fmla="*/ 384156 w 880317"/>
              <a:gd name="connsiteY4" fmla="*/ 16294 h 524630"/>
              <a:gd name="connsiteX5" fmla="*/ 48221 w 880317"/>
              <a:gd name="connsiteY5" fmla="*/ 291213 h 524630"/>
              <a:gd name="connsiteX0" fmla="*/ 48221 w 862605"/>
              <a:gd name="connsiteY0" fmla="*/ 289755 h 522803"/>
              <a:gd name="connsiteX1" fmla="*/ 83903 w 862605"/>
              <a:gd name="connsiteY1" fmla="*/ 479839 h 522803"/>
              <a:gd name="connsiteX2" fmla="*/ 804780 w 862605"/>
              <a:gd name="connsiteY2" fmla="*/ 487185 h 522803"/>
              <a:gd name="connsiteX3" fmla="*/ 778624 w 862605"/>
              <a:gd name="connsiteY3" fmla="*/ 81004 h 522803"/>
              <a:gd name="connsiteX4" fmla="*/ 384156 w 862605"/>
              <a:gd name="connsiteY4" fmla="*/ 14836 h 522803"/>
              <a:gd name="connsiteX5" fmla="*/ 48221 w 862605"/>
              <a:gd name="connsiteY5" fmla="*/ 289755 h 522803"/>
              <a:gd name="connsiteX0" fmla="*/ 30688 w 770464"/>
              <a:gd name="connsiteY0" fmla="*/ 289755 h 534030"/>
              <a:gd name="connsiteX1" fmla="*/ 66370 w 770464"/>
              <a:gd name="connsiteY1" fmla="*/ 479839 h 534030"/>
              <a:gd name="connsiteX2" fmla="*/ 481099 w 770464"/>
              <a:gd name="connsiteY2" fmla="*/ 502437 h 534030"/>
              <a:gd name="connsiteX3" fmla="*/ 761091 w 770464"/>
              <a:gd name="connsiteY3" fmla="*/ 81004 h 534030"/>
              <a:gd name="connsiteX4" fmla="*/ 366623 w 770464"/>
              <a:gd name="connsiteY4" fmla="*/ 14836 h 534030"/>
              <a:gd name="connsiteX5" fmla="*/ 30688 w 770464"/>
              <a:gd name="connsiteY5" fmla="*/ 289755 h 534030"/>
              <a:gd name="connsiteX0" fmla="*/ 237609 w 706955"/>
              <a:gd name="connsiteY0" fmla="*/ 199776 h 531439"/>
              <a:gd name="connsiteX1" fmla="*/ 2861 w 706955"/>
              <a:gd name="connsiteY1" fmla="*/ 473746 h 531439"/>
              <a:gd name="connsiteX2" fmla="*/ 417590 w 706955"/>
              <a:gd name="connsiteY2" fmla="*/ 496344 h 531439"/>
              <a:gd name="connsiteX3" fmla="*/ 697582 w 706955"/>
              <a:gd name="connsiteY3" fmla="*/ 74911 h 531439"/>
              <a:gd name="connsiteX4" fmla="*/ 303114 w 706955"/>
              <a:gd name="connsiteY4" fmla="*/ 8743 h 531439"/>
              <a:gd name="connsiteX5" fmla="*/ 237609 w 706955"/>
              <a:gd name="connsiteY5" fmla="*/ 199776 h 531439"/>
              <a:gd name="connsiteX0" fmla="*/ 262884 w 732373"/>
              <a:gd name="connsiteY0" fmla="*/ 199776 h 508780"/>
              <a:gd name="connsiteX1" fmla="*/ 2624 w 732373"/>
              <a:gd name="connsiteY1" fmla="*/ 379692 h 508780"/>
              <a:gd name="connsiteX2" fmla="*/ 442865 w 732373"/>
              <a:gd name="connsiteY2" fmla="*/ 496344 h 508780"/>
              <a:gd name="connsiteX3" fmla="*/ 722857 w 732373"/>
              <a:gd name="connsiteY3" fmla="*/ 74911 h 508780"/>
              <a:gd name="connsiteX4" fmla="*/ 328389 w 732373"/>
              <a:gd name="connsiteY4" fmla="*/ 8743 h 508780"/>
              <a:gd name="connsiteX5" fmla="*/ 262884 w 732373"/>
              <a:gd name="connsiteY5" fmla="*/ 199776 h 508780"/>
              <a:gd name="connsiteX0" fmla="*/ 260331 w 729820"/>
              <a:gd name="connsiteY0" fmla="*/ 199776 h 513084"/>
              <a:gd name="connsiteX1" fmla="*/ 71 w 729820"/>
              <a:gd name="connsiteY1" fmla="*/ 379692 h 513084"/>
              <a:gd name="connsiteX2" fmla="*/ 440312 w 729820"/>
              <a:gd name="connsiteY2" fmla="*/ 496344 h 513084"/>
              <a:gd name="connsiteX3" fmla="*/ 720304 w 729820"/>
              <a:gd name="connsiteY3" fmla="*/ 74911 h 513084"/>
              <a:gd name="connsiteX4" fmla="*/ 325836 w 729820"/>
              <a:gd name="connsiteY4" fmla="*/ 8743 h 513084"/>
              <a:gd name="connsiteX5" fmla="*/ 260331 w 729820"/>
              <a:gd name="connsiteY5" fmla="*/ 199776 h 513084"/>
              <a:gd name="connsiteX0" fmla="*/ 260331 w 729820"/>
              <a:gd name="connsiteY0" fmla="*/ 199776 h 522275"/>
              <a:gd name="connsiteX1" fmla="*/ 71 w 729820"/>
              <a:gd name="connsiteY1" fmla="*/ 379692 h 522275"/>
              <a:gd name="connsiteX2" fmla="*/ 440312 w 729820"/>
              <a:gd name="connsiteY2" fmla="*/ 496344 h 522275"/>
              <a:gd name="connsiteX3" fmla="*/ 720304 w 729820"/>
              <a:gd name="connsiteY3" fmla="*/ 74911 h 522275"/>
              <a:gd name="connsiteX4" fmla="*/ 325836 w 729820"/>
              <a:gd name="connsiteY4" fmla="*/ 8743 h 522275"/>
              <a:gd name="connsiteX5" fmla="*/ 260331 w 729820"/>
              <a:gd name="connsiteY5" fmla="*/ 199776 h 522275"/>
              <a:gd name="connsiteX0" fmla="*/ 260331 w 762138"/>
              <a:gd name="connsiteY0" fmla="*/ 199776 h 522275"/>
              <a:gd name="connsiteX1" fmla="*/ 71 w 762138"/>
              <a:gd name="connsiteY1" fmla="*/ 379692 h 522275"/>
              <a:gd name="connsiteX2" fmla="*/ 440312 w 762138"/>
              <a:gd name="connsiteY2" fmla="*/ 496344 h 522275"/>
              <a:gd name="connsiteX3" fmla="*/ 720304 w 762138"/>
              <a:gd name="connsiteY3" fmla="*/ 74911 h 522275"/>
              <a:gd name="connsiteX4" fmla="*/ 325836 w 762138"/>
              <a:gd name="connsiteY4" fmla="*/ 8743 h 522275"/>
              <a:gd name="connsiteX5" fmla="*/ 260331 w 762138"/>
              <a:gd name="connsiteY5" fmla="*/ 199776 h 522275"/>
              <a:gd name="connsiteX0" fmla="*/ 260331 w 998549"/>
              <a:gd name="connsiteY0" fmla="*/ 191641 h 500028"/>
              <a:gd name="connsiteX1" fmla="*/ 71 w 998549"/>
              <a:gd name="connsiteY1" fmla="*/ 371557 h 500028"/>
              <a:gd name="connsiteX2" fmla="*/ 440312 w 998549"/>
              <a:gd name="connsiteY2" fmla="*/ 488209 h 500028"/>
              <a:gd name="connsiteX3" fmla="*/ 970324 w 998549"/>
              <a:gd name="connsiteY3" fmla="*/ 257425 h 500028"/>
              <a:gd name="connsiteX4" fmla="*/ 325836 w 998549"/>
              <a:gd name="connsiteY4" fmla="*/ 608 h 500028"/>
              <a:gd name="connsiteX5" fmla="*/ 260331 w 998549"/>
              <a:gd name="connsiteY5" fmla="*/ 191641 h 500028"/>
              <a:gd name="connsiteX0" fmla="*/ 260356 w 998574"/>
              <a:gd name="connsiteY0" fmla="*/ 78319 h 386706"/>
              <a:gd name="connsiteX1" fmla="*/ 96 w 998574"/>
              <a:gd name="connsiteY1" fmla="*/ 258235 h 386706"/>
              <a:gd name="connsiteX2" fmla="*/ 440337 w 998574"/>
              <a:gd name="connsiteY2" fmla="*/ 374887 h 386706"/>
              <a:gd name="connsiteX3" fmla="*/ 970349 w 998574"/>
              <a:gd name="connsiteY3" fmla="*/ 144103 h 386706"/>
              <a:gd name="connsiteX4" fmla="*/ 667725 w 998574"/>
              <a:gd name="connsiteY4" fmla="*/ 1675 h 386706"/>
              <a:gd name="connsiteX5" fmla="*/ 260356 w 998574"/>
              <a:gd name="connsiteY5" fmla="*/ 78319 h 386706"/>
              <a:gd name="connsiteX0" fmla="*/ 267197 w 1010397"/>
              <a:gd name="connsiteY0" fmla="*/ 78319 h 417579"/>
              <a:gd name="connsiteX1" fmla="*/ 6937 w 1010397"/>
              <a:gd name="connsiteY1" fmla="*/ 258235 h 417579"/>
              <a:gd name="connsiteX2" fmla="*/ 544125 w 1010397"/>
              <a:gd name="connsiteY2" fmla="*/ 415559 h 417579"/>
              <a:gd name="connsiteX3" fmla="*/ 977190 w 1010397"/>
              <a:gd name="connsiteY3" fmla="*/ 144103 h 417579"/>
              <a:gd name="connsiteX4" fmla="*/ 674566 w 1010397"/>
              <a:gd name="connsiteY4" fmla="*/ 1675 h 417579"/>
              <a:gd name="connsiteX5" fmla="*/ 267197 w 1010397"/>
              <a:gd name="connsiteY5" fmla="*/ 78319 h 417579"/>
              <a:gd name="connsiteX0" fmla="*/ 267197 w 1008735"/>
              <a:gd name="connsiteY0" fmla="*/ 78319 h 440294"/>
              <a:gd name="connsiteX1" fmla="*/ 6937 w 1008735"/>
              <a:gd name="connsiteY1" fmla="*/ 258235 h 440294"/>
              <a:gd name="connsiteX2" fmla="*/ 544125 w 1008735"/>
              <a:gd name="connsiteY2" fmla="*/ 415559 h 440294"/>
              <a:gd name="connsiteX3" fmla="*/ 977190 w 1008735"/>
              <a:gd name="connsiteY3" fmla="*/ 144103 h 440294"/>
              <a:gd name="connsiteX4" fmla="*/ 674566 w 1008735"/>
              <a:gd name="connsiteY4" fmla="*/ 1675 h 440294"/>
              <a:gd name="connsiteX5" fmla="*/ 267197 w 1008735"/>
              <a:gd name="connsiteY5" fmla="*/ 78319 h 440294"/>
              <a:gd name="connsiteX0" fmla="*/ 270332 w 1016313"/>
              <a:gd name="connsiteY0" fmla="*/ 78319 h 417038"/>
              <a:gd name="connsiteX1" fmla="*/ 10072 w 1016313"/>
              <a:gd name="connsiteY1" fmla="*/ 258235 h 417038"/>
              <a:gd name="connsiteX2" fmla="*/ 618694 w 1016313"/>
              <a:gd name="connsiteY2" fmla="*/ 390139 h 417038"/>
              <a:gd name="connsiteX3" fmla="*/ 980325 w 1016313"/>
              <a:gd name="connsiteY3" fmla="*/ 144103 h 417038"/>
              <a:gd name="connsiteX4" fmla="*/ 677701 w 1016313"/>
              <a:gd name="connsiteY4" fmla="*/ 1675 h 417038"/>
              <a:gd name="connsiteX5" fmla="*/ 270332 w 1016313"/>
              <a:gd name="connsiteY5" fmla="*/ 78319 h 417038"/>
              <a:gd name="connsiteX0" fmla="*/ 270332 w 1018456"/>
              <a:gd name="connsiteY0" fmla="*/ 78493 h 395290"/>
              <a:gd name="connsiteX1" fmla="*/ 10072 w 1018456"/>
              <a:gd name="connsiteY1" fmla="*/ 291455 h 395290"/>
              <a:gd name="connsiteX2" fmla="*/ 618694 w 1018456"/>
              <a:gd name="connsiteY2" fmla="*/ 390313 h 395290"/>
              <a:gd name="connsiteX3" fmla="*/ 980325 w 1018456"/>
              <a:gd name="connsiteY3" fmla="*/ 144277 h 395290"/>
              <a:gd name="connsiteX4" fmla="*/ 677701 w 1018456"/>
              <a:gd name="connsiteY4" fmla="*/ 1849 h 395290"/>
              <a:gd name="connsiteX5" fmla="*/ 270332 w 1018456"/>
              <a:gd name="connsiteY5" fmla="*/ 78493 h 395290"/>
              <a:gd name="connsiteX0" fmla="*/ 261503 w 1009627"/>
              <a:gd name="connsiteY0" fmla="*/ 78493 h 402571"/>
              <a:gd name="connsiteX1" fmla="*/ 1243 w 1009627"/>
              <a:gd name="connsiteY1" fmla="*/ 291455 h 402571"/>
              <a:gd name="connsiteX2" fmla="*/ 609865 w 1009627"/>
              <a:gd name="connsiteY2" fmla="*/ 390313 h 402571"/>
              <a:gd name="connsiteX3" fmla="*/ 971496 w 1009627"/>
              <a:gd name="connsiteY3" fmla="*/ 144277 h 402571"/>
              <a:gd name="connsiteX4" fmla="*/ 668872 w 1009627"/>
              <a:gd name="connsiteY4" fmla="*/ 1849 h 402571"/>
              <a:gd name="connsiteX5" fmla="*/ 261503 w 1009627"/>
              <a:gd name="connsiteY5" fmla="*/ 78493 h 402571"/>
              <a:gd name="connsiteX0" fmla="*/ 246228 w 994165"/>
              <a:gd name="connsiteY0" fmla="*/ 78123 h 391173"/>
              <a:gd name="connsiteX1" fmla="*/ 1276 w 994165"/>
              <a:gd name="connsiteY1" fmla="*/ 212283 h 391173"/>
              <a:gd name="connsiteX2" fmla="*/ 594590 w 994165"/>
              <a:gd name="connsiteY2" fmla="*/ 389943 h 391173"/>
              <a:gd name="connsiteX3" fmla="*/ 956221 w 994165"/>
              <a:gd name="connsiteY3" fmla="*/ 143907 h 391173"/>
              <a:gd name="connsiteX4" fmla="*/ 653597 w 994165"/>
              <a:gd name="connsiteY4" fmla="*/ 1479 h 391173"/>
              <a:gd name="connsiteX5" fmla="*/ 246228 w 994165"/>
              <a:gd name="connsiteY5" fmla="*/ 78123 h 391173"/>
              <a:gd name="connsiteX0" fmla="*/ 248006 w 985467"/>
              <a:gd name="connsiteY0" fmla="*/ 78123 h 428622"/>
              <a:gd name="connsiteX1" fmla="*/ 3054 w 985467"/>
              <a:gd name="connsiteY1" fmla="*/ 212283 h 428622"/>
              <a:gd name="connsiteX2" fmla="*/ 412679 w 985467"/>
              <a:gd name="connsiteY2" fmla="*/ 428073 h 428622"/>
              <a:gd name="connsiteX3" fmla="*/ 957999 w 985467"/>
              <a:gd name="connsiteY3" fmla="*/ 143907 h 428622"/>
              <a:gd name="connsiteX4" fmla="*/ 655375 w 985467"/>
              <a:gd name="connsiteY4" fmla="*/ 1479 h 428622"/>
              <a:gd name="connsiteX5" fmla="*/ 248006 w 985467"/>
              <a:gd name="connsiteY5" fmla="*/ 78123 h 428622"/>
              <a:gd name="connsiteX0" fmla="*/ 317158 w 983185"/>
              <a:gd name="connsiteY0" fmla="*/ 112454 h 427348"/>
              <a:gd name="connsiteX1" fmla="*/ 772 w 983185"/>
              <a:gd name="connsiteY1" fmla="*/ 211026 h 427348"/>
              <a:gd name="connsiteX2" fmla="*/ 410397 w 983185"/>
              <a:gd name="connsiteY2" fmla="*/ 426816 h 427348"/>
              <a:gd name="connsiteX3" fmla="*/ 955717 w 983185"/>
              <a:gd name="connsiteY3" fmla="*/ 142650 h 427348"/>
              <a:gd name="connsiteX4" fmla="*/ 653093 w 983185"/>
              <a:gd name="connsiteY4" fmla="*/ 222 h 427348"/>
              <a:gd name="connsiteX5" fmla="*/ 317158 w 983185"/>
              <a:gd name="connsiteY5" fmla="*/ 112454 h 427348"/>
              <a:gd name="connsiteX0" fmla="*/ 331723 w 997750"/>
              <a:gd name="connsiteY0" fmla="*/ 112454 h 427693"/>
              <a:gd name="connsiteX1" fmla="*/ 15337 w 997750"/>
              <a:gd name="connsiteY1" fmla="*/ 211026 h 427693"/>
              <a:gd name="connsiteX2" fmla="*/ 424962 w 997750"/>
              <a:gd name="connsiteY2" fmla="*/ 426816 h 427693"/>
              <a:gd name="connsiteX3" fmla="*/ 970282 w 997750"/>
              <a:gd name="connsiteY3" fmla="*/ 142650 h 427693"/>
              <a:gd name="connsiteX4" fmla="*/ 667658 w 997750"/>
              <a:gd name="connsiteY4" fmla="*/ 222 h 427693"/>
              <a:gd name="connsiteX5" fmla="*/ 331723 w 997750"/>
              <a:gd name="connsiteY5" fmla="*/ 112454 h 42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7750" h="427693">
                <a:moveTo>
                  <a:pt x="331723" y="112454"/>
                </a:moveTo>
                <a:cubicBezTo>
                  <a:pt x="223003" y="147588"/>
                  <a:pt x="106949" y="84914"/>
                  <a:pt x="15337" y="211026"/>
                </a:cubicBezTo>
                <a:cubicBezTo>
                  <a:pt x="-76275" y="337138"/>
                  <a:pt x="265805" y="438212"/>
                  <a:pt x="424962" y="426816"/>
                </a:cubicBezTo>
                <a:cubicBezTo>
                  <a:pt x="584119" y="415420"/>
                  <a:pt x="1124801" y="319613"/>
                  <a:pt x="970282" y="142650"/>
                </a:cubicBezTo>
                <a:cubicBezTo>
                  <a:pt x="770469" y="69837"/>
                  <a:pt x="774084" y="5255"/>
                  <a:pt x="667658" y="222"/>
                </a:cubicBezTo>
                <a:cubicBezTo>
                  <a:pt x="561232" y="-4811"/>
                  <a:pt x="440443" y="77320"/>
                  <a:pt x="331723" y="112454"/>
                </a:cubicBezTo>
                <a:close/>
              </a:path>
            </a:pathLst>
          </a:custGeom>
          <a:noFill/>
          <a:ln w="25400" cap="flat" cmpd="sng" algn="ctr">
            <a:solidFill>
              <a:srgbClr val="325AB4">
                <a:lumMod val="75000"/>
              </a:srgbClr>
            </a:solidFill>
            <a:prstDash val="sysDash"/>
          </a:ln>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340" name="Rectangle 339">
            <a:extLst>
              <a:ext uri="{FF2B5EF4-FFF2-40B4-BE49-F238E27FC236}">
                <a16:creationId xmlns:a16="http://schemas.microsoft.com/office/drawing/2014/main" id="{4833129F-458E-734A-81A1-B1479CBF75CB}"/>
              </a:ext>
            </a:extLst>
          </p:cNvPr>
          <p:cNvSpPr/>
          <p:nvPr/>
        </p:nvSpPr>
        <p:spPr>
          <a:xfrm>
            <a:off x="6346199" y="4503148"/>
            <a:ext cx="2959628" cy="478151"/>
          </a:xfrm>
          <a:prstGeom prst="rect">
            <a:avLst/>
          </a:prstGeom>
          <a:solidFill>
            <a:srgbClr val="325AB4"/>
          </a:solidFill>
          <a:ln w="9525" cap="flat" cmpd="sng" algn="ctr">
            <a:noFill/>
            <a:prstDash val="solid"/>
          </a:ln>
          <a:effectLst>
            <a:outerShdw blurRad="50800" dist="38100" dir="2700000" algn="tl" rotWithShape="0">
              <a:prstClr val="black">
                <a:alpha val="75000"/>
              </a:prstClr>
            </a:outerShdw>
          </a:effectLst>
        </p:spPr>
        <p:txBody>
          <a:bodyPr lIns="162000" rtlCol="0" anchor="ctr"/>
          <a:lstStyle/>
          <a:p>
            <a:pPr defTabSz="342900">
              <a:defRPr/>
            </a:pPr>
            <a:r>
              <a:rPr lang="en-US" sz="1500" kern="0" dirty="0">
                <a:solidFill>
                  <a:prstClr val="white"/>
                </a:solidFill>
                <a:latin typeface="Helvetica Neue" panose="02000503000000020004" pitchFamily="2" charset="0"/>
                <a:ea typeface="Helvetica Neue LT Com 37 Thin Condensed" charset="0"/>
                <a:cs typeface="Helvetica Neue LT Com 37 Thin Condensed" charset="0"/>
              </a:rPr>
              <a:t>Exploit </a:t>
            </a:r>
            <a:r>
              <a:rPr lang="en-US" sz="1500" kern="0" dirty="0">
                <a:solidFill>
                  <a:prstClr val="white"/>
                </a:solidFill>
                <a:latin typeface="Helvetica Neue" panose="02000503000000020004" pitchFamily="2" charset="0"/>
                <a:ea typeface="Helvetica Neue LT Com 77 Bold Condensed" charset="0"/>
                <a:cs typeface="Helvetica Neue LT Com 77 Bold Condensed" charset="0"/>
              </a:rPr>
              <a:t>Localized Search</a:t>
            </a:r>
          </a:p>
        </p:txBody>
      </p:sp>
      <p:sp>
        <p:nvSpPr>
          <p:cNvPr id="341" name="Title 2">
            <a:extLst>
              <a:ext uri="{FF2B5EF4-FFF2-40B4-BE49-F238E27FC236}">
                <a16:creationId xmlns:a16="http://schemas.microsoft.com/office/drawing/2014/main" id="{4A5B882F-33E4-8D40-BB9E-6170C7F7D247}"/>
              </a:ext>
            </a:extLst>
          </p:cNvPr>
          <p:cNvSpPr txBox="1">
            <a:spLocks/>
          </p:cNvSpPr>
          <p:nvPr/>
        </p:nvSpPr>
        <p:spPr bwMode="black">
          <a:xfrm>
            <a:off x="440530" y="141533"/>
            <a:ext cx="6415760" cy="1105789"/>
          </a:xfrm>
          <a:prstGeom prst="rect">
            <a:avLst/>
          </a:prstGeom>
          <a:effectLst/>
        </p:spPr>
        <p:txBody>
          <a:bodyPr vert="horz" wrap="square" lIns="0" tIns="144018" rIns="0" bIns="0" rtlCol="0" anchor="t" anchorCtr="0">
            <a:noAutofit/>
          </a:bodyPr>
          <a:lstStyle>
            <a:lvl1pPr algn="l" defTabSz="914318" rtl="0" eaLnBrk="1" latinLnBrk="0" hangingPunct="1">
              <a:lnSpc>
                <a:spcPct val="100000"/>
              </a:lnSpc>
              <a:spcBef>
                <a:spcPct val="0"/>
              </a:spcBef>
              <a:buNone/>
              <a:defRPr sz="3600" b="0" i="0" kern="1200" spc="300" baseline="0">
                <a:solidFill>
                  <a:srgbClr val="000000"/>
                </a:solidFill>
                <a:latin typeface="Helvetica Neue Bold Condensed"/>
                <a:ea typeface="+mj-ea"/>
                <a:cs typeface="Helvetica Neue Bold Condensed"/>
              </a:defRPr>
            </a:lvl1pPr>
          </a:lstStyle>
          <a:p>
            <a:r>
              <a:rPr lang="en-US" sz="2800" b="1" spc="0" dirty="0">
                <a:latin typeface="Helvetica Neue Condensed" panose="02000503000000020004" pitchFamily="2" charset="0"/>
                <a:ea typeface="Helvetica Neue Condensed" panose="02000503000000020004" pitchFamily="2" charset="0"/>
                <a:cs typeface="Helvetica Neue Condensed" panose="02000503000000020004" pitchFamily="2" charset="0"/>
              </a:rPr>
              <a:t>Search Framework</a:t>
            </a:r>
            <a:br>
              <a:rPr lang="en-US" sz="2800" b="1" spc="0"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spc="0" dirty="0">
                <a:latin typeface="Helvetica Neue Thin" panose="020B0403020202020204" pitchFamily="34" charset="0"/>
              </a:rPr>
              <a:t>Pruning  and Partial matching</a:t>
            </a:r>
            <a:endParaRPr lang="en-US" sz="1800" dirty="0">
              <a:latin typeface="Helvetica Neue Thin" panose="020B0403020202020204" pitchFamily="34" charset="0"/>
            </a:endParaRPr>
          </a:p>
        </p:txBody>
      </p:sp>
      <p:sp>
        <p:nvSpPr>
          <p:cNvPr id="171" name="Rectangle 170">
            <a:extLst>
              <a:ext uri="{FF2B5EF4-FFF2-40B4-BE49-F238E27FC236}">
                <a16:creationId xmlns:a16="http://schemas.microsoft.com/office/drawing/2014/main" id="{39024326-96DC-524D-A2FA-2E68035FD61C}"/>
              </a:ext>
            </a:extLst>
          </p:cNvPr>
          <p:cNvSpPr/>
          <p:nvPr/>
        </p:nvSpPr>
        <p:spPr>
          <a:xfrm>
            <a:off x="7124209" y="391604"/>
            <a:ext cx="1852430" cy="300082"/>
          </a:xfrm>
          <a:prstGeom prst="rect">
            <a:avLst/>
          </a:prstGeom>
        </p:spPr>
        <p:txBody>
          <a:bodyPr wrap="none">
            <a:spAutoFit/>
          </a:bodyPr>
          <a:lstStyle/>
          <a:p>
            <a:r>
              <a:rPr lang="en-GB" sz="1350" dirty="0">
                <a:solidFill>
                  <a:srgbClr val="0072E5"/>
                </a:solidFill>
                <a:latin typeface="LibreCaslonText"/>
              </a:rPr>
              <a:t>Lissandrini et al. </a:t>
            </a:r>
            <a:r>
              <a:rPr lang="en-GB" sz="1350" dirty="0">
                <a:latin typeface="LibreCaslonText"/>
              </a:rPr>
              <a:t>[</a:t>
            </a:r>
            <a:r>
              <a:rPr lang="en-GB" sz="1350" dirty="0">
                <a:solidFill>
                  <a:srgbClr val="0072E5"/>
                </a:solidFill>
                <a:latin typeface="LibreCaslonText"/>
              </a:rPr>
              <a:t>2018</a:t>
            </a:r>
            <a:r>
              <a:rPr lang="en-GB" sz="1350" dirty="0">
                <a:latin typeface="LibreCaslonText"/>
              </a:rPr>
              <a:t>] </a:t>
            </a:r>
          </a:p>
        </p:txBody>
      </p:sp>
      <p:sp>
        <p:nvSpPr>
          <p:cNvPr id="342" name="TextBox 341">
            <a:extLst>
              <a:ext uri="{FF2B5EF4-FFF2-40B4-BE49-F238E27FC236}">
                <a16:creationId xmlns:a16="http://schemas.microsoft.com/office/drawing/2014/main" id="{6958141D-235C-CC43-A3C2-58A2950E872E}"/>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5639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9167E-6 -2.59259E-6 L 0.00052 0.04908 " pathEditMode="relative" rAng="0" ptsTypes="AA">
                                      <p:cBhvr>
                                        <p:cTn id="6" dur="500" fill="hold"/>
                                        <p:tgtEl>
                                          <p:spTgt spid="336"/>
                                        </p:tgtEl>
                                        <p:attrNameLst>
                                          <p:attrName>ppt_x</p:attrName>
                                          <p:attrName>ppt_y</p:attrName>
                                        </p:attrNameLst>
                                      </p:cBhvr>
                                      <p:rCtr x="26" y="2454"/>
                                    </p:animMotion>
                                  </p:childTnLst>
                                </p:cTn>
                              </p:par>
                              <p:par>
                                <p:cTn id="7" presetID="10" presetClass="exit" presetSubtype="0" fill="hold" grpId="0" nodeType="withEffect">
                                  <p:stCondLst>
                                    <p:cond delay="0"/>
                                  </p:stCondLst>
                                  <p:childTnLst>
                                    <p:animEffect transition="out" filter="fade">
                                      <p:cBhvr>
                                        <p:cTn id="8" dur="500"/>
                                        <p:tgtEl>
                                          <p:spTgt spid="324"/>
                                        </p:tgtEl>
                                      </p:cBhvr>
                                    </p:animEffect>
                                    <p:set>
                                      <p:cBhvr>
                                        <p:cTn id="9" dur="1" fill="hold">
                                          <p:stCondLst>
                                            <p:cond delay="499"/>
                                          </p:stCondLst>
                                        </p:cTn>
                                        <p:tgtEl>
                                          <p:spTgt spid="324"/>
                                        </p:tgtEl>
                                        <p:attrNameLst>
                                          <p:attrName>style.visibility</p:attrName>
                                        </p:attrNameLst>
                                      </p:cBhvr>
                                      <p:to>
                                        <p:strVal val="hidden"/>
                                      </p:to>
                                    </p:se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37"/>
                                        </p:tgtEl>
                                        <p:attrNameLst>
                                          <p:attrName>style.visibility</p:attrName>
                                        </p:attrNameLst>
                                      </p:cBhvr>
                                      <p:to>
                                        <p:strVal val="visible"/>
                                      </p:to>
                                    </p:set>
                                    <p:anim calcmode="lin" valueType="num">
                                      <p:cBhvr>
                                        <p:cTn id="13" dur="500" fill="hold"/>
                                        <p:tgtEl>
                                          <p:spTgt spid="337"/>
                                        </p:tgtEl>
                                        <p:attrNameLst>
                                          <p:attrName>ppt_w</p:attrName>
                                        </p:attrNameLst>
                                      </p:cBhvr>
                                      <p:tavLst>
                                        <p:tav tm="0">
                                          <p:val>
                                            <p:fltVal val="0"/>
                                          </p:val>
                                        </p:tav>
                                        <p:tav tm="100000">
                                          <p:val>
                                            <p:strVal val="#ppt_w"/>
                                          </p:val>
                                        </p:tav>
                                      </p:tavLst>
                                    </p:anim>
                                    <p:anim calcmode="lin" valueType="num">
                                      <p:cBhvr>
                                        <p:cTn id="14" dur="500" fill="hold"/>
                                        <p:tgtEl>
                                          <p:spTgt spid="337"/>
                                        </p:tgtEl>
                                        <p:attrNameLst>
                                          <p:attrName>ppt_h</p:attrName>
                                        </p:attrNameLst>
                                      </p:cBhvr>
                                      <p:tavLst>
                                        <p:tav tm="0">
                                          <p:val>
                                            <p:fltVal val="0"/>
                                          </p:val>
                                        </p:tav>
                                        <p:tav tm="100000">
                                          <p:val>
                                            <p:strVal val="#ppt_h"/>
                                          </p:val>
                                        </p:tav>
                                      </p:tavLst>
                                    </p:anim>
                                    <p:animEffect transition="in" filter="fade">
                                      <p:cBhvr>
                                        <p:cTn id="15" dur="500"/>
                                        <p:tgtEl>
                                          <p:spTgt spid="33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38"/>
                                        </p:tgtEl>
                                        <p:attrNameLst>
                                          <p:attrName>style.visibility</p:attrName>
                                        </p:attrNameLst>
                                      </p:cBhvr>
                                      <p:to>
                                        <p:strVal val="visible"/>
                                      </p:to>
                                    </p:set>
                                    <p:anim calcmode="lin" valueType="num">
                                      <p:cBhvr>
                                        <p:cTn id="19" dur="500" fill="hold"/>
                                        <p:tgtEl>
                                          <p:spTgt spid="338"/>
                                        </p:tgtEl>
                                        <p:attrNameLst>
                                          <p:attrName>ppt_w</p:attrName>
                                        </p:attrNameLst>
                                      </p:cBhvr>
                                      <p:tavLst>
                                        <p:tav tm="0">
                                          <p:val>
                                            <p:fltVal val="0"/>
                                          </p:val>
                                        </p:tav>
                                        <p:tav tm="100000">
                                          <p:val>
                                            <p:strVal val="#ppt_w"/>
                                          </p:val>
                                        </p:tav>
                                      </p:tavLst>
                                    </p:anim>
                                    <p:anim calcmode="lin" valueType="num">
                                      <p:cBhvr>
                                        <p:cTn id="20" dur="500" fill="hold"/>
                                        <p:tgtEl>
                                          <p:spTgt spid="338"/>
                                        </p:tgtEl>
                                        <p:attrNameLst>
                                          <p:attrName>ppt_h</p:attrName>
                                        </p:attrNameLst>
                                      </p:cBhvr>
                                      <p:tavLst>
                                        <p:tav tm="0">
                                          <p:val>
                                            <p:fltVal val="0"/>
                                          </p:val>
                                        </p:tav>
                                        <p:tav tm="100000">
                                          <p:val>
                                            <p:strVal val="#ppt_h"/>
                                          </p:val>
                                        </p:tav>
                                      </p:tavLst>
                                    </p:anim>
                                    <p:animEffect transition="in" filter="fade">
                                      <p:cBhvr>
                                        <p:cTn id="21" dur="500"/>
                                        <p:tgtEl>
                                          <p:spTgt spid="338"/>
                                        </p:tgtEl>
                                      </p:cBhvr>
                                    </p:animEffect>
                                  </p:childTnLst>
                                </p:cTn>
                              </p:par>
                            </p:childTnLst>
                          </p:cTn>
                        </p:par>
                        <p:par>
                          <p:cTn id="22" fill="hold">
                            <p:stCondLst>
                              <p:cond delay="1500"/>
                            </p:stCondLst>
                            <p:childTnLst>
                              <p:par>
                                <p:cTn id="23" presetID="10" presetClass="exit" presetSubtype="0" fill="hold" grpId="0" nodeType="afterEffect">
                                  <p:stCondLst>
                                    <p:cond delay="0"/>
                                  </p:stCondLst>
                                  <p:childTnLst>
                                    <p:animEffect transition="out" filter="fade">
                                      <p:cBhvr>
                                        <p:cTn id="24" dur="500"/>
                                        <p:tgtEl>
                                          <p:spTgt spid="325"/>
                                        </p:tgtEl>
                                      </p:cBhvr>
                                    </p:animEffect>
                                    <p:set>
                                      <p:cBhvr>
                                        <p:cTn id="25" dur="1" fill="hold">
                                          <p:stCondLst>
                                            <p:cond delay="499"/>
                                          </p:stCondLst>
                                        </p:cTn>
                                        <p:tgtEl>
                                          <p:spTgt spid="325"/>
                                        </p:tgtEl>
                                        <p:attrNameLst>
                                          <p:attrName>style.visibility</p:attrName>
                                        </p:attrNameLst>
                                      </p:cBhvr>
                                      <p:to>
                                        <p:strVal val="hidden"/>
                                      </p:to>
                                    </p:se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339"/>
                                        </p:tgtEl>
                                        <p:attrNameLst>
                                          <p:attrName>style.visibility</p:attrName>
                                        </p:attrNameLst>
                                      </p:cBhvr>
                                      <p:to>
                                        <p:strVal val="visible"/>
                                      </p:to>
                                    </p:set>
                                    <p:anim calcmode="lin" valueType="num">
                                      <p:cBhvr>
                                        <p:cTn id="29" dur="500" fill="hold"/>
                                        <p:tgtEl>
                                          <p:spTgt spid="339"/>
                                        </p:tgtEl>
                                        <p:attrNameLst>
                                          <p:attrName>ppt_w</p:attrName>
                                        </p:attrNameLst>
                                      </p:cBhvr>
                                      <p:tavLst>
                                        <p:tav tm="0">
                                          <p:val>
                                            <p:fltVal val="0"/>
                                          </p:val>
                                        </p:tav>
                                        <p:tav tm="100000">
                                          <p:val>
                                            <p:strVal val="#ppt_w"/>
                                          </p:val>
                                        </p:tav>
                                      </p:tavLst>
                                    </p:anim>
                                    <p:anim calcmode="lin" valueType="num">
                                      <p:cBhvr>
                                        <p:cTn id="30" dur="500" fill="hold"/>
                                        <p:tgtEl>
                                          <p:spTgt spid="339"/>
                                        </p:tgtEl>
                                        <p:attrNameLst>
                                          <p:attrName>ppt_h</p:attrName>
                                        </p:attrNameLst>
                                      </p:cBhvr>
                                      <p:tavLst>
                                        <p:tav tm="0">
                                          <p:val>
                                            <p:fltVal val="0"/>
                                          </p:val>
                                        </p:tav>
                                        <p:tav tm="100000">
                                          <p:val>
                                            <p:strVal val="#ppt_h"/>
                                          </p:val>
                                        </p:tav>
                                      </p:tavLst>
                                    </p:anim>
                                    <p:animEffect transition="in" filter="fade">
                                      <p:cBhvr>
                                        <p:cTn id="31" dur="500"/>
                                        <p:tgtEl>
                                          <p:spTgt spid="339"/>
                                        </p:tgtEl>
                                      </p:cBhvr>
                                    </p:animEffect>
                                  </p:childTnLst>
                                </p:cTn>
                              </p:par>
                            </p:childTnLst>
                          </p:cTn>
                        </p:par>
                        <p:par>
                          <p:cTn id="32" fill="hold">
                            <p:stCondLst>
                              <p:cond delay="2500"/>
                            </p:stCondLst>
                            <p:childTnLst>
                              <p:par>
                                <p:cTn id="33" presetID="9" presetClass="emph" presetSubtype="0" grpId="0" nodeType="afterEffect">
                                  <p:stCondLst>
                                    <p:cond delay="0"/>
                                  </p:stCondLst>
                                  <p:childTnLst>
                                    <p:set>
                                      <p:cBhvr rctx="PPT">
                                        <p:cTn id="34" dur="indefinite"/>
                                        <p:tgtEl>
                                          <p:spTgt spid="310"/>
                                        </p:tgtEl>
                                        <p:attrNameLst>
                                          <p:attrName>style.opacity</p:attrName>
                                        </p:attrNameLst>
                                      </p:cBhvr>
                                      <p:to>
                                        <p:strVal val="0.5"/>
                                      </p:to>
                                    </p:set>
                                    <p:animEffect filter="image" prLst="opacity: 0.5">
                                      <p:cBhvr rctx="IE">
                                        <p:cTn id="35" dur="indefinite"/>
                                        <p:tgtEl>
                                          <p:spTgt spid="310"/>
                                        </p:tgtEl>
                                      </p:cBhvr>
                                    </p:animEffect>
                                  </p:childTnLst>
                                </p:cTn>
                              </p:par>
                              <p:par>
                                <p:cTn id="36" presetID="9" presetClass="emph" presetSubtype="0" nodeType="withEffect">
                                  <p:stCondLst>
                                    <p:cond delay="0"/>
                                  </p:stCondLst>
                                  <p:childTnLst>
                                    <p:set>
                                      <p:cBhvr rctx="PPT">
                                        <p:cTn id="37" dur="indefinite"/>
                                        <p:tgtEl>
                                          <p:spTgt spid="309"/>
                                        </p:tgtEl>
                                        <p:attrNameLst>
                                          <p:attrName>style.opacity</p:attrName>
                                        </p:attrNameLst>
                                      </p:cBhvr>
                                      <p:to>
                                        <p:strVal val="0.5"/>
                                      </p:to>
                                    </p:set>
                                    <p:animEffect filter="image" prLst="opacity: 0.5">
                                      <p:cBhvr rctx="IE">
                                        <p:cTn id="38" dur="indefinite"/>
                                        <p:tgtEl>
                                          <p:spTgt spid="309"/>
                                        </p:tgtEl>
                                      </p:cBhvr>
                                    </p:animEffect>
                                  </p:childTnLst>
                                </p:cTn>
                              </p:par>
                              <p:par>
                                <p:cTn id="39" presetID="9" presetClass="emph" presetSubtype="0" grpId="0" nodeType="withEffect">
                                  <p:stCondLst>
                                    <p:cond delay="0"/>
                                  </p:stCondLst>
                                  <p:childTnLst>
                                    <p:set>
                                      <p:cBhvr rctx="PPT">
                                        <p:cTn id="40" dur="indefinite"/>
                                        <p:tgtEl>
                                          <p:spTgt spid="313"/>
                                        </p:tgtEl>
                                        <p:attrNameLst>
                                          <p:attrName>style.opacity</p:attrName>
                                        </p:attrNameLst>
                                      </p:cBhvr>
                                      <p:to>
                                        <p:strVal val="0.5"/>
                                      </p:to>
                                    </p:set>
                                    <p:animEffect filter="image" prLst="opacity: 0.5">
                                      <p:cBhvr rctx="IE">
                                        <p:cTn id="41" dur="indefinite"/>
                                        <p:tgtEl>
                                          <p:spTgt spid="313"/>
                                        </p:tgtEl>
                                      </p:cBhvr>
                                    </p:animEffect>
                                  </p:childTnLst>
                                </p:cTn>
                              </p:par>
                              <p:par>
                                <p:cTn id="42" presetID="9" presetClass="emph" presetSubtype="0" grpId="0" nodeType="withEffect">
                                  <p:stCondLst>
                                    <p:cond delay="0"/>
                                  </p:stCondLst>
                                  <p:childTnLst>
                                    <p:set>
                                      <p:cBhvr rctx="PPT">
                                        <p:cTn id="43" dur="indefinite"/>
                                        <p:tgtEl>
                                          <p:spTgt spid="243"/>
                                        </p:tgtEl>
                                        <p:attrNameLst>
                                          <p:attrName>style.opacity</p:attrName>
                                        </p:attrNameLst>
                                      </p:cBhvr>
                                      <p:to>
                                        <p:strVal val="0.5"/>
                                      </p:to>
                                    </p:set>
                                    <p:animEffect filter="image" prLst="opacity: 0.5">
                                      <p:cBhvr rctx="IE">
                                        <p:cTn id="44" dur="indefinite"/>
                                        <p:tgtEl>
                                          <p:spTgt spid="243"/>
                                        </p:tgtEl>
                                      </p:cBhvr>
                                    </p:animEffect>
                                  </p:childTnLst>
                                </p:cTn>
                              </p:par>
                              <p:par>
                                <p:cTn id="45" presetID="9" presetClass="emph" presetSubtype="0" nodeType="withEffect">
                                  <p:stCondLst>
                                    <p:cond delay="0"/>
                                  </p:stCondLst>
                                  <p:childTnLst>
                                    <p:set>
                                      <p:cBhvr rctx="PPT">
                                        <p:cTn id="46" dur="indefinite"/>
                                        <p:tgtEl>
                                          <p:spTgt spid="245"/>
                                        </p:tgtEl>
                                        <p:attrNameLst>
                                          <p:attrName>style.opacity</p:attrName>
                                        </p:attrNameLst>
                                      </p:cBhvr>
                                      <p:to>
                                        <p:strVal val="0.5"/>
                                      </p:to>
                                    </p:set>
                                    <p:animEffect filter="image" prLst="opacity: 0.5">
                                      <p:cBhvr rctx="IE">
                                        <p:cTn id="47" dur="indefinite"/>
                                        <p:tgtEl>
                                          <p:spTgt spid="245"/>
                                        </p:tgtEl>
                                      </p:cBhvr>
                                    </p:animEffect>
                                  </p:childTnLst>
                                </p:cTn>
                              </p:par>
                              <p:par>
                                <p:cTn id="48" presetID="9" presetClass="emph" presetSubtype="0" grpId="0" nodeType="withEffect">
                                  <p:stCondLst>
                                    <p:cond delay="0"/>
                                  </p:stCondLst>
                                  <p:childTnLst>
                                    <p:set>
                                      <p:cBhvr rctx="PPT">
                                        <p:cTn id="49" dur="indefinite"/>
                                        <p:tgtEl>
                                          <p:spTgt spid="244"/>
                                        </p:tgtEl>
                                        <p:attrNameLst>
                                          <p:attrName>style.opacity</p:attrName>
                                        </p:attrNameLst>
                                      </p:cBhvr>
                                      <p:to>
                                        <p:strVal val="0.5"/>
                                      </p:to>
                                    </p:set>
                                    <p:animEffect filter="image" prLst="opacity: 0.5">
                                      <p:cBhvr rctx="IE">
                                        <p:cTn id="50" dur="indefinite"/>
                                        <p:tgtEl>
                                          <p:spTgt spid="244"/>
                                        </p:tgtEl>
                                      </p:cBhvr>
                                    </p:animEffect>
                                  </p:childTnLst>
                                </p:cTn>
                              </p:par>
                              <p:par>
                                <p:cTn id="51" presetID="9" presetClass="emph" presetSubtype="0" grpId="0" nodeType="withEffect">
                                  <p:stCondLst>
                                    <p:cond delay="0"/>
                                  </p:stCondLst>
                                  <p:childTnLst>
                                    <p:set>
                                      <p:cBhvr rctx="PPT">
                                        <p:cTn id="52" dur="indefinite"/>
                                        <p:tgtEl>
                                          <p:spTgt spid="247"/>
                                        </p:tgtEl>
                                        <p:attrNameLst>
                                          <p:attrName>style.opacity</p:attrName>
                                        </p:attrNameLst>
                                      </p:cBhvr>
                                      <p:to>
                                        <p:strVal val="0.5"/>
                                      </p:to>
                                    </p:set>
                                    <p:animEffect filter="image" prLst="opacity: 0.5">
                                      <p:cBhvr rctx="IE">
                                        <p:cTn id="53" dur="indefinite"/>
                                        <p:tgtEl>
                                          <p:spTgt spid="247"/>
                                        </p:tgtEl>
                                      </p:cBhvr>
                                    </p:animEffect>
                                  </p:childTnLst>
                                </p:cTn>
                              </p:par>
                              <p:par>
                                <p:cTn id="54" presetID="9" presetClass="emph" presetSubtype="0" grpId="0" nodeType="withEffect">
                                  <p:stCondLst>
                                    <p:cond delay="0"/>
                                  </p:stCondLst>
                                  <p:childTnLst>
                                    <p:set>
                                      <p:cBhvr rctx="PPT">
                                        <p:cTn id="55" dur="indefinite"/>
                                        <p:tgtEl>
                                          <p:spTgt spid="240"/>
                                        </p:tgtEl>
                                        <p:attrNameLst>
                                          <p:attrName>style.opacity</p:attrName>
                                        </p:attrNameLst>
                                      </p:cBhvr>
                                      <p:to>
                                        <p:strVal val="0.5"/>
                                      </p:to>
                                    </p:set>
                                    <p:animEffect filter="image" prLst="opacity: 0.5">
                                      <p:cBhvr rctx="IE">
                                        <p:cTn id="56" dur="indefinite"/>
                                        <p:tgtEl>
                                          <p:spTgt spid="240"/>
                                        </p:tgtEl>
                                      </p:cBhvr>
                                    </p:animEffect>
                                  </p:childTnLst>
                                </p:cTn>
                              </p:par>
                              <p:par>
                                <p:cTn id="57" presetID="9" presetClass="emph" presetSubtype="0" grpId="0" nodeType="withEffect">
                                  <p:stCondLst>
                                    <p:cond delay="0"/>
                                  </p:stCondLst>
                                  <p:childTnLst>
                                    <p:set>
                                      <p:cBhvr rctx="PPT">
                                        <p:cTn id="58" dur="indefinite"/>
                                        <p:tgtEl>
                                          <p:spTgt spid="308"/>
                                        </p:tgtEl>
                                        <p:attrNameLst>
                                          <p:attrName>style.opacity</p:attrName>
                                        </p:attrNameLst>
                                      </p:cBhvr>
                                      <p:to>
                                        <p:strVal val="0.5"/>
                                      </p:to>
                                    </p:set>
                                    <p:animEffect filter="image" prLst="opacity: 0.5">
                                      <p:cBhvr rctx="IE">
                                        <p:cTn id="59" dur="indefinite"/>
                                        <p:tgtEl>
                                          <p:spTgt spid="308"/>
                                        </p:tgtEl>
                                      </p:cBhvr>
                                    </p:animEffect>
                                  </p:childTnLst>
                                </p:cTn>
                              </p:par>
                              <p:par>
                                <p:cTn id="60" presetID="9" presetClass="emph" presetSubtype="0" nodeType="withEffect">
                                  <p:stCondLst>
                                    <p:cond delay="0"/>
                                  </p:stCondLst>
                                  <p:childTnLst>
                                    <p:set>
                                      <p:cBhvr rctx="PPT">
                                        <p:cTn id="61" dur="indefinite"/>
                                        <p:tgtEl>
                                          <p:spTgt spid="307"/>
                                        </p:tgtEl>
                                        <p:attrNameLst>
                                          <p:attrName>style.opacity</p:attrName>
                                        </p:attrNameLst>
                                      </p:cBhvr>
                                      <p:to>
                                        <p:strVal val="0.5"/>
                                      </p:to>
                                    </p:set>
                                    <p:animEffect filter="image" prLst="opacity: 0.5">
                                      <p:cBhvr rctx="IE">
                                        <p:cTn id="62" dur="indefinite"/>
                                        <p:tgtEl>
                                          <p:spTgt spid="307"/>
                                        </p:tgtEl>
                                      </p:cBhvr>
                                    </p:animEffect>
                                  </p:childTnLst>
                                </p:cTn>
                              </p:par>
                              <p:par>
                                <p:cTn id="63" presetID="9" presetClass="emph" presetSubtype="0" grpId="0" nodeType="withEffect">
                                  <p:stCondLst>
                                    <p:cond delay="0"/>
                                  </p:stCondLst>
                                  <p:childTnLst>
                                    <p:set>
                                      <p:cBhvr rctx="PPT">
                                        <p:cTn id="64" dur="indefinite"/>
                                        <p:tgtEl>
                                          <p:spTgt spid="217"/>
                                        </p:tgtEl>
                                        <p:attrNameLst>
                                          <p:attrName>style.opacity</p:attrName>
                                        </p:attrNameLst>
                                      </p:cBhvr>
                                      <p:to>
                                        <p:strVal val="0.5"/>
                                      </p:to>
                                    </p:set>
                                    <p:animEffect filter="image" prLst="opacity: 0.5">
                                      <p:cBhvr rctx="IE">
                                        <p:cTn id="65" dur="indefinite"/>
                                        <p:tgtEl>
                                          <p:spTgt spid="217"/>
                                        </p:tgtEl>
                                      </p:cBhvr>
                                    </p:animEffect>
                                  </p:childTnLst>
                                </p:cTn>
                              </p:par>
                              <p:par>
                                <p:cTn id="66" presetID="9" presetClass="emph" presetSubtype="0" nodeType="withEffect">
                                  <p:stCondLst>
                                    <p:cond delay="0"/>
                                  </p:stCondLst>
                                  <p:childTnLst>
                                    <p:set>
                                      <p:cBhvr rctx="PPT">
                                        <p:cTn id="67" dur="indefinite"/>
                                        <p:tgtEl>
                                          <p:spTgt spid="219"/>
                                        </p:tgtEl>
                                        <p:attrNameLst>
                                          <p:attrName>style.opacity</p:attrName>
                                        </p:attrNameLst>
                                      </p:cBhvr>
                                      <p:to>
                                        <p:strVal val="0.5"/>
                                      </p:to>
                                    </p:set>
                                    <p:animEffect filter="image" prLst="opacity: 0.5">
                                      <p:cBhvr rctx="IE">
                                        <p:cTn id="68" dur="indefinite"/>
                                        <p:tgtEl>
                                          <p:spTgt spid="219"/>
                                        </p:tgtEl>
                                      </p:cBhvr>
                                    </p:animEffect>
                                  </p:childTnLst>
                                </p:cTn>
                              </p:par>
                              <p:par>
                                <p:cTn id="69" presetID="9" presetClass="emph" presetSubtype="0" nodeType="withEffect">
                                  <p:stCondLst>
                                    <p:cond delay="0"/>
                                  </p:stCondLst>
                                  <p:childTnLst>
                                    <p:set>
                                      <p:cBhvr rctx="PPT">
                                        <p:cTn id="70" dur="indefinite"/>
                                        <p:tgtEl>
                                          <p:spTgt spid="218"/>
                                        </p:tgtEl>
                                        <p:attrNameLst>
                                          <p:attrName>style.opacity</p:attrName>
                                        </p:attrNameLst>
                                      </p:cBhvr>
                                      <p:to>
                                        <p:strVal val="0.5"/>
                                      </p:to>
                                    </p:set>
                                    <p:animEffect filter="image" prLst="opacity: 0.5">
                                      <p:cBhvr rctx="IE">
                                        <p:cTn id="71" dur="indefinite"/>
                                        <p:tgtEl>
                                          <p:spTgt spid="218"/>
                                        </p:tgtEl>
                                      </p:cBhvr>
                                    </p:animEffect>
                                  </p:childTnLst>
                                </p:cTn>
                              </p:par>
                              <p:par>
                                <p:cTn id="72" presetID="9" presetClass="emph" presetSubtype="0" grpId="0" nodeType="withEffect">
                                  <p:stCondLst>
                                    <p:cond delay="0"/>
                                  </p:stCondLst>
                                  <p:childTnLst>
                                    <p:set>
                                      <p:cBhvr rctx="PPT">
                                        <p:cTn id="73" dur="indefinite"/>
                                        <p:tgtEl>
                                          <p:spTgt spid="216"/>
                                        </p:tgtEl>
                                        <p:attrNameLst>
                                          <p:attrName>style.opacity</p:attrName>
                                        </p:attrNameLst>
                                      </p:cBhvr>
                                      <p:to>
                                        <p:strVal val="0.5"/>
                                      </p:to>
                                    </p:set>
                                    <p:animEffect filter="image" prLst="opacity: 0.5">
                                      <p:cBhvr rctx="IE">
                                        <p:cTn id="74" dur="indefinite"/>
                                        <p:tgtEl>
                                          <p:spTgt spid="216"/>
                                        </p:tgtEl>
                                      </p:cBhvr>
                                    </p:animEffect>
                                  </p:childTnLst>
                                </p:cTn>
                              </p:par>
                              <p:par>
                                <p:cTn id="75" presetID="9" presetClass="emph" presetSubtype="0" grpId="0" nodeType="withEffect">
                                  <p:stCondLst>
                                    <p:cond delay="0"/>
                                  </p:stCondLst>
                                  <p:childTnLst>
                                    <p:set>
                                      <p:cBhvr rctx="PPT">
                                        <p:cTn id="76" dur="indefinite"/>
                                        <p:tgtEl>
                                          <p:spTgt spid="239"/>
                                        </p:tgtEl>
                                        <p:attrNameLst>
                                          <p:attrName>style.opacity</p:attrName>
                                        </p:attrNameLst>
                                      </p:cBhvr>
                                      <p:to>
                                        <p:strVal val="0.5"/>
                                      </p:to>
                                    </p:set>
                                    <p:animEffect filter="image" prLst="opacity: 0.5">
                                      <p:cBhvr rctx="IE">
                                        <p:cTn id="77" dur="indefinite"/>
                                        <p:tgtEl>
                                          <p:spTgt spid="239"/>
                                        </p:tgtEl>
                                      </p:cBhvr>
                                    </p:animEffect>
                                  </p:childTnLst>
                                </p:cTn>
                              </p:par>
                              <p:par>
                                <p:cTn id="78" presetID="9" presetClass="emph" presetSubtype="0" grpId="0" nodeType="withEffect">
                                  <p:stCondLst>
                                    <p:cond delay="0"/>
                                  </p:stCondLst>
                                  <p:childTnLst>
                                    <p:set>
                                      <p:cBhvr rctx="PPT">
                                        <p:cTn id="79" dur="indefinite"/>
                                        <p:tgtEl>
                                          <p:spTgt spid="185"/>
                                        </p:tgtEl>
                                        <p:attrNameLst>
                                          <p:attrName>style.opacity</p:attrName>
                                        </p:attrNameLst>
                                      </p:cBhvr>
                                      <p:to>
                                        <p:strVal val="0.5"/>
                                      </p:to>
                                    </p:set>
                                    <p:animEffect filter="image" prLst="opacity: 0.5">
                                      <p:cBhvr rctx="IE">
                                        <p:cTn id="80" dur="indefinite"/>
                                        <p:tgtEl>
                                          <p:spTgt spid="185"/>
                                        </p:tgtEl>
                                      </p:cBhvr>
                                    </p:animEffect>
                                  </p:childTnLst>
                                </p:cTn>
                              </p:par>
                              <p:par>
                                <p:cTn id="81" presetID="9" presetClass="emph" presetSubtype="0" grpId="0" nodeType="withEffect">
                                  <p:stCondLst>
                                    <p:cond delay="0"/>
                                  </p:stCondLst>
                                  <p:childTnLst>
                                    <p:set>
                                      <p:cBhvr rctx="PPT">
                                        <p:cTn id="82" dur="indefinite"/>
                                        <p:tgtEl>
                                          <p:spTgt spid="180"/>
                                        </p:tgtEl>
                                        <p:attrNameLst>
                                          <p:attrName>style.opacity</p:attrName>
                                        </p:attrNameLst>
                                      </p:cBhvr>
                                      <p:to>
                                        <p:strVal val="0.5"/>
                                      </p:to>
                                    </p:set>
                                    <p:animEffect filter="image" prLst="opacity: 0.5">
                                      <p:cBhvr rctx="IE">
                                        <p:cTn id="83" dur="indefinite"/>
                                        <p:tgtEl>
                                          <p:spTgt spid="180"/>
                                        </p:tgtEl>
                                      </p:cBhvr>
                                    </p:animEffect>
                                  </p:childTnLst>
                                </p:cTn>
                              </p:par>
                              <p:par>
                                <p:cTn id="84" presetID="9" presetClass="emph" presetSubtype="0" nodeType="withEffect">
                                  <p:stCondLst>
                                    <p:cond delay="0"/>
                                  </p:stCondLst>
                                  <p:childTnLst>
                                    <p:set>
                                      <p:cBhvr rctx="PPT">
                                        <p:cTn id="85" dur="indefinite"/>
                                        <p:tgtEl>
                                          <p:spTgt spid="210"/>
                                        </p:tgtEl>
                                        <p:attrNameLst>
                                          <p:attrName>style.opacity</p:attrName>
                                        </p:attrNameLst>
                                      </p:cBhvr>
                                      <p:to>
                                        <p:strVal val="0.5"/>
                                      </p:to>
                                    </p:set>
                                    <p:animEffect filter="image" prLst="opacity: 0.5">
                                      <p:cBhvr rctx="IE">
                                        <p:cTn id="86" dur="indefinite"/>
                                        <p:tgtEl>
                                          <p:spTgt spid="210"/>
                                        </p:tgtEl>
                                      </p:cBhvr>
                                    </p:animEffect>
                                  </p:childTnLst>
                                </p:cTn>
                              </p:par>
                              <p:par>
                                <p:cTn id="87" presetID="9" presetClass="emph" presetSubtype="0" nodeType="withEffect">
                                  <p:stCondLst>
                                    <p:cond delay="0"/>
                                  </p:stCondLst>
                                  <p:childTnLst>
                                    <p:set>
                                      <p:cBhvr rctx="PPT">
                                        <p:cTn id="88" dur="indefinite"/>
                                        <p:tgtEl>
                                          <p:spTgt spid="211"/>
                                        </p:tgtEl>
                                        <p:attrNameLst>
                                          <p:attrName>style.opacity</p:attrName>
                                        </p:attrNameLst>
                                      </p:cBhvr>
                                      <p:to>
                                        <p:strVal val="0.5"/>
                                      </p:to>
                                    </p:set>
                                    <p:animEffect filter="image" prLst="opacity: 0.5">
                                      <p:cBhvr rctx="IE">
                                        <p:cTn id="89" dur="indefinite"/>
                                        <p:tgtEl>
                                          <p:spTgt spid="211"/>
                                        </p:tgtEl>
                                      </p:cBhvr>
                                    </p:animEffect>
                                  </p:childTnLst>
                                </p:cTn>
                              </p:par>
                              <p:par>
                                <p:cTn id="90" presetID="9" presetClass="emph" presetSubtype="0" grpId="0" nodeType="withEffect">
                                  <p:stCondLst>
                                    <p:cond delay="0"/>
                                  </p:stCondLst>
                                  <p:childTnLst>
                                    <p:set>
                                      <p:cBhvr rctx="PPT">
                                        <p:cTn id="91" dur="indefinite"/>
                                        <p:tgtEl>
                                          <p:spTgt spid="181"/>
                                        </p:tgtEl>
                                        <p:attrNameLst>
                                          <p:attrName>style.opacity</p:attrName>
                                        </p:attrNameLst>
                                      </p:cBhvr>
                                      <p:to>
                                        <p:strVal val="0.5"/>
                                      </p:to>
                                    </p:set>
                                    <p:animEffect filter="image" prLst="opacity: 0.5">
                                      <p:cBhvr rctx="IE">
                                        <p:cTn id="92" dur="indefinite"/>
                                        <p:tgtEl>
                                          <p:spTgt spid="181"/>
                                        </p:tgtEl>
                                      </p:cBhvr>
                                    </p:animEffect>
                                  </p:childTnLst>
                                </p:cTn>
                              </p:par>
                              <p:par>
                                <p:cTn id="93" presetID="9" presetClass="emph" presetSubtype="0" nodeType="withEffect">
                                  <p:stCondLst>
                                    <p:cond delay="0"/>
                                  </p:stCondLst>
                                  <p:childTnLst>
                                    <p:set>
                                      <p:cBhvr rctx="PPT">
                                        <p:cTn id="94" dur="indefinite"/>
                                        <p:tgtEl>
                                          <p:spTgt spid="214"/>
                                        </p:tgtEl>
                                        <p:attrNameLst>
                                          <p:attrName>style.opacity</p:attrName>
                                        </p:attrNameLst>
                                      </p:cBhvr>
                                      <p:to>
                                        <p:strVal val="0.5"/>
                                      </p:to>
                                    </p:set>
                                    <p:animEffect filter="image" prLst="opacity: 0.5">
                                      <p:cBhvr rctx="IE">
                                        <p:cTn id="95" dur="indefinite"/>
                                        <p:tgtEl>
                                          <p:spTgt spid="214"/>
                                        </p:tgtEl>
                                      </p:cBhvr>
                                    </p:animEffect>
                                  </p:childTnLst>
                                </p:cTn>
                              </p:par>
                              <p:par>
                                <p:cTn id="96" presetID="9" presetClass="emph" presetSubtype="0" grpId="0" nodeType="withEffect">
                                  <p:stCondLst>
                                    <p:cond delay="0"/>
                                  </p:stCondLst>
                                  <p:childTnLst>
                                    <p:set>
                                      <p:cBhvr rctx="PPT">
                                        <p:cTn id="97" dur="indefinite"/>
                                        <p:tgtEl>
                                          <p:spTgt spid="241"/>
                                        </p:tgtEl>
                                        <p:attrNameLst>
                                          <p:attrName>style.opacity</p:attrName>
                                        </p:attrNameLst>
                                      </p:cBhvr>
                                      <p:to>
                                        <p:strVal val="0.5"/>
                                      </p:to>
                                    </p:set>
                                    <p:animEffect filter="image" prLst="opacity: 0.5">
                                      <p:cBhvr rctx="IE">
                                        <p:cTn id="98" dur="indefinite"/>
                                        <p:tgtEl>
                                          <p:spTgt spid="241"/>
                                        </p:tgtEl>
                                      </p:cBhvr>
                                    </p:animEffect>
                                  </p:childTnLst>
                                </p:cTn>
                              </p:par>
                              <p:par>
                                <p:cTn id="99" presetID="9" presetClass="emph" presetSubtype="0" nodeType="withEffect">
                                  <p:stCondLst>
                                    <p:cond delay="0"/>
                                  </p:stCondLst>
                                  <p:childTnLst>
                                    <p:set>
                                      <p:cBhvr rctx="PPT">
                                        <p:cTn id="100" dur="indefinite"/>
                                        <p:tgtEl>
                                          <p:spTgt spid="215"/>
                                        </p:tgtEl>
                                        <p:attrNameLst>
                                          <p:attrName>style.opacity</p:attrName>
                                        </p:attrNameLst>
                                      </p:cBhvr>
                                      <p:to>
                                        <p:strVal val="0.5"/>
                                      </p:to>
                                    </p:set>
                                    <p:animEffect filter="image" prLst="opacity: 0.5">
                                      <p:cBhvr rctx="IE">
                                        <p:cTn id="101" dur="indefinite"/>
                                        <p:tgtEl>
                                          <p:spTgt spid="215"/>
                                        </p:tgtEl>
                                      </p:cBhvr>
                                    </p:animEffect>
                                  </p:childTnLst>
                                </p:cTn>
                              </p:par>
                              <p:par>
                                <p:cTn id="102" presetID="9" presetClass="emph" presetSubtype="0" grpId="0" nodeType="withEffect">
                                  <p:stCondLst>
                                    <p:cond delay="0"/>
                                  </p:stCondLst>
                                  <p:childTnLst>
                                    <p:set>
                                      <p:cBhvr rctx="PPT">
                                        <p:cTn id="103" dur="indefinite"/>
                                        <p:tgtEl>
                                          <p:spTgt spid="184"/>
                                        </p:tgtEl>
                                        <p:attrNameLst>
                                          <p:attrName>style.opacity</p:attrName>
                                        </p:attrNameLst>
                                      </p:cBhvr>
                                      <p:to>
                                        <p:strVal val="0.5"/>
                                      </p:to>
                                    </p:set>
                                    <p:animEffect filter="image" prLst="opacity: 0.5">
                                      <p:cBhvr rctx="IE">
                                        <p:cTn id="104" dur="indefinite"/>
                                        <p:tgtEl>
                                          <p:spTgt spid="184"/>
                                        </p:tgtEl>
                                      </p:cBhvr>
                                    </p:animEffect>
                                  </p:childTnLst>
                                </p:cTn>
                              </p:par>
                              <p:par>
                                <p:cTn id="105" presetID="9" presetClass="emph" presetSubtype="0" grpId="0" nodeType="withEffect">
                                  <p:stCondLst>
                                    <p:cond delay="0"/>
                                  </p:stCondLst>
                                  <p:childTnLst>
                                    <p:set>
                                      <p:cBhvr rctx="PPT">
                                        <p:cTn id="106" dur="indefinite"/>
                                        <p:tgtEl>
                                          <p:spTgt spid="302"/>
                                        </p:tgtEl>
                                        <p:attrNameLst>
                                          <p:attrName>style.opacity</p:attrName>
                                        </p:attrNameLst>
                                      </p:cBhvr>
                                      <p:to>
                                        <p:strVal val="0.5"/>
                                      </p:to>
                                    </p:set>
                                    <p:animEffect filter="image" prLst="opacity: 0.5">
                                      <p:cBhvr rctx="IE">
                                        <p:cTn id="107" dur="indefinite"/>
                                        <p:tgtEl>
                                          <p:spTgt spid="302"/>
                                        </p:tgtEl>
                                      </p:cBhvr>
                                    </p:animEffect>
                                  </p:childTnLst>
                                </p:cTn>
                              </p:par>
                              <p:par>
                                <p:cTn id="108" presetID="9" presetClass="emph" presetSubtype="0" nodeType="withEffect">
                                  <p:stCondLst>
                                    <p:cond delay="0"/>
                                  </p:stCondLst>
                                  <p:childTnLst>
                                    <p:set>
                                      <p:cBhvr rctx="PPT">
                                        <p:cTn id="109" dur="indefinite"/>
                                        <p:tgtEl>
                                          <p:spTgt spid="284"/>
                                        </p:tgtEl>
                                        <p:attrNameLst>
                                          <p:attrName>style.opacity</p:attrName>
                                        </p:attrNameLst>
                                      </p:cBhvr>
                                      <p:to>
                                        <p:strVal val="0.5"/>
                                      </p:to>
                                    </p:set>
                                    <p:animEffect filter="image" prLst="opacity: 0.5">
                                      <p:cBhvr rctx="IE">
                                        <p:cTn id="110" dur="indefinite"/>
                                        <p:tgtEl>
                                          <p:spTgt spid="284"/>
                                        </p:tgtEl>
                                      </p:cBhvr>
                                    </p:animEffect>
                                  </p:childTnLst>
                                </p:cTn>
                              </p:par>
                              <p:par>
                                <p:cTn id="111" presetID="9" presetClass="emph" presetSubtype="0" nodeType="withEffect">
                                  <p:stCondLst>
                                    <p:cond delay="0"/>
                                  </p:stCondLst>
                                  <p:childTnLst>
                                    <p:set>
                                      <p:cBhvr rctx="PPT">
                                        <p:cTn id="112" dur="indefinite"/>
                                        <p:tgtEl>
                                          <p:spTgt spid="285"/>
                                        </p:tgtEl>
                                        <p:attrNameLst>
                                          <p:attrName>style.opacity</p:attrName>
                                        </p:attrNameLst>
                                      </p:cBhvr>
                                      <p:to>
                                        <p:strVal val="0.5"/>
                                      </p:to>
                                    </p:set>
                                    <p:animEffect filter="image" prLst="opacity: 0.5">
                                      <p:cBhvr rctx="IE">
                                        <p:cTn id="113" dur="indefinite"/>
                                        <p:tgtEl>
                                          <p:spTgt spid="285"/>
                                        </p:tgtEl>
                                      </p:cBhvr>
                                    </p:animEffect>
                                  </p:childTnLst>
                                </p:cTn>
                              </p:par>
                              <p:par>
                                <p:cTn id="114" presetID="9" presetClass="emph" presetSubtype="0" grpId="0" nodeType="withEffect">
                                  <p:stCondLst>
                                    <p:cond delay="0"/>
                                  </p:stCondLst>
                                  <p:childTnLst>
                                    <p:set>
                                      <p:cBhvr rctx="PPT">
                                        <p:cTn id="115" dur="indefinite"/>
                                        <p:tgtEl>
                                          <p:spTgt spid="282"/>
                                        </p:tgtEl>
                                        <p:attrNameLst>
                                          <p:attrName>style.opacity</p:attrName>
                                        </p:attrNameLst>
                                      </p:cBhvr>
                                      <p:to>
                                        <p:strVal val="0.5"/>
                                      </p:to>
                                    </p:set>
                                    <p:animEffect filter="image" prLst="opacity: 0.5">
                                      <p:cBhvr rctx="IE">
                                        <p:cTn id="116" dur="indefinite"/>
                                        <p:tgtEl>
                                          <p:spTgt spid="282"/>
                                        </p:tgtEl>
                                      </p:cBhvr>
                                    </p:animEffect>
                                  </p:childTnLst>
                                </p:cTn>
                              </p:par>
                              <p:par>
                                <p:cTn id="117" presetID="9" presetClass="emph" presetSubtype="0" nodeType="withEffect">
                                  <p:stCondLst>
                                    <p:cond delay="0"/>
                                  </p:stCondLst>
                                  <p:childTnLst>
                                    <p:set>
                                      <p:cBhvr rctx="PPT">
                                        <p:cTn id="118" dur="indefinite"/>
                                        <p:tgtEl>
                                          <p:spTgt spid="286"/>
                                        </p:tgtEl>
                                        <p:attrNameLst>
                                          <p:attrName>style.opacity</p:attrName>
                                        </p:attrNameLst>
                                      </p:cBhvr>
                                      <p:to>
                                        <p:strVal val="0.5"/>
                                      </p:to>
                                    </p:set>
                                    <p:animEffect filter="image" prLst="opacity: 0.5">
                                      <p:cBhvr rctx="IE">
                                        <p:cTn id="119" dur="indefinite"/>
                                        <p:tgtEl>
                                          <p:spTgt spid="286"/>
                                        </p:tgtEl>
                                      </p:cBhvr>
                                    </p:animEffect>
                                  </p:childTnLst>
                                </p:cTn>
                              </p:par>
                              <p:par>
                                <p:cTn id="120" presetID="9" presetClass="emph" presetSubtype="0" grpId="0" nodeType="withEffect">
                                  <p:stCondLst>
                                    <p:cond delay="0"/>
                                  </p:stCondLst>
                                  <p:childTnLst>
                                    <p:set>
                                      <p:cBhvr rctx="PPT">
                                        <p:cTn id="121" dur="indefinite"/>
                                        <p:tgtEl>
                                          <p:spTgt spid="283"/>
                                        </p:tgtEl>
                                        <p:attrNameLst>
                                          <p:attrName>style.opacity</p:attrName>
                                        </p:attrNameLst>
                                      </p:cBhvr>
                                      <p:to>
                                        <p:strVal val="0.5"/>
                                      </p:to>
                                    </p:set>
                                    <p:animEffect filter="image" prLst="opacity: 0.5">
                                      <p:cBhvr rctx="IE">
                                        <p:cTn id="122" dur="indefinite"/>
                                        <p:tgtEl>
                                          <p:spTgt spid="283"/>
                                        </p:tgtEl>
                                      </p:cBhvr>
                                    </p:animEffect>
                                  </p:childTnLst>
                                </p:cTn>
                              </p:par>
                              <p:par>
                                <p:cTn id="123" presetID="9" presetClass="emph" presetSubtype="0" grpId="0" nodeType="withEffect">
                                  <p:stCondLst>
                                    <p:cond delay="0"/>
                                  </p:stCondLst>
                                  <p:childTnLst>
                                    <p:set>
                                      <p:cBhvr rctx="PPT">
                                        <p:cTn id="124" dur="indefinite"/>
                                        <p:tgtEl>
                                          <p:spTgt spid="188"/>
                                        </p:tgtEl>
                                        <p:attrNameLst>
                                          <p:attrName>style.opacity</p:attrName>
                                        </p:attrNameLst>
                                      </p:cBhvr>
                                      <p:to>
                                        <p:strVal val="0.5"/>
                                      </p:to>
                                    </p:set>
                                    <p:animEffect filter="image" prLst="opacity: 0.5">
                                      <p:cBhvr rctx="IE">
                                        <p:cTn id="125" dur="indefinite"/>
                                        <p:tgtEl>
                                          <p:spTgt spid="188"/>
                                        </p:tgtEl>
                                      </p:cBhvr>
                                    </p:animEffect>
                                  </p:childTnLst>
                                </p:cTn>
                              </p:par>
                              <p:par>
                                <p:cTn id="126" presetID="9" presetClass="emph" presetSubtype="0" nodeType="withEffect">
                                  <p:stCondLst>
                                    <p:cond delay="0"/>
                                  </p:stCondLst>
                                  <p:childTnLst>
                                    <p:set>
                                      <p:cBhvr rctx="PPT">
                                        <p:cTn id="127" dur="indefinite"/>
                                        <p:tgtEl>
                                          <p:spTgt spid="230"/>
                                        </p:tgtEl>
                                        <p:attrNameLst>
                                          <p:attrName>style.opacity</p:attrName>
                                        </p:attrNameLst>
                                      </p:cBhvr>
                                      <p:to>
                                        <p:strVal val="0.5"/>
                                      </p:to>
                                    </p:set>
                                    <p:animEffect filter="image" prLst="opacity: 0.5">
                                      <p:cBhvr rctx="IE">
                                        <p:cTn id="128" dur="indefinite"/>
                                        <p:tgtEl>
                                          <p:spTgt spid="230"/>
                                        </p:tgtEl>
                                      </p:cBhvr>
                                    </p:animEffect>
                                  </p:childTnLst>
                                </p:cTn>
                              </p:par>
                              <p:par>
                                <p:cTn id="129" presetID="9" presetClass="emph" presetSubtype="0" grpId="0" nodeType="withEffect">
                                  <p:stCondLst>
                                    <p:cond delay="0"/>
                                  </p:stCondLst>
                                  <p:childTnLst>
                                    <p:set>
                                      <p:cBhvr rctx="PPT">
                                        <p:cTn id="130" dur="indefinite"/>
                                        <p:tgtEl>
                                          <p:spTgt spid="303"/>
                                        </p:tgtEl>
                                        <p:attrNameLst>
                                          <p:attrName>style.opacity</p:attrName>
                                        </p:attrNameLst>
                                      </p:cBhvr>
                                      <p:to>
                                        <p:strVal val="0.5"/>
                                      </p:to>
                                    </p:set>
                                    <p:animEffect filter="image" prLst="opacity: 0.5">
                                      <p:cBhvr rctx="IE">
                                        <p:cTn id="131" dur="indefinite"/>
                                        <p:tgtEl>
                                          <p:spTgt spid="303"/>
                                        </p:tgtEl>
                                      </p:cBhvr>
                                    </p:animEffect>
                                  </p:childTnLst>
                                </p:cTn>
                              </p:par>
                              <p:par>
                                <p:cTn id="132" presetID="9" presetClass="emph" presetSubtype="0" nodeType="withEffect">
                                  <p:stCondLst>
                                    <p:cond delay="0"/>
                                  </p:stCondLst>
                                  <p:childTnLst>
                                    <p:set>
                                      <p:cBhvr rctx="PPT">
                                        <p:cTn id="133" dur="indefinite"/>
                                        <p:tgtEl>
                                          <p:spTgt spid="246"/>
                                        </p:tgtEl>
                                        <p:attrNameLst>
                                          <p:attrName>style.opacity</p:attrName>
                                        </p:attrNameLst>
                                      </p:cBhvr>
                                      <p:to>
                                        <p:strVal val="0.5"/>
                                      </p:to>
                                    </p:set>
                                    <p:animEffect filter="image" prLst="opacity: 0.5">
                                      <p:cBhvr rctx="IE">
                                        <p:cTn id="134" dur="indefinite"/>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animBg="1"/>
      <p:bldP spid="181" grpId="0" animBg="1"/>
      <p:bldP spid="184" grpId="0" animBg="1"/>
      <p:bldP spid="185" grpId="0" animBg="1"/>
      <p:bldP spid="188" grpId="0" animBg="1"/>
      <p:bldP spid="216" grpId="0" animBg="1"/>
      <p:bldP spid="217" grpId="0" animBg="1"/>
      <p:bldP spid="239" grpId="0" animBg="1"/>
      <p:bldP spid="240" grpId="0" animBg="1"/>
      <p:bldP spid="241" grpId="0" animBg="1"/>
      <p:bldP spid="243" grpId="0" animBg="1"/>
      <p:bldP spid="244" grpId="0" animBg="1"/>
      <p:bldP spid="247" grpId="0" animBg="1"/>
      <p:bldP spid="282" grpId="0" animBg="1"/>
      <p:bldP spid="283" grpId="0" animBg="1"/>
      <p:bldP spid="302" grpId="0" animBg="1"/>
      <p:bldP spid="303" grpId="0" animBg="1"/>
      <p:bldP spid="308" grpId="0" animBg="1"/>
      <p:bldP spid="310" grpId="0" animBg="1"/>
      <p:bldP spid="313" grpId="0" animBg="1"/>
      <p:bldP spid="324" grpId="0" animBg="1"/>
      <p:bldP spid="325" grpId="0" animBg="1"/>
      <p:bldP spid="336" grpId="0" animBg="1"/>
      <p:bldP spid="337" grpId="0" animBg="1"/>
      <p:bldP spid="338" grpId="0" animBg="1"/>
      <p:bldP spid="3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as Exploratory Methods</a:t>
            </a:r>
          </a:p>
        </p:txBody>
      </p:sp>
      <p:sp>
        <p:nvSpPr>
          <p:cNvPr id="5" name="Cloud Callout 4"/>
          <p:cNvSpPr/>
          <p:nvPr/>
        </p:nvSpPr>
        <p:spPr>
          <a:xfrm>
            <a:off x="1134533" y="772086"/>
            <a:ext cx="2777709" cy="2184400"/>
          </a:xfrm>
          <a:prstGeom prst="cloudCallout">
            <a:avLst>
              <a:gd name="adj1" fmla="val -51235"/>
              <a:gd name="adj2" fmla="val 64825"/>
            </a:avLst>
          </a:prstGeom>
          <a:ln/>
        </p:spPr>
        <p:style>
          <a:lnRef idx="2">
            <a:schemeClr val="dk1"/>
          </a:lnRef>
          <a:fillRef idx="1">
            <a:schemeClr val="lt1"/>
          </a:fillRef>
          <a:effectRef idx="0">
            <a:schemeClr val="dk1"/>
          </a:effectRef>
          <a:fontRef idx="minor">
            <a:schemeClr val="dk1"/>
          </a:fontRef>
        </p:style>
        <p:txBody>
          <a:bodyPr rtlCol="0" anchor="t" anchorCtr="0"/>
          <a:lstStyle/>
          <a:p>
            <a:pPr algn="ctr"/>
            <a:r>
              <a:rPr lang="en-US" dirty="0">
                <a:latin typeface="Helvetica Neue Regular" charset="0"/>
              </a:rPr>
              <a:t>Is there a galaxy like this? </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73619" y="1762300"/>
            <a:ext cx="1648883" cy="938253"/>
          </a:xfrm>
          <a:prstGeom prst="ellipse">
            <a:avLst/>
          </a:prstGeom>
          <a:ln>
            <a:noFill/>
          </a:ln>
          <a:effectLst>
            <a:softEdge rad="112500"/>
          </a:effectLst>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10886" b="-2413"/>
          <a:stretch/>
        </p:blipFill>
        <p:spPr>
          <a:xfrm>
            <a:off x="320202" y="3062622"/>
            <a:ext cx="732162" cy="1560178"/>
          </a:xfrm>
          <a:prstGeom prst="snip1Rect">
            <a:avLst/>
          </a:prstGeom>
        </p:spPr>
      </p:pic>
      <p:sp>
        <p:nvSpPr>
          <p:cNvPr id="7" name="Rounded Rectangle 6"/>
          <p:cNvSpPr/>
          <p:nvPr/>
        </p:nvSpPr>
        <p:spPr>
          <a:xfrm>
            <a:off x="5552340" y="1521448"/>
            <a:ext cx="1787044" cy="423333"/>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Helvetica Neue Regular" charset="0"/>
              </a:rPr>
              <a:t>Answers</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02815" y="1985156"/>
            <a:ext cx="1343047" cy="1109133"/>
          </a:xfrm>
          <a:prstGeom prst="rect">
            <a:avLst/>
          </a:prstGeom>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52787" y="1980800"/>
            <a:ext cx="1326704" cy="1109133"/>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02815" y="3411738"/>
            <a:ext cx="1343047" cy="1036113"/>
          </a:xfrm>
          <a:prstGeom prst="rect">
            <a:avLst/>
          </a:prstGeom>
        </p:spPr>
      </p:pic>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574983" y="3420061"/>
            <a:ext cx="1304508" cy="1010753"/>
          </a:xfrm>
          <a:prstGeom prst="rect">
            <a:avLst/>
          </a:prstGeom>
        </p:spPr>
      </p:pic>
      <p:sp>
        <p:nvSpPr>
          <p:cNvPr id="12" name="Title 1">
            <a:extLst>
              <a:ext uri="{FF2B5EF4-FFF2-40B4-BE49-F238E27FC236}">
                <a16:creationId xmlns:a16="http://schemas.microsoft.com/office/drawing/2014/main" id="{F6433707-EBB8-3647-A26A-62D5DEF7B541}"/>
              </a:ext>
            </a:extLst>
          </p:cNvPr>
          <p:cNvSpPr txBox="1">
            <a:spLocks/>
          </p:cNvSpPr>
          <p:nvPr/>
        </p:nvSpPr>
        <p:spPr bwMode="black">
          <a:xfrm>
            <a:off x="5037987" y="659289"/>
            <a:ext cx="3988032" cy="408301"/>
          </a:xfrm>
          <a:prstGeom prst="rect">
            <a:avLst/>
          </a:prstGeom>
          <a:ln>
            <a:noFill/>
          </a:ln>
        </p:spPr>
        <p:txBody>
          <a:bodyPr vert="horz" wrap="square" lIns="0" tIns="0" rIns="0" bIns="0" rtlCol="0" anchor="t" anchorCtr="0">
            <a:noAutofit/>
          </a:bodyPr>
          <a:lstStyle>
            <a:lvl1pPr algn="l" defTabSz="457200" rtl="0" eaLnBrk="1" latinLnBrk="0" hangingPunct="1">
              <a:lnSpc>
                <a:spcPct val="100000"/>
              </a:lnSpc>
              <a:spcBef>
                <a:spcPct val="0"/>
              </a:spcBef>
              <a:spcAft>
                <a:spcPts val="0"/>
              </a:spcAft>
              <a:buNone/>
              <a:defRPr lang="en-GB" sz="2800" b="0" i="0" kern="1200">
                <a:solidFill>
                  <a:srgbClr val="000000"/>
                </a:solidFill>
                <a:latin typeface="Helvetica Neue Bold Condensed"/>
                <a:ea typeface="+mj-ea"/>
                <a:cs typeface="Helvetica Neue Bold Condensed"/>
              </a:defRPr>
            </a:lvl1pPr>
          </a:lstStyle>
          <a:p>
            <a:r>
              <a:rPr lang="en-US" sz="1200" b="1" dirty="0">
                <a:latin typeface="Arial" panose="020B0604020202020204" pitchFamily="34" charset="0"/>
                <a:cs typeface="Arial" panose="020B0604020202020204" pitchFamily="34" charset="0"/>
              </a:rPr>
              <a:t>Example is always more efficacious than precept</a:t>
            </a:r>
          </a:p>
          <a:p>
            <a:pPr algn="r"/>
            <a:r>
              <a:rPr lang="en-US" sz="800" dirty="0">
                <a:latin typeface="Arial" panose="020B0604020202020204" pitchFamily="34" charset="0"/>
                <a:cs typeface="Arial" panose="020B0604020202020204" pitchFamily="34" charset="0"/>
              </a:rPr>
              <a:t>Samuel Johnson, </a:t>
            </a:r>
            <a:r>
              <a:rPr lang="en-US" sz="800" dirty="0" err="1">
                <a:latin typeface="Arial" panose="020B0604020202020204" pitchFamily="34" charset="0"/>
                <a:cs typeface="Arial" panose="020B0604020202020204" pitchFamily="34" charset="0"/>
              </a:rPr>
              <a:t>Rasselas</a:t>
            </a:r>
            <a:r>
              <a:rPr lang="en-US" sz="800" dirty="0">
                <a:latin typeface="Arial" panose="020B0604020202020204" pitchFamily="34" charset="0"/>
                <a:cs typeface="Arial" panose="020B0604020202020204" pitchFamily="34" charset="0"/>
              </a:rPr>
              <a:t> (1759), Chapter 29.</a:t>
            </a:r>
            <a:br>
              <a:rPr lang="en-US" sz="800" dirty="0">
                <a:latin typeface="Arial" panose="020B0604020202020204" pitchFamily="34" charset="0"/>
                <a:cs typeface="Arial" panose="020B0604020202020204" pitchFamily="34" charset="0"/>
              </a:rPr>
            </a:br>
            <a:endParaRPr lang="en-US" sz="8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D4E439B-C66C-3040-A06E-1D0D884E6DB4}"/>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6037828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7" name="Rounded Rectangle 176">
            <a:extLst>
              <a:ext uri="{FF2B5EF4-FFF2-40B4-BE49-F238E27FC236}">
                <a16:creationId xmlns:a16="http://schemas.microsoft.com/office/drawing/2014/main" id="{4EC68560-6D14-2345-8028-0A385DA068F9}"/>
              </a:ext>
            </a:extLst>
          </p:cNvPr>
          <p:cNvSpPr/>
          <p:nvPr/>
        </p:nvSpPr>
        <p:spPr>
          <a:xfrm>
            <a:off x="1166174" y="2103637"/>
            <a:ext cx="207158" cy="221195"/>
          </a:xfrm>
          <a:prstGeom prst="roundRect">
            <a:avLst/>
          </a:prstGeom>
          <a:solidFill>
            <a:sysClr val="window" lastClr="FFFFFF"/>
          </a:solidFill>
          <a:ln w="19050" cap="flat" cmpd="sng" algn="ctr">
            <a:solidFill>
              <a:srgbClr val="325AB4"/>
            </a:solidFill>
            <a:prstDash val="solid"/>
          </a:ln>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179" name="Freeform 178">
            <a:extLst>
              <a:ext uri="{FF2B5EF4-FFF2-40B4-BE49-F238E27FC236}">
                <a16:creationId xmlns:a16="http://schemas.microsoft.com/office/drawing/2014/main" id="{F44F3443-4C5D-8140-B2A6-ADBBC9CCBF2E}"/>
              </a:ext>
            </a:extLst>
          </p:cNvPr>
          <p:cNvSpPr/>
          <p:nvPr/>
        </p:nvSpPr>
        <p:spPr>
          <a:xfrm>
            <a:off x="1111436" y="1825820"/>
            <a:ext cx="649359" cy="480075"/>
          </a:xfrm>
          <a:custGeom>
            <a:avLst/>
            <a:gdLst>
              <a:gd name="connsiteX0" fmla="*/ 705177 w 865812"/>
              <a:gd name="connsiteY0" fmla="*/ 0 h 640100"/>
              <a:gd name="connsiteX1" fmla="*/ 759127 w 865812"/>
              <a:gd name="connsiteY1" fmla="*/ 0 h 640100"/>
              <a:gd name="connsiteX2" fmla="*/ 865812 w 865812"/>
              <a:gd name="connsiteY2" fmla="*/ 106685 h 640100"/>
              <a:gd name="connsiteX3" fmla="*/ 865812 w 865812"/>
              <a:gd name="connsiteY3" fmla="*/ 533415 h 640100"/>
              <a:gd name="connsiteX4" fmla="*/ 759127 w 865812"/>
              <a:gd name="connsiteY4" fmla="*/ 640100 h 640100"/>
              <a:gd name="connsiteX5" fmla="*/ 106685 w 865812"/>
              <a:gd name="connsiteY5" fmla="*/ 640100 h 640100"/>
              <a:gd name="connsiteX6" fmla="*/ 0 w 865812"/>
              <a:gd name="connsiteY6" fmla="*/ 533415 h 640100"/>
              <a:gd name="connsiteX7" fmla="*/ 0 w 865812"/>
              <a:gd name="connsiteY7" fmla="*/ 460044 h 64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812" h="640100">
                <a:moveTo>
                  <a:pt x="705177" y="0"/>
                </a:moveTo>
                <a:lnTo>
                  <a:pt x="759127" y="0"/>
                </a:lnTo>
                <a:cubicBezTo>
                  <a:pt x="818047" y="0"/>
                  <a:pt x="865812" y="47765"/>
                  <a:pt x="865812" y="106685"/>
                </a:cubicBezTo>
                <a:lnTo>
                  <a:pt x="865812" y="533415"/>
                </a:lnTo>
                <a:cubicBezTo>
                  <a:pt x="865812" y="592335"/>
                  <a:pt x="818047" y="640100"/>
                  <a:pt x="759127" y="640100"/>
                </a:cubicBezTo>
                <a:lnTo>
                  <a:pt x="106685" y="640100"/>
                </a:lnTo>
                <a:cubicBezTo>
                  <a:pt x="47765" y="640100"/>
                  <a:pt x="0" y="592335"/>
                  <a:pt x="0" y="533415"/>
                </a:cubicBezTo>
                <a:lnTo>
                  <a:pt x="0" y="460044"/>
                </a:lnTo>
                <a:close/>
              </a:path>
            </a:pathLst>
          </a:custGeom>
          <a:solidFill>
            <a:sysClr val="window" lastClr="FFFFFF"/>
          </a:solidFill>
          <a:ln w="19050" cap="flat" cmpd="sng" algn="ctr">
            <a:solidFill>
              <a:srgbClr val="325AB4"/>
            </a:solidFill>
            <a:prstDash val="solid"/>
          </a:ln>
          <a:effectLst/>
        </p:spPr>
        <p:txBody>
          <a:bodyPr wrap="square" rtlCol="0" anchor="ctr">
            <a:noAutofit/>
          </a:bodyPr>
          <a:lstStyle/>
          <a:p>
            <a:pPr algn="ctr" defTabSz="342900">
              <a:defRPr/>
            </a:pPr>
            <a:endParaRPr lang="en-US" sz="1350" kern="0" dirty="0">
              <a:solidFill>
                <a:prstClr val="white"/>
              </a:solidFill>
              <a:latin typeface="Helvetica Neue" panose="02000503000000020004" pitchFamily="2" charset="0"/>
            </a:endParaRPr>
          </a:p>
        </p:txBody>
      </p:sp>
      <p:sp>
        <p:nvSpPr>
          <p:cNvPr id="180" name="TextBox 179">
            <a:extLst>
              <a:ext uri="{FF2B5EF4-FFF2-40B4-BE49-F238E27FC236}">
                <a16:creationId xmlns:a16="http://schemas.microsoft.com/office/drawing/2014/main" id="{8EDBCB07-2CF6-1840-A1EF-46894C9C08E2}"/>
              </a:ext>
            </a:extLst>
          </p:cNvPr>
          <p:cNvSpPr txBox="1"/>
          <p:nvPr/>
        </p:nvSpPr>
        <p:spPr>
          <a:xfrm>
            <a:off x="1103967" y="1825524"/>
            <a:ext cx="357790" cy="300082"/>
          </a:xfrm>
          <a:prstGeom prst="rect">
            <a:avLst/>
          </a:prstGeom>
          <a:noFill/>
        </p:spPr>
        <p:txBody>
          <a:bodyPr wrap="none" rtlCol="0">
            <a:spAutoFit/>
          </a:bodyPr>
          <a:lstStyle/>
          <a:p>
            <a:pPr defTabSz="342900"/>
            <a:r>
              <a:rPr lang="en-US" sz="1350">
                <a:solidFill>
                  <a:prstClr val="black"/>
                </a:solidFill>
                <a:latin typeface="Helvetica Neue LT Com 57 Condensed" charset="0"/>
                <a:ea typeface="Helvetica Neue LT Com 57 Condensed" charset="0"/>
                <a:cs typeface="Helvetica Neue LT Com 57 Condensed" charset="0"/>
              </a:rPr>
              <a:t>S1</a:t>
            </a:r>
          </a:p>
        </p:txBody>
      </p:sp>
      <p:sp>
        <p:nvSpPr>
          <p:cNvPr id="181" name="Oval 180">
            <a:extLst>
              <a:ext uri="{FF2B5EF4-FFF2-40B4-BE49-F238E27FC236}">
                <a16:creationId xmlns:a16="http://schemas.microsoft.com/office/drawing/2014/main" id="{8E7A7E07-B2DD-5C4B-B479-94806E2994FC}"/>
              </a:ext>
            </a:extLst>
          </p:cNvPr>
          <p:cNvSpPr/>
          <p:nvPr/>
        </p:nvSpPr>
        <p:spPr>
          <a:xfrm>
            <a:off x="1534226" y="1916146"/>
            <a:ext cx="108000" cy="108000"/>
          </a:xfrm>
          <a:prstGeom prst="ellipse">
            <a:avLst/>
          </a:prstGeom>
          <a:solidFill>
            <a:srgbClr val="325AB4"/>
          </a:solidFill>
          <a:ln w="25400" cap="flat" cmpd="sng" algn="ctr">
            <a:solidFill>
              <a:srgbClr val="00206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82" name="Triangle 181">
            <a:extLst>
              <a:ext uri="{FF2B5EF4-FFF2-40B4-BE49-F238E27FC236}">
                <a16:creationId xmlns:a16="http://schemas.microsoft.com/office/drawing/2014/main" id="{E62CDB1A-A243-5745-97DC-807184E1B381}"/>
              </a:ext>
            </a:extLst>
          </p:cNvPr>
          <p:cNvSpPr/>
          <p:nvPr/>
        </p:nvSpPr>
        <p:spPr>
          <a:xfrm>
            <a:off x="1589411" y="2121695"/>
            <a:ext cx="110700" cy="110700"/>
          </a:xfrm>
          <a:prstGeom prst="triangle">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83" name="Diamond 182">
            <a:extLst>
              <a:ext uri="{FF2B5EF4-FFF2-40B4-BE49-F238E27FC236}">
                <a16:creationId xmlns:a16="http://schemas.microsoft.com/office/drawing/2014/main" id="{0F41019B-14E9-3642-884C-433F4D2F956A}"/>
              </a:ext>
            </a:extLst>
          </p:cNvPr>
          <p:cNvSpPr/>
          <p:nvPr/>
        </p:nvSpPr>
        <p:spPr>
          <a:xfrm>
            <a:off x="1201867" y="2163734"/>
            <a:ext cx="113400" cy="118800"/>
          </a:xfrm>
          <a:prstGeom prst="diamond">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184" name="Straight Connector 183">
            <a:extLst>
              <a:ext uri="{FF2B5EF4-FFF2-40B4-BE49-F238E27FC236}">
                <a16:creationId xmlns:a16="http://schemas.microsoft.com/office/drawing/2014/main" id="{3ACA7484-32E2-DA45-AC9C-A75714922365}"/>
              </a:ext>
            </a:extLst>
          </p:cNvPr>
          <p:cNvCxnSpPr>
            <a:endCxn id="181" idx="3"/>
          </p:cNvCxnSpPr>
          <p:nvPr/>
        </p:nvCxnSpPr>
        <p:spPr>
          <a:xfrm flipV="1">
            <a:off x="1305239" y="2008330"/>
            <a:ext cx="244803" cy="163881"/>
          </a:xfrm>
          <a:prstGeom prst="line">
            <a:avLst/>
          </a:prstGeom>
          <a:noFill/>
          <a:ln w="12700" cap="flat" cmpd="sng" algn="ctr">
            <a:solidFill>
              <a:srgbClr val="325AB4">
                <a:lumMod val="50000"/>
              </a:srgbClr>
            </a:solidFill>
            <a:prstDash val="dash"/>
          </a:ln>
          <a:effectLst/>
        </p:spPr>
      </p:cxnSp>
      <p:cxnSp>
        <p:nvCxnSpPr>
          <p:cNvPr id="185" name="Straight Connector 184">
            <a:extLst>
              <a:ext uri="{FF2B5EF4-FFF2-40B4-BE49-F238E27FC236}">
                <a16:creationId xmlns:a16="http://schemas.microsoft.com/office/drawing/2014/main" id="{B759EE11-F1F7-F64A-92F0-42C90B48602C}"/>
              </a:ext>
            </a:extLst>
          </p:cNvPr>
          <p:cNvCxnSpPr/>
          <p:nvPr/>
        </p:nvCxnSpPr>
        <p:spPr>
          <a:xfrm>
            <a:off x="1626410" y="2008330"/>
            <a:ext cx="18352" cy="113365"/>
          </a:xfrm>
          <a:prstGeom prst="line">
            <a:avLst/>
          </a:prstGeom>
          <a:noFill/>
          <a:ln w="12700" cap="flat" cmpd="sng" algn="ctr">
            <a:solidFill>
              <a:srgbClr val="325AB4">
                <a:lumMod val="50000"/>
              </a:srgbClr>
            </a:solidFill>
            <a:prstDash val="dash"/>
          </a:ln>
          <a:effectLst/>
        </p:spPr>
      </p:cxnSp>
      <p:cxnSp>
        <p:nvCxnSpPr>
          <p:cNvPr id="186" name="Straight Connector 185">
            <a:extLst>
              <a:ext uri="{FF2B5EF4-FFF2-40B4-BE49-F238E27FC236}">
                <a16:creationId xmlns:a16="http://schemas.microsoft.com/office/drawing/2014/main" id="{1FAF984B-BB12-544F-A6E3-12EE13B4DADD}"/>
              </a:ext>
            </a:extLst>
          </p:cNvPr>
          <p:cNvCxnSpPr/>
          <p:nvPr/>
        </p:nvCxnSpPr>
        <p:spPr>
          <a:xfrm flipH="1" flipV="1">
            <a:off x="1315267" y="2223134"/>
            <a:ext cx="274146" cy="9261"/>
          </a:xfrm>
          <a:prstGeom prst="line">
            <a:avLst/>
          </a:prstGeom>
          <a:noFill/>
          <a:ln w="12700" cap="flat" cmpd="sng" algn="ctr">
            <a:solidFill>
              <a:srgbClr val="325AB4">
                <a:lumMod val="50000"/>
              </a:srgbClr>
            </a:solidFill>
            <a:prstDash val="dash"/>
          </a:ln>
          <a:effectLst/>
        </p:spPr>
      </p:cxnSp>
      <p:cxnSp>
        <p:nvCxnSpPr>
          <p:cNvPr id="187" name="Straight Connector 186">
            <a:extLst>
              <a:ext uri="{FF2B5EF4-FFF2-40B4-BE49-F238E27FC236}">
                <a16:creationId xmlns:a16="http://schemas.microsoft.com/office/drawing/2014/main" id="{A7BF5252-C0E7-0D4C-8306-B6F79770332E}"/>
              </a:ext>
            </a:extLst>
          </p:cNvPr>
          <p:cNvCxnSpPr/>
          <p:nvPr/>
        </p:nvCxnSpPr>
        <p:spPr>
          <a:xfrm flipH="1">
            <a:off x="1978416" y="2119354"/>
            <a:ext cx="173702" cy="58943"/>
          </a:xfrm>
          <a:prstGeom prst="line">
            <a:avLst/>
          </a:prstGeom>
          <a:noFill/>
          <a:ln w="34925" cap="flat" cmpd="sng" algn="ctr">
            <a:solidFill>
              <a:srgbClr val="F05332">
                <a:lumMod val="50000"/>
              </a:srgbClr>
            </a:solidFill>
            <a:prstDash val="solid"/>
          </a:ln>
          <a:effectLst/>
        </p:spPr>
      </p:cxnSp>
      <p:sp>
        <p:nvSpPr>
          <p:cNvPr id="188" name="Triangle 187">
            <a:extLst>
              <a:ext uri="{FF2B5EF4-FFF2-40B4-BE49-F238E27FC236}">
                <a16:creationId xmlns:a16="http://schemas.microsoft.com/office/drawing/2014/main" id="{6F42CADD-C768-9D45-B9A3-937618C9DC0C}"/>
              </a:ext>
            </a:extLst>
          </p:cNvPr>
          <p:cNvSpPr/>
          <p:nvPr/>
        </p:nvSpPr>
        <p:spPr>
          <a:xfrm>
            <a:off x="2152118" y="2008653"/>
            <a:ext cx="110700" cy="110700"/>
          </a:xfrm>
          <a:prstGeom prst="triangle">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89" name="Rounded Rectangle 188">
            <a:extLst>
              <a:ext uri="{FF2B5EF4-FFF2-40B4-BE49-F238E27FC236}">
                <a16:creationId xmlns:a16="http://schemas.microsoft.com/office/drawing/2014/main" id="{E054541C-B133-FF44-A0BA-2C5060BAC4CA}"/>
              </a:ext>
            </a:extLst>
          </p:cNvPr>
          <p:cNvSpPr/>
          <p:nvPr/>
        </p:nvSpPr>
        <p:spPr>
          <a:xfrm>
            <a:off x="1886232" y="2140667"/>
            <a:ext cx="108000" cy="108000"/>
          </a:xfrm>
          <a:prstGeom prst="roundRect">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90" name="Oval 189">
            <a:extLst>
              <a:ext uri="{FF2B5EF4-FFF2-40B4-BE49-F238E27FC236}">
                <a16:creationId xmlns:a16="http://schemas.microsoft.com/office/drawing/2014/main" id="{C00FE7E0-65CF-B840-8042-8DC1AD8796A3}"/>
              </a:ext>
            </a:extLst>
          </p:cNvPr>
          <p:cNvSpPr/>
          <p:nvPr/>
        </p:nvSpPr>
        <p:spPr>
          <a:xfrm>
            <a:off x="2648738" y="2172236"/>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91" name="Oval 190">
            <a:extLst>
              <a:ext uri="{FF2B5EF4-FFF2-40B4-BE49-F238E27FC236}">
                <a16:creationId xmlns:a16="http://schemas.microsoft.com/office/drawing/2014/main" id="{127C4CBE-BBB8-184E-A4D1-EF9094F4541F}"/>
              </a:ext>
            </a:extLst>
          </p:cNvPr>
          <p:cNvSpPr/>
          <p:nvPr/>
        </p:nvSpPr>
        <p:spPr>
          <a:xfrm>
            <a:off x="2740283" y="1840840"/>
            <a:ext cx="104888"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192" name="Straight Connector 191">
            <a:extLst>
              <a:ext uri="{FF2B5EF4-FFF2-40B4-BE49-F238E27FC236}">
                <a16:creationId xmlns:a16="http://schemas.microsoft.com/office/drawing/2014/main" id="{97D6CA82-3404-074B-9896-2491920AF21D}"/>
              </a:ext>
            </a:extLst>
          </p:cNvPr>
          <p:cNvCxnSpPr/>
          <p:nvPr/>
        </p:nvCxnSpPr>
        <p:spPr>
          <a:xfrm flipH="1" flipV="1">
            <a:off x="2534131" y="1973269"/>
            <a:ext cx="130423" cy="214784"/>
          </a:xfrm>
          <a:prstGeom prst="line">
            <a:avLst/>
          </a:prstGeom>
          <a:noFill/>
          <a:ln w="31750" cap="flat" cmpd="sng" algn="ctr">
            <a:solidFill>
              <a:srgbClr val="008B2B">
                <a:lumMod val="50000"/>
              </a:srgbClr>
            </a:solidFill>
            <a:prstDash val="solid"/>
          </a:ln>
          <a:effectLst/>
        </p:spPr>
      </p:cxnSp>
      <p:cxnSp>
        <p:nvCxnSpPr>
          <p:cNvPr id="193" name="Straight Connector 192">
            <a:extLst>
              <a:ext uri="{FF2B5EF4-FFF2-40B4-BE49-F238E27FC236}">
                <a16:creationId xmlns:a16="http://schemas.microsoft.com/office/drawing/2014/main" id="{55E65E1A-9732-B045-BBD0-2930BE54054B}"/>
              </a:ext>
            </a:extLst>
          </p:cNvPr>
          <p:cNvCxnSpPr/>
          <p:nvPr/>
        </p:nvCxnSpPr>
        <p:spPr>
          <a:xfrm flipH="1">
            <a:off x="2589481" y="1894840"/>
            <a:ext cx="150803" cy="23079"/>
          </a:xfrm>
          <a:prstGeom prst="line">
            <a:avLst/>
          </a:prstGeom>
          <a:noFill/>
          <a:ln w="31750" cap="flat" cmpd="sng" algn="ctr">
            <a:solidFill>
              <a:srgbClr val="008B2B">
                <a:lumMod val="50000"/>
              </a:srgbClr>
            </a:solidFill>
            <a:prstDash val="solid"/>
          </a:ln>
          <a:effectLst/>
        </p:spPr>
      </p:cxnSp>
      <p:sp>
        <p:nvSpPr>
          <p:cNvPr id="194" name="Rounded Rectangle 193">
            <a:extLst>
              <a:ext uri="{FF2B5EF4-FFF2-40B4-BE49-F238E27FC236}">
                <a16:creationId xmlns:a16="http://schemas.microsoft.com/office/drawing/2014/main" id="{54EA5F6B-5C97-FB4D-B269-06289BDEC78C}"/>
              </a:ext>
            </a:extLst>
          </p:cNvPr>
          <p:cNvSpPr/>
          <p:nvPr/>
        </p:nvSpPr>
        <p:spPr>
          <a:xfrm>
            <a:off x="2478781" y="1862569"/>
            <a:ext cx="110700" cy="110700"/>
          </a:xfrm>
          <a:prstGeom prst="roundRect">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195" name="TextBox 194">
            <a:extLst>
              <a:ext uri="{FF2B5EF4-FFF2-40B4-BE49-F238E27FC236}">
                <a16:creationId xmlns:a16="http://schemas.microsoft.com/office/drawing/2014/main" id="{CB937C59-2429-4540-B163-9D3E54825233}"/>
              </a:ext>
            </a:extLst>
          </p:cNvPr>
          <p:cNvSpPr txBox="1"/>
          <p:nvPr/>
        </p:nvSpPr>
        <p:spPr>
          <a:xfrm>
            <a:off x="1914193" y="1859491"/>
            <a:ext cx="357790" cy="300082"/>
          </a:xfrm>
          <a:prstGeom prst="rect">
            <a:avLst/>
          </a:prstGeom>
          <a:noFill/>
        </p:spPr>
        <p:txBody>
          <a:bodyPr wrap="none" rtlCol="0">
            <a:spAutoFit/>
          </a:bodyPr>
          <a:lstStyle/>
          <a:p>
            <a:pPr defTabSz="342900"/>
            <a:r>
              <a:rPr lang="en-US" sz="1350">
                <a:solidFill>
                  <a:prstClr val="black"/>
                </a:solidFill>
                <a:latin typeface="Helvetica Neue LT Com 57 Condensed" charset="0"/>
                <a:ea typeface="Helvetica Neue LT Com 57 Condensed" charset="0"/>
                <a:cs typeface="Helvetica Neue LT Com 57 Condensed" charset="0"/>
              </a:rPr>
              <a:t>S2</a:t>
            </a:r>
          </a:p>
        </p:txBody>
      </p:sp>
      <p:sp>
        <p:nvSpPr>
          <p:cNvPr id="196" name="TextBox 195">
            <a:extLst>
              <a:ext uri="{FF2B5EF4-FFF2-40B4-BE49-F238E27FC236}">
                <a16:creationId xmlns:a16="http://schemas.microsoft.com/office/drawing/2014/main" id="{3F8D4606-1265-F740-9FDB-EE382C866C99}"/>
              </a:ext>
            </a:extLst>
          </p:cNvPr>
          <p:cNvSpPr txBox="1"/>
          <p:nvPr/>
        </p:nvSpPr>
        <p:spPr>
          <a:xfrm>
            <a:off x="2233520" y="1677608"/>
            <a:ext cx="357790" cy="300082"/>
          </a:xfrm>
          <a:prstGeom prst="rect">
            <a:avLst/>
          </a:prstGeom>
          <a:noFill/>
        </p:spPr>
        <p:txBody>
          <a:bodyPr wrap="none" rtlCol="0">
            <a:spAutoFit/>
          </a:bodyPr>
          <a:lstStyle/>
          <a:p>
            <a:pPr defTabSz="342900"/>
            <a:r>
              <a:rPr lang="en-US" sz="1350">
                <a:solidFill>
                  <a:prstClr val="black"/>
                </a:solidFill>
                <a:latin typeface="Helvetica Neue LT Com 57 Condensed" charset="0"/>
                <a:ea typeface="Helvetica Neue LT Com 57 Condensed" charset="0"/>
                <a:cs typeface="Helvetica Neue LT Com 57 Condensed" charset="0"/>
              </a:rPr>
              <a:t>S3</a:t>
            </a:r>
          </a:p>
        </p:txBody>
      </p:sp>
      <p:sp>
        <p:nvSpPr>
          <p:cNvPr id="197" name="TextBox 196">
            <a:extLst>
              <a:ext uri="{FF2B5EF4-FFF2-40B4-BE49-F238E27FC236}">
                <a16:creationId xmlns:a16="http://schemas.microsoft.com/office/drawing/2014/main" id="{E23CA633-2062-BA41-9ECE-7BAD6CB96E0A}"/>
              </a:ext>
            </a:extLst>
          </p:cNvPr>
          <p:cNvSpPr txBox="1"/>
          <p:nvPr/>
        </p:nvSpPr>
        <p:spPr>
          <a:xfrm>
            <a:off x="1010403" y="1583736"/>
            <a:ext cx="1034257" cy="276999"/>
          </a:xfrm>
          <a:prstGeom prst="rect">
            <a:avLst/>
          </a:prstGeom>
          <a:noFill/>
        </p:spPr>
        <p:txBody>
          <a:bodyPr wrap="none" rtlCol="0">
            <a:spAutoFit/>
          </a:bodyPr>
          <a:lstStyle/>
          <a:p>
            <a:pPr defTabSz="322660">
              <a:spcAft>
                <a:spcPts val="300"/>
              </a:spcAft>
              <a:buSzPct val="100000"/>
            </a:pPr>
            <a:r>
              <a:rPr lang="en-US" sz="1200" b="1">
                <a:solidFill>
                  <a:srgbClr val="000000"/>
                </a:solidFill>
                <a:latin typeface="Helvetica Neue LT Com 77 Bold Condensed" charset="0"/>
                <a:ea typeface="Helvetica Neue LT Com 77 Bold Condensed" charset="0"/>
                <a:cs typeface="Helvetica Neue LT Com 77 Bold Condensed" charset="0"/>
              </a:rPr>
              <a:t>Identify SEED:</a:t>
            </a:r>
          </a:p>
        </p:txBody>
      </p:sp>
      <p:sp>
        <p:nvSpPr>
          <p:cNvPr id="198" name="TextBox 197">
            <a:extLst>
              <a:ext uri="{FF2B5EF4-FFF2-40B4-BE49-F238E27FC236}">
                <a16:creationId xmlns:a16="http://schemas.microsoft.com/office/drawing/2014/main" id="{0DA0F31C-4135-A345-AABA-DD504BD949F7}"/>
              </a:ext>
            </a:extLst>
          </p:cNvPr>
          <p:cNvSpPr txBox="1"/>
          <p:nvPr/>
        </p:nvSpPr>
        <p:spPr>
          <a:xfrm>
            <a:off x="961419" y="2381668"/>
            <a:ext cx="2358436" cy="848950"/>
          </a:xfrm>
          <a:prstGeom prst="rect">
            <a:avLst/>
          </a:prstGeom>
          <a:noFill/>
        </p:spPr>
        <p:txBody>
          <a:bodyPr wrap="square" rtlCol="0">
            <a:spAutoFit/>
          </a:bodyPr>
          <a:lstStyle/>
          <a:p>
            <a:pPr defTabSz="322660">
              <a:lnSpc>
                <a:spcPts val="1350"/>
              </a:lnSpc>
              <a:spcAft>
                <a:spcPts val="300"/>
              </a:spcAft>
              <a:buSzPct val="100000"/>
            </a:pPr>
            <a:r>
              <a:rPr lang="en-US" sz="1200" dirty="0">
                <a:solidFill>
                  <a:srgbClr val="000000"/>
                </a:solidFill>
                <a:latin typeface="Helvetica Neue" panose="02000503000000020004" pitchFamily="2" charset="0"/>
                <a:ea typeface="Helvetica Neue LT Com 47 Light Condensed" charset="0"/>
                <a:cs typeface="Helvetica Neue LT Com 47 Light Condensed" charset="0"/>
              </a:rPr>
              <a:t>With cardinality Estimation</a:t>
            </a:r>
          </a:p>
          <a:p>
            <a:pPr defTabSz="322660">
              <a:lnSpc>
                <a:spcPts val="1350"/>
              </a:lnSpc>
              <a:spcAft>
                <a:spcPts val="300"/>
              </a:spcAft>
              <a:buSzPct val="100000"/>
            </a:pPr>
            <a:endParaRPr lang="en-US" sz="1200" dirty="0">
              <a:solidFill>
                <a:srgbClr val="000000"/>
              </a:solidFill>
              <a:latin typeface="Helvetica Neue" panose="02000503000000020004" pitchFamily="2" charset="0"/>
              <a:ea typeface="Helvetica Neue LT Com 77 Bold Condensed" charset="0"/>
              <a:cs typeface="Helvetica Neue LT Com 77 Bold Condensed" charset="0"/>
            </a:endParaRPr>
          </a:p>
          <a:p>
            <a:pPr defTabSz="322660">
              <a:lnSpc>
                <a:spcPts val="1050"/>
              </a:lnSpc>
              <a:spcAft>
                <a:spcPts val="300"/>
              </a:spcAft>
              <a:buSzPct val="100000"/>
            </a:pPr>
            <a:r>
              <a:rPr lang="en-US" sz="1350" dirty="0">
                <a:solidFill>
                  <a:srgbClr val="000000"/>
                </a:solidFill>
                <a:latin typeface="Helvetica Neue" panose="02000503000000020004" pitchFamily="2" charset="0"/>
                <a:ea typeface="Helvetica Neue LT Com 77 Bold Condensed" charset="0"/>
                <a:cs typeface="Helvetica Neue LT Com 77 Bold Condensed" charset="0"/>
              </a:rPr>
              <a:t>Select SINGLE NODE</a:t>
            </a:r>
          </a:p>
          <a:p>
            <a:pPr defTabSz="322660">
              <a:lnSpc>
                <a:spcPts val="1050"/>
              </a:lnSpc>
              <a:spcAft>
                <a:spcPts val="300"/>
              </a:spcAft>
              <a:buSzPct val="100000"/>
            </a:pPr>
            <a:r>
              <a:rPr lang="en-US" sz="1200" dirty="0">
                <a:solidFill>
                  <a:srgbClr val="000000"/>
                </a:solidFill>
                <a:latin typeface="Helvetica Neue" panose="02000503000000020004" pitchFamily="2" charset="0"/>
                <a:ea typeface="Helvetica Neue LT Com 47 Light Condensed" charset="0"/>
                <a:cs typeface="Helvetica Neue LT Com 47 Light Condensed" charset="0"/>
              </a:rPr>
              <a:t>With neighborhood-mapping</a:t>
            </a:r>
            <a:endParaRPr lang="en-US" sz="1200" dirty="0">
              <a:solidFill>
                <a:srgbClr val="000000"/>
              </a:solidFill>
              <a:latin typeface="Helvetica Neue" panose="02000503000000020004" pitchFamily="2" charset="0"/>
              <a:ea typeface="Helvetica Neue LT Com 77 Bold Condensed" charset="0"/>
              <a:cs typeface="Helvetica Neue LT Com 77 Bold Condensed" charset="0"/>
            </a:endParaRPr>
          </a:p>
        </p:txBody>
      </p:sp>
      <p:sp>
        <p:nvSpPr>
          <p:cNvPr id="199" name="Oval 198">
            <a:extLst>
              <a:ext uri="{FF2B5EF4-FFF2-40B4-BE49-F238E27FC236}">
                <a16:creationId xmlns:a16="http://schemas.microsoft.com/office/drawing/2014/main" id="{27B0D04B-D9AF-6C46-AA4F-95A82F447D3E}"/>
              </a:ext>
            </a:extLst>
          </p:cNvPr>
          <p:cNvSpPr/>
          <p:nvPr/>
        </p:nvSpPr>
        <p:spPr>
          <a:xfrm>
            <a:off x="5504738" y="3573400"/>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00" name="Oval 199">
            <a:extLst>
              <a:ext uri="{FF2B5EF4-FFF2-40B4-BE49-F238E27FC236}">
                <a16:creationId xmlns:a16="http://schemas.microsoft.com/office/drawing/2014/main" id="{167B72C8-91B6-F949-8D5C-6A7C5EE8DFC7}"/>
              </a:ext>
            </a:extLst>
          </p:cNvPr>
          <p:cNvSpPr/>
          <p:nvPr/>
        </p:nvSpPr>
        <p:spPr>
          <a:xfrm>
            <a:off x="5825228" y="3810964"/>
            <a:ext cx="104888" cy="112955"/>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01" name="Oval 200">
            <a:extLst>
              <a:ext uri="{FF2B5EF4-FFF2-40B4-BE49-F238E27FC236}">
                <a16:creationId xmlns:a16="http://schemas.microsoft.com/office/drawing/2014/main" id="{F1BE5ACD-6FF6-6449-9591-E42C18F1A96F}"/>
              </a:ext>
            </a:extLst>
          </p:cNvPr>
          <p:cNvSpPr/>
          <p:nvPr/>
        </p:nvSpPr>
        <p:spPr>
          <a:xfrm>
            <a:off x="6753074" y="3810964"/>
            <a:ext cx="104888" cy="112955"/>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02" name="Oval 201">
            <a:extLst>
              <a:ext uri="{FF2B5EF4-FFF2-40B4-BE49-F238E27FC236}">
                <a16:creationId xmlns:a16="http://schemas.microsoft.com/office/drawing/2014/main" id="{084E6643-6801-4044-8475-0883539843D9}"/>
              </a:ext>
            </a:extLst>
          </p:cNvPr>
          <p:cNvSpPr/>
          <p:nvPr/>
        </p:nvSpPr>
        <p:spPr>
          <a:xfrm>
            <a:off x="7511791" y="4147505"/>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03" name="Oval 202">
            <a:extLst>
              <a:ext uri="{FF2B5EF4-FFF2-40B4-BE49-F238E27FC236}">
                <a16:creationId xmlns:a16="http://schemas.microsoft.com/office/drawing/2014/main" id="{618F57C8-A4DB-2646-BFE0-48A5F6B514E3}"/>
              </a:ext>
            </a:extLst>
          </p:cNvPr>
          <p:cNvSpPr/>
          <p:nvPr/>
        </p:nvSpPr>
        <p:spPr>
          <a:xfrm>
            <a:off x="6349664" y="3931987"/>
            <a:ext cx="104888" cy="112955"/>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04" name="Oval 203">
            <a:extLst>
              <a:ext uri="{FF2B5EF4-FFF2-40B4-BE49-F238E27FC236}">
                <a16:creationId xmlns:a16="http://schemas.microsoft.com/office/drawing/2014/main" id="{E7089842-FF4B-0D48-B705-D875BE7EAFF3}"/>
              </a:ext>
            </a:extLst>
          </p:cNvPr>
          <p:cNvSpPr/>
          <p:nvPr/>
        </p:nvSpPr>
        <p:spPr>
          <a:xfrm>
            <a:off x="6002730" y="4093353"/>
            <a:ext cx="104888" cy="112955"/>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05" name="Oval 204">
            <a:extLst>
              <a:ext uri="{FF2B5EF4-FFF2-40B4-BE49-F238E27FC236}">
                <a16:creationId xmlns:a16="http://schemas.microsoft.com/office/drawing/2014/main" id="{841767FD-CC11-4845-AED5-FADA89BFA063}"/>
              </a:ext>
            </a:extLst>
          </p:cNvPr>
          <p:cNvSpPr/>
          <p:nvPr/>
        </p:nvSpPr>
        <p:spPr>
          <a:xfrm>
            <a:off x="7497131" y="3103149"/>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06" name="Oval 205">
            <a:extLst>
              <a:ext uri="{FF2B5EF4-FFF2-40B4-BE49-F238E27FC236}">
                <a16:creationId xmlns:a16="http://schemas.microsoft.com/office/drawing/2014/main" id="{8A331E67-6D4F-464F-971E-728898139085}"/>
              </a:ext>
            </a:extLst>
          </p:cNvPr>
          <p:cNvSpPr/>
          <p:nvPr/>
        </p:nvSpPr>
        <p:spPr>
          <a:xfrm>
            <a:off x="7886215" y="2865449"/>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07" name="Oval 206">
            <a:extLst>
              <a:ext uri="{FF2B5EF4-FFF2-40B4-BE49-F238E27FC236}">
                <a16:creationId xmlns:a16="http://schemas.microsoft.com/office/drawing/2014/main" id="{B00F4166-AC2B-A24A-AA54-520FB0AC31FE}"/>
              </a:ext>
            </a:extLst>
          </p:cNvPr>
          <p:cNvSpPr/>
          <p:nvPr/>
        </p:nvSpPr>
        <p:spPr>
          <a:xfrm>
            <a:off x="5455656" y="3160572"/>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08" name="Oval 207">
            <a:extLst>
              <a:ext uri="{FF2B5EF4-FFF2-40B4-BE49-F238E27FC236}">
                <a16:creationId xmlns:a16="http://schemas.microsoft.com/office/drawing/2014/main" id="{97D9E951-B40B-D54F-B080-D4DC412EB868}"/>
              </a:ext>
            </a:extLst>
          </p:cNvPr>
          <p:cNvSpPr/>
          <p:nvPr/>
        </p:nvSpPr>
        <p:spPr>
          <a:xfrm>
            <a:off x="5242520" y="2847255"/>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09" name="Oval 208">
            <a:extLst>
              <a:ext uri="{FF2B5EF4-FFF2-40B4-BE49-F238E27FC236}">
                <a16:creationId xmlns:a16="http://schemas.microsoft.com/office/drawing/2014/main" id="{059A3C51-E927-2647-8B73-29999573EC3C}"/>
              </a:ext>
            </a:extLst>
          </p:cNvPr>
          <p:cNvSpPr/>
          <p:nvPr/>
        </p:nvSpPr>
        <p:spPr>
          <a:xfrm>
            <a:off x="7977760" y="2534053"/>
            <a:ext cx="104888"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10" name="Oval 209">
            <a:extLst>
              <a:ext uri="{FF2B5EF4-FFF2-40B4-BE49-F238E27FC236}">
                <a16:creationId xmlns:a16="http://schemas.microsoft.com/office/drawing/2014/main" id="{8A603A3F-D50C-8D4F-9CC5-820BD84F5311}"/>
              </a:ext>
            </a:extLst>
          </p:cNvPr>
          <p:cNvSpPr/>
          <p:nvPr/>
        </p:nvSpPr>
        <p:spPr>
          <a:xfrm>
            <a:off x="7264547" y="3321520"/>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11" name="Oval 210">
            <a:extLst>
              <a:ext uri="{FF2B5EF4-FFF2-40B4-BE49-F238E27FC236}">
                <a16:creationId xmlns:a16="http://schemas.microsoft.com/office/drawing/2014/main" id="{57ED523E-2F91-B040-B9ED-A947A3D1C29A}"/>
              </a:ext>
            </a:extLst>
          </p:cNvPr>
          <p:cNvSpPr/>
          <p:nvPr/>
        </p:nvSpPr>
        <p:spPr>
          <a:xfrm>
            <a:off x="7199940" y="3915850"/>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12" name="Oval 211">
            <a:extLst>
              <a:ext uri="{FF2B5EF4-FFF2-40B4-BE49-F238E27FC236}">
                <a16:creationId xmlns:a16="http://schemas.microsoft.com/office/drawing/2014/main" id="{8098967F-0457-184C-A83D-C43637A29AEB}"/>
              </a:ext>
            </a:extLst>
          </p:cNvPr>
          <p:cNvSpPr/>
          <p:nvPr/>
        </p:nvSpPr>
        <p:spPr>
          <a:xfrm>
            <a:off x="6661844" y="2802951"/>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13" name="Oval 212">
            <a:extLst>
              <a:ext uri="{FF2B5EF4-FFF2-40B4-BE49-F238E27FC236}">
                <a16:creationId xmlns:a16="http://schemas.microsoft.com/office/drawing/2014/main" id="{7CC9D1F6-A50D-F94C-93D3-4081986B175A}"/>
              </a:ext>
            </a:extLst>
          </p:cNvPr>
          <p:cNvSpPr/>
          <p:nvPr/>
        </p:nvSpPr>
        <p:spPr>
          <a:xfrm>
            <a:off x="5742752" y="2718164"/>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14" name="Oval 213">
            <a:extLst>
              <a:ext uri="{FF2B5EF4-FFF2-40B4-BE49-F238E27FC236}">
                <a16:creationId xmlns:a16="http://schemas.microsoft.com/office/drawing/2014/main" id="{D28766D5-A221-AD43-B9C7-1AA96CD1F118}"/>
              </a:ext>
            </a:extLst>
          </p:cNvPr>
          <p:cNvSpPr/>
          <p:nvPr/>
        </p:nvSpPr>
        <p:spPr>
          <a:xfrm>
            <a:off x="6774655" y="3127078"/>
            <a:ext cx="104888" cy="112955"/>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15" name="Oval 214">
            <a:extLst>
              <a:ext uri="{FF2B5EF4-FFF2-40B4-BE49-F238E27FC236}">
                <a16:creationId xmlns:a16="http://schemas.microsoft.com/office/drawing/2014/main" id="{B5810D8B-9603-1D4A-9FA7-9A91F7F1920C}"/>
              </a:ext>
            </a:extLst>
          </p:cNvPr>
          <p:cNvSpPr/>
          <p:nvPr/>
        </p:nvSpPr>
        <p:spPr>
          <a:xfrm>
            <a:off x="6607844" y="4311195"/>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16" name="Oval 215">
            <a:extLst>
              <a:ext uri="{FF2B5EF4-FFF2-40B4-BE49-F238E27FC236}">
                <a16:creationId xmlns:a16="http://schemas.microsoft.com/office/drawing/2014/main" id="{44D35549-F979-614E-9949-442CE104316B}"/>
              </a:ext>
            </a:extLst>
          </p:cNvPr>
          <p:cNvSpPr/>
          <p:nvPr/>
        </p:nvSpPr>
        <p:spPr>
          <a:xfrm>
            <a:off x="7121735" y="4295060"/>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17" name="Straight Connector 216">
            <a:extLst>
              <a:ext uri="{FF2B5EF4-FFF2-40B4-BE49-F238E27FC236}">
                <a16:creationId xmlns:a16="http://schemas.microsoft.com/office/drawing/2014/main" id="{31CBB993-1940-324B-968E-810E30FE3B8C}"/>
              </a:ext>
            </a:extLst>
          </p:cNvPr>
          <p:cNvCxnSpPr>
            <a:stCxn id="225" idx="6"/>
          </p:cNvCxnSpPr>
          <p:nvPr/>
        </p:nvCxnSpPr>
        <p:spPr>
          <a:xfrm>
            <a:off x="6879542" y="3183555"/>
            <a:ext cx="359838" cy="147923"/>
          </a:xfrm>
          <a:prstGeom prst="line">
            <a:avLst/>
          </a:prstGeom>
          <a:noFill/>
          <a:ln w="9525" cap="flat" cmpd="sng" algn="ctr">
            <a:solidFill>
              <a:srgbClr val="325AB4">
                <a:shade val="95000"/>
                <a:satMod val="105000"/>
              </a:srgbClr>
            </a:solidFill>
            <a:prstDash val="sysDash"/>
          </a:ln>
          <a:effectLst/>
        </p:spPr>
      </p:cxnSp>
      <p:cxnSp>
        <p:nvCxnSpPr>
          <p:cNvPr id="218" name="Straight Connector 217">
            <a:extLst>
              <a:ext uri="{FF2B5EF4-FFF2-40B4-BE49-F238E27FC236}">
                <a16:creationId xmlns:a16="http://schemas.microsoft.com/office/drawing/2014/main" id="{87E9703E-420A-9641-AE65-5AD4B4054696}"/>
              </a:ext>
            </a:extLst>
          </p:cNvPr>
          <p:cNvCxnSpPr>
            <a:stCxn id="217" idx="5"/>
            <a:endCxn id="214" idx="1"/>
          </p:cNvCxnSpPr>
          <p:nvPr/>
        </p:nvCxnSpPr>
        <p:spPr>
          <a:xfrm>
            <a:off x="5334705" y="2939439"/>
            <a:ext cx="136768" cy="236949"/>
          </a:xfrm>
          <a:prstGeom prst="line">
            <a:avLst/>
          </a:prstGeom>
          <a:noFill/>
          <a:ln w="9525" cap="flat" cmpd="sng" algn="ctr">
            <a:solidFill>
              <a:srgbClr val="325AB4">
                <a:shade val="95000"/>
                <a:satMod val="105000"/>
              </a:srgbClr>
            </a:solidFill>
            <a:prstDash val="sysDot"/>
          </a:ln>
          <a:effectLst/>
        </p:spPr>
      </p:cxnSp>
      <p:cxnSp>
        <p:nvCxnSpPr>
          <p:cNvPr id="219" name="Straight Connector 218">
            <a:extLst>
              <a:ext uri="{FF2B5EF4-FFF2-40B4-BE49-F238E27FC236}">
                <a16:creationId xmlns:a16="http://schemas.microsoft.com/office/drawing/2014/main" id="{F5380F4B-89A3-9147-8F00-FD8722181ACD}"/>
              </a:ext>
            </a:extLst>
          </p:cNvPr>
          <p:cNvCxnSpPr>
            <a:stCxn id="214" idx="5"/>
          </p:cNvCxnSpPr>
          <p:nvPr/>
        </p:nvCxnSpPr>
        <p:spPr>
          <a:xfrm>
            <a:off x="5547840" y="3252756"/>
            <a:ext cx="218126" cy="134751"/>
          </a:xfrm>
          <a:prstGeom prst="line">
            <a:avLst/>
          </a:prstGeom>
          <a:noFill/>
          <a:ln w="31750" cap="flat" cmpd="sng" algn="ctr">
            <a:solidFill>
              <a:srgbClr val="008B2B">
                <a:lumMod val="50000"/>
              </a:srgbClr>
            </a:solidFill>
            <a:prstDash val="solid"/>
          </a:ln>
          <a:effectLst/>
        </p:spPr>
      </p:cxnSp>
      <p:cxnSp>
        <p:nvCxnSpPr>
          <p:cNvPr id="220" name="Straight Connector 219">
            <a:extLst>
              <a:ext uri="{FF2B5EF4-FFF2-40B4-BE49-F238E27FC236}">
                <a16:creationId xmlns:a16="http://schemas.microsoft.com/office/drawing/2014/main" id="{F99A4AE6-5270-BA45-8970-0E859C627204}"/>
              </a:ext>
            </a:extLst>
          </p:cNvPr>
          <p:cNvCxnSpPr>
            <a:stCxn id="217" idx="6"/>
            <a:endCxn id="224" idx="2"/>
          </p:cNvCxnSpPr>
          <p:nvPr/>
        </p:nvCxnSpPr>
        <p:spPr>
          <a:xfrm flipV="1">
            <a:off x="5350520" y="2772163"/>
            <a:ext cx="392232" cy="129092"/>
          </a:xfrm>
          <a:prstGeom prst="line">
            <a:avLst/>
          </a:prstGeom>
          <a:noFill/>
          <a:ln w="9525" cap="flat" cmpd="sng" algn="ctr">
            <a:solidFill>
              <a:srgbClr val="325AB4">
                <a:shade val="95000"/>
                <a:satMod val="105000"/>
              </a:srgbClr>
            </a:solidFill>
            <a:prstDash val="sysDot"/>
          </a:ln>
          <a:effectLst/>
        </p:spPr>
      </p:cxnSp>
      <p:cxnSp>
        <p:nvCxnSpPr>
          <p:cNvPr id="221" name="Straight Connector 220">
            <a:extLst>
              <a:ext uri="{FF2B5EF4-FFF2-40B4-BE49-F238E27FC236}">
                <a16:creationId xmlns:a16="http://schemas.microsoft.com/office/drawing/2014/main" id="{19281F5F-F209-CB40-84AB-7AEBD53D3E27}"/>
              </a:ext>
            </a:extLst>
          </p:cNvPr>
          <p:cNvCxnSpPr>
            <a:stCxn id="202" idx="7"/>
          </p:cNvCxnSpPr>
          <p:nvPr/>
        </p:nvCxnSpPr>
        <p:spPr>
          <a:xfrm flipV="1">
            <a:off x="5596923" y="3463875"/>
            <a:ext cx="169043" cy="125341"/>
          </a:xfrm>
          <a:prstGeom prst="line">
            <a:avLst/>
          </a:prstGeom>
          <a:noFill/>
          <a:ln w="31750" cap="flat" cmpd="sng" algn="ctr">
            <a:solidFill>
              <a:srgbClr val="008B2B">
                <a:lumMod val="50000"/>
              </a:srgbClr>
            </a:solidFill>
            <a:prstDash val="solid"/>
          </a:ln>
          <a:effectLst/>
        </p:spPr>
      </p:cxnSp>
      <p:cxnSp>
        <p:nvCxnSpPr>
          <p:cNvPr id="222" name="Straight Connector 221">
            <a:extLst>
              <a:ext uri="{FF2B5EF4-FFF2-40B4-BE49-F238E27FC236}">
                <a16:creationId xmlns:a16="http://schemas.microsoft.com/office/drawing/2014/main" id="{6F23DA49-E0DB-AB4E-9E4E-C6AFCDBD93F2}"/>
              </a:ext>
            </a:extLst>
          </p:cNvPr>
          <p:cNvCxnSpPr>
            <a:stCxn id="216" idx="7"/>
            <a:endCxn id="217" idx="3"/>
          </p:cNvCxnSpPr>
          <p:nvPr/>
        </p:nvCxnSpPr>
        <p:spPr>
          <a:xfrm flipV="1">
            <a:off x="4947428" y="2939439"/>
            <a:ext cx="310909" cy="262499"/>
          </a:xfrm>
          <a:prstGeom prst="line">
            <a:avLst/>
          </a:prstGeom>
          <a:noFill/>
          <a:ln w="9525" cap="flat" cmpd="sng" algn="ctr">
            <a:solidFill>
              <a:srgbClr val="325AB4">
                <a:shade val="95000"/>
                <a:satMod val="105000"/>
              </a:srgbClr>
            </a:solidFill>
            <a:prstDash val="sysDot"/>
          </a:ln>
          <a:effectLst/>
        </p:spPr>
      </p:cxnSp>
      <p:cxnSp>
        <p:nvCxnSpPr>
          <p:cNvPr id="223" name="Straight Connector 222">
            <a:extLst>
              <a:ext uri="{FF2B5EF4-FFF2-40B4-BE49-F238E27FC236}">
                <a16:creationId xmlns:a16="http://schemas.microsoft.com/office/drawing/2014/main" id="{5C5105C1-5911-8A49-8563-00740C7823EA}"/>
              </a:ext>
            </a:extLst>
          </p:cNvPr>
          <p:cNvCxnSpPr>
            <a:stCxn id="216" idx="6"/>
            <a:endCxn id="214" idx="2"/>
          </p:cNvCxnSpPr>
          <p:nvPr/>
        </p:nvCxnSpPr>
        <p:spPr>
          <a:xfrm flipV="1">
            <a:off x="4963243" y="3214572"/>
            <a:ext cx="492413" cy="25550"/>
          </a:xfrm>
          <a:prstGeom prst="line">
            <a:avLst/>
          </a:prstGeom>
          <a:noFill/>
          <a:ln w="9525" cap="flat" cmpd="sng" algn="ctr">
            <a:solidFill>
              <a:srgbClr val="325AB4">
                <a:shade val="95000"/>
                <a:satMod val="105000"/>
              </a:srgbClr>
            </a:solidFill>
            <a:prstDash val="sysDot"/>
          </a:ln>
          <a:effectLst/>
        </p:spPr>
      </p:cxnSp>
      <p:cxnSp>
        <p:nvCxnSpPr>
          <p:cNvPr id="224" name="Straight Connector 223">
            <a:extLst>
              <a:ext uri="{FF2B5EF4-FFF2-40B4-BE49-F238E27FC236}">
                <a16:creationId xmlns:a16="http://schemas.microsoft.com/office/drawing/2014/main" id="{A23E8C9E-5A40-0F49-8F94-30FEA3B2F2F7}"/>
              </a:ext>
            </a:extLst>
          </p:cNvPr>
          <p:cNvCxnSpPr>
            <a:endCxn id="221" idx="2"/>
          </p:cNvCxnSpPr>
          <p:nvPr/>
        </p:nvCxnSpPr>
        <p:spPr>
          <a:xfrm flipV="1">
            <a:off x="6391197" y="2856951"/>
            <a:ext cx="270647" cy="75149"/>
          </a:xfrm>
          <a:prstGeom prst="line">
            <a:avLst/>
          </a:prstGeom>
          <a:noFill/>
          <a:ln w="9525" cap="flat" cmpd="sng" algn="ctr">
            <a:solidFill>
              <a:srgbClr val="325AB4">
                <a:shade val="95000"/>
                <a:satMod val="105000"/>
              </a:srgbClr>
            </a:solidFill>
            <a:prstDash val="sysDot"/>
          </a:ln>
          <a:effectLst/>
        </p:spPr>
      </p:cxnSp>
      <p:cxnSp>
        <p:nvCxnSpPr>
          <p:cNvPr id="225" name="Straight Connector 224">
            <a:extLst>
              <a:ext uri="{FF2B5EF4-FFF2-40B4-BE49-F238E27FC236}">
                <a16:creationId xmlns:a16="http://schemas.microsoft.com/office/drawing/2014/main" id="{EC736031-9170-2749-8D7A-BE52A48A9B16}"/>
              </a:ext>
            </a:extLst>
          </p:cNvPr>
          <p:cNvCxnSpPr>
            <a:endCxn id="224" idx="4"/>
          </p:cNvCxnSpPr>
          <p:nvPr/>
        </p:nvCxnSpPr>
        <p:spPr>
          <a:xfrm flipH="1" flipV="1">
            <a:off x="5796753" y="2826163"/>
            <a:ext cx="7397" cy="545528"/>
          </a:xfrm>
          <a:prstGeom prst="line">
            <a:avLst/>
          </a:prstGeom>
          <a:noFill/>
          <a:ln w="9525" cap="flat" cmpd="sng" algn="ctr">
            <a:solidFill>
              <a:srgbClr val="325AB4">
                <a:shade val="95000"/>
                <a:satMod val="105000"/>
              </a:srgbClr>
            </a:solidFill>
            <a:prstDash val="sysDot"/>
          </a:ln>
          <a:effectLst/>
        </p:spPr>
      </p:cxnSp>
      <p:cxnSp>
        <p:nvCxnSpPr>
          <p:cNvPr id="226" name="Straight Connector 225">
            <a:extLst>
              <a:ext uri="{FF2B5EF4-FFF2-40B4-BE49-F238E27FC236}">
                <a16:creationId xmlns:a16="http://schemas.microsoft.com/office/drawing/2014/main" id="{CED9E2E0-EB34-C449-99CF-F09E131E081E}"/>
              </a:ext>
            </a:extLst>
          </p:cNvPr>
          <p:cNvCxnSpPr>
            <a:stCxn id="221" idx="5"/>
            <a:endCxn id="225" idx="1"/>
          </p:cNvCxnSpPr>
          <p:nvPr/>
        </p:nvCxnSpPr>
        <p:spPr>
          <a:xfrm>
            <a:off x="6754028" y="2895135"/>
            <a:ext cx="35988" cy="248484"/>
          </a:xfrm>
          <a:prstGeom prst="line">
            <a:avLst/>
          </a:prstGeom>
          <a:noFill/>
          <a:ln w="9525" cap="flat" cmpd="sng" algn="ctr">
            <a:solidFill>
              <a:srgbClr val="325AB4">
                <a:shade val="95000"/>
                <a:satMod val="105000"/>
              </a:srgbClr>
            </a:solidFill>
            <a:prstDash val="sysDot"/>
          </a:ln>
          <a:effectLst/>
        </p:spPr>
      </p:cxnSp>
      <p:cxnSp>
        <p:nvCxnSpPr>
          <p:cNvPr id="227" name="Straight Connector 226">
            <a:extLst>
              <a:ext uri="{FF2B5EF4-FFF2-40B4-BE49-F238E27FC236}">
                <a16:creationId xmlns:a16="http://schemas.microsoft.com/office/drawing/2014/main" id="{E6A27082-58DE-DF48-81ED-086EB071E8B7}"/>
              </a:ext>
            </a:extLst>
          </p:cNvPr>
          <p:cNvCxnSpPr>
            <a:stCxn id="204" idx="7"/>
            <a:endCxn id="206" idx="2"/>
          </p:cNvCxnSpPr>
          <p:nvPr/>
        </p:nvCxnSpPr>
        <p:spPr>
          <a:xfrm>
            <a:off x="5914756" y="3827505"/>
            <a:ext cx="838319" cy="39936"/>
          </a:xfrm>
          <a:prstGeom prst="line">
            <a:avLst/>
          </a:prstGeom>
          <a:noFill/>
          <a:ln w="9525" cap="flat" cmpd="sng" algn="ctr">
            <a:solidFill>
              <a:srgbClr val="325AB4">
                <a:shade val="95000"/>
                <a:satMod val="105000"/>
              </a:srgbClr>
            </a:solidFill>
            <a:prstDash val="sysDot"/>
          </a:ln>
          <a:effectLst/>
        </p:spPr>
      </p:cxnSp>
      <p:cxnSp>
        <p:nvCxnSpPr>
          <p:cNvPr id="228" name="Straight Connector 227">
            <a:extLst>
              <a:ext uri="{FF2B5EF4-FFF2-40B4-BE49-F238E27FC236}">
                <a16:creationId xmlns:a16="http://schemas.microsoft.com/office/drawing/2014/main" id="{4D67918F-E3F2-2A42-A1B7-691A77CC9C40}"/>
              </a:ext>
            </a:extLst>
          </p:cNvPr>
          <p:cNvCxnSpPr>
            <a:endCxn id="204" idx="0"/>
          </p:cNvCxnSpPr>
          <p:nvPr/>
        </p:nvCxnSpPr>
        <p:spPr>
          <a:xfrm>
            <a:off x="5802799" y="3475989"/>
            <a:ext cx="74873" cy="334974"/>
          </a:xfrm>
          <a:prstGeom prst="line">
            <a:avLst/>
          </a:prstGeom>
          <a:noFill/>
          <a:ln w="9525" cap="flat" cmpd="sng" algn="ctr">
            <a:solidFill>
              <a:srgbClr val="325AB4">
                <a:shade val="95000"/>
                <a:satMod val="105000"/>
              </a:srgbClr>
            </a:solidFill>
            <a:prstDash val="sysDot"/>
          </a:ln>
          <a:effectLst/>
        </p:spPr>
      </p:cxnSp>
      <p:cxnSp>
        <p:nvCxnSpPr>
          <p:cNvPr id="229" name="Straight Connector 228">
            <a:extLst>
              <a:ext uri="{FF2B5EF4-FFF2-40B4-BE49-F238E27FC236}">
                <a16:creationId xmlns:a16="http://schemas.microsoft.com/office/drawing/2014/main" id="{558CA7C5-C7D4-E343-8C38-674076ED12F2}"/>
              </a:ext>
            </a:extLst>
          </p:cNvPr>
          <p:cNvCxnSpPr>
            <a:stCxn id="210" idx="1"/>
            <a:endCxn id="204" idx="5"/>
          </p:cNvCxnSpPr>
          <p:nvPr/>
        </p:nvCxnSpPr>
        <p:spPr>
          <a:xfrm flipH="1" flipV="1">
            <a:off x="5914755" y="3907376"/>
            <a:ext cx="103336" cy="202518"/>
          </a:xfrm>
          <a:prstGeom prst="line">
            <a:avLst/>
          </a:prstGeom>
          <a:noFill/>
          <a:ln w="9525" cap="flat" cmpd="sng" algn="ctr">
            <a:solidFill>
              <a:srgbClr val="325AB4">
                <a:shade val="95000"/>
                <a:satMod val="105000"/>
              </a:srgbClr>
            </a:solidFill>
            <a:prstDash val="sysDot"/>
          </a:ln>
          <a:effectLst/>
        </p:spPr>
      </p:cxnSp>
      <p:cxnSp>
        <p:nvCxnSpPr>
          <p:cNvPr id="230" name="Straight Connector 229">
            <a:extLst>
              <a:ext uri="{FF2B5EF4-FFF2-40B4-BE49-F238E27FC236}">
                <a16:creationId xmlns:a16="http://schemas.microsoft.com/office/drawing/2014/main" id="{F14FD3BF-88EF-A544-A7A5-238A17E1E145}"/>
              </a:ext>
            </a:extLst>
          </p:cNvPr>
          <p:cNvCxnSpPr>
            <a:stCxn id="210" idx="7"/>
            <a:endCxn id="208" idx="2"/>
          </p:cNvCxnSpPr>
          <p:nvPr/>
        </p:nvCxnSpPr>
        <p:spPr>
          <a:xfrm flipV="1">
            <a:off x="6092257" y="3988465"/>
            <a:ext cx="257408" cy="121430"/>
          </a:xfrm>
          <a:prstGeom prst="line">
            <a:avLst/>
          </a:prstGeom>
          <a:noFill/>
          <a:ln w="9525" cap="flat" cmpd="sng" algn="ctr">
            <a:solidFill>
              <a:srgbClr val="325AB4">
                <a:shade val="95000"/>
                <a:satMod val="105000"/>
              </a:srgbClr>
            </a:solidFill>
            <a:prstDash val="sysDot"/>
          </a:ln>
          <a:effectLst/>
        </p:spPr>
      </p:cxnSp>
      <p:cxnSp>
        <p:nvCxnSpPr>
          <p:cNvPr id="231" name="Straight Connector 230">
            <a:extLst>
              <a:ext uri="{FF2B5EF4-FFF2-40B4-BE49-F238E27FC236}">
                <a16:creationId xmlns:a16="http://schemas.microsoft.com/office/drawing/2014/main" id="{7EA0CC85-FE76-1D41-9175-2E14AE198F0D}"/>
              </a:ext>
            </a:extLst>
          </p:cNvPr>
          <p:cNvCxnSpPr>
            <a:stCxn id="222" idx="7"/>
            <a:endCxn id="208" idx="4"/>
          </p:cNvCxnSpPr>
          <p:nvPr/>
        </p:nvCxnSpPr>
        <p:spPr>
          <a:xfrm flipV="1">
            <a:off x="6151392" y="4044942"/>
            <a:ext cx="250717" cy="532185"/>
          </a:xfrm>
          <a:prstGeom prst="line">
            <a:avLst/>
          </a:prstGeom>
          <a:noFill/>
          <a:ln w="9525" cap="flat" cmpd="sng" algn="ctr">
            <a:solidFill>
              <a:srgbClr val="325AB4">
                <a:shade val="95000"/>
                <a:satMod val="105000"/>
              </a:srgbClr>
            </a:solidFill>
            <a:prstDash val="sysDot"/>
          </a:ln>
          <a:effectLst/>
        </p:spPr>
      </p:cxnSp>
      <p:cxnSp>
        <p:nvCxnSpPr>
          <p:cNvPr id="232" name="Straight Connector 231">
            <a:extLst>
              <a:ext uri="{FF2B5EF4-FFF2-40B4-BE49-F238E27FC236}">
                <a16:creationId xmlns:a16="http://schemas.microsoft.com/office/drawing/2014/main" id="{DCDC6BF8-4ADA-3847-8467-5FFA00CC911B}"/>
              </a:ext>
            </a:extLst>
          </p:cNvPr>
          <p:cNvCxnSpPr>
            <a:stCxn id="222" idx="0"/>
            <a:endCxn id="210" idx="4"/>
          </p:cNvCxnSpPr>
          <p:nvPr/>
        </p:nvCxnSpPr>
        <p:spPr>
          <a:xfrm flipH="1" flipV="1">
            <a:off x="6055174" y="4206307"/>
            <a:ext cx="58034" cy="355004"/>
          </a:xfrm>
          <a:prstGeom prst="line">
            <a:avLst/>
          </a:prstGeom>
          <a:noFill/>
          <a:ln w="9525" cap="flat" cmpd="sng" algn="ctr">
            <a:solidFill>
              <a:srgbClr val="325AB4">
                <a:shade val="95000"/>
                <a:satMod val="105000"/>
              </a:srgbClr>
            </a:solidFill>
            <a:prstDash val="sysDot"/>
          </a:ln>
          <a:effectLst/>
        </p:spPr>
      </p:cxnSp>
      <p:cxnSp>
        <p:nvCxnSpPr>
          <p:cNvPr id="233" name="Straight Connector 232">
            <a:extLst>
              <a:ext uri="{FF2B5EF4-FFF2-40B4-BE49-F238E27FC236}">
                <a16:creationId xmlns:a16="http://schemas.microsoft.com/office/drawing/2014/main" id="{1B9778A0-8FB9-D942-94E4-5097F8B6422F}"/>
              </a:ext>
            </a:extLst>
          </p:cNvPr>
          <p:cNvCxnSpPr>
            <a:stCxn id="225" idx="4"/>
            <a:endCxn id="206" idx="0"/>
          </p:cNvCxnSpPr>
          <p:nvPr/>
        </p:nvCxnSpPr>
        <p:spPr>
          <a:xfrm flipH="1">
            <a:off x="6805518" y="3240033"/>
            <a:ext cx="21581" cy="570931"/>
          </a:xfrm>
          <a:prstGeom prst="line">
            <a:avLst/>
          </a:prstGeom>
          <a:noFill/>
          <a:ln w="9525" cap="flat" cmpd="sng" algn="ctr">
            <a:solidFill>
              <a:srgbClr val="325AB4">
                <a:shade val="95000"/>
                <a:satMod val="105000"/>
              </a:srgbClr>
            </a:solidFill>
            <a:prstDash val="sysDot"/>
          </a:ln>
          <a:effectLst/>
        </p:spPr>
      </p:cxnSp>
      <p:cxnSp>
        <p:nvCxnSpPr>
          <p:cNvPr id="234" name="Straight Connector 233">
            <a:extLst>
              <a:ext uri="{FF2B5EF4-FFF2-40B4-BE49-F238E27FC236}">
                <a16:creationId xmlns:a16="http://schemas.microsoft.com/office/drawing/2014/main" id="{EA54DEC3-3034-7043-B2C4-B81196251966}"/>
              </a:ext>
            </a:extLst>
          </p:cNvPr>
          <p:cNvCxnSpPr>
            <a:stCxn id="211" idx="1"/>
          </p:cNvCxnSpPr>
          <p:nvPr/>
        </p:nvCxnSpPr>
        <p:spPr>
          <a:xfrm flipH="1" flipV="1">
            <a:off x="7337307" y="3031173"/>
            <a:ext cx="175640" cy="87793"/>
          </a:xfrm>
          <a:prstGeom prst="line">
            <a:avLst/>
          </a:prstGeom>
          <a:noFill/>
          <a:ln w="31750" cap="flat" cmpd="sng" algn="ctr">
            <a:solidFill>
              <a:srgbClr val="008B2B">
                <a:lumMod val="50000"/>
              </a:srgbClr>
            </a:solidFill>
            <a:prstDash val="solid"/>
          </a:ln>
          <a:effectLst/>
        </p:spPr>
      </p:cxnSp>
      <p:cxnSp>
        <p:nvCxnSpPr>
          <p:cNvPr id="235" name="Straight Connector 234">
            <a:extLst>
              <a:ext uri="{FF2B5EF4-FFF2-40B4-BE49-F238E27FC236}">
                <a16:creationId xmlns:a16="http://schemas.microsoft.com/office/drawing/2014/main" id="{51A1A655-7DE1-E249-97FB-83C289946D64}"/>
              </a:ext>
            </a:extLst>
          </p:cNvPr>
          <p:cNvCxnSpPr>
            <a:endCxn id="215" idx="0"/>
          </p:cNvCxnSpPr>
          <p:nvPr/>
        </p:nvCxnSpPr>
        <p:spPr>
          <a:xfrm>
            <a:off x="7281958" y="3086522"/>
            <a:ext cx="36590" cy="234998"/>
          </a:xfrm>
          <a:prstGeom prst="line">
            <a:avLst/>
          </a:prstGeom>
          <a:noFill/>
          <a:ln w="31750" cap="flat" cmpd="sng" algn="ctr">
            <a:solidFill>
              <a:srgbClr val="008B2B">
                <a:lumMod val="50000"/>
              </a:srgbClr>
            </a:solidFill>
            <a:prstDash val="solid"/>
          </a:ln>
          <a:effectLst/>
        </p:spPr>
      </p:cxnSp>
      <p:sp>
        <p:nvSpPr>
          <p:cNvPr id="236" name="Oval 235">
            <a:extLst>
              <a:ext uri="{FF2B5EF4-FFF2-40B4-BE49-F238E27FC236}">
                <a16:creationId xmlns:a16="http://schemas.microsoft.com/office/drawing/2014/main" id="{2AC0A9F1-8EB0-CC49-9E7C-B19034D79522}"/>
              </a:ext>
            </a:extLst>
          </p:cNvPr>
          <p:cNvSpPr/>
          <p:nvPr/>
        </p:nvSpPr>
        <p:spPr>
          <a:xfrm>
            <a:off x="7213015" y="2460779"/>
            <a:ext cx="108000" cy="108000"/>
          </a:xfrm>
          <a:prstGeom prst="ellipse">
            <a:avLst/>
          </a:prstGeom>
          <a:solidFill>
            <a:sysClr val="window" lastClr="FFFFFF">
              <a:lumMod val="85000"/>
            </a:sysClr>
          </a:solidFill>
          <a:ln w="25400" cap="flat" cmpd="sng" algn="ctr">
            <a:solidFill>
              <a:srgbClr val="5373CA">
                <a:lumMod val="75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37" name="Oval 236">
            <a:extLst>
              <a:ext uri="{FF2B5EF4-FFF2-40B4-BE49-F238E27FC236}">
                <a16:creationId xmlns:a16="http://schemas.microsoft.com/office/drawing/2014/main" id="{12C1C2F3-35E3-7E44-AFC0-15DE09F212A7}"/>
              </a:ext>
            </a:extLst>
          </p:cNvPr>
          <p:cNvSpPr/>
          <p:nvPr/>
        </p:nvSpPr>
        <p:spPr>
          <a:xfrm>
            <a:off x="7540838" y="2832555"/>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38" name="Straight Connector 237">
            <a:extLst>
              <a:ext uri="{FF2B5EF4-FFF2-40B4-BE49-F238E27FC236}">
                <a16:creationId xmlns:a16="http://schemas.microsoft.com/office/drawing/2014/main" id="{523082A7-C84D-A548-AF54-F46AD51E5B38}"/>
              </a:ext>
            </a:extLst>
          </p:cNvPr>
          <p:cNvCxnSpPr>
            <a:stCxn id="213" idx="1"/>
          </p:cNvCxnSpPr>
          <p:nvPr/>
        </p:nvCxnSpPr>
        <p:spPr>
          <a:xfrm flipH="1" flipV="1">
            <a:off x="7771608" y="2666482"/>
            <a:ext cx="130423" cy="214784"/>
          </a:xfrm>
          <a:prstGeom prst="line">
            <a:avLst/>
          </a:prstGeom>
          <a:noFill/>
          <a:ln w="31750" cap="flat" cmpd="sng" algn="ctr">
            <a:solidFill>
              <a:srgbClr val="008B2B">
                <a:lumMod val="50000"/>
              </a:srgbClr>
            </a:solidFill>
            <a:prstDash val="solid"/>
          </a:ln>
          <a:effectLst/>
        </p:spPr>
      </p:cxnSp>
      <p:cxnSp>
        <p:nvCxnSpPr>
          <p:cNvPr id="239" name="Straight Connector 238">
            <a:extLst>
              <a:ext uri="{FF2B5EF4-FFF2-40B4-BE49-F238E27FC236}">
                <a16:creationId xmlns:a16="http://schemas.microsoft.com/office/drawing/2014/main" id="{1E5C9977-5604-C74B-98FA-CA9919342B61}"/>
              </a:ext>
            </a:extLst>
          </p:cNvPr>
          <p:cNvCxnSpPr/>
          <p:nvPr/>
        </p:nvCxnSpPr>
        <p:spPr>
          <a:xfrm flipH="1">
            <a:off x="7826958" y="2588053"/>
            <a:ext cx="150803" cy="23079"/>
          </a:xfrm>
          <a:prstGeom prst="line">
            <a:avLst/>
          </a:prstGeom>
          <a:noFill/>
          <a:ln w="31750" cap="flat" cmpd="sng" algn="ctr">
            <a:solidFill>
              <a:srgbClr val="008B2B">
                <a:lumMod val="50000"/>
              </a:srgbClr>
            </a:solidFill>
            <a:prstDash val="solid"/>
          </a:ln>
          <a:effectLst/>
        </p:spPr>
      </p:cxnSp>
      <p:sp>
        <p:nvSpPr>
          <p:cNvPr id="240" name="Oval 239">
            <a:extLst>
              <a:ext uri="{FF2B5EF4-FFF2-40B4-BE49-F238E27FC236}">
                <a16:creationId xmlns:a16="http://schemas.microsoft.com/office/drawing/2014/main" id="{4DE86222-B41A-9B41-A0D2-0933997386CD}"/>
              </a:ext>
            </a:extLst>
          </p:cNvPr>
          <p:cNvSpPr/>
          <p:nvPr/>
        </p:nvSpPr>
        <p:spPr>
          <a:xfrm>
            <a:off x="6486860" y="2579055"/>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41" name="Oval 240">
            <a:extLst>
              <a:ext uri="{FF2B5EF4-FFF2-40B4-BE49-F238E27FC236}">
                <a16:creationId xmlns:a16="http://schemas.microsoft.com/office/drawing/2014/main" id="{9AFEEAFB-4123-1A4A-9639-5FFD599CC069}"/>
              </a:ext>
            </a:extLst>
          </p:cNvPr>
          <p:cNvSpPr/>
          <p:nvPr/>
        </p:nvSpPr>
        <p:spPr>
          <a:xfrm>
            <a:off x="6448676" y="2274224"/>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42" name="Straight Connector 241">
            <a:extLst>
              <a:ext uri="{FF2B5EF4-FFF2-40B4-BE49-F238E27FC236}">
                <a16:creationId xmlns:a16="http://schemas.microsoft.com/office/drawing/2014/main" id="{9B266B04-C676-0946-B237-0364873EAA46}"/>
              </a:ext>
            </a:extLst>
          </p:cNvPr>
          <p:cNvCxnSpPr/>
          <p:nvPr/>
        </p:nvCxnSpPr>
        <p:spPr>
          <a:xfrm flipH="1" flipV="1">
            <a:off x="6540861" y="2366409"/>
            <a:ext cx="145307" cy="94031"/>
          </a:xfrm>
          <a:prstGeom prst="line">
            <a:avLst/>
          </a:prstGeom>
          <a:noFill/>
          <a:ln w="31750" cap="flat" cmpd="sng" algn="ctr">
            <a:solidFill>
              <a:srgbClr val="008B2B">
                <a:lumMod val="50000"/>
              </a:srgbClr>
            </a:solidFill>
            <a:prstDash val="solid"/>
          </a:ln>
          <a:effectLst/>
        </p:spPr>
      </p:cxnSp>
      <p:cxnSp>
        <p:nvCxnSpPr>
          <p:cNvPr id="243" name="Straight Connector 242">
            <a:extLst>
              <a:ext uri="{FF2B5EF4-FFF2-40B4-BE49-F238E27FC236}">
                <a16:creationId xmlns:a16="http://schemas.microsoft.com/office/drawing/2014/main" id="{050AB261-1297-5E48-A251-D0AA801C8B51}"/>
              </a:ext>
            </a:extLst>
          </p:cNvPr>
          <p:cNvCxnSpPr/>
          <p:nvPr/>
        </p:nvCxnSpPr>
        <p:spPr>
          <a:xfrm flipH="1">
            <a:off x="6579045" y="2460439"/>
            <a:ext cx="107123" cy="134432"/>
          </a:xfrm>
          <a:prstGeom prst="line">
            <a:avLst/>
          </a:prstGeom>
          <a:noFill/>
          <a:ln w="31750" cap="flat" cmpd="sng" algn="ctr">
            <a:solidFill>
              <a:srgbClr val="008B2B">
                <a:lumMod val="50000"/>
              </a:srgbClr>
            </a:solidFill>
            <a:prstDash val="solid"/>
          </a:ln>
          <a:effectLst/>
        </p:spPr>
      </p:cxnSp>
      <p:cxnSp>
        <p:nvCxnSpPr>
          <p:cNvPr id="244" name="Straight Connector 243">
            <a:extLst>
              <a:ext uri="{FF2B5EF4-FFF2-40B4-BE49-F238E27FC236}">
                <a16:creationId xmlns:a16="http://schemas.microsoft.com/office/drawing/2014/main" id="{5D6D505B-A2EF-114C-8FB7-A1335DDD3EE2}"/>
              </a:ext>
            </a:extLst>
          </p:cNvPr>
          <p:cNvCxnSpPr>
            <a:endCxn id="320" idx="2"/>
          </p:cNvCxnSpPr>
          <p:nvPr/>
        </p:nvCxnSpPr>
        <p:spPr>
          <a:xfrm>
            <a:off x="6796868" y="2460440"/>
            <a:ext cx="416147" cy="54340"/>
          </a:xfrm>
          <a:prstGeom prst="line">
            <a:avLst/>
          </a:prstGeom>
          <a:noFill/>
          <a:ln w="9525" cap="flat" cmpd="sng" algn="ctr">
            <a:solidFill>
              <a:srgbClr val="325AB4">
                <a:shade val="95000"/>
                <a:satMod val="105000"/>
              </a:srgbClr>
            </a:solidFill>
            <a:prstDash val="sysDot"/>
          </a:ln>
          <a:effectLst/>
        </p:spPr>
      </p:cxnSp>
      <p:cxnSp>
        <p:nvCxnSpPr>
          <p:cNvPr id="245" name="Straight Connector 244">
            <a:extLst>
              <a:ext uri="{FF2B5EF4-FFF2-40B4-BE49-F238E27FC236}">
                <a16:creationId xmlns:a16="http://schemas.microsoft.com/office/drawing/2014/main" id="{20BC6847-EB7D-FC4D-8733-F6CDF68E5AF2}"/>
              </a:ext>
            </a:extLst>
          </p:cNvPr>
          <p:cNvCxnSpPr>
            <a:endCxn id="320" idx="6"/>
          </p:cNvCxnSpPr>
          <p:nvPr/>
        </p:nvCxnSpPr>
        <p:spPr>
          <a:xfrm flipH="1" flipV="1">
            <a:off x="7321015" y="2514779"/>
            <a:ext cx="395243" cy="96353"/>
          </a:xfrm>
          <a:prstGeom prst="line">
            <a:avLst/>
          </a:prstGeom>
          <a:noFill/>
          <a:ln w="9525" cap="flat" cmpd="sng" algn="ctr">
            <a:solidFill>
              <a:srgbClr val="325AB4">
                <a:shade val="95000"/>
                <a:satMod val="105000"/>
              </a:srgbClr>
            </a:solidFill>
            <a:prstDash val="sysDot"/>
          </a:ln>
          <a:effectLst/>
        </p:spPr>
      </p:cxnSp>
      <p:cxnSp>
        <p:nvCxnSpPr>
          <p:cNvPr id="246" name="Straight Connector 245">
            <a:extLst>
              <a:ext uri="{FF2B5EF4-FFF2-40B4-BE49-F238E27FC236}">
                <a16:creationId xmlns:a16="http://schemas.microsoft.com/office/drawing/2014/main" id="{D4EFDDF8-C8CB-B649-8208-F085D0A89DF6}"/>
              </a:ext>
            </a:extLst>
          </p:cNvPr>
          <p:cNvCxnSpPr>
            <a:endCxn id="320" idx="4"/>
          </p:cNvCxnSpPr>
          <p:nvPr/>
        </p:nvCxnSpPr>
        <p:spPr>
          <a:xfrm flipH="1" flipV="1">
            <a:off x="7267015" y="2568779"/>
            <a:ext cx="14942" cy="407043"/>
          </a:xfrm>
          <a:prstGeom prst="line">
            <a:avLst/>
          </a:prstGeom>
          <a:noFill/>
          <a:ln w="9525" cap="flat" cmpd="sng" algn="ctr">
            <a:solidFill>
              <a:srgbClr val="325AB4">
                <a:shade val="95000"/>
                <a:satMod val="105000"/>
              </a:srgbClr>
            </a:solidFill>
            <a:prstDash val="sysDot"/>
          </a:ln>
          <a:effectLst/>
        </p:spPr>
      </p:cxnSp>
      <p:cxnSp>
        <p:nvCxnSpPr>
          <p:cNvPr id="247" name="Straight Connector 246">
            <a:extLst>
              <a:ext uri="{FF2B5EF4-FFF2-40B4-BE49-F238E27FC236}">
                <a16:creationId xmlns:a16="http://schemas.microsoft.com/office/drawing/2014/main" id="{681CC1B4-4AEA-B44C-9D3F-2875CECCBA84}"/>
              </a:ext>
            </a:extLst>
          </p:cNvPr>
          <p:cNvCxnSpPr>
            <a:stCxn id="320" idx="7"/>
          </p:cNvCxnSpPr>
          <p:nvPr/>
        </p:nvCxnSpPr>
        <p:spPr>
          <a:xfrm flipV="1">
            <a:off x="7305199" y="2157764"/>
            <a:ext cx="355161" cy="318831"/>
          </a:xfrm>
          <a:prstGeom prst="line">
            <a:avLst/>
          </a:prstGeom>
          <a:noFill/>
          <a:ln w="9525" cap="flat" cmpd="sng" algn="ctr">
            <a:solidFill>
              <a:srgbClr val="325AB4">
                <a:shade val="95000"/>
                <a:satMod val="105000"/>
              </a:srgbClr>
            </a:solidFill>
            <a:prstDash val="sysDot"/>
          </a:ln>
          <a:effectLst/>
        </p:spPr>
      </p:cxnSp>
      <p:cxnSp>
        <p:nvCxnSpPr>
          <p:cNvPr id="248" name="Straight Connector 247">
            <a:extLst>
              <a:ext uri="{FF2B5EF4-FFF2-40B4-BE49-F238E27FC236}">
                <a16:creationId xmlns:a16="http://schemas.microsoft.com/office/drawing/2014/main" id="{CFFF9732-3800-FC41-9C21-EE5B9A09F664}"/>
              </a:ext>
            </a:extLst>
          </p:cNvPr>
          <p:cNvCxnSpPr>
            <a:stCxn id="221" idx="7"/>
            <a:endCxn id="320" idx="3"/>
          </p:cNvCxnSpPr>
          <p:nvPr/>
        </p:nvCxnSpPr>
        <p:spPr>
          <a:xfrm flipV="1">
            <a:off x="6754028" y="2552964"/>
            <a:ext cx="474803" cy="265804"/>
          </a:xfrm>
          <a:prstGeom prst="line">
            <a:avLst/>
          </a:prstGeom>
          <a:noFill/>
          <a:ln w="9525" cap="flat" cmpd="sng" algn="ctr">
            <a:solidFill>
              <a:srgbClr val="325AB4">
                <a:shade val="95000"/>
                <a:satMod val="105000"/>
              </a:srgbClr>
            </a:solidFill>
            <a:prstDash val="sysDot"/>
          </a:ln>
          <a:effectLst/>
        </p:spPr>
      </p:cxnSp>
      <p:cxnSp>
        <p:nvCxnSpPr>
          <p:cNvPr id="249" name="Straight Connector 248">
            <a:extLst>
              <a:ext uri="{FF2B5EF4-FFF2-40B4-BE49-F238E27FC236}">
                <a16:creationId xmlns:a16="http://schemas.microsoft.com/office/drawing/2014/main" id="{10EFFCA1-FBAF-DA42-9ED1-FBD37DEB8F35}"/>
              </a:ext>
            </a:extLst>
          </p:cNvPr>
          <p:cNvCxnSpPr>
            <a:endCxn id="206" idx="1"/>
          </p:cNvCxnSpPr>
          <p:nvPr/>
        </p:nvCxnSpPr>
        <p:spPr>
          <a:xfrm>
            <a:off x="5858149" y="3420639"/>
            <a:ext cx="910286" cy="406866"/>
          </a:xfrm>
          <a:prstGeom prst="line">
            <a:avLst/>
          </a:prstGeom>
          <a:noFill/>
          <a:ln w="9525" cap="flat" cmpd="sng" algn="ctr">
            <a:solidFill>
              <a:srgbClr val="325AB4">
                <a:shade val="95000"/>
                <a:satMod val="105000"/>
              </a:srgbClr>
            </a:solidFill>
            <a:prstDash val="sysDash"/>
          </a:ln>
          <a:effectLst/>
        </p:spPr>
      </p:cxnSp>
      <p:cxnSp>
        <p:nvCxnSpPr>
          <p:cNvPr id="250" name="Straight Connector 249">
            <a:extLst>
              <a:ext uri="{FF2B5EF4-FFF2-40B4-BE49-F238E27FC236}">
                <a16:creationId xmlns:a16="http://schemas.microsoft.com/office/drawing/2014/main" id="{CE491DBB-56FE-5348-8DB5-94AFDAA5E483}"/>
              </a:ext>
            </a:extLst>
          </p:cNvPr>
          <p:cNvCxnSpPr>
            <a:stCxn id="206" idx="6"/>
            <a:endCxn id="220" idx="2"/>
          </p:cNvCxnSpPr>
          <p:nvPr/>
        </p:nvCxnSpPr>
        <p:spPr>
          <a:xfrm>
            <a:off x="6857962" y="3867441"/>
            <a:ext cx="341978" cy="102409"/>
          </a:xfrm>
          <a:prstGeom prst="line">
            <a:avLst/>
          </a:prstGeom>
          <a:noFill/>
          <a:ln w="9525" cap="flat" cmpd="sng" algn="ctr">
            <a:solidFill>
              <a:srgbClr val="325AB4">
                <a:shade val="95000"/>
                <a:satMod val="105000"/>
              </a:srgbClr>
            </a:solidFill>
            <a:prstDash val="sysDash"/>
          </a:ln>
          <a:effectLst/>
        </p:spPr>
      </p:cxnSp>
      <p:cxnSp>
        <p:nvCxnSpPr>
          <p:cNvPr id="251" name="Straight Connector 250">
            <a:extLst>
              <a:ext uri="{FF2B5EF4-FFF2-40B4-BE49-F238E27FC236}">
                <a16:creationId xmlns:a16="http://schemas.microsoft.com/office/drawing/2014/main" id="{EBD7512F-FE26-0E46-90F6-6239B6E63D43}"/>
              </a:ext>
            </a:extLst>
          </p:cNvPr>
          <p:cNvCxnSpPr>
            <a:stCxn id="226" idx="7"/>
            <a:endCxn id="206" idx="4"/>
          </p:cNvCxnSpPr>
          <p:nvPr/>
        </p:nvCxnSpPr>
        <p:spPr>
          <a:xfrm flipV="1">
            <a:off x="6700027" y="3923919"/>
            <a:ext cx="105491" cy="403093"/>
          </a:xfrm>
          <a:prstGeom prst="line">
            <a:avLst/>
          </a:prstGeom>
          <a:noFill/>
          <a:ln w="9525" cap="flat" cmpd="sng" algn="ctr">
            <a:solidFill>
              <a:srgbClr val="325AB4">
                <a:shade val="95000"/>
                <a:satMod val="105000"/>
              </a:srgbClr>
            </a:solidFill>
            <a:prstDash val="sysDash"/>
          </a:ln>
          <a:effectLst/>
        </p:spPr>
      </p:cxnSp>
      <p:cxnSp>
        <p:nvCxnSpPr>
          <p:cNvPr id="252" name="Straight Connector 251">
            <a:extLst>
              <a:ext uri="{FF2B5EF4-FFF2-40B4-BE49-F238E27FC236}">
                <a16:creationId xmlns:a16="http://schemas.microsoft.com/office/drawing/2014/main" id="{180B3D01-537E-514B-ABFB-F0DB148B9D14}"/>
              </a:ext>
            </a:extLst>
          </p:cNvPr>
          <p:cNvCxnSpPr>
            <a:stCxn id="211" idx="4"/>
          </p:cNvCxnSpPr>
          <p:nvPr/>
        </p:nvCxnSpPr>
        <p:spPr>
          <a:xfrm flipH="1">
            <a:off x="7540839" y="3211150"/>
            <a:ext cx="10292" cy="499988"/>
          </a:xfrm>
          <a:prstGeom prst="line">
            <a:avLst/>
          </a:prstGeom>
          <a:noFill/>
          <a:ln w="9525" cap="flat" cmpd="sng" algn="ctr">
            <a:solidFill>
              <a:srgbClr val="325AB4">
                <a:shade val="95000"/>
                <a:satMod val="105000"/>
              </a:srgbClr>
            </a:solidFill>
            <a:prstDash val="sysDash"/>
          </a:ln>
          <a:effectLst/>
        </p:spPr>
      </p:cxnSp>
      <p:cxnSp>
        <p:nvCxnSpPr>
          <p:cNvPr id="253" name="Straight Connector 252">
            <a:extLst>
              <a:ext uri="{FF2B5EF4-FFF2-40B4-BE49-F238E27FC236}">
                <a16:creationId xmlns:a16="http://schemas.microsoft.com/office/drawing/2014/main" id="{C9C82AC6-C65B-034B-B248-346D24BE48FB}"/>
              </a:ext>
            </a:extLst>
          </p:cNvPr>
          <p:cNvCxnSpPr>
            <a:endCxn id="205" idx="0"/>
          </p:cNvCxnSpPr>
          <p:nvPr/>
        </p:nvCxnSpPr>
        <p:spPr>
          <a:xfrm flipH="1">
            <a:off x="7565791" y="3683836"/>
            <a:ext cx="12744" cy="463670"/>
          </a:xfrm>
          <a:prstGeom prst="line">
            <a:avLst/>
          </a:prstGeom>
          <a:noFill/>
          <a:ln w="9525" cap="flat" cmpd="sng" algn="ctr">
            <a:solidFill>
              <a:srgbClr val="325AB4">
                <a:shade val="95000"/>
                <a:satMod val="105000"/>
              </a:srgbClr>
            </a:solidFill>
            <a:prstDash val="sysDash"/>
          </a:ln>
          <a:effectLst/>
        </p:spPr>
      </p:cxnSp>
      <p:cxnSp>
        <p:nvCxnSpPr>
          <p:cNvPr id="254" name="Straight Connector 253">
            <a:extLst>
              <a:ext uri="{FF2B5EF4-FFF2-40B4-BE49-F238E27FC236}">
                <a16:creationId xmlns:a16="http://schemas.microsoft.com/office/drawing/2014/main" id="{AD9C9DBA-066B-9644-8E7A-B19D6EB91018}"/>
              </a:ext>
            </a:extLst>
          </p:cNvPr>
          <p:cNvCxnSpPr>
            <a:stCxn id="206" idx="5"/>
            <a:endCxn id="227" idx="7"/>
          </p:cNvCxnSpPr>
          <p:nvPr/>
        </p:nvCxnSpPr>
        <p:spPr>
          <a:xfrm>
            <a:off x="6842602" y="3907376"/>
            <a:ext cx="371318" cy="403500"/>
          </a:xfrm>
          <a:prstGeom prst="line">
            <a:avLst/>
          </a:prstGeom>
          <a:noFill/>
          <a:ln w="9525" cap="flat" cmpd="sng" algn="ctr">
            <a:solidFill>
              <a:srgbClr val="325AB4">
                <a:shade val="95000"/>
                <a:satMod val="105000"/>
              </a:srgbClr>
            </a:solidFill>
            <a:prstDash val="sysDash"/>
          </a:ln>
          <a:effectLst/>
        </p:spPr>
      </p:cxnSp>
      <p:cxnSp>
        <p:nvCxnSpPr>
          <p:cNvPr id="255" name="Straight Connector 254">
            <a:extLst>
              <a:ext uri="{FF2B5EF4-FFF2-40B4-BE49-F238E27FC236}">
                <a16:creationId xmlns:a16="http://schemas.microsoft.com/office/drawing/2014/main" id="{342BA213-3B33-1442-A851-FF6D6F7B7FA7}"/>
              </a:ext>
            </a:extLst>
          </p:cNvPr>
          <p:cNvCxnSpPr>
            <a:stCxn id="220" idx="0"/>
          </p:cNvCxnSpPr>
          <p:nvPr/>
        </p:nvCxnSpPr>
        <p:spPr>
          <a:xfrm flipV="1">
            <a:off x="7253941" y="3385478"/>
            <a:ext cx="39440" cy="530372"/>
          </a:xfrm>
          <a:prstGeom prst="line">
            <a:avLst/>
          </a:prstGeom>
          <a:noFill/>
          <a:ln w="9525" cap="flat" cmpd="sng" algn="ctr">
            <a:solidFill>
              <a:srgbClr val="325AB4">
                <a:shade val="95000"/>
                <a:satMod val="105000"/>
              </a:srgbClr>
            </a:solidFill>
            <a:prstDash val="sysDash"/>
          </a:ln>
          <a:effectLst/>
        </p:spPr>
      </p:cxnSp>
      <p:sp>
        <p:nvSpPr>
          <p:cNvPr id="256" name="Oval 255">
            <a:extLst>
              <a:ext uri="{FF2B5EF4-FFF2-40B4-BE49-F238E27FC236}">
                <a16:creationId xmlns:a16="http://schemas.microsoft.com/office/drawing/2014/main" id="{EF0F2D3A-D0D8-C246-B1AF-15858D876D6F}"/>
              </a:ext>
            </a:extLst>
          </p:cNvPr>
          <p:cNvSpPr/>
          <p:nvPr/>
        </p:nvSpPr>
        <p:spPr>
          <a:xfrm>
            <a:off x="7923761" y="2213119"/>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57" name="Oval 256">
            <a:extLst>
              <a:ext uri="{FF2B5EF4-FFF2-40B4-BE49-F238E27FC236}">
                <a16:creationId xmlns:a16="http://schemas.microsoft.com/office/drawing/2014/main" id="{AF1396D6-C946-2F4B-A43C-5EA5ECFDF0AF}"/>
              </a:ext>
            </a:extLst>
          </p:cNvPr>
          <p:cNvSpPr/>
          <p:nvPr/>
        </p:nvSpPr>
        <p:spPr>
          <a:xfrm>
            <a:off x="7902031" y="1896268"/>
            <a:ext cx="104888"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58" name="Straight Connector 257">
            <a:extLst>
              <a:ext uri="{FF2B5EF4-FFF2-40B4-BE49-F238E27FC236}">
                <a16:creationId xmlns:a16="http://schemas.microsoft.com/office/drawing/2014/main" id="{43B075E4-D6F8-614D-9C5C-E2B3700B5E59}"/>
              </a:ext>
            </a:extLst>
          </p:cNvPr>
          <p:cNvCxnSpPr/>
          <p:nvPr/>
        </p:nvCxnSpPr>
        <p:spPr>
          <a:xfrm flipH="1" flipV="1">
            <a:off x="7771060" y="2157764"/>
            <a:ext cx="152701" cy="109355"/>
          </a:xfrm>
          <a:prstGeom prst="line">
            <a:avLst/>
          </a:prstGeom>
          <a:noFill/>
          <a:ln w="31750" cap="flat" cmpd="sng" algn="ctr">
            <a:solidFill>
              <a:srgbClr val="008B2B">
                <a:lumMod val="50000"/>
              </a:srgbClr>
            </a:solidFill>
            <a:prstDash val="solid"/>
          </a:ln>
          <a:effectLst/>
        </p:spPr>
      </p:cxnSp>
      <p:cxnSp>
        <p:nvCxnSpPr>
          <p:cNvPr id="259" name="Straight Connector 258">
            <a:extLst>
              <a:ext uri="{FF2B5EF4-FFF2-40B4-BE49-F238E27FC236}">
                <a16:creationId xmlns:a16="http://schemas.microsoft.com/office/drawing/2014/main" id="{8F9A7450-6E66-F04A-B3DF-62BA9048BD99}"/>
              </a:ext>
            </a:extLst>
          </p:cNvPr>
          <p:cNvCxnSpPr/>
          <p:nvPr/>
        </p:nvCxnSpPr>
        <p:spPr>
          <a:xfrm flipH="1">
            <a:off x="7771060" y="1988452"/>
            <a:ext cx="146332" cy="169313"/>
          </a:xfrm>
          <a:prstGeom prst="line">
            <a:avLst/>
          </a:prstGeom>
          <a:noFill/>
          <a:ln w="31750" cap="flat" cmpd="sng" algn="ctr">
            <a:solidFill>
              <a:srgbClr val="008B2B">
                <a:lumMod val="50000"/>
              </a:srgbClr>
            </a:solidFill>
            <a:prstDash val="solid"/>
          </a:ln>
          <a:effectLst/>
        </p:spPr>
      </p:cxnSp>
      <p:sp>
        <p:nvSpPr>
          <p:cNvPr id="260" name="Rounded Rectangle 259">
            <a:extLst>
              <a:ext uri="{FF2B5EF4-FFF2-40B4-BE49-F238E27FC236}">
                <a16:creationId xmlns:a16="http://schemas.microsoft.com/office/drawing/2014/main" id="{E59EBDC9-9FAD-3E46-B0B2-6719BADC5E50}"/>
              </a:ext>
            </a:extLst>
          </p:cNvPr>
          <p:cNvSpPr/>
          <p:nvPr/>
        </p:nvSpPr>
        <p:spPr>
          <a:xfrm>
            <a:off x="5747450" y="3365289"/>
            <a:ext cx="110700" cy="110700"/>
          </a:xfrm>
          <a:prstGeom prst="roundRect">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61" name="Rounded Rectangle 260">
            <a:extLst>
              <a:ext uri="{FF2B5EF4-FFF2-40B4-BE49-F238E27FC236}">
                <a16:creationId xmlns:a16="http://schemas.microsoft.com/office/drawing/2014/main" id="{12767448-5DDA-844F-9979-70D7C80A8B62}"/>
              </a:ext>
            </a:extLst>
          </p:cNvPr>
          <p:cNvSpPr/>
          <p:nvPr/>
        </p:nvSpPr>
        <p:spPr>
          <a:xfrm>
            <a:off x="7226607" y="2975822"/>
            <a:ext cx="110700" cy="110700"/>
          </a:xfrm>
          <a:prstGeom prst="roundRect">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62" name="Rounded Rectangle 261">
            <a:extLst>
              <a:ext uri="{FF2B5EF4-FFF2-40B4-BE49-F238E27FC236}">
                <a16:creationId xmlns:a16="http://schemas.microsoft.com/office/drawing/2014/main" id="{A903B253-EE04-A84D-AC64-5BD44E967B36}"/>
              </a:ext>
            </a:extLst>
          </p:cNvPr>
          <p:cNvSpPr/>
          <p:nvPr/>
        </p:nvSpPr>
        <p:spPr>
          <a:xfrm>
            <a:off x="6686168" y="2405090"/>
            <a:ext cx="110700" cy="110700"/>
          </a:xfrm>
          <a:prstGeom prst="roundRect">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63" name="Rounded Rectangle 262">
            <a:extLst>
              <a:ext uri="{FF2B5EF4-FFF2-40B4-BE49-F238E27FC236}">
                <a16:creationId xmlns:a16="http://schemas.microsoft.com/office/drawing/2014/main" id="{A45CCAC3-280A-D44B-8C1F-A340068BD63E}"/>
              </a:ext>
            </a:extLst>
          </p:cNvPr>
          <p:cNvSpPr/>
          <p:nvPr/>
        </p:nvSpPr>
        <p:spPr>
          <a:xfrm>
            <a:off x="7716258" y="2555782"/>
            <a:ext cx="110700" cy="110700"/>
          </a:xfrm>
          <a:prstGeom prst="roundRect">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64" name="Rounded Rectangle 263">
            <a:extLst>
              <a:ext uri="{FF2B5EF4-FFF2-40B4-BE49-F238E27FC236}">
                <a16:creationId xmlns:a16="http://schemas.microsoft.com/office/drawing/2014/main" id="{4D054BD2-E43A-0348-A8C7-B12DA825AC30}"/>
              </a:ext>
            </a:extLst>
          </p:cNvPr>
          <p:cNvSpPr/>
          <p:nvPr/>
        </p:nvSpPr>
        <p:spPr>
          <a:xfrm>
            <a:off x="7660360" y="2102414"/>
            <a:ext cx="110700" cy="110700"/>
          </a:xfrm>
          <a:prstGeom prst="roundRect">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65" name="Oval 264">
            <a:extLst>
              <a:ext uri="{FF2B5EF4-FFF2-40B4-BE49-F238E27FC236}">
                <a16:creationId xmlns:a16="http://schemas.microsoft.com/office/drawing/2014/main" id="{C9A7CE8D-555F-EE4B-956F-E4C63E95EBCC}"/>
              </a:ext>
            </a:extLst>
          </p:cNvPr>
          <p:cNvSpPr/>
          <p:nvPr/>
        </p:nvSpPr>
        <p:spPr>
          <a:xfrm>
            <a:off x="6764256" y="1781764"/>
            <a:ext cx="108000" cy="108000"/>
          </a:xfrm>
          <a:prstGeom prst="ellipse">
            <a:avLst/>
          </a:prstGeom>
          <a:solidFill>
            <a:srgbClr val="00B050"/>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66" name="Oval 265">
            <a:extLst>
              <a:ext uri="{FF2B5EF4-FFF2-40B4-BE49-F238E27FC236}">
                <a16:creationId xmlns:a16="http://schemas.microsoft.com/office/drawing/2014/main" id="{585B616D-B60D-0644-93BD-142D58B7F2F8}"/>
              </a:ext>
            </a:extLst>
          </p:cNvPr>
          <p:cNvSpPr/>
          <p:nvPr/>
        </p:nvSpPr>
        <p:spPr>
          <a:xfrm>
            <a:off x="7250470" y="1835394"/>
            <a:ext cx="104888" cy="108000"/>
          </a:xfrm>
          <a:prstGeom prst="ellipse">
            <a:avLst/>
          </a:prstGeom>
          <a:solidFill>
            <a:srgbClr val="00B050"/>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67" name="Straight Connector 266">
            <a:extLst>
              <a:ext uri="{FF2B5EF4-FFF2-40B4-BE49-F238E27FC236}">
                <a16:creationId xmlns:a16="http://schemas.microsoft.com/office/drawing/2014/main" id="{C50C7C61-6312-6048-BB82-0C43C47A5374}"/>
              </a:ext>
            </a:extLst>
          </p:cNvPr>
          <p:cNvCxnSpPr/>
          <p:nvPr/>
        </p:nvCxnSpPr>
        <p:spPr>
          <a:xfrm>
            <a:off x="6856440" y="1873948"/>
            <a:ext cx="207709" cy="167593"/>
          </a:xfrm>
          <a:prstGeom prst="line">
            <a:avLst/>
          </a:prstGeom>
          <a:noFill/>
          <a:ln w="31750" cap="flat" cmpd="sng" algn="ctr">
            <a:solidFill>
              <a:srgbClr val="008B2B">
                <a:lumMod val="50000"/>
              </a:srgbClr>
            </a:solidFill>
            <a:prstDash val="solid"/>
          </a:ln>
          <a:effectLst/>
        </p:spPr>
      </p:cxnSp>
      <p:cxnSp>
        <p:nvCxnSpPr>
          <p:cNvPr id="268" name="Straight Connector 267">
            <a:extLst>
              <a:ext uri="{FF2B5EF4-FFF2-40B4-BE49-F238E27FC236}">
                <a16:creationId xmlns:a16="http://schemas.microsoft.com/office/drawing/2014/main" id="{07DD3070-52DC-384F-AC4E-53937E9E266E}"/>
              </a:ext>
            </a:extLst>
          </p:cNvPr>
          <p:cNvCxnSpPr/>
          <p:nvPr/>
        </p:nvCxnSpPr>
        <p:spPr>
          <a:xfrm flipH="1">
            <a:off x="7064149" y="1927578"/>
            <a:ext cx="201683" cy="113963"/>
          </a:xfrm>
          <a:prstGeom prst="line">
            <a:avLst/>
          </a:prstGeom>
          <a:noFill/>
          <a:ln w="31750" cap="flat" cmpd="sng" algn="ctr">
            <a:solidFill>
              <a:srgbClr val="008B2B">
                <a:lumMod val="50000"/>
              </a:srgbClr>
            </a:solidFill>
            <a:prstDash val="solid"/>
          </a:ln>
          <a:effectLst/>
        </p:spPr>
      </p:cxnSp>
      <p:sp>
        <p:nvSpPr>
          <p:cNvPr id="269" name="Rounded Rectangle 268">
            <a:extLst>
              <a:ext uri="{FF2B5EF4-FFF2-40B4-BE49-F238E27FC236}">
                <a16:creationId xmlns:a16="http://schemas.microsoft.com/office/drawing/2014/main" id="{51AAFA64-7DA8-794D-B92D-1712518E156D}"/>
              </a:ext>
            </a:extLst>
          </p:cNvPr>
          <p:cNvSpPr/>
          <p:nvPr/>
        </p:nvSpPr>
        <p:spPr>
          <a:xfrm>
            <a:off x="7008799" y="2041541"/>
            <a:ext cx="110700" cy="110700"/>
          </a:xfrm>
          <a:prstGeom prst="roundRect">
            <a:avLst/>
          </a:prstGeom>
          <a:solidFill>
            <a:srgbClr val="00B050"/>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70" name="Straight Connector 269">
            <a:extLst>
              <a:ext uri="{FF2B5EF4-FFF2-40B4-BE49-F238E27FC236}">
                <a16:creationId xmlns:a16="http://schemas.microsoft.com/office/drawing/2014/main" id="{C5543E56-FB9B-A549-B466-5FC324F0393A}"/>
              </a:ext>
            </a:extLst>
          </p:cNvPr>
          <p:cNvCxnSpPr>
            <a:stCxn id="320" idx="0"/>
          </p:cNvCxnSpPr>
          <p:nvPr/>
        </p:nvCxnSpPr>
        <p:spPr>
          <a:xfrm flipH="1" flipV="1">
            <a:off x="7064149" y="2152241"/>
            <a:ext cx="202866" cy="308539"/>
          </a:xfrm>
          <a:prstGeom prst="line">
            <a:avLst/>
          </a:prstGeom>
          <a:noFill/>
          <a:ln w="9525" cap="flat" cmpd="sng" algn="ctr">
            <a:solidFill>
              <a:srgbClr val="325AB4">
                <a:shade val="95000"/>
                <a:satMod val="105000"/>
              </a:srgbClr>
            </a:solidFill>
            <a:prstDash val="sysDot"/>
          </a:ln>
          <a:effectLst/>
        </p:spPr>
      </p:cxnSp>
      <p:cxnSp>
        <p:nvCxnSpPr>
          <p:cNvPr id="271" name="Straight Connector 270">
            <a:extLst>
              <a:ext uri="{FF2B5EF4-FFF2-40B4-BE49-F238E27FC236}">
                <a16:creationId xmlns:a16="http://schemas.microsoft.com/office/drawing/2014/main" id="{EE7E1875-4158-434F-BD77-EC41BC0EF8CC}"/>
              </a:ext>
            </a:extLst>
          </p:cNvPr>
          <p:cNvCxnSpPr>
            <a:stCxn id="224" idx="7"/>
          </p:cNvCxnSpPr>
          <p:nvPr/>
        </p:nvCxnSpPr>
        <p:spPr>
          <a:xfrm flipV="1">
            <a:off x="5834936" y="2633055"/>
            <a:ext cx="651924" cy="100925"/>
          </a:xfrm>
          <a:prstGeom prst="line">
            <a:avLst/>
          </a:prstGeom>
          <a:noFill/>
          <a:ln w="9525" cap="flat" cmpd="sng" algn="ctr">
            <a:solidFill>
              <a:srgbClr val="325AB4">
                <a:shade val="95000"/>
                <a:satMod val="105000"/>
              </a:srgbClr>
            </a:solidFill>
            <a:prstDash val="sysDot"/>
          </a:ln>
          <a:effectLst/>
        </p:spPr>
      </p:cxnSp>
      <p:cxnSp>
        <p:nvCxnSpPr>
          <p:cNvPr id="272" name="Straight Connector 271">
            <a:extLst>
              <a:ext uri="{FF2B5EF4-FFF2-40B4-BE49-F238E27FC236}">
                <a16:creationId xmlns:a16="http://schemas.microsoft.com/office/drawing/2014/main" id="{92F8FF4E-5578-E34D-90FC-E38C49A00FB8}"/>
              </a:ext>
            </a:extLst>
          </p:cNvPr>
          <p:cNvCxnSpPr>
            <a:stCxn id="321" idx="1"/>
            <a:endCxn id="320" idx="5"/>
          </p:cNvCxnSpPr>
          <p:nvPr/>
        </p:nvCxnSpPr>
        <p:spPr>
          <a:xfrm flipH="1" flipV="1">
            <a:off x="7305199" y="2552964"/>
            <a:ext cx="251456" cy="295408"/>
          </a:xfrm>
          <a:prstGeom prst="line">
            <a:avLst/>
          </a:prstGeom>
          <a:noFill/>
          <a:ln w="9525" cap="flat" cmpd="sng" algn="ctr">
            <a:solidFill>
              <a:srgbClr val="325AB4">
                <a:shade val="95000"/>
                <a:satMod val="105000"/>
              </a:srgbClr>
            </a:solidFill>
            <a:prstDash val="sysDash"/>
          </a:ln>
          <a:effectLst/>
        </p:spPr>
      </p:cxnSp>
      <p:cxnSp>
        <p:nvCxnSpPr>
          <p:cNvPr id="273" name="Straight Connector 272">
            <a:extLst>
              <a:ext uri="{FF2B5EF4-FFF2-40B4-BE49-F238E27FC236}">
                <a16:creationId xmlns:a16="http://schemas.microsoft.com/office/drawing/2014/main" id="{E7AC7DA8-BBB7-8C4E-91A7-829C0EB41545}"/>
              </a:ext>
            </a:extLst>
          </p:cNvPr>
          <p:cNvCxnSpPr>
            <a:stCxn id="321" idx="6"/>
            <a:endCxn id="213" idx="2"/>
          </p:cNvCxnSpPr>
          <p:nvPr/>
        </p:nvCxnSpPr>
        <p:spPr>
          <a:xfrm>
            <a:off x="7648838" y="2886556"/>
            <a:ext cx="237377" cy="32894"/>
          </a:xfrm>
          <a:prstGeom prst="line">
            <a:avLst/>
          </a:prstGeom>
          <a:noFill/>
          <a:ln w="9525" cap="flat" cmpd="sng" algn="ctr">
            <a:solidFill>
              <a:srgbClr val="325AB4">
                <a:shade val="95000"/>
                <a:satMod val="105000"/>
              </a:srgbClr>
            </a:solidFill>
            <a:prstDash val="sysDash"/>
          </a:ln>
          <a:effectLst/>
        </p:spPr>
      </p:cxnSp>
      <p:sp>
        <p:nvSpPr>
          <p:cNvPr id="274" name="Oval 273">
            <a:extLst>
              <a:ext uri="{FF2B5EF4-FFF2-40B4-BE49-F238E27FC236}">
                <a16:creationId xmlns:a16="http://schemas.microsoft.com/office/drawing/2014/main" id="{BE24785C-43E5-AF44-9FAA-02E6E4D374CE}"/>
              </a:ext>
            </a:extLst>
          </p:cNvPr>
          <p:cNvSpPr/>
          <p:nvPr/>
        </p:nvSpPr>
        <p:spPr>
          <a:xfrm>
            <a:off x="6299012" y="2916284"/>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75" name="Straight Connector 274">
            <a:extLst>
              <a:ext uri="{FF2B5EF4-FFF2-40B4-BE49-F238E27FC236}">
                <a16:creationId xmlns:a16="http://schemas.microsoft.com/office/drawing/2014/main" id="{861F9F9C-FFAD-1946-A253-0A022BC2254A}"/>
              </a:ext>
            </a:extLst>
          </p:cNvPr>
          <p:cNvCxnSpPr/>
          <p:nvPr/>
        </p:nvCxnSpPr>
        <p:spPr>
          <a:xfrm flipV="1">
            <a:off x="5858150" y="3008467"/>
            <a:ext cx="456679" cy="412172"/>
          </a:xfrm>
          <a:prstGeom prst="line">
            <a:avLst/>
          </a:prstGeom>
          <a:noFill/>
          <a:ln w="9525" cap="flat" cmpd="sng" algn="ctr">
            <a:solidFill>
              <a:srgbClr val="325AB4">
                <a:shade val="95000"/>
                <a:satMod val="105000"/>
              </a:srgbClr>
            </a:solidFill>
            <a:prstDash val="sysDot"/>
          </a:ln>
          <a:effectLst/>
        </p:spPr>
      </p:cxnSp>
      <p:sp>
        <p:nvSpPr>
          <p:cNvPr id="276" name="Oval 275">
            <a:extLst>
              <a:ext uri="{FF2B5EF4-FFF2-40B4-BE49-F238E27FC236}">
                <a16:creationId xmlns:a16="http://schemas.microsoft.com/office/drawing/2014/main" id="{75156A8D-303D-684D-89D4-BA03BE3CF0E6}"/>
              </a:ext>
            </a:extLst>
          </p:cNvPr>
          <p:cNvSpPr/>
          <p:nvPr/>
        </p:nvSpPr>
        <p:spPr>
          <a:xfrm>
            <a:off x="5033994" y="2262725"/>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77" name="Oval 276">
            <a:extLst>
              <a:ext uri="{FF2B5EF4-FFF2-40B4-BE49-F238E27FC236}">
                <a16:creationId xmlns:a16="http://schemas.microsoft.com/office/drawing/2014/main" id="{EE7A8E40-7422-774B-8379-62DB566E9C43}"/>
              </a:ext>
            </a:extLst>
          </p:cNvPr>
          <p:cNvSpPr/>
          <p:nvPr/>
        </p:nvSpPr>
        <p:spPr>
          <a:xfrm>
            <a:off x="5695269" y="1164824"/>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78" name="Oval 277">
            <a:extLst>
              <a:ext uri="{FF2B5EF4-FFF2-40B4-BE49-F238E27FC236}">
                <a16:creationId xmlns:a16="http://schemas.microsoft.com/office/drawing/2014/main" id="{FE145098-10C0-294B-8A44-D91E5CC96C19}"/>
              </a:ext>
            </a:extLst>
          </p:cNvPr>
          <p:cNvSpPr/>
          <p:nvPr/>
        </p:nvSpPr>
        <p:spPr>
          <a:xfrm>
            <a:off x="5185122" y="1578793"/>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79" name="Oval 278">
            <a:extLst>
              <a:ext uri="{FF2B5EF4-FFF2-40B4-BE49-F238E27FC236}">
                <a16:creationId xmlns:a16="http://schemas.microsoft.com/office/drawing/2014/main" id="{156B6C56-EAFF-B746-95F1-22CED5966CC5}"/>
              </a:ext>
            </a:extLst>
          </p:cNvPr>
          <p:cNvSpPr/>
          <p:nvPr/>
        </p:nvSpPr>
        <p:spPr>
          <a:xfrm>
            <a:off x="6080740" y="1716437"/>
            <a:ext cx="104888" cy="112955"/>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80" name="Oval 279">
            <a:extLst>
              <a:ext uri="{FF2B5EF4-FFF2-40B4-BE49-F238E27FC236}">
                <a16:creationId xmlns:a16="http://schemas.microsoft.com/office/drawing/2014/main" id="{B3E468A8-FDB3-314E-AE0B-3138C6EB7204}"/>
              </a:ext>
            </a:extLst>
          </p:cNvPr>
          <p:cNvSpPr/>
          <p:nvPr/>
        </p:nvSpPr>
        <p:spPr>
          <a:xfrm>
            <a:off x="5575630" y="1627812"/>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81" name="Oval 280">
            <a:extLst>
              <a:ext uri="{FF2B5EF4-FFF2-40B4-BE49-F238E27FC236}">
                <a16:creationId xmlns:a16="http://schemas.microsoft.com/office/drawing/2014/main" id="{6AD5D7F8-AA2C-7E43-A948-D6CBC1C7C205}"/>
              </a:ext>
            </a:extLst>
          </p:cNvPr>
          <p:cNvSpPr/>
          <p:nvPr/>
        </p:nvSpPr>
        <p:spPr>
          <a:xfrm>
            <a:off x="5733806" y="1877803"/>
            <a:ext cx="104888" cy="112955"/>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82" name="Oval 281">
            <a:extLst>
              <a:ext uri="{FF2B5EF4-FFF2-40B4-BE49-F238E27FC236}">
                <a16:creationId xmlns:a16="http://schemas.microsoft.com/office/drawing/2014/main" id="{2BC75196-9C37-4640-B627-29E6A45493F9}"/>
              </a:ext>
            </a:extLst>
          </p:cNvPr>
          <p:cNvSpPr/>
          <p:nvPr/>
        </p:nvSpPr>
        <p:spPr>
          <a:xfrm>
            <a:off x="4984912" y="1849898"/>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83" name="Oval 282">
            <a:extLst>
              <a:ext uri="{FF2B5EF4-FFF2-40B4-BE49-F238E27FC236}">
                <a16:creationId xmlns:a16="http://schemas.microsoft.com/office/drawing/2014/main" id="{90DC71F3-5133-B749-8339-C693954F6348}"/>
              </a:ext>
            </a:extLst>
          </p:cNvPr>
          <p:cNvSpPr/>
          <p:nvPr/>
        </p:nvSpPr>
        <p:spPr>
          <a:xfrm>
            <a:off x="5790284" y="2345761"/>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84" name="Straight Connector 283">
            <a:extLst>
              <a:ext uri="{FF2B5EF4-FFF2-40B4-BE49-F238E27FC236}">
                <a16:creationId xmlns:a16="http://schemas.microsoft.com/office/drawing/2014/main" id="{DA45C3B1-90DC-FF43-9962-1ED3C61660A0}"/>
              </a:ext>
            </a:extLst>
          </p:cNvPr>
          <p:cNvCxnSpPr/>
          <p:nvPr/>
        </p:nvCxnSpPr>
        <p:spPr>
          <a:xfrm>
            <a:off x="5077096" y="1942082"/>
            <a:ext cx="218126" cy="134751"/>
          </a:xfrm>
          <a:prstGeom prst="line">
            <a:avLst/>
          </a:prstGeom>
          <a:noFill/>
          <a:ln w="31750" cap="flat" cmpd="sng" algn="ctr">
            <a:solidFill>
              <a:srgbClr val="008B2B">
                <a:lumMod val="50000"/>
              </a:srgbClr>
            </a:solidFill>
            <a:prstDash val="solid"/>
          </a:ln>
          <a:effectLst/>
        </p:spPr>
      </p:cxnSp>
      <p:cxnSp>
        <p:nvCxnSpPr>
          <p:cNvPr id="285" name="Straight Connector 284">
            <a:extLst>
              <a:ext uri="{FF2B5EF4-FFF2-40B4-BE49-F238E27FC236}">
                <a16:creationId xmlns:a16="http://schemas.microsoft.com/office/drawing/2014/main" id="{92A95F23-F009-FC47-A963-822BACB062EE}"/>
              </a:ext>
            </a:extLst>
          </p:cNvPr>
          <p:cNvCxnSpPr/>
          <p:nvPr/>
        </p:nvCxnSpPr>
        <p:spPr>
          <a:xfrm flipV="1">
            <a:off x="5126179" y="2153201"/>
            <a:ext cx="169043" cy="125341"/>
          </a:xfrm>
          <a:prstGeom prst="line">
            <a:avLst/>
          </a:prstGeom>
          <a:noFill/>
          <a:ln w="31750" cap="flat" cmpd="sng" algn="ctr">
            <a:solidFill>
              <a:srgbClr val="008B2B">
                <a:lumMod val="50000"/>
              </a:srgbClr>
            </a:solidFill>
            <a:prstDash val="solid"/>
          </a:ln>
          <a:effectLst/>
        </p:spPr>
      </p:cxnSp>
      <p:cxnSp>
        <p:nvCxnSpPr>
          <p:cNvPr id="286" name="Straight Connector 285">
            <a:extLst>
              <a:ext uri="{FF2B5EF4-FFF2-40B4-BE49-F238E27FC236}">
                <a16:creationId xmlns:a16="http://schemas.microsoft.com/office/drawing/2014/main" id="{6433E926-302D-6F4D-B264-B45F6F9E7536}"/>
              </a:ext>
            </a:extLst>
          </p:cNvPr>
          <p:cNvCxnSpPr/>
          <p:nvPr/>
        </p:nvCxnSpPr>
        <p:spPr>
          <a:xfrm>
            <a:off x="5803269" y="1218825"/>
            <a:ext cx="181324" cy="3197"/>
          </a:xfrm>
          <a:prstGeom prst="line">
            <a:avLst/>
          </a:prstGeom>
          <a:noFill/>
          <a:ln w="9525" cap="flat" cmpd="sng" algn="ctr">
            <a:solidFill>
              <a:srgbClr val="325AB4">
                <a:shade val="95000"/>
                <a:satMod val="105000"/>
              </a:srgbClr>
            </a:solidFill>
            <a:prstDash val="sysDot"/>
          </a:ln>
          <a:effectLst/>
        </p:spPr>
      </p:cxnSp>
      <p:cxnSp>
        <p:nvCxnSpPr>
          <p:cNvPr id="287" name="Straight Connector 286">
            <a:extLst>
              <a:ext uri="{FF2B5EF4-FFF2-40B4-BE49-F238E27FC236}">
                <a16:creationId xmlns:a16="http://schemas.microsoft.com/office/drawing/2014/main" id="{A83A1365-B7EA-A244-A216-BB9E9D964F40}"/>
              </a:ext>
            </a:extLst>
          </p:cNvPr>
          <p:cNvCxnSpPr>
            <a:stCxn id="298" idx="6"/>
            <a:endCxn id="300" idx="1"/>
          </p:cNvCxnSpPr>
          <p:nvPr/>
        </p:nvCxnSpPr>
        <p:spPr>
          <a:xfrm>
            <a:off x="5293122" y="1632793"/>
            <a:ext cx="298324" cy="10835"/>
          </a:xfrm>
          <a:prstGeom prst="line">
            <a:avLst/>
          </a:prstGeom>
          <a:noFill/>
          <a:ln w="9525" cap="flat" cmpd="sng" algn="ctr">
            <a:solidFill>
              <a:srgbClr val="325AB4">
                <a:shade val="95000"/>
                <a:satMod val="105000"/>
              </a:srgbClr>
            </a:solidFill>
            <a:prstDash val="sysDot"/>
          </a:ln>
          <a:effectLst/>
        </p:spPr>
      </p:cxnSp>
      <p:cxnSp>
        <p:nvCxnSpPr>
          <p:cNvPr id="288" name="Straight Connector 287">
            <a:extLst>
              <a:ext uri="{FF2B5EF4-FFF2-40B4-BE49-F238E27FC236}">
                <a16:creationId xmlns:a16="http://schemas.microsoft.com/office/drawing/2014/main" id="{AEAFBD4D-E6D5-5B42-9E7D-961561B6C1D3}"/>
              </a:ext>
            </a:extLst>
          </p:cNvPr>
          <p:cNvCxnSpPr/>
          <p:nvPr/>
        </p:nvCxnSpPr>
        <p:spPr>
          <a:xfrm flipH="1" flipV="1">
            <a:off x="5645832" y="1691826"/>
            <a:ext cx="103336" cy="202518"/>
          </a:xfrm>
          <a:prstGeom prst="line">
            <a:avLst/>
          </a:prstGeom>
          <a:noFill/>
          <a:ln w="9525" cap="flat" cmpd="sng" algn="ctr">
            <a:solidFill>
              <a:srgbClr val="325AB4">
                <a:shade val="95000"/>
                <a:satMod val="105000"/>
              </a:srgbClr>
            </a:solidFill>
            <a:prstDash val="sysDot"/>
          </a:ln>
          <a:effectLst/>
        </p:spPr>
      </p:cxnSp>
      <p:cxnSp>
        <p:nvCxnSpPr>
          <p:cNvPr id="289" name="Straight Connector 288">
            <a:extLst>
              <a:ext uri="{FF2B5EF4-FFF2-40B4-BE49-F238E27FC236}">
                <a16:creationId xmlns:a16="http://schemas.microsoft.com/office/drawing/2014/main" id="{01F205F5-472E-5B4C-BC73-ACA01B36B3D4}"/>
              </a:ext>
            </a:extLst>
          </p:cNvPr>
          <p:cNvCxnSpPr/>
          <p:nvPr/>
        </p:nvCxnSpPr>
        <p:spPr>
          <a:xfrm flipH="1" flipV="1">
            <a:off x="5349643" y="2117372"/>
            <a:ext cx="456457" cy="244205"/>
          </a:xfrm>
          <a:prstGeom prst="line">
            <a:avLst/>
          </a:prstGeom>
          <a:noFill/>
          <a:ln w="9525" cap="flat" cmpd="sng" algn="ctr">
            <a:solidFill>
              <a:srgbClr val="325AB4">
                <a:shade val="95000"/>
                <a:satMod val="105000"/>
              </a:srgbClr>
            </a:solidFill>
            <a:prstDash val="sysDot"/>
          </a:ln>
          <a:effectLst/>
        </p:spPr>
      </p:cxnSp>
      <p:cxnSp>
        <p:nvCxnSpPr>
          <p:cNvPr id="290" name="Straight Connector 289">
            <a:extLst>
              <a:ext uri="{FF2B5EF4-FFF2-40B4-BE49-F238E27FC236}">
                <a16:creationId xmlns:a16="http://schemas.microsoft.com/office/drawing/2014/main" id="{55F4024D-016D-3A45-A1AC-F03FC214C958}"/>
              </a:ext>
            </a:extLst>
          </p:cNvPr>
          <p:cNvCxnSpPr/>
          <p:nvPr/>
        </p:nvCxnSpPr>
        <p:spPr>
          <a:xfrm flipV="1">
            <a:off x="5823333" y="1772914"/>
            <a:ext cx="257408" cy="121430"/>
          </a:xfrm>
          <a:prstGeom prst="line">
            <a:avLst/>
          </a:prstGeom>
          <a:noFill/>
          <a:ln w="9525" cap="flat" cmpd="sng" algn="ctr">
            <a:solidFill>
              <a:srgbClr val="325AB4">
                <a:shade val="95000"/>
                <a:satMod val="105000"/>
              </a:srgbClr>
            </a:solidFill>
            <a:prstDash val="sysDot"/>
          </a:ln>
          <a:effectLst/>
        </p:spPr>
      </p:cxnSp>
      <p:cxnSp>
        <p:nvCxnSpPr>
          <p:cNvPr id="291" name="Straight Connector 290">
            <a:extLst>
              <a:ext uri="{FF2B5EF4-FFF2-40B4-BE49-F238E27FC236}">
                <a16:creationId xmlns:a16="http://schemas.microsoft.com/office/drawing/2014/main" id="{E7215FD9-B5FE-1740-A640-504163BFD5DE}"/>
              </a:ext>
            </a:extLst>
          </p:cNvPr>
          <p:cNvCxnSpPr/>
          <p:nvPr/>
        </p:nvCxnSpPr>
        <p:spPr>
          <a:xfrm flipV="1">
            <a:off x="5882468" y="1829392"/>
            <a:ext cx="250717" cy="532185"/>
          </a:xfrm>
          <a:prstGeom prst="line">
            <a:avLst/>
          </a:prstGeom>
          <a:noFill/>
          <a:ln w="9525" cap="flat" cmpd="sng" algn="ctr">
            <a:solidFill>
              <a:srgbClr val="325AB4">
                <a:shade val="95000"/>
                <a:satMod val="105000"/>
              </a:srgbClr>
            </a:solidFill>
            <a:prstDash val="sysDot"/>
          </a:ln>
          <a:effectLst/>
        </p:spPr>
      </p:cxnSp>
      <p:cxnSp>
        <p:nvCxnSpPr>
          <p:cNvPr id="292" name="Straight Connector 291">
            <a:extLst>
              <a:ext uri="{FF2B5EF4-FFF2-40B4-BE49-F238E27FC236}">
                <a16:creationId xmlns:a16="http://schemas.microsoft.com/office/drawing/2014/main" id="{C06D9479-2C64-E847-8699-7D1F935D0957}"/>
              </a:ext>
            </a:extLst>
          </p:cNvPr>
          <p:cNvCxnSpPr/>
          <p:nvPr/>
        </p:nvCxnSpPr>
        <p:spPr>
          <a:xfrm flipH="1" flipV="1">
            <a:off x="5786250" y="1990757"/>
            <a:ext cx="58034" cy="355004"/>
          </a:xfrm>
          <a:prstGeom prst="line">
            <a:avLst/>
          </a:prstGeom>
          <a:noFill/>
          <a:ln w="9525" cap="flat" cmpd="sng" algn="ctr">
            <a:solidFill>
              <a:srgbClr val="325AB4">
                <a:shade val="95000"/>
                <a:satMod val="105000"/>
              </a:srgbClr>
            </a:solidFill>
            <a:prstDash val="sysDot"/>
          </a:ln>
          <a:effectLst/>
        </p:spPr>
      </p:cxnSp>
      <p:sp>
        <p:nvSpPr>
          <p:cNvPr id="293" name="Rounded Rectangle 292">
            <a:extLst>
              <a:ext uri="{FF2B5EF4-FFF2-40B4-BE49-F238E27FC236}">
                <a16:creationId xmlns:a16="http://schemas.microsoft.com/office/drawing/2014/main" id="{8B1EB194-0A43-4349-BBB8-43532B5C0F00}"/>
              </a:ext>
            </a:extLst>
          </p:cNvPr>
          <p:cNvSpPr/>
          <p:nvPr/>
        </p:nvSpPr>
        <p:spPr>
          <a:xfrm>
            <a:off x="5276705" y="2054615"/>
            <a:ext cx="110700" cy="110700"/>
          </a:xfrm>
          <a:prstGeom prst="roundRect">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294" name="Oval 293">
            <a:extLst>
              <a:ext uri="{FF2B5EF4-FFF2-40B4-BE49-F238E27FC236}">
                <a16:creationId xmlns:a16="http://schemas.microsoft.com/office/drawing/2014/main" id="{EDFA1E72-BCFB-5740-A7A2-2E5725E30711}"/>
              </a:ext>
            </a:extLst>
          </p:cNvPr>
          <p:cNvSpPr/>
          <p:nvPr/>
        </p:nvSpPr>
        <p:spPr>
          <a:xfrm>
            <a:off x="5989748" y="1144375"/>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295" name="Straight Connector 294">
            <a:extLst>
              <a:ext uri="{FF2B5EF4-FFF2-40B4-BE49-F238E27FC236}">
                <a16:creationId xmlns:a16="http://schemas.microsoft.com/office/drawing/2014/main" id="{84D7DFB9-72BA-164B-AB6E-0A84BF759743}"/>
              </a:ext>
            </a:extLst>
          </p:cNvPr>
          <p:cNvCxnSpPr/>
          <p:nvPr/>
        </p:nvCxnSpPr>
        <p:spPr>
          <a:xfrm flipH="1" flipV="1">
            <a:off x="6170267" y="1812850"/>
            <a:ext cx="294225" cy="477191"/>
          </a:xfrm>
          <a:prstGeom prst="line">
            <a:avLst/>
          </a:prstGeom>
          <a:noFill/>
          <a:ln w="9525" cap="flat" cmpd="sng" algn="ctr">
            <a:solidFill>
              <a:srgbClr val="325AB4">
                <a:shade val="95000"/>
                <a:satMod val="105000"/>
              </a:srgbClr>
            </a:solidFill>
            <a:prstDash val="sysDot"/>
          </a:ln>
          <a:effectLst/>
        </p:spPr>
      </p:cxnSp>
      <p:cxnSp>
        <p:nvCxnSpPr>
          <p:cNvPr id="296" name="Straight Connector 295">
            <a:extLst>
              <a:ext uri="{FF2B5EF4-FFF2-40B4-BE49-F238E27FC236}">
                <a16:creationId xmlns:a16="http://schemas.microsoft.com/office/drawing/2014/main" id="{86716890-40F6-DF48-9119-392717F2E104}"/>
              </a:ext>
            </a:extLst>
          </p:cNvPr>
          <p:cNvCxnSpPr/>
          <p:nvPr/>
        </p:nvCxnSpPr>
        <p:spPr>
          <a:xfrm flipV="1">
            <a:off x="5898284" y="2328224"/>
            <a:ext cx="550393" cy="71537"/>
          </a:xfrm>
          <a:prstGeom prst="line">
            <a:avLst/>
          </a:prstGeom>
          <a:noFill/>
          <a:ln w="9525" cap="flat" cmpd="sng" algn="ctr">
            <a:solidFill>
              <a:srgbClr val="325AB4">
                <a:shade val="95000"/>
                <a:satMod val="105000"/>
              </a:srgbClr>
            </a:solidFill>
            <a:prstDash val="sysDot"/>
          </a:ln>
          <a:effectLst/>
        </p:spPr>
      </p:cxnSp>
      <p:cxnSp>
        <p:nvCxnSpPr>
          <p:cNvPr id="297" name="Straight Connector 296">
            <a:extLst>
              <a:ext uri="{FF2B5EF4-FFF2-40B4-BE49-F238E27FC236}">
                <a16:creationId xmlns:a16="http://schemas.microsoft.com/office/drawing/2014/main" id="{24684584-80D4-A944-8B8C-B828B09EE9B6}"/>
              </a:ext>
            </a:extLst>
          </p:cNvPr>
          <p:cNvCxnSpPr/>
          <p:nvPr/>
        </p:nvCxnSpPr>
        <p:spPr>
          <a:xfrm flipH="1" flipV="1">
            <a:off x="6081932" y="1236559"/>
            <a:ext cx="299919" cy="177054"/>
          </a:xfrm>
          <a:prstGeom prst="line">
            <a:avLst/>
          </a:prstGeom>
          <a:noFill/>
          <a:ln w="9525" cap="flat" cmpd="sng" algn="ctr">
            <a:solidFill>
              <a:srgbClr val="325AB4">
                <a:shade val="95000"/>
                <a:satMod val="105000"/>
              </a:srgbClr>
            </a:solidFill>
            <a:prstDash val="sysDot"/>
          </a:ln>
          <a:effectLst/>
        </p:spPr>
      </p:cxnSp>
      <p:cxnSp>
        <p:nvCxnSpPr>
          <p:cNvPr id="298" name="Straight Connector 297">
            <a:extLst>
              <a:ext uri="{FF2B5EF4-FFF2-40B4-BE49-F238E27FC236}">
                <a16:creationId xmlns:a16="http://schemas.microsoft.com/office/drawing/2014/main" id="{B0B2A1C0-7F57-D443-B85F-AD3275518D4F}"/>
              </a:ext>
            </a:extLst>
          </p:cNvPr>
          <p:cNvCxnSpPr/>
          <p:nvPr/>
        </p:nvCxnSpPr>
        <p:spPr>
          <a:xfrm flipH="1" flipV="1">
            <a:off x="6456016" y="1493484"/>
            <a:ext cx="324056" cy="304096"/>
          </a:xfrm>
          <a:prstGeom prst="line">
            <a:avLst/>
          </a:prstGeom>
          <a:noFill/>
          <a:ln w="9525" cap="flat" cmpd="sng" algn="ctr">
            <a:solidFill>
              <a:srgbClr val="325AB4">
                <a:shade val="95000"/>
                <a:satMod val="105000"/>
              </a:srgbClr>
            </a:solidFill>
            <a:prstDash val="sysDot"/>
          </a:ln>
          <a:effectLst/>
        </p:spPr>
      </p:cxnSp>
      <p:cxnSp>
        <p:nvCxnSpPr>
          <p:cNvPr id="299" name="Straight Connector 298">
            <a:extLst>
              <a:ext uri="{FF2B5EF4-FFF2-40B4-BE49-F238E27FC236}">
                <a16:creationId xmlns:a16="http://schemas.microsoft.com/office/drawing/2014/main" id="{C9A7D867-B5A6-084F-A245-9DC304DEB0ED}"/>
              </a:ext>
            </a:extLst>
          </p:cNvPr>
          <p:cNvCxnSpPr/>
          <p:nvPr/>
        </p:nvCxnSpPr>
        <p:spPr>
          <a:xfrm flipH="1" flipV="1">
            <a:off x="6043748" y="1252375"/>
            <a:ext cx="89437" cy="464062"/>
          </a:xfrm>
          <a:prstGeom prst="line">
            <a:avLst/>
          </a:prstGeom>
          <a:noFill/>
          <a:ln w="9525" cap="flat" cmpd="sng" algn="ctr">
            <a:solidFill>
              <a:srgbClr val="325AB4">
                <a:shade val="95000"/>
                <a:satMod val="105000"/>
              </a:srgbClr>
            </a:solidFill>
            <a:prstDash val="sysDot"/>
          </a:ln>
          <a:effectLst/>
        </p:spPr>
      </p:cxnSp>
      <p:sp>
        <p:nvSpPr>
          <p:cNvPr id="300" name="Triangle 299">
            <a:extLst>
              <a:ext uri="{FF2B5EF4-FFF2-40B4-BE49-F238E27FC236}">
                <a16:creationId xmlns:a16="http://schemas.microsoft.com/office/drawing/2014/main" id="{B720BEF3-D8DF-524E-B578-D4968113CF07}"/>
              </a:ext>
            </a:extLst>
          </p:cNvPr>
          <p:cNvSpPr/>
          <p:nvPr/>
        </p:nvSpPr>
        <p:spPr>
          <a:xfrm>
            <a:off x="8197747" y="3364241"/>
            <a:ext cx="110700" cy="110700"/>
          </a:xfrm>
          <a:prstGeom prst="triangle">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01" name="Straight Connector 300">
            <a:extLst>
              <a:ext uri="{FF2B5EF4-FFF2-40B4-BE49-F238E27FC236}">
                <a16:creationId xmlns:a16="http://schemas.microsoft.com/office/drawing/2014/main" id="{6416CF27-38F8-B845-BB30-18B01FB283C6}"/>
              </a:ext>
            </a:extLst>
          </p:cNvPr>
          <p:cNvCxnSpPr/>
          <p:nvPr/>
        </p:nvCxnSpPr>
        <p:spPr>
          <a:xfrm flipV="1">
            <a:off x="7949728" y="3121100"/>
            <a:ext cx="264529" cy="307442"/>
          </a:xfrm>
          <a:prstGeom prst="line">
            <a:avLst/>
          </a:prstGeom>
          <a:noFill/>
          <a:ln w="12700" cap="flat" cmpd="sng" algn="ctr">
            <a:solidFill>
              <a:srgbClr val="325AB4">
                <a:lumMod val="50000"/>
              </a:srgbClr>
            </a:solidFill>
            <a:prstDash val="dash"/>
          </a:ln>
          <a:effectLst/>
        </p:spPr>
      </p:cxnSp>
      <p:cxnSp>
        <p:nvCxnSpPr>
          <p:cNvPr id="302" name="Straight Connector 301">
            <a:extLst>
              <a:ext uri="{FF2B5EF4-FFF2-40B4-BE49-F238E27FC236}">
                <a16:creationId xmlns:a16="http://schemas.microsoft.com/office/drawing/2014/main" id="{D9986152-66B3-E042-B0A2-B5847A927F06}"/>
              </a:ext>
            </a:extLst>
          </p:cNvPr>
          <p:cNvCxnSpPr/>
          <p:nvPr/>
        </p:nvCxnSpPr>
        <p:spPr>
          <a:xfrm flipH="1">
            <a:off x="8253097" y="3136916"/>
            <a:ext cx="5636" cy="227325"/>
          </a:xfrm>
          <a:prstGeom prst="line">
            <a:avLst/>
          </a:prstGeom>
          <a:noFill/>
          <a:ln w="12700" cap="flat" cmpd="sng" algn="ctr">
            <a:solidFill>
              <a:srgbClr val="325AB4">
                <a:lumMod val="50000"/>
              </a:srgbClr>
            </a:solidFill>
            <a:prstDash val="dash"/>
          </a:ln>
          <a:effectLst/>
        </p:spPr>
      </p:cxnSp>
      <p:cxnSp>
        <p:nvCxnSpPr>
          <p:cNvPr id="303" name="Straight Connector 302">
            <a:extLst>
              <a:ext uri="{FF2B5EF4-FFF2-40B4-BE49-F238E27FC236}">
                <a16:creationId xmlns:a16="http://schemas.microsoft.com/office/drawing/2014/main" id="{D3AA0C5B-DC92-D044-845D-D9AC42F6F9D5}"/>
              </a:ext>
            </a:extLst>
          </p:cNvPr>
          <p:cNvCxnSpPr/>
          <p:nvPr/>
        </p:nvCxnSpPr>
        <p:spPr>
          <a:xfrm flipH="1" flipV="1">
            <a:off x="7965544" y="3466726"/>
            <a:ext cx="232203" cy="8216"/>
          </a:xfrm>
          <a:prstGeom prst="line">
            <a:avLst/>
          </a:prstGeom>
          <a:noFill/>
          <a:ln w="12700" cap="flat" cmpd="sng" algn="ctr">
            <a:solidFill>
              <a:srgbClr val="325AB4">
                <a:lumMod val="50000"/>
              </a:srgbClr>
            </a:solidFill>
            <a:prstDash val="dash"/>
          </a:ln>
          <a:effectLst/>
        </p:spPr>
      </p:cxnSp>
      <p:sp>
        <p:nvSpPr>
          <p:cNvPr id="304" name="Triangle 303">
            <a:extLst>
              <a:ext uri="{FF2B5EF4-FFF2-40B4-BE49-F238E27FC236}">
                <a16:creationId xmlns:a16="http://schemas.microsoft.com/office/drawing/2014/main" id="{8D07AC71-0027-1040-BCD2-A68E2BA58DE4}"/>
              </a:ext>
            </a:extLst>
          </p:cNvPr>
          <p:cNvSpPr/>
          <p:nvPr/>
        </p:nvSpPr>
        <p:spPr>
          <a:xfrm>
            <a:off x="5074548" y="2487388"/>
            <a:ext cx="110700" cy="110700"/>
          </a:xfrm>
          <a:prstGeom prst="triangle">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05" name="Diamond 304">
            <a:extLst>
              <a:ext uri="{FF2B5EF4-FFF2-40B4-BE49-F238E27FC236}">
                <a16:creationId xmlns:a16="http://schemas.microsoft.com/office/drawing/2014/main" id="{4F2E6018-EF47-7D4B-9E10-B3DCFD50691B}"/>
              </a:ext>
            </a:extLst>
          </p:cNvPr>
          <p:cNvSpPr/>
          <p:nvPr/>
        </p:nvSpPr>
        <p:spPr>
          <a:xfrm>
            <a:off x="4687004" y="2509257"/>
            <a:ext cx="113400" cy="118800"/>
          </a:xfrm>
          <a:prstGeom prst="diamond">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06" name="Straight Connector 305">
            <a:extLst>
              <a:ext uri="{FF2B5EF4-FFF2-40B4-BE49-F238E27FC236}">
                <a16:creationId xmlns:a16="http://schemas.microsoft.com/office/drawing/2014/main" id="{EEA8B7E3-AF15-6542-9FFC-33C13AB6D119}"/>
              </a:ext>
            </a:extLst>
          </p:cNvPr>
          <p:cNvCxnSpPr/>
          <p:nvPr/>
        </p:nvCxnSpPr>
        <p:spPr>
          <a:xfrm flipV="1">
            <a:off x="4743703" y="2316726"/>
            <a:ext cx="290291" cy="192532"/>
          </a:xfrm>
          <a:prstGeom prst="line">
            <a:avLst/>
          </a:prstGeom>
          <a:noFill/>
          <a:ln w="12700" cap="flat" cmpd="sng" algn="ctr">
            <a:solidFill>
              <a:srgbClr val="325AB4">
                <a:lumMod val="50000"/>
              </a:srgbClr>
            </a:solidFill>
            <a:prstDash val="dash"/>
          </a:ln>
          <a:effectLst/>
        </p:spPr>
      </p:cxnSp>
      <p:cxnSp>
        <p:nvCxnSpPr>
          <p:cNvPr id="307" name="Straight Connector 306">
            <a:extLst>
              <a:ext uri="{FF2B5EF4-FFF2-40B4-BE49-F238E27FC236}">
                <a16:creationId xmlns:a16="http://schemas.microsoft.com/office/drawing/2014/main" id="{4435B85B-961D-FB42-96E0-B8FD1FF15DF9}"/>
              </a:ext>
            </a:extLst>
          </p:cNvPr>
          <p:cNvCxnSpPr/>
          <p:nvPr/>
        </p:nvCxnSpPr>
        <p:spPr>
          <a:xfrm>
            <a:off x="5087994" y="2370725"/>
            <a:ext cx="41904" cy="116663"/>
          </a:xfrm>
          <a:prstGeom prst="line">
            <a:avLst/>
          </a:prstGeom>
          <a:noFill/>
          <a:ln w="12700" cap="flat" cmpd="sng" algn="ctr">
            <a:solidFill>
              <a:srgbClr val="325AB4">
                <a:lumMod val="50000"/>
              </a:srgbClr>
            </a:solidFill>
            <a:prstDash val="dash"/>
          </a:ln>
          <a:effectLst/>
        </p:spPr>
      </p:cxnSp>
      <p:cxnSp>
        <p:nvCxnSpPr>
          <p:cNvPr id="308" name="Straight Connector 307">
            <a:extLst>
              <a:ext uri="{FF2B5EF4-FFF2-40B4-BE49-F238E27FC236}">
                <a16:creationId xmlns:a16="http://schemas.microsoft.com/office/drawing/2014/main" id="{C937DF34-8FDC-7F48-8847-495B567B7C8C}"/>
              </a:ext>
            </a:extLst>
          </p:cNvPr>
          <p:cNvCxnSpPr/>
          <p:nvPr/>
        </p:nvCxnSpPr>
        <p:spPr>
          <a:xfrm flipH="1" flipV="1">
            <a:off x="4828198" y="2587237"/>
            <a:ext cx="246350" cy="10851"/>
          </a:xfrm>
          <a:prstGeom prst="line">
            <a:avLst/>
          </a:prstGeom>
          <a:noFill/>
          <a:ln w="12700" cap="flat" cmpd="sng" algn="ctr">
            <a:solidFill>
              <a:srgbClr val="325AB4">
                <a:lumMod val="50000"/>
              </a:srgbClr>
            </a:solidFill>
            <a:prstDash val="dash"/>
          </a:ln>
          <a:effectLst/>
        </p:spPr>
      </p:cxnSp>
      <p:sp>
        <p:nvSpPr>
          <p:cNvPr id="309" name="Triangle 308">
            <a:extLst>
              <a:ext uri="{FF2B5EF4-FFF2-40B4-BE49-F238E27FC236}">
                <a16:creationId xmlns:a16="http://schemas.microsoft.com/office/drawing/2014/main" id="{CB9F0FEA-EE90-8846-A689-34AC67EAEDD0}"/>
              </a:ext>
            </a:extLst>
          </p:cNvPr>
          <p:cNvSpPr/>
          <p:nvPr/>
        </p:nvSpPr>
        <p:spPr>
          <a:xfrm>
            <a:off x="5498252" y="3801269"/>
            <a:ext cx="110700" cy="110700"/>
          </a:xfrm>
          <a:prstGeom prst="triangle">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10" name="Diamond 309">
            <a:extLst>
              <a:ext uri="{FF2B5EF4-FFF2-40B4-BE49-F238E27FC236}">
                <a16:creationId xmlns:a16="http://schemas.microsoft.com/office/drawing/2014/main" id="{2CA4B89F-F30E-9B47-A0A4-22A3F945D3CC}"/>
              </a:ext>
            </a:extLst>
          </p:cNvPr>
          <p:cNvSpPr/>
          <p:nvPr/>
        </p:nvSpPr>
        <p:spPr>
          <a:xfrm>
            <a:off x="5110708" y="3823138"/>
            <a:ext cx="113400" cy="118800"/>
          </a:xfrm>
          <a:prstGeom prst="diamond">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11" name="Straight Connector 310">
            <a:extLst>
              <a:ext uri="{FF2B5EF4-FFF2-40B4-BE49-F238E27FC236}">
                <a16:creationId xmlns:a16="http://schemas.microsoft.com/office/drawing/2014/main" id="{8DF3E403-C7FF-8F4F-9D9A-8107B18FD7D4}"/>
              </a:ext>
            </a:extLst>
          </p:cNvPr>
          <p:cNvCxnSpPr>
            <a:endCxn id="202" idx="2"/>
          </p:cNvCxnSpPr>
          <p:nvPr/>
        </p:nvCxnSpPr>
        <p:spPr>
          <a:xfrm flipV="1">
            <a:off x="5167408" y="3627400"/>
            <a:ext cx="337331" cy="195738"/>
          </a:xfrm>
          <a:prstGeom prst="line">
            <a:avLst/>
          </a:prstGeom>
          <a:noFill/>
          <a:ln w="12700" cap="flat" cmpd="sng" algn="ctr">
            <a:solidFill>
              <a:srgbClr val="325AB4">
                <a:lumMod val="50000"/>
              </a:srgbClr>
            </a:solidFill>
            <a:prstDash val="dash"/>
          </a:ln>
          <a:effectLst/>
        </p:spPr>
      </p:cxnSp>
      <p:cxnSp>
        <p:nvCxnSpPr>
          <p:cNvPr id="312" name="Straight Connector 311">
            <a:extLst>
              <a:ext uri="{FF2B5EF4-FFF2-40B4-BE49-F238E27FC236}">
                <a16:creationId xmlns:a16="http://schemas.microsoft.com/office/drawing/2014/main" id="{7E260FFF-B3D6-8343-948B-FD497DE19CD0}"/>
              </a:ext>
            </a:extLst>
          </p:cNvPr>
          <p:cNvCxnSpPr>
            <a:stCxn id="202" idx="4"/>
          </p:cNvCxnSpPr>
          <p:nvPr/>
        </p:nvCxnSpPr>
        <p:spPr>
          <a:xfrm flipH="1">
            <a:off x="5553602" y="3681400"/>
            <a:ext cx="5136" cy="119869"/>
          </a:xfrm>
          <a:prstGeom prst="line">
            <a:avLst/>
          </a:prstGeom>
          <a:noFill/>
          <a:ln w="12700" cap="flat" cmpd="sng" algn="ctr">
            <a:solidFill>
              <a:srgbClr val="325AB4">
                <a:lumMod val="50000"/>
              </a:srgbClr>
            </a:solidFill>
            <a:prstDash val="dash"/>
          </a:ln>
          <a:effectLst/>
        </p:spPr>
      </p:cxnSp>
      <p:cxnSp>
        <p:nvCxnSpPr>
          <p:cNvPr id="313" name="Straight Connector 312">
            <a:extLst>
              <a:ext uri="{FF2B5EF4-FFF2-40B4-BE49-F238E27FC236}">
                <a16:creationId xmlns:a16="http://schemas.microsoft.com/office/drawing/2014/main" id="{275800ED-E2FF-5F45-AB91-B84C08C397FB}"/>
              </a:ext>
            </a:extLst>
          </p:cNvPr>
          <p:cNvCxnSpPr/>
          <p:nvPr/>
        </p:nvCxnSpPr>
        <p:spPr>
          <a:xfrm flipH="1" flipV="1">
            <a:off x="5251903" y="3901118"/>
            <a:ext cx="246350" cy="10851"/>
          </a:xfrm>
          <a:prstGeom prst="line">
            <a:avLst/>
          </a:prstGeom>
          <a:noFill/>
          <a:ln w="12700" cap="flat" cmpd="sng" algn="ctr">
            <a:solidFill>
              <a:srgbClr val="325AB4">
                <a:lumMod val="50000"/>
              </a:srgbClr>
            </a:solidFill>
            <a:prstDash val="dash"/>
          </a:ln>
          <a:effectLst/>
        </p:spPr>
      </p:cxnSp>
      <p:sp>
        <p:nvSpPr>
          <p:cNvPr id="314" name="Triangle 313">
            <a:extLst>
              <a:ext uri="{FF2B5EF4-FFF2-40B4-BE49-F238E27FC236}">
                <a16:creationId xmlns:a16="http://schemas.microsoft.com/office/drawing/2014/main" id="{B122E6E3-8F19-274F-B738-AFAD40B3A680}"/>
              </a:ext>
            </a:extLst>
          </p:cNvPr>
          <p:cNvSpPr/>
          <p:nvPr/>
        </p:nvSpPr>
        <p:spPr>
          <a:xfrm>
            <a:off x="8334845" y="1797362"/>
            <a:ext cx="110700" cy="110700"/>
          </a:xfrm>
          <a:prstGeom prst="triangle">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15" name="Diamond 314">
            <a:extLst>
              <a:ext uri="{FF2B5EF4-FFF2-40B4-BE49-F238E27FC236}">
                <a16:creationId xmlns:a16="http://schemas.microsoft.com/office/drawing/2014/main" id="{0C245A0A-1DEB-EF4B-BE7B-686DB5097155}"/>
              </a:ext>
            </a:extLst>
          </p:cNvPr>
          <p:cNvSpPr/>
          <p:nvPr/>
        </p:nvSpPr>
        <p:spPr>
          <a:xfrm>
            <a:off x="8127149" y="1568412"/>
            <a:ext cx="113400" cy="118800"/>
          </a:xfrm>
          <a:prstGeom prst="diamond">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16" name="Straight Connector 315">
            <a:extLst>
              <a:ext uri="{FF2B5EF4-FFF2-40B4-BE49-F238E27FC236}">
                <a16:creationId xmlns:a16="http://schemas.microsoft.com/office/drawing/2014/main" id="{18C7E908-E895-314F-A2CE-FAF2E8A55858}"/>
              </a:ext>
            </a:extLst>
          </p:cNvPr>
          <p:cNvCxnSpPr/>
          <p:nvPr/>
        </p:nvCxnSpPr>
        <p:spPr>
          <a:xfrm flipH="1">
            <a:off x="7991558" y="1908062"/>
            <a:ext cx="343287" cy="80390"/>
          </a:xfrm>
          <a:prstGeom prst="line">
            <a:avLst/>
          </a:prstGeom>
          <a:noFill/>
          <a:ln w="12700" cap="flat" cmpd="sng" algn="ctr">
            <a:solidFill>
              <a:srgbClr val="325AB4">
                <a:lumMod val="50000"/>
              </a:srgbClr>
            </a:solidFill>
            <a:prstDash val="dash"/>
          </a:ln>
          <a:effectLst/>
        </p:spPr>
      </p:cxnSp>
      <p:cxnSp>
        <p:nvCxnSpPr>
          <p:cNvPr id="317" name="Straight Connector 316">
            <a:extLst>
              <a:ext uri="{FF2B5EF4-FFF2-40B4-BE49-F238E27FC236}">
                <a16:creationId xmlns:a16="http://schemas.microsoft.com/office/drawing/2014/main" id="{EC1F0E70-0951-3842-BF53-D3E958B9A26D}"/>
              </a:ext>
            </a:extLst>
          </p:cNvPr>
          <p:cNvCxnSpPr/>
          <p:nvPr/>
        </p:nvCxnSpPr>
        <p:spPr>
          <a:xfrm flipV="1">
            <a:off x="7991558" y="1627812"/>
            <a:ext cx="135592" cy="284272"/>
          </a:xfrm>
          <a:prstGeom prst="line">
            <a:avLst/>
          </a:prstGeom>
          <a:noFill/>
          <a:ln w="12700" cap="flat" cmpd="sng" algn="ctr">
            <a:solidFill>
              <a:srgbClr val="325AB4">
                <a:lumMod val="50000"/>
              </a:srgbClr>
            </a:solidFill>
            <a:prstDash val="dash"/>
          </a:ln>
          <a:effectLst/>
        </p:spPr>
      </p:cxnSp>
      <p:cxnSp>
        <p:nvCxnSpPr>
          <p:cNvPr id="318" name="Straight Connector 317">
            <a:extLst>
              <a:ext uri="{FF2B5EF4-FFF2-40B4-BE49-F238E27FC236}">
                <a16:creationId xmlns:a16="http://schemas.microsoft.com/office/drawing/2014/main" id="{1BABAC65-0C54-D84D-B9ED-2FF0D51D8C09}"/>
              </a:ext>
            </a:extLst>
          </p:cNvPr>
          <p:cNvCxnSpPr/>
          <p:nvPr/>
        </p:nvCxnSpPr>
        <p:spPr>
          <a:xfrm flipH="1" flipV="1">
            <a:off x="8240550" y="1627813"/>
            <a:ext cx="149645" cy="169550"/>
          </a:xfrm>
          <a:prstGeom prst="line">
            <a:avLst/>
          </a:prstGeom>
          <a:noFill/>
          <a:ln w="12700" cap="flat" cmpd="sng" algn="ctr">
            <a:solidFill>
              <a:srgbClr val="325AB4">
                <a:lumMod val="50000"/>
              </a:srgbClr>
            </a:solidFill>
            <a:prstDash val="dash"/>
          </a:ln>
          <a:effectLst/>
        </p:spPr>
      </p:cxnSp>
      <p:sp>
        <p:nvSpPr>
          <p:cNvPr id="319" name="Rounded Rectangle 318">
            <a:extLst>
              <a:ext uri="{FF2B5EF4-FFF2-40B4-BE49-F238E27FC236}">
                <a16:creationId xmlns:a16="http://schemas.microsoft.com/office/drawing/2014/main" id="{C58DE0B2-0471-A143-9069-29B41AE2D97E}"/>
              </a:ext>
            </a:extLst>
          </p:cNvPr>
          <p:cNvSpPr/>
          <p:nvPr/>
        </p:nvSpPr>
        <p:spPr>
          <a:xfrm>
            <a:off x="5754709" y="4030482"/>
            <a:ext cx="108000" cy="108000"/>
          </a:xfrm>
          <a:prstGeom prst="roundRect">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20" name="Straight Connector 319">
            <a:extLst>
              <a:ext uri="{FF2B5EF4-FFF2-40B4-BE49-F238E27FC236}">
                <a16:creationId xmlns:a16="http://schemas.microsoft.com/office/drawing/2014/main" id="{5BDB74E7-D972-0B45-9FF0-D4CE175FA429}"/>
              </a:ext>
            </a:extLst>
          </p:cNvPr>
          <p:cNvCxnSpPr/>
          <p:nvPr/>
        </p:nvCxnSpPr>
        <p:spPr>
          <a:xfrm>
            <a:off x="5587917" y="3917621"/>
            <a:ext cx="166891" cy="122294"/>
          </a:xfrm>
          <a:prstGeom prst="line">
            <a:avLst/>
          </a:prstGeom>
          <a:noFill/>
          <a:ln w="34925" cap="flat" cmpd="sng" algn="ctr">
            <a:solidFill>
              <a:srgbClr val="F05332">
                <a:lumMod val="50000"/>
              </a:srgbClr>
            </a:solidFill>
            <a:prstDash val="solid"/>
          </a:ln>
          <a:effectLst/>
        </p:spPr>
      </p:cxnSp>
      <p:sp>
        <p:nvSpPr>
          <p:cNvPr id="321" name="Triangle 320">
            <a:extLst>
              <a:ext uri="{FF2B5EF4-FFF2-40B4-BE49-F238E27FC236}">
                <a16:creationId xmlns:a16="http://schemas.microsoft.com/office/drawing/2014/main" id="{BF69E85E-628E-C444-B973-6CD49024C2CF}"/>
              </a:ext>
            </a:extLst>
          </p:cNvPr>
          <p:cNvSpPr/>
          <p:nvPr/>
        </p:nvSpPr>
        <p:spPr>
          <a:xfrm>
            <a:off x="5500610" y="3802601"/>
            <a:ext cx="110700" cy="110700"/>
          </a:xfrm>
          <a:prstGeom prst="triangle">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22" name="Straight Connector 321">
            <a:extLst>
              <a:ext uri="{FF2B5EF4-FFF2-40B4-BE49-F238E27FC236}">
                <a16:creationId xmlns:a16="http://schemas.microsoft.com/office/drawing/2014/main" id="{5B42FEF4-2B2C-1B45-804F-BFC9821ADF11}"/>
              </a:ext>
            </a:extLst>
          </p:cNvPr>
          <p:cNvCxnSpPr/>
          <p:nvPr/>
        </p:nvCxnSpPr>
        <p:spPr>
          <a:xfrm>
            <a:off x="6675860" y="2220959"/>
            <a:ext cx="65658" cy="184131"/>
          </a:xfrm>
          <a:prstGeom prst="line">
            <a:avLst/>
          </a:prstGeom>
          <a:noFill/>
          <a:ln w="34925" cap="flat" cmpd="sng" algn="ctr">
            <a:solidFill>
              <a:srgbClr val="F05332">
                <a:lumMod val="50000"/>
              </a:srgbClr>
            </a:solidFill>
            <a:prstDash val="solid"/>
          </a:ln>
          <a:effectLst/>
        </p:spPr>
      </p:cxnSp>
      <p:sp>
        <p:nvSpPr>
          <p:cNvPr id="323" name="Triangle 322">
            <a:extLst>
              <a:ext uri="{FF2B5EF4-FFF2-40B4-BE49-F238E27FC236}">
                <a16:creationId xmlns:a16="http://schemas.microsoft.com/office/drawing/2014/main" id="{99EC04CB-3466-E64C-9DEA-4526368B37AC}"/>
              </a:ext>
            </a:extLst>
          </p:cNvPr>
          <p:cNvSpPr/>
          <p:nvPr/>
        </p:nvSpPr>
        <p:spPr>
          <a:xfrm>
            <a:off x="6620510" y="2110259"/>
            <a:ext cx="110700" cy="110700"/>
          </a:xfrm>
          <a:prstGeom prst="triangle">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24" name="Straight Connector 323">
            <a:extLst>
              <a:ext uri="{FF2B5EF4-FFF2-40B4-BE49-F238E27FC236}">
                <a16:creationId xmlns:a16="http://schemas.microsoft.com/office/drawing/2014/main" id="{9A43C009-917C-1D41-A106-BE33FDCEB5AB}"/>
              </a:ext>
            </a:extLst>
          </p:cNvPr>
          <p:cNvCxnSpPr/>
          <p:nvPr/>
        </p:nvCxnSpPr>
        <p:spPr>
          <a:xfrm flipH="1">
            <a:off x="6456463" y="1352131"/>
            <a:ext cx="173702" cy="58943"/>
          </a:xfrm>
          <a:prstGeom prst="line">
            <a:avLst/>
          </a:prstGeom>
          <a:noFill/>
          <a:ln w="34925" cap="flat" cmpd="sng" algn="ctr">
            <a:solidFill>
              <a:srgbClr val="F05332">
                <a:lumMod val="50000"/>
              </a:srgbClr>
            </a:solidFill>
            <a:prstDash val="solid"/>
          </a:ln>
          <a:effectLst/>
        </p:spPr>
      </p:cxnSp>
      <p:sp>
        <p:nvSpPr>
          <p:cNvPr id="325" name="Triangle 324">
            <a:extLst>
              <a:ext uri="{FF2B5EF4-FFF2-40B4-BE49-F238E27FC236}">
                <a16:creationId xmlns:a16="http://schemas.microsoft.com/office/drawing/2014/main" id="{93DAFCC5-D327-5641-B5DA-D7093914B7FE}"/>
              </a:ext>
            </a:extLst>
          </p:cNvPr>
          <p:cNvSpPr/>
          <p:nvPr/>
        </p:nvSpPr>
        <p:spPr>
          <a:xfrm>
            <a:off x="6630164" y="1241430"/>
            <a:ext cx="110700" cy="110700"/>
          </a:xfrm>
          <a:prstGeom prst="triangle">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26" name="Straight Connector 325">
            <a:extLst>
              <a:ext uri="{FF2B5EF4-FFF2-40B4-BE49-F238E27FC236}">
                <a16:creationId xmlns:a16="http://schemas.microsoft.com/office/drawing/2014/main" id="{DC6F9DDE-0ED8-4746-BE92-627BB1B1C23F}"/>
              </a:ext>
            </a:extLst>
          </p:cNvPr>
          <p:cNvCxnSpPr/>
          <p:nvPr/>
        </p:nvCxnSpPr>
        <p:spPr>
          <a:xfrm flipH="1">
            <a:off x="4947937" y="2598088"/>
            <a:ext cx="126611" cy="167133"/>
          </a:xfrm>
          <a:prstGeom prst="line">
            <a:avLst/>
          </a:prstGeom>
          <a:noFill/>
          <a:ln w="34925" cap="flat" cmpd="sng" algn="ctr">
            <a:solidFill>
              <a:srgbClr val="F05332">
                <a:lumMod val="50000"/>
              </a:srgbClr>
            </a:solidFill>
            <a:prstDash val="solid"/>
          </a:ln>
          <a:effectLst/>
        </p:spPr>
      </p:cxnSp>
      <p:sp>
        <p:nvSpPr>
          <p:cNvPr id="327" name="Triangle 326">
            <a:extLst>
              <a:ext uri="{FF2B5EF4-FFF2-40B4-BE49-F238E27FC236}">
                <a16:creationId xmlns:a16="http://schemas.microsoft.com/office/drawing/2014/main" id="{FEF6E2E6-19CA-B84B-8228-025CF4CA1C3A}"/>
              </a:ext>
            </a:extLst>
          </p:cNvPr>
          <p:cNvSpPr/>
          <p:nvPr/>
        </p:nvSpPr>
        <p:spPr>
          <a:xfrm>
            <a:off x="5072892" y="2492482"/>
            <a:ext cx="110700" cy="110700"/>
          </a:xfrm>
          <a:prstGeom prst="triangle">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28" name="Rounded Rectangle 327">
            <a:extLst>
              <a:ext uri="{FF2B5EF4-FFF2-40B4-BE49-F238E27FC236}">
                <a16:creationId xmlns:a16="http://schemas.microsoft.com/office/drawing/2014/main" id="{7E005107-491E-D54F-ACEE-0CC5C3142181}"/>
              </a:ext>
            </a:extLst>
          </p:cNvPr>
          <p:cNvSpPr/>
          <p:nvPr/>
        </p:nvSpPr>
        <p:spPr>
          <a:xfrm>
            <a:off x="6342509" y="1400657"/>
            <a:ext cx="108000" cy="108000"/>
          </a:xfrm>
          <a:prstGeom prst="roundRect">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29" name="Straight Connector 328">
            <a:extLst>
              <a:ext uri="{FF2B5EF4-FFF2-40B4-BE49-F238E27FC236}">
                <a16:creationId xmlns:a16="http://schemas.microsoft.com/office/drawing/2014/main" id="{769F0948-8250-5847-8F9A-1FB9CB9FCC06}"/>
              </a:ext>
            </a:extLst>
          </p:cNvPr>
          <p:cNvCxnSpPr/>
          <p:nvPr/>
        </p:nvCxnSpPr>
        <p:spPr>
          <a:xfrm>
            <a:off x="7654160" y="1908659"/>
            <a:ext cx="65658" cy="184131"/>
          </a:xfrm>
          <a:prstGeom prst="line">
            <a:avLst/>
          </a:prstGeom>
          <a:noFill/>
          <a:ln w="34925" cap="flat" cmpd="sng" algn="ctr">
            <a:solidFill>
              <a:srgbClr val="F05332">
                <a:lumMod val="50000"/>
              </a:srgbClr>
            </a:solidFill>
            <a:prstDash val="solid"/>
          </a:ln>
          <a:effectLst/>
        </p:spPr>
      </p:cxnSp>
      <p:sp>
        <p:nvSpPr>
          <p:cNvPr id="330" name="Triangle 329">
            <a:extLst>
              <a:ext uri="{FF2B5EF4-FFF2-40B4-BE49-F238E27FC236}">
                <a16:creationId xmlns:a16="http://schemas.microsoft.com/office/drawing/2014/main" id="{B83B3385-09A6-B44C-81AA-653D87ED22AA}"/>
              </a:ext>
            </a:extLst>
          </p:cNvPr>
          <p:cNvSpPr/>
          <p:nvPr/>
        </p:nvSpPr>
        <p:spPr>
          <a:xfrm>
            <a:off x="7598810" y="1797959"/>
            <a:ext cx="110700" cy="110700"/>
          </a:xfrm>
          <a:prstGeom prst="triangle">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31" name="Oval 330">
            <a:extLst>
              <a:ext uri="{FF2B5EF4-FFF2-40B4-BE49-F238E27FC236}">
                <a16:creationId xmlns:a16="http://schemas.microsoft.com/office/drawing/2014/main" id="{4FD08920-EB67-0043-9ABA-E5064E10E017}"/>
              </a:ext>
            </a:extLst>
          </p:cNvPr>
          <p:cNvSpPr/>
          <p:nvPr/>
        </p:nvSpPr>
        <p:spPr>
          <a:xfrm>
            <a:off x="4855244" y="3186122"/>
            <a:ext cx="108000" cy="108000"/>
          </a:xfrm>
          <a:prstGeom prst="ellipse">
            <a:avLst/>
          </a:prstGeom>
          <a:solidFill>
            <a:sysClr val="window" lastClr="FFFFFF">
              <a:lumMod val="85000"/>
            </a:sysClr>
          </a:solidFill>
          <a:ln w="25400" cap="flat" cmpd="sng" algn="ctr">
            <a:solidFill>
              <a:srgbClr val="325AB4">
                <a:shade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32" name="Rounded Rectangle 331">
            <a:extLst>
              <a:ext uri="{FF2B5EF4-FFF2-40B4-BE49-F238E27FC236}">
                <a16:creationId xmlns:a16="http://schemas.microsoft.com/office/drawing/2014/main" id="{8764F843-11D5-494E-9FB8-08D468689DB0}"/>
              </a:ext>
            </a:extLst>
          </p:cNvPr>
          <p:cNvSpPr/>
          <p:nvPr/>
        </p:nvSpPr>
        <p:spPr>
          <a:xfrm>
            <a:off x="4855754" y="2749405"/>
            <a:ext cx="108000" cy="108000"/>
          </a:xfrm>
          <a:prstGeom prst="roundRect">
            <a:avLst/>
          </a:prstGeom>
          <a:solidFill>
            <a:srgbClr val="F05332">
              <a:lumMod val="75000"/>
            </a:srgbClr>
          </a:solidFill>
          <a:ln w="25400" cap="flat" cmpd="sng" algn="ctr">
            <a:solidFill>
              <a:srgbClr val="C00000"/>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33" name="Freeform 332">
            <a:extLst>
              <a:ext uri="{FF2B5EF4-FFF2-40B4-BE49-F238E27FC236}">
                <a16:creationId xmlns:a16="http://schemas.microsoft.com/office/drawing/2014/main" id="{C8493DA3-4986-A745-A74F-0EF00D06549B}"/>
              </a:ext>
            </a:extLst>
          </p:cNvPr>
          <p:cNvSpPr/>
          <p:nvPr/>
        </p:nvSpPr>
        <p:spPr>
          <a:xfrm>
            <a:off x="4356567" y="1798331"/>
            <a:ext cx="1267286" cy="1118286"/>
          </a:xfrm>
          <a:custGeom>
            <a:avLst/>
            <a:gdLst>
              <a:gd name="connsiteX0" fmla="*/ 221407 w 1088950"/>
              <a:gd name="connsiteY0" fmla="*/ 12680 h 907615"/>
              <a:gd name="connsiteX1" fmla="*/ 28367 w 1088950"/>
              <a:gd name="connsiteY1" fmla="*/ 774680 h 907615"/>
              <a:gd name="connsiteX2" fmla="*/ 820847 w 1088950"/>
              <a:gd name="connsiteY2" fmla="*/ 845800 h 907615"/>
              <a:gd name="connsiteX3" fmla="*/ 1085007 w 1088950"/>
              <a:gd name="connsiteY3" fmla="*/ 124440 h 907615"/>
              <a:gd name="connsiteX4" fmla="*/ 658287 w 1088950"/>
              <a:gd name="connsiteY4" fmla="*/ 287000 h 907615"/>
              <a:gd name="connsiteX5" fmla="*/ 221407 w 1088950"/>
              <a:gd name="connsiteY5" fmla="*/ 12680 h 907615"/>
              <a:gd name="connsiteX0" fmla="*/ 53398 w 920182"/>
              <a:gd name="connsiteY0" fmla="*/ 6038 h 858372"/>
              <a:gd name="connsiteX1" fmla="*/ 73718 w 920182"/>
              <a:gd name="connsiteY1" fmla="*/ 595318 h 858372"/>
              <a:gd name="connsiteX2" fmla="*/ 652838 w 920182"/>
              <a:gd name="connsiteY2" fmla="*/ 839158 h 858372"/>
              <a:gd name="connsiteX3" fmla="*/ 916998 w 920182"/>
              <a:gd name="connsiteY3" fmla="*/ 117798 h 858372"/>
              <a:gd name="connsiteX4" fmla="*/ 490278 w 920182"/>
              <a:gd name="connsiteY4" fmla="*/ 280358 h 858372"/>
              <a:gd name="connsiteX5" fmla="*/ 53398 w 920182"/>
              <a:gd name="connsiteY5" fmla="*/ 6038 h 858372"/>
              <a:gd name="connsiteX0" fmla="*/ 36665 w 954249"/>
              <a:gd name="connsiteY0" fmla="*/ 7266 h 787684"/>
              <a:gd name="connsiteX1" fmla="*/ 107785 w 954249"/>
              <a:gd name="connsiteY1" fmla="*/ 525426 h 787684"/>
              <a:gd name="connsiteX2" fmla="*/ 686905 w 954249"/>
              <a:gd name="connsiteY2" fmla="*/ 769266 h 787684"/>
              <a:gd name="connsiteX3" fmla="*/ 951065 w 954249"/>
              <a:gd name="connsiteY3" fmla="*/ 47906 h 787684"/>
              <a:gd name="connsiteX4" fmla="*/ 524345 w 954249"/>
              <a:gd name="connsiteY4" fmla="*/ 210466 h 787684"/>
              <a:gd name="connsiteX5" fmla="*/ 36665 w 954249"/>
              <a:gd name="connsiteY5" fmla="*/ 7266 h 787684"/>
              <a:gd name="connsiteX0" fmla="*/ 38815 w 957660"/>
              <a:gd name="connsiteY0" fmla="*/ 7266 h 740370"/>
              <a:gd name="connsiteX1" fmla="*/ 109935 w 957660"/>
              <a:gd name="connsiteY1" fmla="*/ 525426 h 740370"/>
              <a:gd name="connsiteX2" fmla="*/ 739855 w 957660"/>
              <a:gd name="connsiteY2" fmla="*/ 718466 h 740370"/>
              <a:gd name="connsiteX3" fmla="*/ 953215 w 957660"/>
              <a:gd name="connsiteY3" fmla="*/ 47906 h 740370"/>
              <a:gd name="connsiteX4" fmla="*/ 526495 w 957660"/>
              <a:gd name="connsiteY4" fmla="*/ 210466 h 740370"/>
              <a:gd name="connsiteX5" fmla="*/ 38815 w 957660"/>
              <a:gd name="connsiteY5" fmla="*/ 7266 h 740370"/>
              <a:gd name="connsiteX0" fmla="*/ 25690 w 944323"/>
              <a:gd name="connsiteY0" fmla="*/ 6874 h 738424"/>
              <a:gd name="connsiteX1" fmla="*/ 137450 w 944323"/>
              <a:gd name="connsiteY1" fmla="*/ 514874 h 738424"/>
              <a:gd name="connsiteX2" fmla="*/ 726730 w 944323"/>
              <a:gd name="connsiteY2" fmla="*/ 718074 h 738424"/>
              <a:gd name="connsiteX3" fmla="*/ 940090 w 944323"/>
              <a:gd name="connsiteY3" fmla="*/ 47514 h 738424"/>
              <a:gd name="connsiteX4" fmla="*/ 513370 w 944323"/>
              <a:gd name="connsiteY4" fmla="*/ 210074 h 738424"/>
              <a:gd name="connsiteX5" fmla="*/ 25690 w 944323"/>
              <a:gd name="connsiteY5" fmla="*/ 6874 h 738424"/>
              <a:gd name="connsiteX0" fmla="*/ 23027 w 939828"/>
              <a:gd name="connsiteY0" fmla="*/ 6874 h 701249"/>
              <a:gd name="connsiteX1" fmla="*/ 134787 w 939828"/>
              <a:gd name="connsiteY1" fmla="*/ 514874 h 701249"/>
              <a:gd name="connsiteX2" fmla="*/ 622467 w 939828"/>
              <a:gd name="connsiteY2" fmla="*/ 677434 h 701249"/>
              <a:gd name="connsiteX3" fmla="*/ 937427 w 939828"/>
              <a:gd name="connsiteY3" fmla="*/ 47514 h 701249"/>
              <a:gd name="connsiteX4" fmla="*/ 510707 w 939828"/>
              <a:gd name="connsiteY4" fmla="*/ 210074 h 701249"/>
              <a:gd name="connsiteX5" fmla="*/ 23027 w 939828"/>
              <a:gd name="connsiteY5" fmla="*/ 6874 h 701249"/>
              <a:gd name="connsiteX0" fmla="*/ 23027 w 959984"/>
              <a:gd name="connsiteY0" fmla="*/ 7207 h 696299"/>
              <a:gd name="connsiteX1" fmla="*/ 134787 w 959984"/>
              <a:gd name="connsiteY1" fmla="*/ 515207 h 696299"/>
              <a:gd name="connsiteX2" fmla="*/ 622467 w 959984"/>
              <a:gd name="connsiteY2" fmla="*/ 677767 h 696299"/>
              <a:gd name="connsiteX3" fmla="*/ 957747 w 959984"/>
              <a:gd name="connsiteY3" fmla="*/ 129127 h 696299"/>
              <a:gd name="connsiteX4" fmla="*/ 510707 w 959984"/>
              <a:gd name="connsiteY4" fmla="*/ 210407 h 696299"/>
              <a:gd name="connsiteX5" fmla="*/ 23027 w 959984"/>
              <a:gd name="connsiteY5" fmla="*/ 7207 h 696299"/>
              <a:gd name="connsiteX0" fmla="*/ 23027 w 966054"/>
              <a:gd name="connsiteY0" fmla="*/ 7207 h 696299"/>
              <a:gd name="connsiteX1" fmla="*/ 134787 w 966054"/>
              <a:gd name="connsiteY1" fmla="*/ 515207 h 696299"/>
              <a:gd name="connsiteX2" fmla="*/ 622467 w 966054"/>
              <a:gd name="connsiteY2" fmla="*/ 677767 h 696299"/>
              <a:gd name="connsiteX3" fmla="*/ 957747 w 966054"/>
              <a:gd name="connsiteY3" fmla="*/ 129127 h 696299"/>
              <a:gd name="connsiteX4" fmla="*/ 510707 w 966054"/>
              <a:gd name="connsiteY4" fmla="*/ 210407 h 696299"/>
              <a:gd name="connsiteX5" fmla="*/ 23027 w 966054"/>
              <a:gd name="connsiteY5" fmla="*/ 7207 h 696299"/>
              <a:gd name="connsiteX0" fmla="*/ 67199 w 1010226"/>
              <a:gd name="connsiteY0" fmla="*/ 4928 h 694020"/>
              <a:gd name="connsiteX1" fmla="*/ 178959 w 1010226"/>
              <a:gd name="connsiteY1" fmla="*/ 512928 h 694020"/>
              <a:gd name="connsiteX2" fmla="*/ 666639 w 1010226"/>
              <a:gd name="connsiteY2" fmla="*/ 675488 h 694020"/>
              <a:gd name="connsiteX3" fmla="*/ 1001919 w 1010226"/>
              <a:gd name="connsiteY3" fmla="*/ 126848 h 694020"/>
              <a:gd name="connsiteX4" fmla="*/ 554879 w 1010226"/>
              <a:gd name="connsiteY4" fmla="*/ 208128 h 694020"/>
              <a:gd name="connsiteX5" fmla="*/ 67199 w 1010226"/>
              <a:gd name="connsiteY5" fmla="*/ 4928 h 694020"/>
              <a:gd name="connsiteX0" fmla="*/ 67199 w 1010226"/>
              <a:gd name="connsiteY0" fmla="*/ 4742 h 693834"/>
              <a:gd name="connsiteX1" fmla="*/ 178959 w 1010226"/>
              <a:gd name="connsiteY1" fmla="*/ 512742 h 693834"/>
              <a:gd name="connsiteX2" fmla="*/ 666639 w 1010226"/>
              <a:gd name="connsiteY2" fmla="*/ 675302 h 693834"/>
              <a:gd name="connsiteX3" fmla="*/ 1001919 w 1010226"/>
              <a:gd name="connsiteY3" fmla="*/ 126662 h 693834"/>
              <a:gd name="connsiteX4" fmla="*/ 554879 w 1010226"/>
              <a:gd name="connsiteY4" fmla="*/ 207942 h 693834"/>
              <a:gd name="connsiteX5" fmla="*/ 67199 w 1010226"/>
              <a:gd name="connsiteY5" fmla="*/ 4742 h 69383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8811 w 971838"/>
              <a:gd name="connsiteY0" fmla="*/ 27687 h 716779"/>
              <a:gd name="connsiteX1" fmla="*/ 140571 w 971838"/>
              <a:gd name="connsiteY1" fmla="*/ 535687 h 716779"/>
              <a:gd name="connsiteX2" fmla="*/ 628251 w 971838"/>
              <a:gd name="connsiteY2" fmla="*/ 698247 h 716779"/>
              <a:gd name="connsiteX3" fmla="*/ 963531 w 971838"/>
              <a:gd name="connsiteY3" fmla="*/ 149607 h 716779"/>
              <a:gd name="connsiteX4" fmla="*/ 475851 w 971838"/>
              <a:gd name="connsiteY4" fmla="*/ 261367 h 716779"/>
              <a:gd name="connsiteX5" fmla="*/ 28811 w 971838"/>
              <a:gd name="connsiteY5" fmla="*/ 27687 h 716779"/>
              <a:gd name="connsiteX0" fmla="*/ 30379 w 963246"/>
              <a:gd name="connsiteY0" fmla="*/ 30104 h 688240"/>
              <a:gd name="connsiteX1" fmla="*/ 131979 w 963246"/>
              <a:gd name="connsiteY1" fmla="*/ 507624 h 688240"/>
              <a:gd name="connsiteX2" fmla="*/ 619659 w 963246"/>
              <a:gd name="connsiteY2" fmla="*/ 670184 h 688240"/>
              <a:gd name="connsiteX3" fmla="*/ 954939 w 963246"/>
              <a:gd name="connsiteY3" fmla="*/ 121544 h 688240"/>
              <a:gd name="connsiteX4" fmla="*/ 467259 w 963246"/>
              <a:gd name="connsiteY4" fmla="*/ 233304 h 688240"/>
              <a:gd name="connsiteX5" fmla="*/ 30379 w 963246"/>
              <a:gd name="connsiteY5" fmla="*/ 30104 h 688240"/>
              <a:gd name="connsiteX0" fmla="*/ 30379 w 963246"/>
              <a:gd name="connsiteY0" fmla="*/ 30104 h 695581"/>
              <a:gd name="connsiteX1" fmla="*/ 131979 w 963246"/>
              <a:gd name="connsiteY1" fmla="*/ 507624 h 695581"/>
              <a:gd name="connsiteX2" fmla="*/ 619659 w 963246"/>
              <a:gd name="connsiteY2" fmla="*/ 670184 h 695581"/>
              <a:gd name="connsiteX3" fmla="*/ 954939 w 963246"/>
              <a:gd name="connsiteY3" fmla="*/ 121544 h 695581"/>
              <a:gd name="connsiteX4" fmla="*/ 467259 w 963246"/>
              <a:gd name="connsiteY4" fmla="*/ 233304 h 695581"/>
              <a:gd name="connsiteX5" fmla="*/ 30379 w 963246"/>
              <a:gd name="connsiteY5" fmla="*/ 30104 h 695581"/>
              <a:gd name="connsiteX0" fmla="*/ 24233 w 957145"/>
              <a:gd name="connsiteY0" fmla="*/ 5187 h 666118"/>
              <a:gd name="connsiteX1" fmla="*/ 115673 w 957145"/>
              <a:gd name="connsiteY1" fmla="*/ 462387 h 666118"/>
              <a:gd name="connsiteX2" fmla="*/ 613513 w 957145"/>
              <a:gd name="connsiteY2" fmla="*/ 645267 h 666118"/>
              <a:gd name="connsiteX3" fmla="*/ 948793 w 957145"/>
              <a:gd name="connsiteY3" fmla="*/ 96627 h 666118"/>
              <a:gd name="connsiteX4" fmla="*/ 461113 w 957145"/>
              <a:gd name="connsiteY4" fmla="*/ 208387 h 666118"/>
              <a:gd name="connsiteX5" fmla="*/ 24233 w 957145"/>
              <a:gd name="connsiteY5" fmla="*/ 5187 h 666118"/>
              <a:gd name="connsiteX0" fmla="*/ 24233 w 957145"/>
              <a:gd name="connsiteY0" fmla="*/ 5187 h 660302"/>
              <a:gd name="connsiteX1" fmla="*/ 115673 w 957145"/>
              <a:gd name="connsiteY1" fmla="*/ 462387 h 660302"/>
              <a:gd name="connsiteX2" fmla="*/ 613513 w 957145"/>
              <a:gd name="connsiteY2" fmla="*/ 645267 h 660302"/>
              <a:gd name="connsiteX3" fmla="*/ 948793 w 957145"/>
              <a:gd name="connsiteY3" fmla="*/ 96627 h 660302"/>
              <a:gd name="connsiteX4" fmla="*/ 461113 w 957145"/>
              <a:gd name="connsiteY4" fmla="*/ 208387 h 660302"/>
              <a:gd name="connsiteX5" fmla="*/ 24233 w 957145"/>
              <a:gd name="connsiteY5" fmla="*/ 5187 h 660302"/>
              <a:gd name="connsiteX0" fmla="*/ 37642 w 970554"/>
              <a:gd name="connsiteY0" fmla="*/ 28930 h 684045"/>
              <a:gd name="connsiteX1" fmla="*/ 129082 w 970554"/>
              <a:gd name="connsiteY1" fmla="*/ 486130 h 684045"/>
              <a:gd name="connsiteX2" fmla="*/ 626922 w 970554"/>
              <a:gd name="connsiteY2" fmla="*/ 669010 h 684045"/>
              <a:gd name="connsiteX3" fmla="*/ 962202 w 970554"/>
              <a:gd name="connsiteY3" fmla="*/ 120370 h 684045"/>
              <a:gd name="connsiteX4" fmla="*/ 474522 w 970554"/>
              <a:gd name="connsiteY4" fmla="*/ 232130 h 684045"/>
              <a:gd name="connsiteX5" fmla="*/ 37642 w 970554"/>
              <a:gd name="connsiteY5" fmla="*/ 28930 h 684045"/>
              <a:gd name="connsiteX0" fmla="*/ 51093 w 928247"/>
              <a:gd name="connsiteY0" fmla="*/ 272367 h 580725"/>
              <a:gd name="connsiteX1" fmla="*/ 86775 w 928247"/>
              <a:gd name="connsiteY1" fmla="*/ 386132 h 580725"/>
              <a:gd name="connsiteX2" fmla="*/ 584615 w 928247"/>
              <a:gd name="connsiteY2" fmla="*/ 569012 h 580725"/>
              <a:gd name="connsiteX3" fmla="*/ 919895 w 928247"/>
              <a:gd name="connsiteY3" fmla="*/ 20372 h 580725"/>
              <a:gd name="connsiteX4" fmla="*/ 432215 w 928247"/>
              <a:gd name="connsiteY4" fmla="*/ 132132 h 580725"/>
              <a:gd name="connsiteX5" fmla="*/ 51093 w 928247"/>
              <a:gd name="connsiteY5" fmla="*/ 272367 h 580725"/>
              <a:gd name="connsiteX0" fmla="*/ 38127 w 915281"/>
              <a:gd name="connsiteY0" fmla="*/ 272367 h 591025"/>
              <a:gd name="connsiteX1" fmla="*/ 73809 w 915281"/>
              <a:gd name="connsiteY1" fmla="*/ 462451 h 591025"/>
              <a:gd name="connsiteX2" fmla="*/ 571649 w 915281"/>
              <a:gd name="connsiteY2" fmla="*/ 569012 h 591025"/>
              <a:gd name="connsiteX3" fmla="*/ 906929 w 915281"/>
              <a:gd name="connsiteY3" fmla="*/ 20372 h 591025"/>
              <a:gd name="connsiteX4" fmla="*/ 419249 w 915281"/>
              <a:gd name="connsiteY4" fmla="*/ 132132 h 591025"/>
              <a:gd name="connsiteX5" fmla="*/ 38127 w 915281"/>
              <a:gd name="connsiteY5" fmla="*/ 272367 h 591025"/>
              <a:gd name="connsiteX0" fmla="*/ 38127 w 820768"/>
              <a:gd name="connsiteY0" fmla="*/ 238115 h 554283"/>
              <a:gd name="connsiteX1" fmla="*/ 73809 w 820768"/>
              <a:gd name="connsiteY1" fmla="*/ 428199 h 554283"/>
              <a:gd name="connsiteX2" fmla="*/ 571649 w 820768"/>
              <a:gd name="connsiteY2" fmla="*/ 534760 h 554283"/>
              <a:gd name="connsiteX3" fmla="*/ 809350 w 820768"/>
              <a:gd name="connsiteY3" fmla="*/ 24280 h 554283"/>
              <a:gd name="connsiteX4" fmla="*/ 419249 w 820768"/>
              <a:gd name="connsiteY4" fmla="*/ 97880 h 554283"/>
              <a:gd name="connsiteX5" fmla="*/ 38127 w 820768"/>
              <a:gd name="connsiteY5" fmla="*/ 238115 h 554283"/>
              <a:gd name="connsiteX0" fmla="*/ 30467 w 813108"/>
              <a:gd name="connsiteY0" fmla="*/ 232251 h 548419"/>
              <a:gd name="connsiteX1" fmla="*/ 66149 w 813108"/>
              <a:gd name="connsiteY1" fmla="*/ 422335 h 548419"/>
              <a:gd name="connsiteX2" fmla="*/ 563989 w 813108"/>
              <a:gd name="connsiteY2" fmla="*/ 528896 h 548419"/>
              <a:gd name="connsiteX3" fmla="*/ 801690 w 813108"/>
              <a:gd name="connsiteY3" fmla="*/ 18416 h 548419"/>
              <a:gd name="connsiteX4" fmla="*/ 300070 w 813108"/>
              <a:gd name="connsiteY4" fmla="*/ 145439 h 548419"/>
              <a:gd name="connsiteX5" fmla="*/ 30467 w 813108"/>
              <a:gd name="connsiteY5" fmla="*/ 232251 h 548419"/>
              <a:gd name="connsiteX0" fmla="*/ 44203 w 876299"/>
              <a:gd name="connsiteY0" fmla="*/ 232251 h 465668"/>
              <a:gd name="connsiteX1" fmla="*/ 79885 w 876299"/>
              <a:gd name="connsiteY1" fmla="*/ 422335 h 465668"/>
              <a:gd name="connsiteX2" fmla="*/ 800762 w 876299"/>
              <a:gd name="connsiteY2" fmla="*/ 429681 h 465668"/>
              <a:gd name="connsiteX3" fmla="*/ 815426 w 876299"/>
              <a:gd name="connsiteY3" fmla="*/ 18416 h 465668"/>
              <a:gd name="connsiteX4" fmla="*/ 313806 w 876299"/>
              <a:gd name="connsiteY4" fmla="*/ 145439 h 465668"/>
              <a:gd name="connsiteX5" fmla="*/ 44203 w 876299"/>
              <a:gd name="connsiteY5" fmla="*/ 232251 h 465668"/>
              <a:gd name="connsiteX0" fmla="*/ 48221 w 880317"/>
              <a:gd name="connsiteY0" fmla="*/ 291213 h 524630"/>
              <a:gd name="connsiteX1" fmla="*/ 83903 w 880317"/>
              <a:gd name="connsiteY1" fmla="*/ 481297 h 524630"/>
              <a:gd name="connsiteX2" fmla="*/ 804780 w 880317"/>
              <a:gd name="connsiteY2" fmla="*/ 488643 h 524630"/>
              <a:gd name="connsiteX3" fmla="*/ 819444 w 880317"/>
              <a:gd name="connsiteY3" fmla="*/ 77378 h 524630"/>
              <a:gd name="connsiteX4" fmla="*/ 384156 w 880317"/>
              <a:gd name="connsiteY4" fmla="*/ 16294 h 524630"/>
              <a:gd name="connsiteX5" fmla="*/ 48221 w 880317"/>
              <a:gd name="connsiteY5" fmla="*/ 291213 h 524630"/>
              <a:gd name="connsiteX0" fmla="*/ 48221 w 862605"/>
              <a:gd name="connsiteY0" fmla="*/ 289755 h 522803"/>
              <a:gd name="connsiteX1" fmla="*/ 83903 w 862605"/>
              <a:gd name="connsiteY1" fmla="*/ 479839 h 522803"/>
              <a:gd name="connsiteX2" fmla="*/ 804780 w 862605"/>
              <a:gd name="connsiteY2" fmla="*/ 487185 h 522803"/>
              <a:gd name="connsiteX3" fmla="*/ 778624 w 862605"/>
              <a:gd name="connsiteY3" fmla="*/ 81004 h 522803"/>
              <a:gd name="connsiteX4" fmla="*/ 384156 w 862605"/>
              <a:gd name="connsiteY4" fmla="*/ 14836 h 522803"/>
              <a:gd name="connsiteX5" fmla="*/ 48221 w 862605"/>
              <a:gd name="connsiteY5" fmla="*/ 289755 h 522803"/>
              <a:gd name="connsiteX0" fmla="*/ 30688 w 770464"/>
              <a:gd name="connsiteY0" fmla="*/ 289755 h 534030"/>
              <a:gd name="connsiteX1" fmla="*/ 66370 w 770464"/>
              <a:gd name="connsiteY1" fmla="*/ 479839 h 534030"/>
              <a:gd name="connsiteX2" fmla="*/ 481099 w 770464"/>
              <a:gd name="connsiteY2" fmla="*/ 502437 h 534030"/>
              <a:gd name="connsiteX3" fmla="*/ 761091 w 770464"/>
              <a:gd name="connsiteY3" fmla="*/ 81004 h 534030"/>
              <a:gd name="connsiteX4" fmla="*/ 366623 w 770464"/>
              <a:gd name="connsiteY4" fmla="*/ 14836 h 534030"/>
              <a:gd name="connsiteX5" fmla="*/ 30688 w 770464"/>
              <a:gd name="connsiteY5" fmla="*/ 289755 h 534030"/>
              <a:gd name="connsiteX0" fmla="*/ 237609 w 706955"/>
              <a:gd name="connsiteY0" fmla="*/ 199776 h 531439"/>
              <a:gd name="connsiteX1" fmla="*/ 2861 w 706955"/>
              <a:gd name="connsiteY1" fmla="*/ 473746 h 531439"/>
              <a:gd name="connsiteX2" fmla="*/ 417590 w 706955"/>
              <a:gd name="connsiteY2" fmla="*/ 496344 h 531439"/>
              <a:gd name="connsiteX3" fmla="*/ 697582 w 706955"/>
              <a:gd name="connsiteY3" fmla="*/ 74911 h 531439"/>
              <a:gd name="connsiteX4" fmla="*/ 303114 w 706955"/>
              <a:gd name="connsiteY4" fmla="*/ 8743 h 531439"/>
              <a:gd name="connsiteX5" fmla="*/ 237609 w 706955"/>
              <a:gd name="connsiteY5" fmla="*/ 199776 h 531439"/>
              <a:gd name="connsiteX0" fmla="*/ 262884 w 732373"/>
              <a:gd name="connsiteY0" fmla="*/ 199776 h 508780"/>
              <a:gd name="connsiteX1" fmla="*/ 2624 w 732373"/>
              <a:gd name="connsiteY1" fmla="*/ 379692 h 508780"/>
              <a:gd name="connsiteX2" fmla="*/ 442865 w 732373"/>
              <a:gd name="connsiteY2" fmla="*/ 496344 h 508780"/>
              <a:gd name="connsiteX3" fmla="*/ 722857 w 732373"/>
              <a:gd name="connsiteY3" fmla="*/ 74911 h 508780"/>
              <a:gd name="connsiteX4" fmla="*/ 328389 w 732373"/>
              <a:gd name="connsiteY4" fmla="*/ 8743 h 508780"/>
              <a:gd name="connsiteX5" fmla="*/ 262884 w 732373"/>
              <a:gd name="connsiteY5" fmla="*/ 199776 h 508780"/>
              <a:gd name="connsiteX0" fmla="*/ 260331 w 729820"/>
              <a:gd name="connsiteY0" fmla="*/ 199776 h 513084"/>
              <a:gd name="connsiteX1" fmla="*/ 71 w 729820"/>
              <a:gd name="connsiteY1" fmla="*/ 379692 h 513084"/>
              <a:gd name="connsiteX2" fmla="*/ 440312 w 729820"/>
              <a:gd name="connsiteY2" fmla="*/ 496344 h 513084"/>
              <a:gd name="connsiteX3" fmla="*/ 720304 w 729820"/>
              <a:gd name="connsiteY3" fmla="*/ 74911 h 513084"/>
              <a:gd name="connsiteX4" fmla="*/ 325836 w 729820"/>
              <a:gd name="connsiteY4" fmla="*/ 8743 h 513084"/>
              <a:gd name="connsiteX5" fmla="*/ 260331 w 729820"/>
              <a:gd name="connsiteY5" fmla="*/ 199776 h 513084"/>
              <a:gd name="connsiteX0" fmla="*/ 260331 w 729820"/>
              <a:gd name="connsiteY0" fmla="*/ 199776 h 522275"/>
              <a:gd name="connsiteX1" fmla="*/ 71 w 729820"/>
              <a:gd name="connsiteY1" fmla="*/ 379692 h 522275"/>
              <a:gd name="connsiteX2" fmla="*/ 440312 w 729820"/>
              <a:gd name="connsiteY2" fmla="*/ 496344 h 522275"/>
              <a:gd name="connsiteX3" fmla="*/ 720304 w 729820"/>
              <a:gd name="connsiteY3" fmla="*/ 74911 h 522275"/>
              <a:gd name="connsiteX4" fmla="*/ 325836 w 729820"/>
              <a:gd name="connsiteY4" fmla="*/ 8743 h 522275"/>
              <a:gd name="connsiteX5" fmla="*/ 260331 w 729820"/>
              <a:gd name="connsiteY5" fmla="*/ 199776 h 522275"/>
              <a:gd name="connsiteX0" fmla="*/ 260331 w 762138"/>
              <a:gd name="connsiteY0" fmla="*/ 199776 h 522275"/>
              <a:gd name="connsiteX1" fmla="*/ 71 w 762138"/>
              <a:gd name="connsiteY1" fmla="*/ 379692 h 522275"/>
              <a:gd name="connsiteX2" fmla="*/ 440312 w 762138"/>
              <a:gd name="connsiteY2" fmla="*/ 496344 h 522275"/>
              <a:gd name="connsiteX3" fmla="*/ 720304 w 762138"/>
              <a:gd name="connsiteY3" fmla="*/ 74911 h 522275"/>
              <a:gd name="connsiteX4" fmla="*/ 325836 w 762138"/>
              <a:gd name="connsiteY4" fmla="*/ 8743 h 522275"/>
              <a:gd name="connsiteX5" fmla="*/ 260331 w 762138"/>
              <a:gd name="connsiteY5" fmla="*/ 199776 h 52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138" h="522275">
                <a:moveTo>
                  <a:pt x="260331" y="199776"/>
                </a:moveTo>
                <a:cubicBezTo>
                  <a:pt x="206037" y="261601"/>
                  <a:pt x="-4414" y="228584"/>
                  <a:pt x="71" y="379692"/>
                </a:cubicBezTo>
                <a:cubicBezTo>
                  <a:pt x="4556" y="530800"/>
                  <a:pt x="320273" y="547141"/>
                  <a:pt x="440312" y="496344"/>
                </a:cubicBezTo>
                <a:cubicBezTo>
                  <a:pt x="560351" y="445547"/>
                  <a:pt x="874823" y="251874"/>
                  <a:pt x="720304" y="74911"/>
                </a:cubicBezTo>
                <a:cubicBezTo>
                  <a:pt x="520491" y="2098"/>
                  <a:pt x="402498" y="-12068"/>
                  <a:pt x="325836" y="8743"/>
                </a:cubicBezTo>
                <a:cubicBezTo>
                  <a:pt x="249174" y="29554"/>
                  <a:pt x="314625" y="137951"/>
                  <a:pt x="260331" y="199776"/>
                </a:cubicBezTo>
                <a:close/>
              </a:path>
            </a:pathLst>
          </a:custGeom>
          <a:noFill/>
          <a:ln w="25400" cap="flat" cmpd="sng" algn="ctr">
            <a:solidFill>
              <a:srgbClr val="325AB4">
                <a:lumMod val="75000"/>
              </a:srgbClr>
            </a:solidFill>
            <a:prstDash val="sysDash"/>
          </a:ln>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334" name="Freeform 333">
            <a:extLst>
              <a:ext uri="{FF2B5EF4-FFF2-40B4-BE49-F238E27FC236}">
                <a16:creationId xmlns:a16="http://schemas.microsoft.com/office/drawing/2014/main" id="{9B720C21-8DA5-C24F-8BF3-EC03EBB7D66F}"/>
              </a:ext>
            </a:extLst>
          </p:cNvPr>
          <p:cNvSpPr/>
          <p:nvPr/>
        </p:nvSpPr>
        <p:spPr>
          <a:xfrm>
            <a:off x="7152600" y="2882342"/>
            <a:ext cx="1279668" cy="961628"/>
          </a:xfrm>
          <a:custGeom>
            <a:avLst/>
            <a:gdLst>
              <a:gd name="connsiteX0" fmla="*/ 221407 w 1088950"/>
              <a:gd name="connsiteY0" fmla="*/ 12680 h 907615"/>
              <a:gd name="connsiteX1" fmla="*/ 28367 w 1088950"/>
              <a:gd name="connsiteY1" fmla="*/ 774680 h 907615"/>
              <a:gd name="connsiteX2" fmla="*/ 820847 w 1088950"/>
              <a:gd name="connsiteY2" fmla="*/ 845800 h 907615"/>
              <a:gd name="connsiteX3" fmla="*/ 1085007 w 1088950"/>
              <a:gd name="connsiteY3" fmla="*/ 124440 h 907615"/>
              <a:gd name="connsiteX4" fmla="*/ 658287 w 1088950"/>
              <a:gd name="connsiteY4" fmla="*/ 287000 h 907615"/>
              <a:gd name="connsiteX5" fmla="*/ 221407 w 1088950"/>
              <a:gd name="connsiteY5" fmla="*/ 12680 h 907615"/>
              <a:gd name="connsiteX0" fmla="*/ 53398 w 920182"/>
              <a:gd name="connsiteY0" fmla="*/ 6038 h 858372"/>
              <a:gd name="connsiteX1" fmla="*/ 73718 w 920182"/>
              <a:gd name="connsiteY1" fmla="*/ 595318 h 858372"/>
              <a:gd name="connsiteX2" fmla="*/ 652838 w 920182"/>
              <a:gd name="connsiteY2" fmla="*/ 839158 h 858372"/>
              <a:gd name="connsiteX3" fmla="*/ 916998 w 920182"/>
              <a:gd name="connsiteY3" fmla="*/ 117798 h 858372"/>
              <a:gd name="connsiteX4" fmla="*/ 490278 w 920182"/>
              <a:gd name="connsiteY4" fmla="*/ 280358 h 858372"/>
              <a:gd name="connsiteX5" fmla="*/ 53398 w 920182"/>
              <a:gd name="connsiteY5" fmla="*/ 6038 h 858372"/>
              <a:gd name="connsiteX0" fmla="*/ 36665 w 954249"/>
              <a:gd name="connsiteY0" fmla="*/ 7266 h 787684"/>
              <a:gd name="connsiteX1" fmla="*/ 107785 w 954249"/>
              <a:gd name="connsiteY1" fmla="*/ 525426 h 787684"/>
              <a:gd name="connsiteX2" fmla="*/ 686905 w 954249"/>
              <a:gd name="connsiteY2" fmla="*/ 769266 h 787684"/>
              <a:gd name="connsiteX3" fmla="*/ 951065 w 954249"/>
              <a:gd name="connsiteY3" fmla="*/ 47906 h 787684"/>
              <a:gd name="connsiteX4" fmla="*/ 524345 w 954249"/>
              <a:gd name="connsiteY4" fmla="*/ 210466 h 787684"/>
              <a:gd name="connsiteX5" fmla="*/ 36665 w 954249"/>
              <a:gd name="connsiteY5" fmla="*/ 7266 h 787684"/>
              <a:gd name="connsiteX0" fmla="*/ 38815 w 957660"/>
              <a:gd name="connsiteY0" fmla="*/ 7266 h 740370"/>
              <a:gd name="connsiteX1" fmla="*/ 109935 w 957660"/>
              <a:gd name="connsiteY1" fmla="*/ 525426 h 740370"/>
              <a:gd name="connsiteX2" fmla="*/ 739855 w 957660"/>
              <a:gd name="connsiteY2" fmla="*/ 718466 h 740370"/>
              <a:gd name="connsiteX3" fmla="*/ 953215 w 957660"/>
              <a:gd name="connsiteY3" fmla="*/ 47906 h 740370"/>
              <a:gd name="connsiteX4" fmla="*/ 526495 w 957660"/>
              <a:gd name="connsiteY4" fmla="*/ 210466 h 740370"/>
              <a:gd name="connsiteX5" fmla="*/ 38815 w 957660"/>
              <a:gd name="connsiteY5" fmla="*/ 7266 h 740370"/>
              <a:gd name="connsiteX0" fmla="*/ 25690 w 944323"/>
              <a:gd name="connsiteY0" fmla="*/ 6874 h 738424"/>
              <a:gd name="connsiteX1" fmla="*/ 137450 w 944323"/>
              <a:gd name="connsiteY1" fmla="*/ 514874 h 738424"/>
              <a:gd name="connsiteX2" fmla="*/ 726730 w 944323"/>
              <a:gd name="connsiteY2" fmla="*/ 718074 h 738424"/>
              <a:gd name="connsiteX3" fmla="*/ 940090 w 944323"/>
              <a:gd name="connsiteY3" fmla="*/ 47514 h 738424"/>
              <a:gd name="connsiteX4" fmla="*/ 513370 w 944323"/>
              <a:gd name="connsiteY4" fmla="*/ 210074 h 738424"/>
              <a:gd name="connsiteX5" fmla="*/ 25690 w 944323"/>
              <a:gd name="connsiteY5" fmla="*/ 6874 h 738424"/>
              <a:gd name="connsiteX0" fmla="*/ 23027 w 939828"/>
              <a:gd name="connsiteY0" fmla="*/ 6874 h 701249"/>
              <a:gd name="connsiteX1" fmla="*/ 134787 w 939828"/>
              <a:gd name="connsiteY1" fmla="*/ 514874 h 701249"/>
              <a:gd name="connsiteX2" fmla="*/ 622467 w 939828"/>
              <a:gd name="connsiteY2" fmla="*/ 677434 h 701249"/>
              <a:gd name="connsiteX3" fmla="*/ 937427 w 939828"/>
              <a:gd name="connsiteY3" fmla="*/ 47514 h 701249"/>
              <a:gd name="connsiteX4" fmla="*/ 510707 w 939828"/>
              <a:gd name="connsiteY4" fmla="*/ 210074 h 701249"/>
              <a:gd name="connsiteX5" fmla="*/ 23027 w 939828"/>
              <a:gd name="connsiteY5" fmla="*/ 6874 h 701249"/>
              <a:gd name="connsiteX0" fmla="*/ 23027 w 959984"/>
              <a:gd name="connsiteY0" fmla="*/ 7207 h 696299"/>
              <a:gd name="connsiteX1" fmla="*/ 134787 w 959984"/>
              <a:gd name="connsiteY1" fmla="*/ 515207 h 696299"/>
              <a:gd name="connsiteX2" fmla="*/ 622467 w 959984"/>
              <a:gd name="connsiteY2" fmla="*/ 677767 h 696299"/>
              <a:gd name="connsiteX3" fmla="*/ 957747 w 959984"/>
              <a:gd name="connsiteY3" fmla="*/ 129127 h 696299"/>
              <a:gd name="connsiteX4" fmla="*/ 510707 w 959984"/>
              <a:gd name="connsiteY4" fmla="*/ 210407 h 696299"/>
              <a:gd name="connsiteX5" fmla="*/ 23027 w 959984"/>
              <a:gd name="connsiteY5" fmla="*/ 7207 h 696299"/>
              <a:gd name="connsiteX0" fmla="*/ 23027 w 966054"/>
              <a:gd name="connsiteY0" fmla="*/ 7207 h 696299"/>
              <a:gd name="connsiteX1" fmla="*/ 134787 w 966054"/>
              <a:gd name="connsiteY1" fmla="*/ 515207 h 696299"/>
              <a:gd name="connsiteX2" fmla="*/ 622467 w 966054"/>
              <a:gd name="connsiteY2" fmla="*/ 677767 h 696299"/>
              <a:gd name="connsiteX3" fmla="*/ 957747 w 966054"/>
              <a:gd name="connsiteY3" fmla="*/ 129127 h 696299"/>
              <a:gd name="connsiteX4" fmla="*/ 510707 w 966054"/>
              <a:gd name="connsiteY4" fmla="*/ 210407 h 696299"/>
              <a:gd name="connsiteX5" fmla="*/ 23027 w 966054"/>
              <a:gd name="connsiteY5" fmla="*/ 7207 h 696299"/>
              <a:gd name="connsiteX0" fmla="*/ 67199 w 1010226"/>
              <a:gd name="connsiteY0" fmla="*/ 4928 h 694020"/>
              <a:gd name="connsiteX1" fmla="*/ 178959 w 1010226"/>
              <a:gd name="connsiteY1" fmla="*/ 512928 h 694020"/>
              <a:gd name="connsiteX2" fmla="*/ 666639 w 1010226"/>
              <a:gd name="connsiteY2" fmla="*/ 675488 h 694020"/>
              <a:gd name="connsiteX3" fmla="*/ 1001919 w 1010226"/>
              <a:gd name="connsiteY3" fmla="*/ 126848 h 694020"/>
              <a:gd name="connsiteX4" fmla="*/ 554879 w 1010226"/>
              <a:gd name="connsiteY4" fmla="*/ 208128 h 694020"/>
              <a:gd name="connsiteX5" fmla="*/ 67199 w 1010226"/>
              <a:gd name="connsiteY5" fmla="*/ 4928 h 694020"/>
              <a:gd name="connsiteX0" fmla="*/ 67199 w 1010226"/>
              <a:gd name="connsiteY0" fmla="*/ 4742 h 693834"/>
              <a:gd name="connsiteX1" fmla="*/ 178959 w 1010226"/>
              <a:gd name="connsiteY1" fmla="*/ 512742 h 693834"/>
              <a:gd name="connsiteX2" fmla="*/ 666639 w 1010226"/>
              <a:gd name="connsiteY2" fmla="*/ 675302 h 693834"/>
              <a:gd name="connsiteX3" fmla="*/ 1001919 w 1010226"/>
              <a:gd name="connsiteY3" fmla="*/ 126662 h 693834"/>
              <a:gd name="connsiteX4" fmla="*/ 554879 w 1010226"/>
              <a:gd name="connsiteY4" fmla="*/ 207942 h 693834"/>
              <a:gd name="connsiteX5" fmla="*/ 67199 w 1010226"/>
              <a:gd name="connsiteY5" fmla="*/ 4742 h 69383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8811 w 971838"/>
              <a:gd name="connsiteY0" fmla="*/ 27687 h 716779"/>
              <a:gd name="connsiteX1" fmla="*/ 140571 w 971838"/>
              <a:gd name="connsiteY1" fmla="*/ 535687 h 716779"/>
              <a:gd name="connsiteX2" fmla="*/ 628251 w 971838"/>
              <a:gd name="connsiteY2" fmla="*/ 698247 h 716779"/>
              <a:gd name="connsiteX3" fmla="*/ 963531 w 971838"/>
              <a:gd name="connsiteY3" fmla="*/ 149607 h 716779"/>
              <a:gd name="connsiteX4" fmla="*/ 475851 w 971838"/>
              <a:gd name="connsiteY4" fmla="*/ 261367 h 716779"/>
              <a:gd name="connsiteX5" fmla="*/ 28811 w 971838"/>
              <a:gd name="connsiteY5" fmla="*/ 27687 h 716779"/>
              <a:gd name="connsiteX0" fmla="*/ 30379 w 963246"/>
              <a:gd name="connsiteY0" fmla="*/ 30104 h 688240"/>
              <a:gd name="connsiteX1" fmla="*/ 131979 w 963246"/>
              <a:gd name="connsiteY1" fmla="*/ 507624 h 688240"/>
              <a:gd name="connsiteX2" fmla="*/ 619659 w 963246"/>
              <a:gd name="connsiteY2" fmla="*/ 670184 h 688240"/>
              <a:gd name="connsiteX3" fmla="*/ 954939 w 963246"/>
              <a:gd name="connsiteY3" fmla="*/ 121544 h 688240"/>
              <a:gd name="connsiteX4" fmla="*/ 467259 w 963246"/>
              <a:gd name="connsiteY4" fmla="*/ 233304 h 688240"/>
              <a:gd name="connsiteX5" fmla="*/ 30379 w 963246"/>
              <a:gd name="connsiteY5" fmla="*/ 30104 h 688240"/>
              <a:gd name="connsiteX0" fmla="*/ 30379 w 963246"/>
              <a:gd name="connsiteY0" fmla="*/ 30104 h 695581"/>
              <a:gd name="connsiteX1" fmla="*/ 131979 w 963246"/>
              <a:gd name="connsiteY1" fmla="*/ 507624 h 695581"/>
              <a:gd name="connsiteX2" fmla="*/ 619659 w 963246"/>
              <a:gd name="connsiteY2" fmla="*/ 670184 h 695581"/>
              <a:gd name="connsiteX3" fmla="*/ 954939 w 963246"/>
              <a:gd name="connsiteY3" fmla="*/ 121544 h 695581"/>
              <a:gd name="connsiteX4" fmla="*/ 467259 w 963246"/>
              <a:gd name="connsiteY4" fmla="*/ 233304 h 695581"/>
              <a:gd name="connsiteX5" fmla="*/ 30379 w 963246"/>
              <a:gd name="connsiteY5" fmla="*/ 30104 h 695581"/>
              <a:gd name="connsiteX0" fmla="*/ 24233 w 957145"/>
              <a:gd name="connsiteY0" fmla="*/ 5187 h 666118"/>
              <a:gd name="connsiteX1" fmla="*/ 115673 w 957145"/>
              <a:gd name="connsiteY1" fmla="*/ 462387 h 666118"/>
              <a:gd name="connsiteX2" fmla="*/ 613513 w 957145"/>
              <a:gd name="connsiteY2" fmla="*/ 645267 h 666118"/>
              <a:gd name="connsiteX3" fmla="*/ 948793 w 957145"/>
              <a:gd name="connsiteY3" fmla="*/ 96627 h 666118"/>
              <a:gd name="connsiteX4" fmla="*/ 461113 w 957145"/>
              <a:gd name="connsiteY4" fmla="*/ 208387 h 666118"/>
              <a:gd name="connsiteX5" fmla="*/ 24233 w 957145"/>
              <a:gd name="connsiteY5" fmla="*/ 5187 h 666118"/>
              <a:gd name="connsiteX0" fmla="*/ 24233 w 957145"/>
              <a:gd name="connsiteY0" fmla="*/ 5187 h 660302"/>
              <a:gd name="connsiteX1" fmla="*/ 115673 w 957145"/>
              <a:gd name="connsiteY1" fmla="*/ 462387 h 660302"/>
              <a:gd name="connsiteX2" fmla="*/ 613513 w 957145"/>
              <a:gd name="connsiteY2" fmla="*/ 645267 h 660302"/>
              <a:gd name="connsiteX3" fmla="*/ 948793 w 957145"/>
              <a:gd name="connsiteY3" fmla="*/ 96627 h 660302"/>
              <a:gd name="connsiteX4" fmla="*/ 461113 w 957145"/>
              <a:gd name="connsiteY4" fmla="*/ 208387 h 660302"/>
              <a:gd name="connsiteX5" fmla="*/ 24233 w 957145"/>
              <a:gd name="connsiteY5" fmla="*/ 5187 h 660302"/>
              <a:gd name="connsiteX0" fmla="*/ 37642 w 970554"/>
              <a:gd name="connsiteY0" fmla="*/ 28930 h 684045"/>
              <a:gd name="connsiteX1" fmla="*/ 129082 w 970554"/>
              <a:gd name="connsiteY1" fmla="*/ 486130 h 684045"/>
              <a:gd name="connsiteX2" fmla="*/ 626922 w 970554"/>
              <a:gd name="connsiteY2" fmla="*/ 669010 h 684045"/>
              <a:gd name="connsiteX3" fmla="*/ 962202 w 970554"/>
              <a:gd name="connsiteY3" fmla="*/ 120370 h 684045"/>
              <a:gd name="connsiteX4" fmla="*/ 474522 w 970554"/>
              <a:gd name="connsiteY4" fmla="*/ 232130 h 684045"/>
              <a:gd name="connsiteX5" fmla="*/ 37642 w 970554"/>
              <a:gd name="connsiteY5" fmla="*/ 28930 h 684045"/>
              <a:gd name="connsiteX0" fmla="*/ 51093 w 928247"/>
              <a:gd name="connsiteY0" fmla="*/ 272367 h 580725"/>
              <a:gd name="connsiteX1" fmla="*/ 86775 w 928247"/>
              <a:gd name="connsiteY1" fmla="*/ 386132 h 580725"/>
              <a:gd name="connsiteX2" fmla="*/ 584615 w 928247"/>
              <a:gd name="connsiteY2" fmla="*/ 569012 h 580725"/>
              <a:gd name="connsiteX3" fmla="*/ 919895 w 928247"/>
              <a:gd name="connsiteY3" fmla="*/ 20372 h 580725"/>
              <a:gd name="connsiteX4" fmla="*/ 432215 w 928247"/>
              <a:gd name="connsiteY4" fmla="*/ 132132 h 580725"/>
              <a:gd name="connsiteX5" fmla="*/ 51093 w 928247"/>
              <a:gd name="connsiteY5" fmla="*/ 272367 h 580725"/>
              <a:gd name="connsiteX0" fmla="*/ 38127 w 915281"/>
              <a:gd name="connsiteY0" fmla="*/ 272367 h 591025"/>
              <a:gd name="connsiteX1" fmla="*/ 73809 w 915281"/>
              <a:gd name="connsiteY1" fmla="*/ 462451 h 591025"/>
              <a:gd name="connsiteX2" fmla="*/ 571649 w 915281"/>
              <a:gd name="connsiteY2" fmla="*/ 569012 h 591025"/>
              <a:gd name="connsiteX3" fmla="*/ 906929 w 915281"/>
              <a:gd name="connsiteY3" fmla="*/ 20372 h 591025"/>
              <a:gd name="connsiteX4" fmla="*/ 419249 w 915281"/>
              <a:gd name="connsiteY4" fmla="*/ 132132 h 591025"/>
              <a:gd name="connsiteX5" fmla="*/ 38127 w 915281"/>
              <a:gd name="connsiteY5" fmla="*/ 272367 h 591025"/>
              <a:gd name="connsiteX0" fmla="*/ 38127 w 820768"/>
              <a:gd name="connsiteY0" fmla="*/ 238115 h 554283"/>
              <a:gd name="connsiteX1" fmla="*/ 73809 w 820768"/>
              <a:gd name="connsiteY1" fmla="*/ 428199 h 554283"/>
              <a:gd name="connsiteX2" fmla="*/ 571649 w 820768"/>
              <a:gd name="connsiteY2" fmla="*/ 534760 h 554283"/>
              <a:gd name="connsiteX3" fmla="*/ 809350 w 820768"/>
              <a:gd name="connsiteY3" fmla="*/ 24280 h 554283"/>
              <a:gd name="connsiteX4" fmla="*/ 419249 w 820768"/>
              <a:gd name="connsiteY4" fmla="*/ 97880 h 554283"/>
              <a:gd name="connsiteX5" fmla="*/ 38127 w 820768"/>
              <a:gd name="connsiteY5" fmla="*/ 238115 h 554283"/>
              <a:gd name="connsiteX0" fmla="*/ 30467 w 813108"/>
              <a:gd name="connsiteY0" fmla="*/ 232251 h 548419"/>
              <a:gd name="connsiteX1" fmla="*/ 66149 w 813108"/>
              <a:gd name="connsiteY1" fmla="*/ 422335 h 548419"/>
              <a:gd name="connsiteX2" fmla="*/ 563989 w 813108"/>
              <a:gd name="connsiteY2" fmla="*/ 528896 h 548419"/>
              <a:gd name="connsiteX3" fmla="*/ 801690 w 813108"/>
              <a:gd name="connsiteY3" fmla="*/ 18416 h 548419"/>
              <a:gd name="connsiteX4" fmla="*/ 300070 w 813108"/>
              <a:gd name="connsiteY4" fmla="*/ 145439 h 548419"/>
              <a:gd name="connsiteX5" fmla="*/ 30467 w 813108"/>
              <a:gd name="connsiteY5" fmla="*/ 232251 h 548419"/>
              <a:gd name="connsiteX0" fmla="*/ 44203 w 876299"/>
              <a:gd name="connsiteY0" fmla="*/ 232251 h 465668"/>
              <a:gd name="connsiteX1" fmla="*/ 79885 w 876299"/>
              <a:gd name="connsiteY1" fmla="*/ 422335 h 465668"/>
              <a:gd name="connsiteX2" fmla="*/ 800762 w 876299"/>
              <a:gd name="connsiteY2" fmla="*/ 429681 h 465668"/>
              <a:gd name="connsiteX3" fmla="*/ 815426 w 876299"/>
              <a:gd name="connsiteY3" fmla="*/ 18416 h 465668"/>
              <a:gd name="connsiteX4" fmla="*/ 313806 w 876299"/>
              <a:gd name="connsiteY4" fmla="*/ 145439 h 465668"/>
              <a:gd name="connsiteX5" fmla="*/ 44203 w 876299"/>
              <a:gd name="connsiteY5" fmla="*/ 232251 h 465668"/>
              <a:gd name="connsiteX0" fmla="*/ 48221 w 880317"/>
              <a:gd name="connsiteY0" fmla="*/ 291213 h 524630"/>
              <a:gd name="connsiteX1" fmla="*/ 83903 w 880317"/>
              <a:gd name="connsiteY1" fmla="*/ 481297 h 524630"/>
              <a:gd name="connsiteX2" fmla="*/ 804780 w 880317"/>
              <a:gd name="connsiteY2" fmla="*/ 488643 h 524630"/>
              <a:gd name="connsiteX3" fmla="*/ 819444 w 880317"/>
              <a:gd name="connsiteY3" fmla="*/ 77378 h 524630"/>
              <a:gd name="connsiteX4" fmla="*/ 384156 w 880317"/>
              <a:gd name="connsiteY4" fmla="*/ 16294 h 524630"/>
              <a:gd name="connsiteX5" fmla="*/ 48221 w 880317"/>
              <a:gd name="connsiteY5" fmla="*/ 291213 h 524630"/>
              <a:gd name="connsiteX0" fmla="*/ 48221 w 862605"/>
              <a:gd name="connsiteY0" fmla="*/ 289755 h 522803"/>
              <a:gd name="connsiteX1" fmla="*/ 83903 w 862605"/>
              <a:gd name="connsiteY1" fmla="*/ 479839 h 522803"/>
              <a:gd name="connsiteX2" fmla="*/ 804780 w 862605"/>
              <a:gd name="connsiteY2" fmla="*/ 487185 h 522803"/>
              <a:gd name="connsiteX3" fmla="*/ 778624 w 862605"/>
              <a:gd name="connsiteY3" fmla="*/ 81004 h 522803"/>
              <a:gd name="connsiteX4" fmla="*/ 384156 w 862605"/>
              <a:gd name="connsiteY4" fmla="*/ 14836 h 522803"/>
              <a:gd name="connsiteX5" fmla="*/ 48221 w 862605"/>
              <a:gd name="connsiteY5" fmla="*/ 289755 h 522803"/>
              <a:gd name="connsiteX0" fmla="*/ 30688 w 770464"/>
              <a:gd name="connsiteY0" fmla="*/ 289755 h 534030"/>
              <a:gd name="connsiteX1" fmla="*/ 66370 w 770464"/>
              <a:gd name="connsiteY1" fmla="*/ 479839 h 534030"/>
              <a:gd name="connsiteX2" fmla="*/ 481099 w 770464"/>
              <a:gd name="connsiteY2" fmla="*/ 502437 h 534030"/>
              <a:gd name="connsiteX3" fmla="*/ 761091 w 770464"/>
              <a:gd name="connsiteY3" fmla="*/ 81004 h 534030"/>
              <a:gd name="connsiteX4" fmla="*/ 366623 w 770464"/>
              <a:gd name="connsiteY4" fmla="*/ 14836 h 534030"/>
              <a:gd name="connsiteX5" fmla="*/ 30688 w 770464"/>
              <a:gd name="connsiteY5" fmla="*/ 289755 h 534030"/>
              <a:gd name="connsiteX0" fmla="*/ 237609 w 706955"/>
              <a:gd name="connsiteY0" fmla="*/ 199776 h 531439"/>
              <a:gd name="connsiteX1" fmla="*/ 2861 w 706955"/>
              <a:gd name="connsiteY1" fmla="*/ 473746 h 531439"/>
              <a:gd name="connsiteX2" fmla="*/ 417590 w 706955"/>
              <a:gd name="connsiteY2" fmla="*/ 496344 h 531439"/>
              <a:gd name="connsiteX3" fmla="*/ 697582 w 706955"/>
              <a:gd name="connsiteY3" fmla="*/ 74911 h 531439"/>
              <a:gd name="connsiteX4" fmla="*/ 303114 w 706955"/>
              <a:gd name="connsiteY4" fmla="*/ 8743 h 531439"/>
              <a:gd name="connsiteX5" fmla="*/ 237609 w 706955"/>
              <a:gd name="connsiteY5" fmla="*/ 199776 h 531439"/>
              <a:gd name="connsiteX0" fmla="*/ 262884 w 732373"/>
              <a:gd name="connsiteY0" fmla="*/ 199776 h 508780"/>
              <a:gd name="connsiteX1" fmla="*/ 2624 w 732373"/>
              <a:gd name="connsiteY1" fmla="*/ 379692 h 508780"/>
              <a:gd name="connsiteX2" fmla="*/ 442865 w 732373"/>
              <a:gd name="connsiteY2" fmla="*/ 496344 h 508780"/>
              <a:gd name="connsiteX3" fmla="*/ 722857 w 732373"/>
              <a:gd name="connsiteY3" fmla="*/ 74911 h 508780"/>
              <a:gd name="connsiteX4" fmla="*/ 328389 w 732373"/>
              <a:gd name="connsiteY4" fmla="*/ 8743 h 508780"/>
              <a:gd name="connsiteX5" fmla="*/ 262884 w 732373"/>
              <a:gd name="connsiteY5" fmla="*/ 199776 h 508780"/>
              <a:gd name="connsiteX0" fmla="*/ 260331 w 729820"/>
              <a:gd name="connsiteY0" fmla="*/ 199776 h 513084"/>
              <a:gd name="connsiteX1" fmla="*/ 71 w 729820"/>
              <a:gd name="connsiteY1" fmla="*/ 379692 h 513084"/>
              <a:gd name="connsiteX2" fmla="*/ 440312 w 729820"/>
              <a:gd name="connsiteY2" fmla="*/ 496344 h 513084"/>
              <a:gd name="connsiteX3" fmla="*/ 720304 w 729820"/>
              <a:gd name="connsiteY3" fmla="*/ 74911 h 513084"/>
              <a:gd name="connsiteX4" fmla="*/ 325836 w 729820"/>
              <a:gd name="connsiteY4" fmla="*/ 8743 h 513084"/>
              <a:gd name="connsiteX5" fmla="*/ 260331 w 729820"/>
              <a:gd name="connsiteY5" fmla="*/ 199776 h 513084"/>
              <a:gd name="connsiteX0" fmla="*/ 260331 w 729820"/>
              <a:gd name="connsiteY0" fmla="*/ 199776 h 522275"/>
              <a:gd name="connsiteX1" fmla="*/ 71 w 729820"/>
              <a:gd name="connsiteY1" fmla="*/ 379692 h 522275"/>
              <a:gd name="connsiteX2" fmla="*/ 440312 w 729820"/>
              <a:gd name="connsiteY2" fmla="*/ 496344 h 522275"/>
              <a:gd name="connsiteX3" fmla="*/ 720304 w 729820"/>
              <a:gd name="connsiteY3" fmla="*/ 74911 h 522275"/>
              <a:gd name="connsiteX4" fmla="*/ 325836 w 729820"/>
              <a:gd name="connsiteY4" fmla="*/ 8743 h 522275"/>
              <a:gd name="connsiteX5" fmla="*/ 260331 w 729820"/>
              <a:gd name="connsiteY5" fmla="*/ 199776 h 522275"/>
              <a:gd name="connsiteX0" fmla="*/ 260331 w 762138"/>
              <a:gd name="connsiteY0" fmla="*/ 199776 h 522275"/>
              <a:gd name="connsiteX1" fmla="*/ 71 w 762138"/>
              <a:gd name="connsiteY1" fmla="*/ 379692 h 522275"/>
              <a:gd name="connsiteX2" fmla="*/ 440312 w 762138"/>
              <a:gd name="connsiteY2" fmla="*/ 496344 h 522275"/>
              <a:gd name="connsiteX3" fmla="*/ 720304 w 762138"/>
              <a:gd name="connsiteY3" fmla="*/ 74911 h 522275"/>
              <a:gd name="connsiteX4" fmla="*/ 325836 w 762138"/>
              <a:gd name="connsiteY4" fmla="*/ 8743 h 522275"/>
              <a:gd name="connsiteX5" fmla="*/ 260331 w 762138"/>
              <a:gd name="connsiteY5" fmla="*/ 199776 h 522275"/>
              <a:gd name="connsiteX0" fmla="*/ 260331 w 998549"/>
              <a:gd name="connsiteY0" fmla="*/ 191641 h 500028"/>
              <a:gd name="connsiteX1" fmla="*/ 71 w 998549"/>
              <a:gd name="connsiteY1" fmla="*/ 371557 h 500028"/>
              <a:gd name="connsiteX2" fmla="*/ 440312 w 998549"/>
              <a:gd name="connsiteY2" fmla="*/ 488209 h 500028"/>
              <a:gd name="connsiteX3" fmla="*/ 970324 w 998549"/>
              <a:gd name="connsiteY3" fmla="*/ 257425 h 500028"/>
              <a:gd name="connsiteX4" fmla="*/ 325836 w 998549"/>
              <a:gd name="connsiteY4" fmla="*/ 608 h 500028"/>
              <a:gd name="connsiteX5" fmla="*/ 260331 w 998549"/>
              <a:gd name="connsiteY5" fmla="*/ 191641 h 500028"/>
              <a:gd name="connsiteX0" fmla="*/ 260356 w 998574"/>
              <a:gd name="connsiteY0" fmla="*/ 78319 h 386706"/>
              <a:gd name="connsiteX1" fmla="*/ 96 w 998574"/>
              <a:gd name="connsiteY1" fmla="*/ 258235 h 386706"/>
              <a:gd name="connsiteX2" fmla="*/ 440337 w 998574"/>
              <a:gd name="connsiteY2" fmla="*/ 374887 h 386706"/>
              <a:gd name="connsiteX3" fmla="*/ 970349 w 998574"/>
              <a:gd name="connsiteY3" fmla="*/ 144103 h 386706"/>
              <a:gd name="connsiteX4" fmla="*/ 667725 w 998574"/>
              <a:gd name="connsiteY4" fmla="*/ 1675 h 386706"/>
              <a:gd name="connsiteX5" fmla="*/ 260356 w 998574"/>
              <a:gd name="connsiteY5" fmla="*/ 78319 h 386706"/>
              <a:gd name="connsiteX0" fmla="*/ 267197 w 1010397"/>
              <a:gd name="connsiteY0" fmla="*/ 78319 h 417579"/>
              <a:gd name="connsiteX1" fmla="*/ 6937 w 1010397"/>
              <a:gd name="connsiteY1" fmla="*/ 258235 h 417579"/>
              <a:gd name="connsiteX2" fmla="*/ 544125 w 1010397"/>
              <a:gd name="connsiteY2" fmla="*/ 415559 h 417579"/>
              <a:gd name="connsiteX3" fmla="*/ 977190 w 1010397"/>
              <a:gd name="connsiteY3" fmla="*/ 144103 h 417579"/>
              <a:gd name="connsiteX4" fmla="*/ 674566 w 1010397"/>
              <a:gd name="connsiteY4" fmla="*/ 1675 h 417579"/>
              <a:gd name="connsiteX5" fmla="*/ 267197 w 1010397"/>
              <a:gd name="connsiteY5" fmla="*/ 78319 h 417579"/>
              <a:gd name="connsiteX0" fmla="*/ 267197 w 1008735"/>
              <a:gd name="connsiteY0" fmla="*/ 78319 h 440294"/>
              <a:gd name="connsiteX1" fmla="*/ 6937 w 1008735"/>
              <a:gd name="connsiteY1" fmla="*/ 258235 h 440294"/>
              <a:gd name="connsiteX2" fmla="*/ 544125 w 1008735"/>
              <a:gd name="connsiteY2" fmla="*/ 415559 h 440294"/>
              <a:gd name="connsiteX3" fmla="*/ 977190 w 1008735"/>
              <a:gd name="connsiteY3" fmla="*/ 144103 h 440294"/>
              <a:gd name="connsiteX4" fmla="*/ 674566 w 1008735"/>
              <a:gd name="connsiteY4" fmla="*/ 1675 h 440294"/>
              <a:gd name="connsiteX5" fmla="*/ 267197 w 1008735"/>
              <a:gd name="connsiteY5" fmla="*/ 78319 h 440294"/>
              <a:gd name="connsiteX0" fmla="*/ 270332 w 1016313"/>
              <a:gd name="connsiteY0" fmla="*/ 78319 h 417038"/>
              <a:gd name="connsiteX1" fmla="*/ 10072 w 1016313"/>
              <a:gd name="connsiteY1" fmla="*/ 258235 h 417038"/>
              <a:gd name="connsiteX2" fmla="*/ 618694 w 1016313"/>
              <a:gd name="connsiteY2" fmla="*/ 390139 h 417038"/>
              <a:gd name="connsiteX3" fmla="*/ 980325 w 1016313"/>
              <a:gd name="connsiteY3" fmla="*/ 144103 h 417038"/>
              <a:gd name="connsiteX4" fmla="*/ 677701 w 1016313"/>
              <a:gd name="connsiteY4" fmla="*/ 1675 h 417038"/>
              <a:gd name="connsiteX5" fmla="*/ 270332 w 1016313"/>
              <a:gd name="connsiteY5" fmla="*/ 78319 h 417038"/>
              <a:gd name="connsiteX0" fmla="*/ 270332 w 1018456"/>
              <a:gd name="connsiteY0" fmla="*/ 78493 h 395290"/>
              <a:gd name="connsiteX1" fmla="*/ 10072 w 1018456"/>
              <a:gd name="connsiteY1" fmla="*/ 291455 h 395290"/>
              <a:gd name="connsiteX2" fmla="*/ 618694 w 1018456"/>
              <a:gd name="connsiteY2" fmla="*/ 390313 h 395290"/>
              <a:gd name="connsiteX3" fmla="*/ 980325 w 1018456"/>
              <a:gd name="connsiteY3" fmla="*/ 144277 h 395290"/>
              <a:gd name="connsiteX4" fmla="*/ 677701 w 1018456"/>
              <a:gd name="connsiteY4" fmla="*/ 1849 h 395290"/>
              <a:gd name="connsiteX5" fmla="*/ 270332 w 1018456"/>
              <a:gd name="connsiteY5" fmla="*/ 78493 h 395290"/>
              <a:gd name="connsiteX0" fmla="*/ 261503 w 1009627"/>
              <a:gd name="connsiteY0" fmla="*/ 78493 h 402571"/>
              <a:gd name="connsiteX1" fmla="*/ 1243 w 1009627"/>
              <a:gd name="connsiteY1" fmla="*/ 291455 h 402571"/>
              <a:gd name="connsiteX2" fmla="*/ 609865 w 1009627"/>
              <a:gd name="connsiteY2" fmla="*/ 390313 h 402571"/>
              <a:gd name="connsiteX3" fmla="*/ 971496 w 1009627"/>
              <a:gd name="connsiteY3" fmla="*/ 144277 h 402571"/>
              <a:gd name="connsiteX4" fmla="*/ 668872 w 1009627"/>
              <a:gd name="connsiteY4" fmla="*/ 1849 h 402571"/>
              <a:gd name="connsiteX5" fmla="*/ 261503 w 1009627"/>
              <a:gd name="connsiteY5" fmla="*/ 78493 h 402571"/>
              <a:gd name="connsiteX0" fmla="*/ 246228 w 994165"/>
              <a:gd name="connsiteY0" fmla="*/ 78123 h 391173"/>
              <a:gd name="connsiteX1" fmla="*/ 1276 w 994165"/>
              <a:gd name="connsiteY1" fmla="*/ 212283 h 391173"/>
              <a:gd name="connsiteX2" fmla="*/ 594590 w 994165"/>
              <a:gd name="connsiteY2" fmla="*/ 389943 h 391173"/>
              <a:gd name="connsiteX3" fmla="*/ 956221 w 994165"/>
              <a:gd name="connsiteY3" fmla="*/ 143907 h 391173"/>
              <a:gd name="connsiteX4" fmla="*/ 653597 w 994165"/>
              <a:gd name="connsiteY4" fmla="*/ 1479 h 391173"/>
              <a:gd name="connsiteX5" fmla="*/ 246228 w 994165"/>
              <a:gd name="connsiteY5" fmla="*/ 78123 h 391173"/>
              <a:gd name="connsiteX0" fmla="*/ 248006 w 985467"/>
              <a:gd name="connsiteY0" fmla="*/ 78123 h 428622"/>
              <a:gd name="connsiteX1" fmla="*/ 3054 w 985467"/>
              <a:gd name="connsiteY1" fmla="*/ 212283 h 428622"/>
              <a:gd name="connsiteX2" fmla="*/ 412679 w 985467"/>
              <a:gd name="connsiteY2" fmla="*/ 428073 h 428622"/>
              <a:gd name="connsiteX3" fmla="*/ 957999 w 985467"/>
              <a:gd name="connsiteY3" fmla="*/ 143907 h 428622"/>
              <a:gd name="connsiteX4" fmla="*/ 655375 w 985467"/>
              <a:gd name="connsiteY4" fmla="*/ 1479 h 428622"/>
              <a:gd name="connsiteX5" fmla="*/ 248006 w 985467"/>
              <a:gd name="connsiteY5" fmla="*/ 78123 h 428622"/>
              <a:gd name="connsiteX0" fmla="*/ 317158 w 983185"/>
              <a:gd name="connsiteY0" fmla="*/ 112454 h 427348"/>
              <a:gd name="connsiteX1" fmla="*/ 772 w 983185"/>
              <a:gd name="connsiteY1" fmla="*/ 211026 h 427348"/>
              <a:gd name="connsiteX2" fmla="*/ 410397 w 983185"/>
              <a:gd name="connsiteY2" fmla="*/ 426816 h 427348"/>
              <a:gd name="connsiteX3" fmla="*/ 955717 w 983185"/>
              <a:gd name="connsiteY3" fmla="*/ 142650 h 427348"/>
              <a:gd name="connsiteX4" fmla="*/ 653093 w 983185"/>
              <a:gd name="connsiteY4" fmla="*/ 222 h 427348"/>
              <a:gd name="connsiteX5" fmla="*/ 317158 w 983185"/>
              <a:gd name="connsiteY5" fmla="*/ 112454 h 427348"/>
              <a:gd name="connsiteX0" fmla="*/ 331723 w 997750"/>
              <a:gd name="connsiteY0" fmla="*/ 112454 h 427693"/>
              <a:gd name="connsiteX1" fmla="*/ 15337 w 997750"/>
              <a:gd name="connsiteY1" fmla="*/ 211026 h 427693"/>
              <a:gd name="connsiteX2" fmla="*/ 424962 w 997750"/>
              <a:gd name="connsiteY2" fmla="*/ 426816 h 427693"/>
              <a:gd name="connsiteX3" fmla="*/ 970282 w 997750"/>
              <a:gd name="connsiteY3" fmla="*/ 142650 h 427693"/>
              <a:gd name="connsiteX4" fmla="*/ 667658 w 997750"/>
              <a:gd name="connsiteY4" fmla="*/ 222 h 427693"/>
              <a:gd name="connsiteX5" fmla="*/ 331723 w 997750"/>
              <a:gd name="connsiteY5" fmla="*/ 112454 h 427693"/>
              <a:gd name="connsiteX0" fmla="*/ 331723 w 997750"/>
              <a:gd name="connsiteY0" fmla="*/ 112454 h 427693"/>
              <a:gd name="connsiteX1" fmla="*/ 15337 w 997750"/>
              <a:gd name="connsiteY1" fmla="*/ 211026 h 427693"/>
              <a:gd name="connsiteX2" fmla="*/ 424962 w 997750"/>
              <a:gd name="connsiteY2" fmla="*/ 426816 h 427693"/>
              <a:gd name="connsiteX3" fmla="*/ 970282 w 997750"/>
              <a:gd name="connsiteY3" fmla="*/ 142650 h 427693"/>
              <a:gd name="connsiteX4" fmla="*/ 798265 w 997750"/>
              <a:gd name="connsiteY4" fmla="*/ 222 h 427693"/>
              <a:gd name="connsiteX5" fmla="*/ 331723 w 997750"/>
              <a:gd name="connsiteY5" fmla="*/ 112454 h 427693"/>
              <a:gd name="connsiteX0" fmla="*/ 331615 w 979651"/>
              <a:gd name="connsiteY0" fmla="*/ 113979 h 428347"/>
              <a:gd name="connsiteX1" fmla="*/ 15229 w 979651"/>
              <a:gd name="connsiteY1" fmla="*/ 212551 h 428347"/>
              <a:gd name="connsiteX2" fmla="*/ 424854 w 979651"/>
              <a:gd name="connsiteY2" fmla="*/ 428341 h 428347"/>
              <a:gd name="connsiteX3" fmla="*/ 951516 w 979651"/>
              <a:gd name="connsiteY3" fmla="*/ 207412 h 428347"/>
              <a:gd name="connsiteX4" fmla="*/ 798157 w 979651"/>
              <a:gd name="connsiteY4" fmla="*/ 1747 h 428347"/>
              <a:gd name="connsiteX5" fmla="*/ 331615 w 979651"/>
              <a:gd name="connsiteY5" fmla="*/ 113979 h 428347"/>
              <a:gd name="connsiteX0" fmla="*/ 331615 w 979651"/>
              <a:gd name="connsiteY0" fmla="*/ 113979 h 428347"/>
              <a:gd name="connsiteX1" fmla="*/ 15229 w 979651"/>
              <a:gd name="connsiteY1" fmla="*/ 212551 h 428347"/>
              <a:gd name="connsiteX2" fmla="*/ 424854 w 979651"/>
              <a:gd name="connsiteY2" fmla="*/ 428341 h 428347"/>
              <a:gd name="connsiteX3" fmla="*/ 951516 w 979651"/>
              <a:gd name="connsiteY3" fmla="*/ 207412 h 428347"/>
              <a:gd name="connsiteX4" fmla="*/ 798157 w 979651"/>
              <a:gd name="connsiteY4" fmla="*/ 1747 h 428347"/>
              <a:gd name="connsiteX5" fmla="*/ 331615 w 979651"/>
              <a:gd name="connsiteY5" fmla="*/ 113979 h 428347"/>
              <a:gd name="connsiteX0" fmla="*/ 331298 w 925570"/>
              <a:gd name="connsiteY0" fmla="*/ 114119 h 428481"/>
              <a:gd name="connsiteX1" fmla="*/ 14912 w 925570"/>
              <a:gd name="connsiteY1" fmla="*/ 212691 h 428481"/>
              <a:gd name="connsiteX2" fmla="*/ 424537 w 925570"/>
              <a:gd name="connsiteY2" fmla="*/ 428481 h 428481"/>
              <a:gd name="connsiteX3" fmla="*/ 895224 w 925570"/>
              <a:gd name="connsiteY3" fmla="*/ 211768 h 428481"/>
              <a:gd name="connsiteX4" fmla="*/ 797840 w 925570"/>
              <a:gd name="connsiteY4" fmla="*/ 1887 h 428481"/>
              <a:gd name="connsiteX5" fmla="*/ 331298 w 925570"/>
              <a:gd name="connsiteY5" fmla="*/ 114119 h 428481"/>
              <a:gd name="connsiteX0" fmla="*/ 331298 w 895224"/>
              <a:gd name="connsiteY0" fmla="*/ 114119 h 428481"/>
              <a:gd name="connsiteX1" fmla="*/ 14912 w 895224"/>
              <a:gd name="connsiteY1" fmla="*/ 212691 h 428481"/>
              <a:gd name="connsiteX2" fmla="*/ 424537 w 895224"/>
              <a:gd name="connsiteY2" fmla="*/ 428481 h 428481"/>
              <a:gd name="connsiteX3" fmla="*/ 895224 w 895224"/>
              <a:gd name="connsiteY3" fmla="*/ 211768 h 428481"/>
              <a:gd name="connsiteX4" fmla="*/ 797840 w 895224"/>
              <a:gd name="connsiteY4" fmla="*/ 1887 h 428481"/>
              <a:gd name="connsiteX5" fmla="*/ 331298 w 895224"/>
              <a:gd name="connsiteY5" fmla="*/ 114119 h 428481"/>
              <a:gd name="connsiteX0" fmla="*/ 485619 w 1049545"/>
              <a:gd name="connsiteY0" fmla="*/ 113938 h 431436"/>
              <a:gd name="connsiteX1" fmla="*/ 11387 w 1049545"/>
              <a:gd name="connsiteY1" fmla="*/ 143057 h 431436"/>
              <a:gd name="connsiteX2" fmla="*/ 578858 w 1049545"/>
              <a:gd name="connsiteY2" fmla="*/ 428300 h 431436"/>
              <a:gd name="connsiteX3" fmla="*/ 1049545 w 1049545"/>
              <a:gd name="connsiteY3" fmla="*/ 211587 h 431436"/>
              <a:gd name="connsiteX4" fmla="*/ 952161 w 1049545"/>
              <a:gd name="connsiteY4" fmla="*/ 1706 h 431436"/>
              <a:gd name="connsiteX5" fmla="*/ 485619 w 1049545"/>
              <a:gd name="connsiteY5" fmla="*/ 113938 h 431436"/>
              <a:gd name="connsiteX0" fmla="*/ 127331 w 1094180"/>
              <a:gd name="connsiteY0" fmla="*/ 17006 h 458394"/>
              <a:gd name="connsiteX1" fmla="*/ 56022 w 1094180"/>
              <a:gd name="connsiteY1" fmla="*/ 170015 h 458394"/>
              <a:gd name="connsiteX2" fmla="*/ 623493 w 1094180"/>
              <a:gd name="connsiteY2" fmla="*/ 455258 h 458394"/>
              <a:gd name="connsiteX3" fmla="*/ 1094180 w 1094180"/>
              <a:gd name="connsiteY3" fmla="*/ 238545 h 458394"/>
              <a:gd name="connsiteX4" fmla="*/ 996796 w 1094180"/>
              <a:gd name="connsiteY4" fmla="*/ 28664 h 458394"/>
              <a:gd name="connsiteX5" fmla="*/ 127331 w 1094180"/>
              <a:gd name="connsiteY5" fmla="*/ 17006 h 458394"/>
              <a:gd name="connsiteX0" fmla="*/ 520049 w 1038283"/>
              <a:gd name="connsiteY0" fmla="*/ 67220 h 435401"/>
              <a:gd name="connsiteX1" fmla="*/ 125 w 1038283"/>
              <a:gd name="connsiteY1" fmla="*/ 147022 h 435401"/>
              <a:gd name="connsiteX2" fmla="*/ 567596 w 1038283"/>
              <a:gd name="connsiteY2" fmla="*/ 432265 h 435401"/>
              <a:gd name="connsiteX3" fmla="*/ 1038283 w 1038283"/>
              <a:gd name="connsiteY3" fmla="*/ 215552 h 435401"/>
              <a:gd name="connsiteX4" fmla="*/ 940899 w 1038283"/>
              <a:gd name="connsiteY4" fmla="*/ 5671 h 435401"/>
              <a:gd name="connsiteX5" fmla="*/ 520049 w 1038283"/>
              <a:gd name="connsiteY5" fmla="*/ 67220 h 435401"/>
              <a:gd name="connsiteX0" fmla="*/ 590647 w 1108881"/>
              <a:gd name="connsiteY0" fmla="*/ 86593 h 464239"/>
              <a:gd name="connsiteX1" fmla="*/ 108 w 1108881"/>
              <a:gd name="connsiteY1" fmla="*/ 16226 h 464239"/>
              <a:gd name="connsiteX2" fmla="*/ 638194 w 1108881"/>
              <a:gd name="connsiteY2" fmla="*/ 451638 h 464239"/>
              <a:gd name="connsiteX3" fmla="*/ 1108881 w 1108881"/>
              <a:gd name="connsiteY3" fmla="*/ 234925 h 464239"/>
              <a:gd name="connsiteX4" fmla="*/ 1011497 w 1108881"/>
              <a:gd name="connsiteY4" fmla="*/ 25044 h 464239"/>
              <a:gd name="connsiteX5" fmla="*/ 590647 w 1108881"/>
              <a:gd name="connsiteY5" fmla="*/ 86593 h 464239"/>
              <a:gd name="connsiteX0" fmla="*/ 626889 w 1145123"/>
              <a:gd name="connsiteY0" fmla="*/ 138537 h 516183"/>
              <a:gd name="connsiteX1" fmla="*/ 36350 w 1145123"/>
              <a:gd name="connsiteY1" fmla="*/ 68170 h 516183"/>
              <a:gd name="connsiteX2" fmla="*/ 674436 w 1145123"/>
              <a:gd name="connsiteY2" fmla="*/ 503582 h 516183"/>
              <a:gd name="connsiteX3" fmla="*/ 1145123 w 1145123"/>
              <a:gd name="connsiteY3" fmla="*/ 286869 h 516183"/>
              <a:gd name="connsiteX4" fmla="*/ 1047739 w 1145123"/>
              <a:gd name="connsiteY4" fmla="*/ 76988 h 516183"/>
              <a:gd name="connsiteX5" fmla="*/ 626889 w 1145123"/>
              <a:gd name="connsiteY5" fmla="*/ 138537 h 516183"/>
              <a:gd name="connsiteX0" fmla="*/ 629345 w 1147579"/>
              <a:gd name="connsiteY0" fmla="*/ 85202 h 462848"/>
              <a:gd name="connsiteX1" fmla="*/ 38806 w 1147579"/>
              <a:gd name="connsiteY1" fmla="*/ 14835 h 462848"/>
              <a:gd name="connsiteX2" fmla="*/ 676892 w 1147579"/>
              <a:gd name="connsiteY2" fmla="*/ 450247 h 462848"/>
              <a:gd name="connsiteX3" fmla="*/ 1147579 w 1147579"/>
              <a:gd name="connsiteY3" fmla="*/ 233534 h 462848"/>
              <a:gd name="connsiteX4" fmla="*/ 1050195 w 1147579"/>
              <a:gd name="connsiteY4" fmla="*/ 23653 h 462848"/>
              <a:gd name="connsiteX5" fmla="*/ 629345 w 1147579"/>
              <a:gd name="connsiteY5" fmla="*/ 85202 h 462848"/>
              <a:gd name="connsiteX0" fmla="*/ 601814 w 1120048"/>
              <a:gd name="connsiteY0" fmla="*/ 78226 h 444505"/>
              <a:gd name="connsiteX1" fmla="*/ 11275 w 1120048"/>
              <a:gd name="connsiteY1" fmla="*/ 7859 h 444505"/>
              <a:gd name="connsiteX2" fmla="*/ 246557 w 1120048"/>
              <a:gd name="connsiteY2" fmla="*/ 300571 h 444505"/>
              <a:gd name="connsiteX3" fmla="*/ 649361 w 1120048"/>
              <a:gd name="connsiteY3" fmla="*/ 443271 h 444505"/>
              <a:gd name="connsiteX4" fmla="*/ 1120048 w 1120048"/>
              <a:gd name="connsiteY4" fmla="*/ 226558 h 444505"/>
              <a:gd name="connsiteX5" fmla="*/ 1022664 w 1120048"/>
              <a:gd name="connsiteY5" fmla="*/ 16677 h 444505"/>
              <a:gd name="connsiteX6" fmla="*/ 601814 w 1120048"/>
              <a:gd name="connsiteY6" fmla="*/ 78226 h 444505"/>
              <a:gd name="connsiteX0" fmla="*/ 601814 w 1120048"/>
              <a:gd name="connsiteY0" fmla="*/ 78226 h 446627"/>
              <a:gd name="connsiteX1" fmla="*/ 11275 w 1120048"/>
              <a:gd name="connsiteY1" fmla="*/ 7859 h 446627"/>
              <a:gd name="connsiteX2" fmla="*/ 246557 w 1120048"/>
              <a:gd name="connsiteY2" fmla="*/ 300571 h 446627"/>
              <a:gd name="connsiteX3" fmla="*/ 649361 w 1120048"/>
              <a:gd name="connsiteY3" fmla="*/ 443271 h 446627"/>
              <a:gd name="connsiteX4" fmla="*/ 1120048 w 1120048"/>
              <a:gd name="connsiteY4" fmla="*/ 226558 h 446627"/>
              <a:gd name="connsiteX5" fmla="*/ 1022664 w 1120048"/>
              <a:gd name="connsiteY5" fmla="*/ 16677 h 446627"/>
              <a:gd name="connsiteX6" fmla="*/ 601814 w 1120048"/>
              <a:gd name="connsiteY6" fmla="*/ 78226 h 446627"/>
              <a:gd name="connsiteX0" fmla="*/ 524579 w 1042813"/>
              <a:gd name="connsiteY0" fmla="*/ 80008 h 448409"/>
              <a:gd name="connsiteX1" fmla="*/ 17117 w 1042813"/>
              <a:gd name="connsiteY1" fmla="*/ 7764 h 448409"/>
              <a:gd name="connsiteX2" fmla="*/ 169322 w 1042813"/>
              <a:gd name="connsiteY2" fmla="*/ 302353 h 448409"/>
              <a:gd name="connsiteX3" fmla="*/ 572126 w 1042813"/>
              <a:gd name="connsiteY3" fmla="*/ 445053 h 448409"/>
              <a:gd name="connsiteX4" fmla="*/ 1042813 w 1042813"/>
              <a:gd name="connsiteY4" fmla="*/ 228340 h 448409"/>
              <a:gd name="connsiteX5" fmla="*/ 945429 w 1042813"/>
              <a:gd name="connsiteY5" fmla="*/ 18459 h 448409"/>
              <a:gd name="connsiteX6" fmla="*/ 524579 w 1042813"/>
              <a:gd name="connsiteY6" fmla="*/ 80008 h 448409"/>
              <a:gd name="connsiteX0" fmla="*/ 526305 w 1044539"/>
              <a:gd name="connsiteY0" fmla="*/ 80008 h 448409"/>
              <a:gd name="connsiteX1" fmla="*/ 18843 w 1044539"/>
              <a:gd name="connsiteY1" fmla="*/ 7764 h 448409"/>
              <a:gd name="connsiteX2" fmla="*/ 171048 w 1044539"/>
              <a:gd name="connsiteY2" fmla="*/ 302353 h 448409"/>
              <a:gd name="connsiteX3" fmla="*/ 573852 w 1044539"/>
              <a:gd name="connsiteY3" fmla="*/ 445053 h 448409"/>
              <a:gd name="connsiteX4" fmla="*/ 1044539 w 1044539"/>
              <a:gd name="connsiteY4" fmla="*/ 228340 h 448409"/>
              <a:gd name="connsiteX5" fmla="*/ 947155 w 1044539"/>
              <a:gd name="connsiteY5" fmla="*/ 18459 h 448409"/>
              <a:gd name="connsiteX6" fmla="*/ 526305 w 1044539"/>
              <a:gd name="connsiteY6" fmla="*/ 80008 h 448409"/>
              <a:gd name="connsiteX0" fmla="*/ 531641 w 1049875"/>
              <a:gd name="connsiteY0" fmla="*/ 80514 h 447242"/>
              <a:gd name="connsiteX1" fmla="*/ 24179 w 1049875"/>
              <a:gd name="connsiteY1" fmla="*/ 8270 h 447242"/>
              <a:gd name="connsiteX2" fmla="*/ 151461 w 1049875"/>
              <a:gd name="connsiteY2" fmla="*/ 312244 h 447242"/>
              <a:gd name="connsiteX3" fmla="*/ 579188 w 1049875"/>
              <a:gd name="connsiteY3" fmla="*/ 445559 h 447242"/>
              <a:gd name="connsiteX4" fmla="*/ 1049875 w 1049875"/>
              <a:gd name="connsiteY4" fmla="*/ 228846 h 447242"/>
              <a:gd name="connsiteX5" fmla="*/ 952491 w 1049875"/>
              <a:gd name="connsiteY5" fmla="*/ 18965 h 447242"/>
              <a:gd name="connsiteX6" fmla="*/ 531641 w 1049875"/>
              <a:gd name="connsiteY6" fmla="*/ 80514 h 447242"/>
              <a:gd name="connsiteX0" fmla="*/ 531641 w 1049875"/>
              <a:gd name="connsiteY0" fmla="*/ 80514 h 363406"/>
              <a:gd name="connsiteX1" fmla="*/ 24179 w 1049875"/>
              <a:gd name="connsiteY1" fmla="*/ 8270 h 363406"/>
              <a:gd name="connsiteX2" fmla="*/ 151461 w 1049875"/>
              <a:gd name="connsiteY2" fmla="*/ 312244 h 363406"/>
              <a:gd name="connsiteX3" fmla="*/ 624115 w 1049875"/>
              <a:gd name="connsiteY3" fmla="*/ 344046 h 363406"/>
              <a:gd name="connsiteX4" fmla="*/ 1049875 w 1049875"/>
              <a:gd name="connsiteY4" fmla="*/ 228846 h 363406"/>
              <a:gd name="connsiteX5" fmla="*/ 952491 w 1049875"/>
              <a:gd name="connsiteY5" fmla="*/ 18965 h 363406"/>
              <a:gd name="connsiteX6" fmla="*/ 531641 w 1049875"/>
              <a:gd name="connsiteY6" fmla="*/ 80514 h 363406"/>
              <a:gd name="connsiteX0" fmla="*/ 531641 w 1049875"/>
              <a:gd name="connsiteY0" fmla="*/ 80514 h 360597"/>
              <a:gd name="connsiteX1" fmla="*/ 24179 w 1049875"/>
              <a:gd name="connsiteY1" fmla="*/ 8270 h 360597"/>
              <a:gd name="connsiteX2" fmla="*/ 151461 w 1049875"/>
              <a:gd name="connsiteY2" fmla="*/ 312244 h 360597"/>
              <a:gd name="connsiteX3" fmla="*/ 624115 w 1049875"/>
              <a:gd name="connsiteY3" fmla="*/ 344046 h 360597"/>
              <a:gd name="connsiteX4" fmla="*/ 1049875 w 1049875"/>
              <a:gd name="connsiteY4" fmla="*/ 228846 h 360597"/>
              <a:gd name="connsiteX5" fmla="*/ 952491 w 1049875"/>
              <a:gd name="connsiteY5" fmla="*/ 18965 h 360597"/>
              <a:gd name="connsiteX6" fmla="*/ 531641 w 1049875"/>
              <a:gd name="connsiteY6" fmla="*/ 80514 h 360597"/>
              <a:gd name="connsiteX0" fmla="*/ 531641 w 1061867"/>
              <a:gd name="connsiteY0" fmla="*/ 80514 h 360597"/>
              <a:gd name="connsiteX1" fmla="*/ 24179 w 1061867"/>
              <a:gd name="connsiteY1" fmla="*/ 8270 h 360597"/>
              <a:gd name="connsiteX2" fmla="*/ 151461 w 1061867"/>
              <a:gd name="connsiteY2" fmla="*/ 312244 h 360597"/>
              <a:gd name="connsiteX3" fmla="*/ 624115 w 1061867"/>
              <a:gd name="connsiteY3" fmla="*/ 344046 h 360597"/>
              <a:gd name="connsiteX4" fmla="*/ 1049875 w 1061867"/>
              <a:gd name="connsiteY4" fmla="*/ 228846 h 360597"/>
              <a:gd name="connsiteX5" fmla="*/ 952491 w 1061867"/>
              <a:gd name="connsiteY5" fmla="*/ 18965 h 360597"/>
              <a:gd name="connsiteX6" fmla="*/ 531641 w 1061867"/>
              <a:gd name="connsiteY6" fmla="*/ 80514 h 360597"/>
              <a:gd name="connsiteX0" fmla="*/ 531641 w 1061867"/>
              <a:gd name="connsiteY0" fmla="*/ 80514 h 360597"/>
              <a:gd name="connsiteX1" fmla="*/ 24179 w 1061867"/>
              <a:gd name="connsiteY1" fmla="*/ 8270 h 360597"/>
              <a:gd name="connsiteX2" fmla="*/ 151461 w 1061867"/>
              <a:gd name="connsiteY2" fmla="*/ 312244 h 360597"/>
              <a:gd name="connsiteX3" fmla="*/ 624115 w 1061867"/>
              <a:gd name="connsiteY3" fmla="*/ 344046 h 360597"/>
              <a:gd name="connsiteX4" fmla="*/ 1049875 w 1061867"/>
              <a:gd name="connsiteY4" fmla="*/ 228846 h 360597"/>
              <a:gd name="connsiteX5" fmla="*/ 952491 w 1061867"/>
              <a:gd name="connsiteY5" fmla="*/ 18965 h 360597"/>
              <a:gd name="connsiteX6" fmla="*/ 531641 w 1061867"/>
              <a:gd name="connsiteY6" fmla="*/ 80514 h 36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1867" h="360597">
                <a:moveTo>
                  <a:pt x="531641" y="80514"/>
                </a:moveTo>
                <a:cubicBezTo>
                  <a:pt x="376922" y="78732"/>
                  <a:pt x="87542" y="-30352"/>
                  <a:pt x="24179" y="8270"/>
                </a:cubicBezTo>
                <a:cubicBezTo>
                  <a:pt x="-39184" y="46892"/>
                  <a:pt x="28498" y="241552"/>
                  <a:pt x="151461" y="312244"/>
                </a:cubicBezTo>
                <a:cubicBezTo>
                  <a:pt x="257809" y="384813"/>
                  <a:pt x="474379" y="357946"/>
                  <a:pt x="624115" y="344046"/>
                </a:cubicBezTo>
                <a:cubicBezTo>
                  <a:pt x="773851" y="330146"/>
                  <a:pt x="1004800" y="278780"/>
                  <a:pt x="1049875" y="228846"/>
                </a:cubicBezTo>
                <a:cubicBezTo>
                  <a:pt x="1085376" y="96180"/>
                  <a:pt x="1038863" y="43687"/>
                  <a:pt x="952491" y="18965"/>
                </a:cubicBezTo>
                <a:cubicBezTo>
                  <a:pt x="866119" y="-5757"/>
                  <a:pt x="686360" y="82296"/>
                  <a:pt x="531641" y="80514"/>
                </a:cubicBezTo>
                <a:close/>
              </a:path>
            </a:pathLst>
          </a:custGeom>
          <a:noFill/>
          <a:ln w="25400" cap="flat" cmpd="sng" algn="ctr">
            <a:solidFill>
              <a:srgbClr val="325AB4">
                <a:lumMod val="75000"/>
              </a:srgbClr>
            </a:solidFill>
            <a:prstDash val="sysDash"/>
          </a:ln>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335" name="Freeform 334">
            <a:extLst>
              <a:ext uri="{FF2B5EF4-FFF2-40B4-BE49-F238E27FC236}">
                <a16:creationId xmlns:a16="http://schemas.microsoft.com/office/drawing/2014/main" id="{E4476A08-7380-B34E-843F-B7C6D98F100D}"/>
              </a:ext>
            </a:extLst>
          </p:cNvPr>
          <p:cNvSpPr/>
          <p:nvPr/>
        </p:nvSpPr>
        <p:spPr>
          <a:xfrm>
            <a:off x="7471056" y="1382935"/>
            <a:ext cx="1038712" cy="1030568"/>
          </a:xfrm>
          <a:custGeom>
            <a:avLst/>
            <a:gdLst>
              <a:gd name="connsiteX0" fmla="*/ 221407 w 1088950"/>
              <a:gd name="connsiteY0" fmla="*/ 12680 h 907615"/>
              <a:gd name="connsiteX1" fmla="*/ 28367 w 1088950"/>
              <a:gd name="connsiteY1" fmla="*/ 774680 h 907615"/>
              <a:gd name="connsiteX2" fmla="*/ 820847 w 1088950"/>
              <a:gd name="connsiteY2" fmla="*/ 845800 h 907615"/>
              <a:gd name="connsiteX3" fmla="*/ 1085007 w 1088950"/>
              <a:gd name="connsiteY3" fmla="*/ 124440 h 907615"/>
              <a:gd name="connsiteX4" fmla="*/ 658287 w 1088950"/>
              <a:gd name="connsiteY4" fmla="*/ 287000 h 907615"/>
              <a:gd name="connsiteX5" fmla="*/ 221407 w 1088950"/>
              <a:gd name="connsiteY5" fmla="*/ 12680 h 907615"/>
              <a:gd name="connsiteX0" fmla="*/ 53398 w 920182"/>
              <a:gd name="connsiteY0" fmla="*/ 6038 h 858372"/>
              <a:gd name="connsiteX1" fmla="*/ 73718 w 920182"/>
              <a:gd name="connsiteY1" fmla="*/ 595318 h 858372"/>
              <a:gd name="connsiteX2" fmla="*/ 652838 w 920182"/>
              <a:gd name="connsiteY2" fmla="*/ 839158 h 858372"/>
              <a:gd name="connsiteX3" fmla="*/ 916998 w 920182"/>
              <a:gd name="connsiteY3" fmla="*/ 117798 h 858372"/>
              <a:gd name="connsiteX4" fmla="*/ 490278 w 920182"/>
              <a:gd name="connsiteY4" fmla="*/ 280358 h 858372"/>
              <a:gd name="connsiteX5" fmla="*/ 53398 w 920182"/>
              <a:gd name="connsiteY5" fmla="*/ 6038 h 858372"/>
              <a:gd name="connsiteX0" fmla="*/ 36665 w 954249"/>
              <a:gd name="connsiteY0" fmla="*/ 7266 h 787684"/>
              <a:gd name="connsiteX1" fmla="*/ 107785 w 954249"/>
              <a:gd name="connsiteY1" fmla="*/ 525426 h 787684"/>
              <a:gd name="connsiteX2" fmla="*/ 686905 w 954249"/>
              <a:gd name="connsiteY2" fmla="*/ 769266 h 787684"/>
              <a:gd name="connsiteX3" fmla="*/ 951065 w 954249"/>
              <a:gd name="connsiteY3" fmla="*/ 47906 h 787684"/>
              <a:gd name="connsiteX4" fmla="*/ 524345 w 954249"/>
              <a:gd name="connsiteY4" fmla="*/ 210466 h 787684"/>
              <a:gd name="connsiteX5" fmla="*/ 36665 w 954249"/>
              <a:gd name="connsiteY5" fmla="*/ 7266 h 787684"/>
              <a:gd name="connsiteX0" fmla="*/ 38815 w 957660"/>
              <a:gd name="connsiteY0" fmla="*/ 7266 h 740370"/>
              <a:gd name="connsiteX1" fmla="*/ 109935 w 957660"/>
              <a:gd name="connsiteY1" fmla="*/ 525426 h 740370"/>
              <a:gd name="connsiteX2" fmla="*/ 739855 w 957660"/>
              <a:gd name="connsiteY2" fmla="*/ 718466 h 740370"/>
              <a:gd name="connsiteX3" fmla="*/ 953215 w 957660"/>
              <a:gd name="connsiteY3" fmla="*/ 47906 h 740370"/>
              <a:gd name="connsiteX4" fmla="*/ 526495 w 957660"/>
              <a:gd name="connsiteY4" fmla="*/ 210466 h 740370"/>
              <a:gd name="connsiteX5" fmla="*/ 38815 w 957660"/>
              <a:gd name="connsiteY5" fmla="*/ 7266 h 740370"/>
              <a:gd name="connsiteX0" fmla="*/ 25690 w 944323"/>
              <a:gd name="connsiteY0" fmla="*/ 6874 h 738424"/>
              <a:gd name="connsiteX1" fmla="*/ 137450 w 944323"/>
              <a:gd name="connsiteY1" fmla="*/ 514874 h 738424"/>
              <a:gd name="connsiteX2" fmla="*/ 726730 w 944323"/>
              <a:gd name="connsiteY2" fmla="*/ 718074 h 738424"/>
              <a:gd name="connsiteX3" fmla="*/ 940090 w 944323"/>
              <a:gd name="connsiteY3" fmla="*/ 47514 h 738424"/>
              <a:gd name="connsiteX4" fmla="*/ 513370 w 944323"/>
              <a:gd name="connsiteY4" fmla="*/ 210074 h 738424"/>
              <a:gd name="connsiteX5" fmla="*/ 25690 w 944323"/>
              <a:gd name="connsiteY5" fmla="*/ 6874 h 738424"/>
              <a:gd name="connsiteX0" fmla="*/ 23027 w 939828"/>
              <a:gd name="connsiteY0" fmla="*/ 6874 h 701249"/>
              <a:gd name="connsiteX1" fmla="*/ 134787 w 939828"/>
              <a:gd name="connsiteY1" fmla="*/ 514874 h 701249"/>
              <a:gd name="connsiteX2" fmla="*/ 622467 w 939828"/>
              <a:gd name="connsiteY2" fmla="*/ 677434 h 701249"/>
              <a:gd name="connsiteX3" fmla="*/ 937427 w 939828"/>
              <a:gd name="connsiteY3" fmla="*/ 47514 h 701249"/>
              <a:gd name="connsiteX4" fmla="*/ 510707 w 939828"/>
              <a:gd name="connsiteY4" fmla="*/ 210074 h 701249"/>
              <a:gd name="connsiteX5" fmla="*/ 23027 w 939828"/>
              <a:gd name="connsiteY5" fmla="*/ 6874 h 701249"/>
              <a:gd name="connsiteX0" fmla="*/ 23027 w 959984"/>
              <a:gd name="connsiteY0" fmla="*/ 7207 h 696299"/>
              <a:gd name="connsiteX1" fmla="*/ 134787 w 959984"/>
              <a:gd name="connsiteY1" fmla="*/ 515207 h 696299"/>
              <a:gd name="connsiteX2" fmla="*/ 622467 w 959984"/>
              <a:gd name="connsiteY2" fmla="*/ 677767 h 696299"/>
              <a:gd name="connsiteX3" fmla="*/ 957747 w 959984"/>
              <a:gd name="connsiteY3" fmla="*/ 129127 h 696299"/>
              <a:gd name="connsiteX4" fmla="*/ 510707 w 959984"/>
              <a:gd name="connsiteY4" fmla="*/ 210407 h 696299"/>
              <a:gd name="connsiteX5" fmla="*/ 23027 w 959984"/>
              <a:gd name="connsiteY5" fmla="*/ 7207 h 696299"/>
              <a:gd name="connsiteX0" fmla="*/ 23027 w 966054"/>
              <a:gd name="connsiteY0" fmla="*/ 7207 h 696299"/>
              <a:gd name="connsiteX1" fmla="*/ 134787 w 966054"/>
              <a:gd name="connsiteY1" fmla="*/ 515207 h 696299"/>
              <a:gd name="connsiteX2" fmla="*/ 622467 w 966054"/>
              <a:gd name="connsiteY2" fmla="*/ 677767 h 696299"/>
              <a:gd name="connsiteX3" fmla="*/ 957747 w 966054"/>
              <a:gd name="connsiteY3" fmla="*/ 129127 h 696299"/>
              <a:gd name="connsiteX4" fmla="*/ 510707 w 966054"/>
              <a:gd name="connsiteY4" fmla="*/ 210407 h 696299"/>
              <a:gd name="connsiteX5" fmla="*/ 23027 w 966054"/>
              <a:gd name="connsiteY5" fmla="*/ 7207 h 696299"/>
              <a:gd name="connsiteX0" fmla="*/ 67199 w 1010226"/>
              <a:gd name="connsiteY0" fmla="*/ 4928 h 694020"/>
              <a:gd name="connsiteX1" fmla="*/ 178959 w 1010226"/>
              <a:gd name="connsiteY1" fmla="*/ 512928 h 694020"/>
              <a:gd name="connsiteX2" fmla="*/ 666639 w 1010226"/>
              <a:gd name="connsiteY2" fmla="*/ 675488 h 694020"/>
              <a:gd name="connsiteX3" fmla="*/ 1001919 w 1010226"/>
              <a:gd name="connsiteY3" fmla="*/ 126848 h 694020"/>
              <a:gd name="connsiteX4" fmla="*/ 554879 w 1010226"/>
              <a:gd name="connsiteY4" fmla="*/ 208128 h 694020"/>
              <a:gd name="connsiteX5" fmla="*/ 67199 w 1010226"/>
              <a:gd name="connsiteY5" fmla="*/ 4928 h 694020"/>
              <a:gd name="connsiteX0" fmla="*/ 67199 w 1010226"/>
              <a:gd name="connsiteY0" fmla="*/ 4742 h 693834"/>
              <a:gd name="connsiteX1" fmla="*/ 178959 w 1010226"/>
              <a:gd name="connsiteY1" fmla="*/ 512742 h 693834"/>
              <a:gd name="connsiteX2" fmla="*/ 666639 w 1010226"/>
              <a:gd name="connsiteY2" fmla="*/ 675302 h 693834"/>
              <a:gd name="connsiteX3" fmla="*/ 1001919 w 1010226"/>
              <a:gd name="connsiteY3" fmla="*/ 126662 h 693834"/>
              <a:gd name="connsiteX4" fmla="*/ 554879 w 1010226"/>
              <a:gd name="connsiteY4" fmla="*/ 207942 h 693834"/>
              <a:gd name="connsiteX5" fmla="*/ 67199 w 1010226"/>
              <a:gd name="connsiteY5" fmla="*/ 4742 h 69383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8811 w 971838"/>
              <a:gd name="connsiteY0" fmla="*/ 27687 h 716779"/>
              <a:gd name="connsiteX1" fmla="*/ 140571 w 971838"/>
              <a:gd name="connsiteY1" fmla="*/ 535687 h 716779"/>
              <a:gd name="connsiteX2" fmla="*/ 628251 w 971838"/>
              <a:gd name="connsiteY2" fmla="*/ 698247 h 716779"/>
              <a:gd name="connsiteX3" fmla="*/ 963531 w 971838"/>
              <a:gd name="connsiteY3" fmla="*/ 149607 h 716779"/>
              <a:gd name="connsiteX4" fmla="*/ 475851 w 971838"/>
              <a:gd name="connsiteY4" fmla="*/ 261367 h 716779"/>
              <a:gd name="connsiteX5" fmla="*/ 28811 w 971838"/>
              <a:gd name="connsiteY5" fmla="*/ 27687 h 716779"/>
              <a:gd name="connsiteX0" fmla="*/ 30379 w 963246"/>
              <a:gd name="connsiteY0" fmla="*/ 30104 h 688240"/>
              <a:gd name="connsiteX1" fmla="*/ 131979 w 963246"/>
              <a:gd name="connsiteY1" fmla="*/ 507624 h 688240"/>
              <a:gd name="connsiteX2" fmla="*/ 619659 w 963246"/>
              <a:gd name="connsiteY2" fmla="*/ 670184 h 688240"/>
              <a:gd name="connsiteX3" fmla="*/ 954939 w 963246"/>
              <a:gd name="connsiteY3" fmla="*/ 121544 h 688240"/>
              <a:gd name="connsiteX4" fmla="*/ 467259 w 963246"/>
              <a:gd name="connsiteY4" fmla="*/ 233304 h 688240"/>
              <a:gd name="connsiteX5" fmla="*/ 30379 w 963246"/>
              <a:gd name="connsiteY5" fmla="*/ 30104 h 688240"/>
              <a:gd name="connsiteX0" fmla="*/ 30379 w 963246"/>
              <a:gd name="connsiteY0" fmla="*/ 30104 h 695581"/>
              <a:gd name="connsiteX1" fmla="*/ 131979 w 963246"/>
              <a:gd name="connsiteY1" fmla="*/ 507624 h 695581"/>
              <a:gd name="connsiteX2" fmla="*/ 619659 w 963246"/>
              <a:gd name="connsiteY2" fmla="*/ 670184 h 695581"/>
              <a:gd name="connsiteX3" fmla="*/ 954939 w 963246"/>
              <a:gd name="connsiteY3" fmla="*/ 121544 h 695581"/>
              <a:gd name="connsiteX4" fmla="*/ 467259 w 963246"/>
              <a:gd name="connsiteY4" fmla="*/ 233304 h 695581"/>
              <a:gd name="connsiteX5" fmla="*/ 30379 w 963246"/>
              <a:gd name="connsiteY5" fmla="*/ 30104 h 695581"/>
              <a:gd name="connsiteX0" fmla="*/ 24233 w 957145"/>
              <a:gd name="connsiteY0" fmla="*/ 5187 h 666118"/>
              <a:gd name="connsiteX1" fmla="*/ 115673 w 957145"/>
              <a:gd name="connsiteY1" fmla="*/ 462387 h 666118"/>
              <a:gd name="connsiteX2" fmla="*/ 613513 w 957145"/>
              <a:gd name="connsiteY2" fmla="*/ 645267 h 666118"/>
              <a:gd name="connsiteX3" fmla="*/ 948793 w 957145"/>
              <a:gd name="connsiteY3" fmla="*/ 96627 h 666118"/>
              <a:gd name="connsiteX4" fmla="*/ 461113 w 957145"/>
              <a:gd name="connsiteY4" fmla="*/ 208387 h 666118"/>
              <a:gd name="connsiteX5" fmla="*/ 24233 w 957145"/>
              <a:gd name="connsiteY5" fmla="*/ 5187 h 666118"/>
              <a:gd name="connsiteX0" fmla="*/ 24233 w 957145"/>
              <a:gd name="connsiteY0" fmla="*/ 5187 h 660302"/>
              <a:gd name="connsiteX1" fmla="*/ 115673 w 957145"/>
              <a:gd name="connsiteY1" fmla="*/ 462387 h 660302"/>
              <a:gd name="connsiteX2" fmla="*/ 613513 w 957145"/>
              <a:gd name="connsiteY2" fmla="*/ 645267 h 660302"/>
              <a:gd name="connsiteX3" fmla="*/ 948793 w 957145"/>
              <a:gd name="connsiteY3" fmla="*/ 96627 h 660302"/>
              <a:gd name="connsiteX4" fmla="*/ 461113 w 957145"/>
              <a:gd name="connsiteY4" fmla="*/ 208387 h 660302"/>
              <a:gd name="connsiteX5" fmla="*/ 24233 w 957145"/>
              <a:gd name="connsiteY5" fmla="*/ 5187 h 660302"/>
              <a:gd name="connsiteX0" fmla="*/ 37642 w 970554"/>
              <a:gd name="connsiteY0" fmla="*/ 28930 h 684045"/>
              <a:gd name="connsiteX1" fmla="*/ 129082 w 970554"/>
              <a:gd name="connsiteY1" fmla="*/ 486130 h 684045"/>
              <a:gd name="connsiteX2" fmla="*/ 626922 w 970554"/>
              <a:gd name="connsiteY2" fmla="*/ 669010 h 684045"/>
              <a:gd name="connsiteX3" fmla="*/ 962202 w 970554"/>
              <a:gd name="connsiteY3" fmla="*/ 120370 h 684045"/>
              <a:gd name="connsiteX4" fmla="*/ 474522 w 970554"/>
              <a:gd name="connsiteY4" fmla="*/ 232130 h 684045"/>
              <a:gd name="connsiteX5" fmla="*/ 37642 w 970554"/>
              <a:gd name="connsiteY5" fmla="*/ 28930 h 684045"/>
              <a:gd name="connsiteX0" fmla="*/ 51093 w 928247"/>
              <a:gd name="connsiteY0" fmla="*/ 272367 h 580725"/>
              <a:gd name="connsiteX1" fmla="*/ 86775 w 928247"/>
              <a:gd name="connsiteY1" fmla="*/ 386132 h 580725"/>
              <a:gd name="connsiteX2" fmla="*/ 584615 w 928247"/>
              <a:gd name="connsiteY2" fmla="*/ 569012 h 580725"/>
              <a:gd name="connsiteX3" fmla="*/ 919895 w 928247"/>
              <a:gd name="connsiteY3" fmla="*/ 20372 h 580725"/>
              <a:gd name="connsiteX4" fmla="*/ 432215 w 928247"/>
              <a:gd name="connsiteY4" fmla="*/ 132132 h 580725"/>
              <a:gd name="connsiteX5" fmla="*/ 51093 w 928247"/>
              <a:gd name="connsiteY5" fmla="*/ 272367 h 580725"/>
              <a:gd name="connsiteX0" fmla="*/ 38127 w 915281"/>
              <a:gd name="connsiteY0" fmla="*/ 272367 h 591025"/>
              <a:gd name="connsiteX1" fmla="*/ 73809 w 915281"/>
              <a:gd name="connsiteY1" fmla="*/ 462451 h 591025"/>
              <a:gd name="connsiteX2" fmla="*/ 571649 w 915281"/>
              <a:gd name="connsiteY2" fmla="*/ 569012 h 591025"/>
              <a:gd name="connsiteX3" fmla="*/ 906929 w 915281"/>
              <a:gd name="connsiteY3" fmla="*/ 20372 h 591025"/>
              <a:gd name="connsiteX4" fmla="*/ 419249 w 915281"/>
              <a:gd name="connsiteY4" fmla="*/ 132132 h 591025"/>
              <a:gd name="connsiteX5" fmla="*/ 38127 w 915281"/>
              <a:gd name="connsiteY5" fmla="*/ 272367 h 591025"/>
              <a:gd name="connsiteX0" fmla="*/ 38127 w 820768"/>
              <a:gd name="connsiteY0" fmla="*/ 238115 h 554283"/>
              <a:gd name="connsiteX1" fmla="*/ 73809 w 820768"/>
              <a:gd name="connsiteY1" fmla="*/ 428199 h 554283"/>
              <a:gd name="connsiteX2" fmla="*/ 571649 w 820768"/>
              <a:gd name="connsiteY2" fmla="*/ 534760 h 554283"/>
              <a:gd name="connsiteX3" fmla="*/ 809350 w 820768"/>
              <a:gd name="connsiteY3" fmla="*/ 24280 h 554283"/>
              <a:gd name="connsiteX4" fmla="*/ 419249 w 820768"/>
              <a:gd name="connsiteY4" fmla="*/ 97880 h 554283"/>
              <a:gd name="connsiteX5" fmla="*/ 38127 w 820768"/>
              <a:gd name="connsiteY5" fmla="*/ 238115 h 554283"/>
              <a:gd name="connsiteX0" fmla="*/ 30467 w 813108"/>
              <a:gd name="connsiteY0" fmla="*/ 232251 h 548419"/>
              <a:gd name="connsiteX1" fmla="*/ 66149 w 813108"/>
              <a:gd name="connsiteY1" fmla="*/ 422335 h 548419"/>
              <a:gd name="connsiteX2" fmla="*/ 563989 w 813108"/>
              <a:gd name="connsiteY2" fmla="*/ 528896 h 548419"/>
              <a:gd name="connsiteX3" fmla="*/ 801690 w 813108"/>
              <a:gd name="connsiteY3" fmla="*/ 18416 h 548419"/>
              <a:gd name="connsiteX4" fmla="*/ 300070 w 813108"/>
              <a:gd name="connsiteY4" fmla="*/ 145439 h 548419"/>
              <a:gd name="connsiteX5" fmla="*/ 30467 w 813108"/>
              <a:gd name="connsiteY5" fmla="*/ 232251 h 548419"/>
              <a:gd name="connsiteX0" fmla="*/ 44203 w 876299"/>
              <a:gd name="connsiteY0" fmla="*/ 232251 h 465668"/>
              <a:gd name="connsiteX1" fmla="*/ 79885 w 876299"/>
              <a:gd name="connsiteY1" fmla="*/ 422335 h 465668"/>
              <a:gd name="connsiteX2" fmla="*/ 800762 w 876299"/>
              <a:gd name="connsiteY2" fmla="*/ 429681 h 465668"/>
              <a:gd name="connsiteX3" fmla="*/ 815426 w 876299"/>
              <a:gd name="connsiteY3" fmla="*/ 18416 h 465668"/>
              <a:gd name="connsiteX4" fmla="*/ 313806 w 876299"/>
              <a:gd name="connsiteY4" fmla="*/ 145439 h 465668"/>
              <a:gd name="connsiteX5" fmla="*/ 44203 w 876299"/>
              <a:gd name="connsiteY5" fmla="*/ 232251 h 465668"/>
              <a:gd name="connsiteX0" fmla="*/ 48221 w 880317"/>
              <a:gd name="connsiteY0" fmla="*/ 291213 h 524630"/>
              <a:gd name="connsiteX1" fmla="*/ 83903 w 880317"/>
              <a:gd name="connsiteY1" fmla="*/ 481297 h 524630"/>
              <a:gd name="connsiteX2" fmla="*/ 804780 w 880317"/>
              <a:gd name="connsiteY2" fmla="*/ 488643 h 524630"/>
              <a:gd name="connsiteX3" fmla="*/ 819444 w 880317"/>
              <a:gd name="connsiteY3" fmla="*/ 77378 h 524630"/>
              <a:gd name="connsiteX4" fmla="*/ 384156 w 880317"/>
              <a:gd name="connsiteY4" fmla="*/ 16294 h 524630"/>
              <a:gd name="connsiteX5" fmla="*/ 48221 w 880317"/>
              <a:gd name="connsiteY5" fmla="*/ 291213 h 524630"/>
              <a:gd name="connsiteX0" fmla="*/ 48221 w 862605"/>
              <a:gd name="connsiteY0" fmla="*/ 289755 h 522803"/>
              <a:gd name="connsiteX1" fmla="*/ 83903 w 862605"/>
              <a:gd name="connsiteY1" fmla="*/ 479839 h 522803"/>
              <a:gd name="connsiteX2" fmla="*/ 804780 w 862605"/>
              <a:gd name="connsiteY2" fmla="*/ 487185 h 522803"/>
              <a:gd name="connsiteX3" fmla="*/ 778624 w 862605"/>
              <a:gd name="connsiteY3" fmla="*/ 81004 h 522803"/>
              <a:gd name="connsiteX4" fmla="*/ 384156 w 862605"/>
              <a:gd name="connsiteY4" fmla="*/ 14836 h 522803"/>
              <a:gd name="connsiteX5" fmla="*/ 48221 w 862605"/>
              <a:gd name="connsiteY5" fmla="*/ 289755 h 522803"/>
              <a:gd name="connsiteX0" fmla="*/ 30688 w 770464"/>
              <a:gd name="connsiteY0" fmla="*/ 289755 h 534030"/>
              <a:gd name="connsiteX1" fmla="*/ 66370 w 770464"/>
              <a:gd name="connsiteY1" fmla="*/ 479839 h 534030"/>
              <a:gd name="connsiteX2" fmla="*/ 481099 w 770464"/>
              <a:gd name="connsiteY2" fmla="*/ 502437 h 534030"/>
              <a:gd name="connsiteX3" fmla="*/ 761091 w 770464"/>
              <a:gd name="connsiteY3" fmla="*/ 81004 h 534030"/>
              <a:gd name="connsiteX4" fmla="*/ 366623 w 770464"/>
              <a:gd name="connsiteY4" fmla="*/ 14836 h 534030"/>
              <a:gd name="connsiteX5" fmla="*/ 30688 w 770464"/>
              <a:gd name="connsiteY5" fmla="*/ 289755 h 534030"/>
              <a:gd name="connsiteX0" fmla="*/ 237609 w 706955"/>
              <a:gd name="connsiteY0" fmla="*/ 199776 h 531439"/>
              <a:gd name="connsiteX1" fmla="*/ 2861 w 706955"/>
              <a:gd name="connsiteY1" fmla="*/ 473746 h 531439"/>
              <a:gd name="connsiteX2" fmla="*/ 417590 w 706955"/>
              <a:gd name="connsiteY2" fmla="*/ 496344 h 531439"/>
              <a:gd name="connsiteX3" fmla="*/ 697582 w 706955"/>
              <a:gd name="connsiteY3" fmla="*/ 74911 h 531439"/>
              <a:gd name="connsiteX4" fmla="*/ 303114 w 706955"/>
              <a:gd name="connsiteY4" fmla="*/ 8743 h 531439"/>
              <a:gd name="connsiteX5" fmla="*/ 237609 w 706955"/>
              <a:gd name="connsiteY5" fmla="*/ 199776 h 531439"/>
              <a:gd name="connsiteX0" fmla="*/ 262884 w 732373"/>
              <a:gd name="connsiteY0" fmla="*/ 199776 h 508780"/>
              <a:gd name="connsiteX1" fmla="*/ 2624 w 732373"/>
              <a:gd name="connsiteY1" fmla="*/ 379692 h 508780"/>
              <a:gd name="connsiteX2" fmla="*/ 442865 w 732373"/>
              <a:gd name="connsiteY2" fmla="*/ 496344 h 508780"/>
              <a:gd name="connsiteX3" fmla="*/ 722857 w 732373"/>
              <a:gd name="connsiteY3" fmla="*/ 74911 h 508780"/>
              <a:gd name="connsiteX4" fmla="*/ 328389 w 732373"/>
              <a:gd name="connsiteY4" fmla="*/ 8743 h 508780"/>
              <a:gd name="connsiteX5" fmla="*/ 262884 w 732373"/>
              <a:gd name="connsiteY5" fmla="*/ 199776 h 508780"/>
              <a:gd name="connsiteX0" fmla="*/ 260331 w 729820"/>
              <a:gd name="connsiteY0" fmla="*/ 199776 h 513084"/>
              <a:gd name="connsiteX1" fmla="*/ 71 w 729820"/>
              <a:gd name="connsiteY1" fmla="*/ 379692 h 513084"/>
              <a:gd name="connsiteX2" fmla="*/ 440312 w 729820"/>
              <a:gd name="connsiteY2" fmla="*/ 496344 h 513084"/>
              <a:gd name="connsiteX3" fmla="*/ 720304 w 729820"/>
              <a:gd name="connsiteY3" fmla="*/ 74911 h 513084"/>
              <a:gd name="connsiteX4" fmla="*/ 325836 w 729820"/>
              <a:gd name="connsiteY4" fmla="*/ 8743 h 513084"/>
              <a:gd name="connsiteX5" fmla="*/ 260331 w 729820"/>
              <a:gd name="connsiteY5" fmla="*/ 199776 h 513084"/>
              <a:gd name="connsiteX0" fmla="*/ 260331 w 729820"/>
              <a:gd name="connsiteY0" fmla="*/ 199776 h 522275"/>
              <a:gd name="connsiteX1" fmla="*/ 71 w 729820"/>
              <a:gd name="connsiteY1" fmla="*/ 379692 h 522275"/>
              <a:gd name="connsiteX2" fmla="*/ 440312 w 729820"/>
              <a:gd name="connsiteY2" fmla="*/ 496344 h 522275"/>
              <a:gd name="connsiteX3" fmla="*/ 720304 w 729820"/>
              <a:gd name="connsiteY3" fmla="*/ 74911 h 522275"/>
              <a:gd name="connsiteX4" fmla="*/ 325836 w 729820"/>
              <a:gd name="connsiteY4" fmla="*/ 8743 h 522275"/>
              <a:gd name="connsiteX5" fmla="*/ 260331 w 729820"/>
              <a:gd name="connsiteY5" fmla="*/ 199776 h 522275"/>
              <a:gd name="connsiteX0" fmla="*/ 260331 w 762138"/>
              <a:gd name="connsiteY0" fmla="*/ 199776 h 522275"/>
              <a:gd name="connsiteX1" fmla="*/ 71 w 762138"/>
              <a:gd name="connsiteY1" fmla="*/ 379692 h 522275"/>
              <a:gd name="connsiteX2" fmla="*/ 440312 w 762138"/>
              <a:gd name="connsiteY2" fmla="*/ 496344 h 522275"/>
              <a:gd name="connsiteX3" fmla="*/ 720304 w 762138"/>
              <a:gd name="connsiteY3" fmla="*/ 74911 h 522275"/>
              <a:gd name="connsiteX4" fmla="*/ 325836 w 762138"/>
              <a:gd name="connsiteY4" fmla="*/ 8743 h 522275"/>
              <a:gd name="connsiteX5" fmla="*/ 260331 w 762138"/>
              <a:gd name="connsiteY5" fmla="*/ 199776 h 522275"/>
              <a:gd name="connsiteX0" fmla="*/ 260331 w 998549"/>
              <a:gd name="connsiteY0" fmla="*/ 191641 h 500028"/>
              <a:gd name="connsiteX1" fmla="*/ 71 w 998549"/>
              <a:gd name="connsiteY1" fmla="*/ 371557 h 500028"/>
              <a:gd name="connsiteX2" fmla="*/ 440312 w 998549"/>
              <a:gd name="connsiteY2" fmla="*/ 488209 h 500028"/>
              <a:gd name="connsiteX3" fmla="*/ 970324 w 998549"/>
              <a:gd name="connsiteY3" fmla="*/ 257425 h 500028"/>
              <a:gd name="connsiteX4" fmla="*/ 325836 w 998549"/>
              <a:gd name="connsiteY4" fmla="*/ 608 h 500028"/>
              <a:gd name="connsiteX5" fmla="*/ 260331 w 998549"/>
              <a:gd name="connsiteY5" fmla="*/ 191641 h 500028"/>
              <a:gd name="connsiteX0" fmla="*/ 260356 w 998574"/>
              <a:gd name="connsiteY0" fmla="*/ 78319 h 386706"/>
              <a:gd name="connsiteX1" fmla="*/ 96 w 998574"/>
              <a:gd name="connsiteY1" fmla="*/ 258235 h 386706"/>
              <a:gd name="connsiteX2" fmla="*/ 440337 w 998574"/>
              <a:gd name="connsiteY2" fmla="*/ 374887 h 386706"/>
              <a:gd name="connsiteX3" fmla="*/ 970349 w 998574"/>
              <a:gd name="connsiteY3" fmla="*/ 144103 h 386706"/>
              <a:gd name="connsiteX4" fmla="*/ 667725 w 998574"/>
              <a:gd name="connsiteY4" fmla="*/ 1675 h 386706"/>
              <a:gd name="connsiteX5" fmla="*/ 260356 w 998574"/>
              <a:gd name="connsiteY5" fmla="*/ 78319 h 386706"/>
              <a:gd name="connsiteX0" fmla="*/ 267197 w 1010397"/>
              <a:gd name="connsiteY0" fmla="*/ 78319 h 417579"/>
              <a:gd name="connsiteX1" fmla="*/ 6937 w 1010397"/>
              <a:gd name="connsiteY1" fmla="*/ 258235 h 417579"/>
              <a:gd name="connsiteX2" fmla="*/ 544125 w 1010397"/>
              <a:gd name="connsiteY2" fmla="*/ 415559 h 417579"/>
              <a:gd name="connsiteX3" fmla="*/ 977190 w 1010397"/>
              <a:gd name="connsiteY3" fmla="*/ 144103 h 417579"/>
              <a:gd name="connsiteX4" fmla="*/ 674566 w 1010397"/>
              <a:gd name="connsiteY4" fmla="*/ 1675 h 417579"/>
              <a:gd name="connsiteX5" fmla="*/ 267197 w 1010397"/>
              <a:gd name="connsiteY5" fmla="*/ 78319 h 417579"/>
              <a:gd name="connsiteX0" fmla="*/ 267197 w 1008735"/>
              <a:gd name="connsiteY0" fmla="*/ 78319 h 440294"/>
              <a:gd name="connsiteX1" fmla="*/ 6937 w 1008735"/>
              <a:gd name="connsiteY1" fmla="*/ 258235 h 440294"/>
              <a:gd name="connsiteX2" fmla="*/ 544125 w 1008735"/>
              <a:gd name="connsiteY2" fmla="*/ 415559 h 440294"/>
              <a:gd name="connsiteX3" fmla="*/ 977190 w 1008735"/>
              <a:gd name="connsiteY3" fmla="*/ 144103 h 440294"/>
              <a:gd name="connsiteX4" fmla="*/ 674566 w 1008735"/>
              <a:gd name="connsiteY4" fmla="*/ 1675 h 440294"/>
              <a:gd name="connsiteX5" fmla="*/ 267197 w 1008735"/>
              <a:gd name="connsiteY5" fmla="*/ 78319 h 440294"/>
              <a:gd name="connsiteX0" fmla="*/ 270332 w 1016313"/>
              <a:gd name="connsiteY0" fmla="*/ 78319 h 417038"/>
              <a:gd name="connsiteX1" fmla="*/ 10072 w 1016313"/>
              <a:gd name="connsiteY1" fmla="*/ 258235 h 417038"/>
              <a:gd name="connsiteX2" fmla="*/ 618694 w 1016313"/>
              <a:gd name="connsiteY2" fmla="*/ 390139 h 417038"/>
              <a:gd name="connsiteX3" fmla="*/ 980325 w 1016313"/>
              <a:gd name="connsiteY3" fmla="*/ 144103 h 417038"/>
              <a:gd name="connsiteX4" fmla="*/ 677701 w 1016313"/>
              <a:gd name="connsiteY4" fmla="*/ 1675 h 417038"/>
              <a:gd name="connsiteX5" fmla="*/ 270332 w 1016313"/>
              <a:gd name="connsiteY5" fmla="*/ 78319 h 417038"/>
              <a:gd name="connsiteX0" fmla="*/ 270332 w 1018456"/>
              <a:gd name="connsiteY0" fmla="*/ 78493 h 395290"/>
              <a:gd name="connsiteX1" fmla="*/ 10072 w 1018456"/>
              <a:gd name="connsiteY1" fmla="*/ 291455 h 395290"/>
              <a:gd name="connsiteX2" fmla="*/ 618694 w 1018456"/>
              <a:gd name="connsiteY2" fmla="*/ 390313 h 395290"/>
              <a:gd name="connsiteX3" fmla="*/ 980325 w 1018456"/>
              <a:gd name="connsiteY3" fmla="*/ 144277 h 395290"/>
              <a:gd name="connsiteX4" fmla="*/ 677701 w 1018456"/>
              <a:gd name="connsiteY4" fmla="*/ 1849 h 395290"/>
              <a:gd name="connsiteX5" fmla="*/ 270332 w 1018456"/>
              <a:gd name="connsiteY5" fmla="*/ 78493 h 395290"/>
              <a:gd name="connsiteX0" fmla="*/ 261503 w 1009627"/>
              <a:gd name="connsiteY0" fmla="*/ 78493 h 402571"/>
              <a:gd name="connsiteX1" fmla="*/ 1243 w 1009627"/>
              <a:gd name="connsiteY1" fmla="*/ 291455 h 402571"/>
              <a:gd name="connsiteX2" fmla="*/ 609865 w 1009627"/>
              <a:gd name="connsiteY2" fmla="*/ 390313 h 402571"/>
              <a:gd name="connsiteX3" fmla="*/ 971496 w 1009627"/>
              <a:gd name="connsiteY3" fmla="*/ 144277 h 402571"/>
              <a:gd name="connsiteX4" fmla="*/ 668872 w 1009627"/>
              <a:gd name="connsiteY4" fmla="*/ 1849 h 402571"/>
              <a:gd name="connsiteX5" fmla="*/ 261503 w 1009627"/>
              <a:gd name="connsiteY5" fmla="*/ 78493 h 402571"/>
              <a:gd name="connsiteX0" fmla="*/ 246228 w 994165"/>
              <a:gd name="connsiteY0" fmla="*/ 78123 h 391173"/>
              <a:gd name="connsiteX1" fmla="*/ 1276 w 994165"/>
              <a:gd name="connsiteY1" fmla="*/ 212283 h 391173"/>
              <a:gd name="connsiteX2" fmla="*/ 594590 w 994165"/>
              <a:gd name="connsiteY2" fmla="*/ 389943 h 391173"/>
              <a:gd name="connsiteX3" fmla="*/ 956221 w 994165"/>
              <a:gd name="connsiteY3" fmla="*/ 143907 h 391173"/>
              <a:gd name="connsiteX4" fmla="*/ 653597 w 994165"/>
              <a:gd name="connsiteY4" fmla="*/ 1479 h 391173"/>
              <a:gd name="connsiteX5" fmla="*/ 246228 w 994165"/>
              <a:gd name="connsiteY5" fmla="*/ 78123 h 391173"/>
              <a:gd name="connsiteX0" fmla="*/ 248006 w 985467"/>
              <a:gd name="connsiteY0" fmla="*/ 78123 h 428622"/>
              <a:gd name="connsiteX1" fmla="*/ 3054 w 985467"/>
              <a:gd name="connsiteY1" fmla="*/ 212283 h 428622"/>
              <a:gd name="connsiteX2" fmla="*/ 412679 w 985467"/>
              <a:gd name="connsiteY2" fmla="*/ 428073 h 428622"/>
              <a:gd name="connsiteX3" fmla="*/ 957999 w 985467"/>
              <a:gd name="connsiteY3" fmla="*/ 143907 h 428622"/>
              <a:gd name="connsiteX4" fmla="*/ 655375 w 985467"/>
              <a:gd name="connsiteY4" fmla="*/ 1479 h 428622"/>
              <a:gd name="connsiteX5" fmla="*/ 248006 w 985467"/>
              <a:gd name="connsiteY5" fmla="*/ 78123 h 428622"/>
              <a:gd name="connsiteX0" fmla="*/ 317158 w 983185"/>
              <a:gd name="connsiteY0" fmla="*/ 112454 h 427348"/>
              <a:gd name="connsiteX1" fmla="*/ 772 w 983185"/>
              <a:gd name="connsiteY1" fmla="*/ 211026 h 427348"/>
              <a:gd name="connsiteX2" fmla="*/ 410397 w 983185"/>
              <a:gd name="connsiteY2" fmla="*/ 426816 h 427348"/>
              <a:gd name="connsiteX3" fmla="*/ 955717 w 983185"/>
              <a:gd name="connsiteY3" fmla="*/ 142650 h 427348"/>
              <a:gd name="connsiteX4" fmla="*/ 653093 w 983185"/>
              <a:gd name="connsiteY4" fmla="*/ 222 h 427348"/>
              <a:gd name="connsiteX5" fmla="*/ 317158 w 983185"/>
              <a:gd name="connsiteY5" fmla="*/ 112454 h 427348"/>
              <a:gd name="connsiteX0" fmla="*/ 331723 w 997750"/>
              <a:gd name="connsiteY0" fmla="*/ 112454 h 427693"/>
              <a:gd name="connsiteX1" fmla="*/ 15337 w 997750"/>
              <a:gd name="connsiteY1" fmla="*/ 211026 h 427693"/>
              <a:gd name="connsiteX2" fmla="*/ 424962 w 997750"/>
              <a:gd name="connsiteY2" fmla="*/ 426816 h 427693"/>
              <a:gd name="connsiteX3" fmla="*/ 970282 w 997750"/>
              <a:gd name="connsiteY3" fmla="*/ 142650 h 427693"/>
              <a:gd name="connsiteX4" fmla="*/ 667658 w 997750"/>
              <a:gd name="connsiteY4" fmla="*/ 222 h 427693"/>
              <a:gd name="connsiteX5" fmla="*/ 331723 w 997750"/>
              <a:gd name="connsiteY5" fmla="*/ 112454 h 427693"/>
              <a:gd name="connsiteX0" fmla="*/ 331723 w 997750"/>
              <a:gd name="connsiteY0" fmla="*/ 112454 h 427693"/>
              <a:gd name="connsiteX1" fmla="*/ 15337 w 997750"/>
              <a:gd name="connsiteY1" fmla="*/ 211026 h 427693"/>
              <a:gd name="connsiteX2" fmla="*/ 424962 w 997750"/>
              <a:gd name="connsiteY2" fmla="*/ 426816 h 427693"/>
              <a:gd name="connsiteX3" fmla="*/ 970282 w 997750"/>
              <a:gd name="connsiteY3" fmla="*/ 142650 h 427693"/>
              <a:gd name="connsiteX4" fmla="*/ 798265 w 997750"/>
              <a:gd name="connsiteY4" fmla="*/ 222 h 427693"/>
              <a:gd name="connsiteX5" fmla="*/ 331723 w 997750"/>
              <a:gd name="connsiteY5" fmla="*/ 112454 h 427693"/>
              <a:gd name="connsiteX0" fmla="*/ 331615 w 979651"/>
              <a:gd name="connsiteY0" fmla="*/ 113979 h 428347"/>
              <a:gd name="connsiteX1" fmla="*/ 15229 w 979651"/>
              <a:gd name="connsiteY1" fmla="*/ 212551 h 428347"/>
              <a:gd name="connsiteX2" fmla="*/ 424854 w 979651"/>
              <a:gd name="connsiteY2" fmla="*/ 428341 h 428347"/>
              <a:gd name="connsiteX3" fmla="*/ 951516 w 979651"/>
              <a:gd name="connsiteY3" fmla="*/ 207412 h 428347"/>
              <a:gd name="connsiteX4" fmla="*/ 798157 w 979651"/>
              <a:gd name="connsiteY4" fmla="*/ 1747 h 428347"/>
              <a:gd name="connsiteX5" fmla="*/ 331615 w 979651"/>
              <a:gd name="connsiteY5" fmla="*/ 113979 h 428347"/>
              <a:gd name="connsiteX0" fmla="*/ 331615 w 979651"/>
              <a:gd name="connsiteY0" fmla="*/ 113979 h 428347"/>
              <a:gd name="connsiteX1" fmla="*/ 15229 w 979651"/>
              <a:gd name="connsiteY1" fmla="*/ 212551 h 428347"/>
              <a:gd name="connsiteX2" fmla="*/ 424854 w 979651"/>
              <a:gd name="connsiteY2" fmla="*/ 428341 h 428347"/>
              <a:gd name="connsiteX3" fmla="*/ 951516 w 979651"/>
              <a:gd name="connsiteY3" fmla="*/ 207412 h 428347"/>
              <a:gd name="connsiteX4" fmla="*/ 798157 w 979651"/>
              <a:gd name="connsiteY4" fmla="*/ 1747 h 428347"/>
              <a:gd name="connsiteX5" fmla="*/ 331615 w 979651"/>
              <a:gd name="connsiteY5" fmla="*/ 113979 h 428347"/>
              <a:gd name="connsiteX0" fmla="*/ 331298 w 925570"/>
              <a:gd name="connsiteY0" fmla="*/ 114119 h 428481"/>
              <a:gd name="connsiteX1" fmla="*/ 14912 w 925570"/>
              <a:gd name="connsiteY1" fmla="*/ 212691 h 428481"/>
              <a:gd name="connsiteX2" fmla="*/ 424537 w 925570"/>
              <a:gd name="connsiteY2" fmla="*/ 428481 h 428481"/>
              <a:gd name="connsiteX3" fmla="*/ 895224 w 925570"/>
              <a:gd name="connsiteY3" fmla="*/ 211768 h 428481"/>
              <a:gd name="connsiteX4" fmla="*/ 797840 w 925570"/>
              <a:gd name="connsiteY4" fmla="*/ 1887 h 428481"/>
              <a:gd name="connsiteX5" fmla="*/ 331298 w 925570"/>
              <a:gd name="connsiteY5" fmla="*/ 114119 h 428481"/>
              <a:gd name="connsiteX0" fmla="*/ 331298 w 895224"/>
              <a:gd name="connsiteY0" fmla="*/ 114119 h 428481"/>
              <a:gd name="connsiteX1" fmla="*/ 14912 w 895224"/>
              <a:gd name="connsiteY1" fmla="*/ 212691 h 428481"/>
              <a:gd name="connsiteX2" fmla="*/ 424537 w 895224"/>
              <a:gd name="connsiteY2" fmla="*/ 428481 h 428481"/>
              <a:gd name="connsiteX3" fmla="*/ 895224 w 895224"/>
              <a:gd name="connsiteY3" fmla="*/ 211768 h 428481"/>
              <a:gd name="connsiteX4" fmla="*/ 797840 w 895224"/>
              <a:gd name="connsiteY4" fmla="*/ 1887 h 428481"/>
              <a:gd name="connsiteX5" fmla="*/ 331298 w 895224"/>
              <a:gd name="connsiteY5" fmla="*/ 114119 h 428481"/>
              <a:gd name="connsiteX0" fmla="*/ 331298 w 895224"/>
              <a:gd name="connsiteY0" fmla="*/ 68825 h 383187"/>
              <a:gd name="connsiteX1" fmla="*/ 14912 w 895224"/>
              <a:gd name="connsiteY1" fmla="*/ 167397 h 383187"/>
              <a:gd name="connsiteX2" fmla="*/ 424537 w 895224"/>
              <a:gd name="connsiteY2" fmla="*/ 383187 h 383187"/>
              <a:gd name="connsiteX3" fmla="*/ 895224 w 895224"/>
              <a:gd name="connsiteY3" fmla="*/ 166474 h 383187"/>
              <a:gd name="connsiteX4" fmla="*/ 648575 w 895224"/>
              <a:gd name="connsiteY4" fmla="*/ 2967 h 383187"/>
              <a:gd name="connsiteX5" fmla="*/ 331298 w 895224"/>
              <a:gd name="connsiteY5" fmla="*/ 68825 h 383187"/>
              <a:gd name="connsiteX0" fmla="*/ 289802 w 881715"/>
              <a:gd name="connsiteY0" fmla="*/ 43485 h 387358"/>
              <a:gd name="connsiteX1" fmla="*/ 1403 w 881715"/>
              <a:gd name="connsiteY1" fmla="*/ 171568 h 387358"/>
              <a:gd name="connsiteX2" fmla="*/ 411028 w 881715"/>
              <a:gd name="connsiteY2" fmla="*/ 387358 h 387358"/>
              <a:gd name="connsiteX3" fmla="*/ 881715 w 881715"/>
              <a:gd name="connsiteY3" fmla="*/ 170645 h 387358"/>
              <a:gd name="connsiteX4" fmla="*/ 635066 w 881715"/>
              <a:gd name="connsiteY4" fmla="*/ 7138 h 387358"/>
              <a:gd name="connsiteX5" fmla="*/ 289802 w 881715"/>
              <a:gd name="connsiteY5" fmla="*/ 43485 h 387358"/>
              <a:gd name="connsiteX0" fmla="*/ 294607 w 886520"/>
              <a:gd name="connsiteY0" fmla="*/ 43485 h 387358"/>
              <a:gd name="connsiteX1" fmla="*/ 6208 w 886520"/>
              <a:gd name="connsiteY1" fmla="*/ 171568 h 387358"/>
              <a:gd name="connsiteX2" fmla="*/ 415833 w 886520"/>
              <a:gd name="connsiteY2" fmla="*/ 387358 h 387358"/>
              <a:gd name="connsiteX3" fmla="*/ 886520 w 886520"/>
              <a:gd name="connsiteY3" fmla="*/ 170645 h 387358"/>
              <a:gd name="connsiteX4" fmla="*/ 639871 w 886520"/>
              <a:gd name="connsiteY4" fmla="*/ 7138 h 387358"/>
              <a:gd name="connsiteX5" fmla="*/ 294607 w 886520"/>
              <a:gd name="connsiteY5" fmla="*/ 43485 h 387358"/>
              <a:gd name="connsiteX0" fmla="*/ 262746 w 882647"/>
              <a:gd name="connsiteY0" fmla="*/ 23753 h 397137"/>
              <a:gd name="connsiteX1" fmla="*/ 2335 w 882647"/>
              <a:gd name="connsiteY1" fmla="*/ 181347 h 397137"/>
              <a:gd name="connsiteX2" fmla="*/ 411960 w 882647"/>
              <a:gd name="connsiteY2" fmla="*/ 397137 h 397137"/>
              <a:gd name="connsiteX3" fmla="*/ 882647 w 882647"/>
              <a:gd name="connsiteY3" fmla="*/ 180424 h 397137"/>
              <a:gd name="connsiteX4" fmla="*/ 635998 w 882647"/>
              <a:gd name="connsiteY4" fmla="*/ 16917 h 397137"/>
              <a:gd name="connsiteX5" fmla="*/ 262746 w 882647"/>
              <a:gd name="connsiteY5" fmla="*/ 23753 h 397137"/>
              <a:gd name="connsiteX0" fmla="*/ 264578 w 884479"/>
              <a:gd name="connsiteY0" fmla="*/ 21178 h 394562"/>
              <a:gd name="connsiteX1" fmla="*/ 4167 w 884479"/>
              <a:gd name="connsiteY1" fmla="*/ 178772 h 394562"/>
              <a:gd name="connsiteX2" fmla="*/ 413792 w 884479"/>
              <a:gd name="connsiteY2" fmla="*/ 394562 h 394562"/>
              <a:gd name="connsiteX3" fmla="*/ 884479 w 884479"/>
              <a:gd name="connsiteY3" fmla="*/ 177849 h 394562"/>
              <a:gd name="connsiteX4" fmla="*/ 637830 w 884479"/>
              <a:gd name="connsiteY4" fmla="*/ 14342 h 394562"/>
              <a:gd name="connsiteX5" fmla="*/ 264578 w 884479"/>
              <a:gd name="connsiteY5" fmla="*/ 21178 h 394562"/>
              <a:gd name="connsiteX0" fmla="*/ 268416 w 884163"/>
              <a:gd name="connsiteY0" fmla="*/ 50932 h 384897"/>
              <a:gd name="connsiteX1" fmla="*/ 3851 w 884163"/>
              <a:gd name="connsiteY1" fmla="*/ 169107 h 384897"/>
              <a:gd name="connsiteX2" fmla="*/ 413476 w 884163"/>
              <a:gd name="connsiteY2" fmla="*/ 384897 h 384897"/>
              <a:gd name="connsiteX3" fmla="*/ 884163 w 884163"/>
              <a:gd name="connsiteY3" fmla="*/ 168184 h 384897"/>
              <a:gd name="connsiteX4" fmla="*/ 637514 w 884163"/>
              <a:gd name="connsiteY4" fmla="*/ 4677 h 384897"/>
              <a:gd name="connsiteX5" fmla="*/ 268416 w 884163"/>
              <a:gd name="connsiteY5" fmla="*/ 50932 h 384897"/>
              <a:gd name="connsiteX0" fmla="*/ 246174 w 861921"/>
              <a:gd name="connsiteY0" fmla="*/ 52227 h 386448"/>
              <a:gd name="connsiteX1" fmla="*/ 2378 w 861921"/>
              <a:gd name="connsiteY1" fmla="*/ 209822 h 386448"/>
              <a:gd name="connsiteX2" fmla="*/ 391234 w 861921"/>
              <a:gd name="connsiteY2" fmla="*/ 386192 h 386448"/>
              <a:gd name="connsiteX3" fmla="*/ 861921 w 861921"/>
              <a:gd name="connsiteY3" fmla="*/ 169479 h 386448"/>
              <a:gd name="connsiteX4" fmla="*/ 615272 w 861921"/>
              <a:gd name="connsiteY4" fmla="*/ 5972 h 386448"/>
              <a:gd name="connsiteX5" fmla="*/ 246174 w 861921"/>
              <a:gd name="connsiteY5" fmla="*/ 52227 h 38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1921" h="386448">
                <a:moveTo>
                  <a:pt x="246174" y="52227"/>
                </a:moveTo>
                <a:cubicBezTo>
                  <a:pt x="144025" y="86202"/>
                  <a:pt x="-21799" y="154161"/>
                  <a:pt x="2378" y="209822"/>
                </a:cubicBezTo>
                <a:cubicBezTo>
                  <a:pt x="26555" y="265483"/>
                  <a:pt x="247977" y="392916"/>
                  <a:pt x="391234" y="386192"/>
                </a:cubicBezTo>
                <a:cubicBezTo>
                  <a:pt x="534491" y="379468"/>
                  <a:pt x="801870" y="388600"/>
                  <a:pt x="861921" y="169479"/>
                </a:cubicBezTo>
                <a:cubicBezTo>
                  <a:pt x="830032" y="33429"/>
                  <a:pt x="717897" y="25514"/>
                  <a:pt x="615272" y="5972"/>
                </a:cubicBezTo>
                <a:cubicBezTo>
                  <a:pt x="512648" y="-13570"/>
                  <a:pt x="348323" y="18252"/>
                  <a:pt x="246174" y="52227"/>
                </a:cubicBezTo>
                <a:close/>
              </a:path>
            </a:pathLst>
          </a:custGeom>
          <a:noFill/>
          <a:ln w="25400" cap="flat" cmpd="sng" algn="ctr">
            <a:solidFill>
              <a:srgbClr val="325AB4">
                <a:lumMod val="75000"/>
              </a:srgbClr>
            </a:solidFill>
            <a:prstDash val="sysDash"/>
          </a:ln>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336" name="Right Arrow 335">
            <a:extLst>
              <a:ext uri="{FF2B5EF4-FFF2-40B4-BE49-F238E27FC236}">
                <a16:creationId xmlns:a16="http://schemas.microsoft.com/office/drawing/2014/main" id="{8E85B968-8BDD-FE44-8388-2CD3834A137D}"/>
              </a:ext>
            </a:extLst>
          </p:cNvPr>
          <p:cNvSpPr/>
          <p:nvPr/>
        </p:nvSpPr>
        <p:spPr>
          <a:xfrm rot="2969839">
            <a:off x="4390002" y="2091088"/>
            <a:ext cx="395914" cy="363474"/>
          </a:xfrm>
          <a:prstGeom prst="rightArrow">
            <a:avLst/>
          </a:prstGeom>
          <a:solidFill>
            <a:srgbClr val="E5E8E8"/>
          </a:solidFill>
          <a:ln w="28575" cap="flat" cmpd="sng" algn="ctr">
            <a:solidFill>
              <a:srgbClr val="325AB4">
                <a:lumMod val="75000"/>
              </a:srgbClr>
            </a:solidFill>
            <a:prstDash val="solid"/>
          </a:ln>
          <a:effectLst>
            <a:outerShdw blurRad="50800" dist="38100" dir="8100000" algn="tr" rotWithShape="0">
              <a:prstClr val="black">
                <a:alpha val="40000"/>
              </a:prstClr>
            </a:outerShdw>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337" name="Right Arrow 336">
            <a:extLst>
              <a:ext uri="{FF2B5EF4-FFF2-40B4-BE49-F238E27FC236}">
                <a16:creationId xmlns:a16="http://schemas.microsoft.com/office/drawing/2014/main" id="{3579D2A4-DEE4-544B-85C6-DDA32CEAF674}"/>
              </a:ext>
            </a:extLst>
          </p:cNvPr>
          <p:cNvSpPr/>
          <p:nvPr/>
        </p:nvSpPr>
        <p:spPr>
          <a:xfrm rot="19015194">
            <a:off x="4704033" y="3954996"/>
            <a:ext cx="395914" cy="363474"/>
          </a:xfrm>
          <a:prstGeom prst="rightArrow">
            <a:avLst/>
          </a:prstGeom>
          <a:solidFill>
            <a:srgbClr val="E5E8E8"/>
          </a:solidFill>
          <a:ln w="28575" cap="flat" cmpd="sng" algn="ctr">
            <a:solidFill>
              <a:srgbClr val="325AB4">
                <a:lumMod val="75000"/>
              </a:srgbClr>
            </a:solidFill>
            <a:prstDash val="solid"/>
          </a:ln>
          <a:effectLst>
            <a:outerShdw blurRad="50800" dist="38100" dir="8100000" algn="tr" rotWithShape="0">
              <a:prstClr val="black">
                <a:alpha val="40000"/>
              </a:prstClr>
            </a:outerShdw>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338" name="Right Arrow 337">
            <a:extLst>
              <a:ext uri="{FF2B5EF4-FFF2-40B4-BE49-F238E27FC236}">
                <a16:creationId xmlns:a16="http://schemas.microsoft.com/office/drawing/2014/main" id="{E6EB0745-BF9B-E04C-BE6D-BDCD2A5A9048}"/>
              </a:ext>
            </a:extLst>
          </p:cNvPr>
          <p:cNvSpPr/>
          <p:nvPr/>
        </p:nvSpPr>
        <p:spPr>
          <a:xfrm rot="3542659">
            <a:off x="7813341" y="1200799"/>
            <a:ext cx="395914" cy="363474"/>
          </a:xfrm>
          <a:prstGeom prst="rightArrow">
            <a:avLst/>
          </a:prstGeom>
          <a:solidFill>
            <a:srgbClr val="E5E8E8"/>
          </a:solidFill>
          <a:ln w="28575" cap="flat" cmpd="sng" algn="ctr">
            <a:solidFill>
              <a:srgbClr val="325AB4">
                <a:lumMod val="75000"/>
              </a:srgbClr>
            </a:solidFill>
            <a:prstDash val="solid"/>
          </a:ln>
          <a:effectLst>
            <a:outerShdw blurRad="50800" dist="38100" dir="8100000" algn="tr" rotWithShape="0">
              <a:prstClr val="black">
                <a:alpha val="40000"/>
              </a:prstClr>
            </a:outerShdw>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339" name="Right Arrow 338">
            <a:extLst>
              <a:ext uri="{FF2B5EF4-FFF2-40B4-BE49-F238E27FC236}">
                <a16:creationId xmlns:a16="http://schemas.microsoft.com/office/drawing/2014/main" id="{1A2560D9-D746-4C47-809E-9E6EEEFD2AC5}"/>
              </a:ext>
            </a:extLst>
          </p:cNvPr>
          <p:cNvSpPr/>
          <p:nvPr/>
        </p:nvSpPr>
        <p:spPr>
          <a:xfrm rot="7587163">
            <a:off x="8189787" y="2677622"/>
            <a:ext cx="395914" cy="363474"/>
          </a:xfrm>
          <a:prstGeom prst="rightArrow">
            <a:avLst/>
          </a:prstGeom>
          <a:solidFill>
            <a:srgbClr val="E5E8E8"/>
          </a:solidFill>
          <a:ln w="28575" cap="flat" cmpd="sng" algn="ctr">
            <a:solidFill>
              <a:srgbClr val="325AB4">
                <a:lumMod val="75000"/>
              </a:srgbClr>
            </a:solidFill>
            <a:prstDash val="solid"/>
          </a:ln>
          <a:effectLst>
            <a:outerShdw blurRad="50800" dist="38100" dir="8100000" algn="tr" rotWithShape="0">
              <a:prstClr val="black">
                <a:alpha val="40000"/>
              </a:prstClr>
            </a:outerShdw>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340" name="Oval 339">
            <a:extLst>
              <a:ext uri="{FF2B5EF4-FFF2-40B4-BE49-F238E27FC236}">
                <a16:creationId xmlns:a16="http://schemas.microsoft.com/office/drawing/2014/main" id="{C0D561EB-D8A7-5449-AC57-88907CFAFEDE}"/>
              </a:ext>
            </a:extLst>
          </p:cNvPr>
          <p:cNvSpPr/>
          <p:nvPr/>
        </p:nvSpPr>
        <p:spPr>
          <a:xfrm>
            <a:off x="5337873" y="2383214"/>
            <a:ext cx="108000" cy="108000"/>
          </a:xfrm>
          <a:prstGeom prst="ellipse">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41" name="Straight Connector 340">
            <a:extLst>
              <a:ext uri="{FF2B5EF4-FFF2-40B4-BE49-F238E27FC236}">
                <a16:creationId xmlns:a16="http://schemas.microsoft.com/office/drawing/2014/main" id="{45A03A0E-D344-FE4B-BB49-990E107CF51B}"/>
              </a:ext>
            </a:extLst>
          </p:cNvPr>
          <p:cNvCxnSpPr>
            <a:endCxn id="323" idx="2"/>
          </p:cNvCxnSpPr>
          <p:nvPr/>
        </p:nvCxnSpPr>
        <p:spPr>
          <a:xfrm flipH="1" flipV="1">
            <a:off x="5332056" y="2165315"/>
            <a:ext cx="59818" cy="217899"/>
          </a:xfrm>
          <a:prstGeom prst="line">
            <a:avLst/>
          </a:prstGeom>
          <a:noFill/>
          <a:ln w="31750" cap="flat" cmpd="sng" algn="ctr">
            <a:solidFill>
              <a:srgbClr val="008B2B">
                <a:lumMod val="50000"/>
              </a:srgbClr>
            </a:solidFill>
            <a:prstDash val="solid"/>
          </a:ln>
          <a:effectLst/>
        </p:spPr>
      </p:cxnSp>
      <p:sp>
        <p:nvSpPr>
          <p:cNvPr id="342" name="Rounded Rectangle 341">
            <a:extLst>
              <a:ext uri="{FF2B5EF4-FFF2-40B4-BE49-F238E27FC236}">
                <a16:creationId xmlns:a16="http://schemas.microsoft.com/office/drawing/2014/main" id="{589D564C-CCE8-5A48-874A-4221A0F20C77}"/>
              </a:ext>
            </a:extLst>
          </p:cNvPr>
          <p:cNvSpPr/>
          <p:nvPr/>
        </p:nvSpPr>
        <p:spPr>
          <a:xfrm>
            <a:off x="7523185" y="3573136"/>
            <a:ext cx="110700" cy="110700"/>
          </a:xfrm>
          <a:prstGeom prst="roundRect">
            <a:avLst/>
          </a:prstGeom>
          <a:solidFill>
            <a:srgbClr val="008B2B"/>
          </a:solidFill>
          <a:ln w="25400" cap="flat" cmpd="sng" algn="ctr">
            <a:solidFill>
              <a:srgbClr val="008B2B">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43" name="Straight Connector 342">
            <a:extLst>
              <a:ext uri="{FF2B5EF4-FFF2-40B4-BE49-F238E27FC236}">
                <a16:creationId xmlns:a16="http://schemas.microsoft.com/office/drawing/2014/main" id="{480260E9-765F-7E47-873B-CF152EB169E1}"/>
              </a:ext>
            </a:extLst>
          </p:cNvPr>
          <p:cNvCxnSpPr>
            <a:stCxn id="215" idx="5"/>
          </p:cNvCxnSpPr>
          <p:nvPr/>
        </p:nvCxnSpPr>
        <p:spPr>
          <a:xfrm>
            <a:off x="7356731" y="3413704"/>
            <a:ext cx="166454" cy="214782"/>
          </a:xfrm>
          <a:prstGeom prst="line">
            <a:avLst/>
          </a:prstGeom>
          <a:noFill/>
          <a:ln w="31750" cap="flat" cmpd="sng" algn="ctr">
            <a:solidFill>
              <a:srgbClr val="008B2B">
                <a:lumMod val="50000"/>
              </a:srgbClr>
            </a:solidFill>
            <a:prstDash val="solid"/>
          </a:ln>
          <a:effectLst/>
        </p:spPr>
      </p:cxnSp>
      <p:sp>
        <p:nvSpPr>
          <p:cNvPr id="344" name="Diamond 343">
            <a:extLst>
              <a:ext uri="{FF2B5EF4-FFF2-40B4-BE49-F238E27FC236}">
                <a16:creationId xmlns:a16="http://schemas.microsoft.com/office/drawing/2014/main" id="{FDFAB633-50FA-004C-903F-DF9C602F8AD6}"/>
              </a:ext>
            </a:extLst>
          </p:cNvPr>
          <p:cNvSpPr/>
          <p:nvPr/>
        </p:nvSpPr>
        <p:spPr>
          <a:xfrm>
            <a:off x="8176491" y="3059565"/>
            <a:ext cx="113400" cy="118800"/>
          </a:xfrm>
          <a:prstGeom prst="diamond">
            <a:avLst/>
          </a:prstGeom>
          <a:solidFill>
            <a:srgbClr val="325AB4"/>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sp>
        <p:nvSpPr>
          <p:cNvPr id="345" name="Oval 344">
            <a:extLst>
              <a:ext uri="{FF2B5EF4-FFF2-40B4-BE49-F238E27FC236}">
                <a16:creationId xmlns:a16="http://schemas.microsoft.com/office/drawing/2014/main" id="{B45C17E1-BB7F-334D-A9FB-FAD4B6D1ADC0}"/>
              </a:ext>
            </a:extLst>
          </p:cNvPr>
          <p:cNvSpPr/>
          <p:nvPr/>
        </p:nvSpPr>
        <p:spPr>
          <a:xfrm>
            <a:off x="7857544" y="3412726"/>
            <a:ext cx="108000" cy="108000"/>
          </a:xfrm>
          <a:prstGeom prst="ellipse">
            <a:avLst/>
          </a:prstGeom>
          <a:solidFill>
            <a:srgbClr val="5373CA">
              <a:lumMod val="75000"/>
            </a:srgbClr>
          </a:solidFill>
          <a:ln w="25400" cap="flat" cmpd="sng" algn="ctr">
            <a:solidFill>
              <a:srgbClr val="325AB4">
                <a:lumMod val="50000"/>
              </a:srgbClr>
            </a:solidFill>
            <a:prstDash val="solid"/>
          </a:ln>
          <a:effectLst/>
        </p:spPr>
        <p:txBody>
          <a:bodyPr rtlCol="0" anchor="ctr"/>
          <a:lstStyle/>
          <a:p>
            <a:pPr algn="ctr" defTabSz="342900">
              <a:defRPr/>
            </a:pPr>
            <a:endParaRPr lang="en-US" sz="1350" kern="0">
              <a:solidFill>
                <a:prstClr val="white"/>
              </a:solidFill>
              <a:latin typeface="Helvetica Neue LT Com 57 Condensed" charset="0"/>
              <a:ea typeface="Helvetica Neue LT Com 57 Condensed" charset="0"/>
              <a:cs typeface="Helvetica Neue LT Com 57 Condensed" charset="0"/>
            </a:endParaRPr>
          </a:p>
        </p:txBody>
      </p:sp>
      <p:cxnSp>
        <p:nvCxnSpPr>
          <p:cNvPr id="346" name="Straight Connector 345">
            <a:extLst>
              <a:ext uri="{FF2B5EF4-FFF2-40B4-BE49-F238E27FC236}">
                <a16:creationId xmlns:a16="http://schemas.microsoft.com/office/drawing/2014/main" id="{FE72E3FF-AC16-4847-A7A0-07877415EC05}"/>
              </a:ext>
            </a:extLst>
          </p:cNvPr>
          <p:cNvCxnSpPr/>
          <p:nvPr/>
        </p:nvCxnSpPr>
        <p:spPr>
          <a:xfrm flipH="1">
            <a:off x="7633885" y="3504910"/>
            <a:ext cx="239475" cy="123576"/>
          </a:xfrm>
          <a:prstGeom prst="line">
            <a:avLst/>
          </a:prstGeom>
          <a:noFill/>
          <a:ln w="31750" cap="flat" cmpd="sng" algn="ctr">
            <a:solidFill>
              <a:srgbClr val="008B2B">
                <a:lumMod val="50000"/>
              </a:srgbClr>
            </a:solidFill>
            <a:prstDash val="solid"/>
          </a:ln>
          <a:effectLst/>
        </p:spPr>
      </p:cxnSp>
      <p:sp>
        <p:nvSpPr>
          <p:cNvPr id="347" name="Cross 346">
            <a:extLst>
              <a:ext uri="{FF2B5EF4-FFF2-40B4-BE49-F238E27FC236}">
                <a16:creationId xmlns:a16="http://schemas.microsoft.com/office/drawing/2014/main" id="{6250433A-AE42-F243-A97D-449BBA180809}"/>
              </a:ext>
            </a:extLst>
          </p:cNvPr>
          <p:cNvSpPr/>
          <p:nvPr/>
        </p:nvSpPr>
        <p:spPr>
          <a:xfrm rot="18721678">
            <a:off x="7278154" y="2867885"/>
            <a:ext cx="1079398" cy="1097214"/>
          </a:xfrm>
          <a:prstGeom prst="plus">
            <a:avLst>
              <a:gd name="adj" fmla="val 48268"/>
            </a:avLst>
          </a:prstGeom>
          <a:solidFill>
            <a:srgbClr val="C00000"/>
          </a:solidFill>
          <a:ln w="9525" cap="flat" cmpd="sng" algn="ctr">
            <a:noFill/>
            <a:prstDash val="solid"/>
          </a:ln>
          <a:effectLst>
            <a:outerShdw blurRad="50800" dist="38100" dir="5400000" algn="t" rotWithShape="0">
              <a:prstClr val="black">
                <a:alpha val="72000"/>
              </a:prstClr>
            </a:outerShdw>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348" name="Freeform 347">
            <a:extLst>
              <a:ext uri="{FF2B5EF4-FFF2-40B4-BE49-F238E27FC236}">
                <a16:creationId xmlns:a16="http://schemas.microsoft.com/office/drawing/2014/main" id="{54949D51-C3EE-AB4F-9F2D-A95D878BB017}"/>
              </a:ext>
            </a:extLst>
          </p:cNvPr>
          <p:cNvSpPr/>
          <p:nvPr/>
        </p:nvSpPr>
        <p:spPr>
          <a:xfrm>
            <a:off x="4926974" y="3075068"/>
            <a:ext cx="1362578" cy="1258086"/>
          </a:xfrm>
          <a:custGeom>
            <a:avLst/>
            <a:gdLst>
              <a:gd name="connsiteX0" fmla="*/ 221407 w 1088950"/>
              <a:gd name="connsiteY0" fmla="*/ 12680 h 907615"/>
              <a:gd name="connsiteX1" fmla="*/ 28367 w 1088950"/>
              <a:gd name="connsiteY1" fmla="*/ 774680 h 907615"/>
              <a:gd name="connsiteX2" fmla="*/ 820847 w 1088950"/>
              <a:gd name="connsiteY2" fmla="*/ 845800 h 907615"/>
              <a:gd name="connsiteX3" fmla="*/ 1085007 w 1088950"/>
              <a:gd name="connsiteY3" fmla="*/ 124440 h 907615"/>
              <a:gd name="connsiteX4" fmla="*/ 658287 w 1088950"/>
              <a:gd name="connsiteY4" fmla="*/ 287000 h 907615"/>
              <a:gd name="connsiteX5" fmla="*/ 221407 w 1088950"/>
              <a:gd name="connsiteY5" fmla="*/ 12680 h 907615"/>
              <a:gd name="connsiteX0" fmla="*/ 53398 w 920182"/>
              <a:gd name="connsiteY0" fmla="*/ 6038 h 858372"/>
              <a:gd name="connsiteX1" fmla="*/ 73718 w 920182"/>
              <a:gd name="connsiteY1" fmla="*/ 595318 h 858372"/>
              <a:gd name="connsiteX2" fmla="*/ 652838 w 920182"/>
              <a:gd name="connsiteY2" fmla="*/ 839158 h 858372"/>
              <a:gd name="connsiteX3" fmla="*/ 916998 w 920182"/>
              <a:gd name="connsiteY3" fmla="*/ 117798 h 858372"/>
              <a:gd name="connsiteX4" fmla="*/ 490278 w 920182"/>
              <a:gd name="connsiteY4" fmla="*/ 280358 h 858372"/>
              <a:gd name="connsiteX5" fmla="*/ 53398 w 920182"/>
              <a:gd name="connsiteY5" fmla="*/ 6038 h 858372"/>
              <a:gd name="connsiteX0" fmla="*/ 36665 w 954249"/>
              <a:gd name="connsiteY0" fmla="*/ 7266 h 787684"/>
              <a:gd name="connsiteX1" fmla="*/ 107785 w 954249"/>
              <a:gd name="connsiteY1" fmla="*/ 525426 h 787684"/>
              <a:gd name="connsiteX2" fmla="*/ 686905 w 954249"/>
              <a:gd name="connsiteY2" fmla="*/ 769266 h 787684"/>
              <a:gd name="connsiteX3" fmla="*/ 951065 w 954249"/>
              <a:gd name="connsiteY3" fmla="*/ 47906 h 787684"/>
              <a:gd name="connsiteX4" fmla="*/ 524345 w 954249"/>
              <a:gd name="connsiteY4" fmla="*/ 210466 h 787684"/>
              <a:gd name="connsiteX5" fmla="*/ 36665 w 954249"/>
              <a:gd name="connsiteY5" fmla="*/ 7266 h 787684"/>
              <a:gd name="connsiteX0" fmla="*/ 38815 w 957660"/>
              <a:gd name="connsiteY0" fmla="*/ 7266 h 740370"/>
              <a:gd name="connsiteX1" fmla="*/ 109935 w 957660"/>
              <a:gd name="connsiteY1" fmla="*/ 525426 h 740370"/>
              <a:gd name="connsiteX2" fmla="*/ 739855 w 957660"/>
              <a:gd name="connsiteY2" fmla="*/ 718466 h 740370"/>
              <a:gd name="connsiteX3" fmla="*/ 953215 w 957660"/>
              <a:gd name="connsiteY3" fmla="*/ 47906 h 740370"/>
              <a:gd name="connsiteX4" fmla="*/ 526495 w 957660"/>
              <a:gd name="connsiteY4" fmla="*/ 210466 h 740370"/>
              <a:gd name="connsiteX5" fmla="*/ 38815 w 957660"/>
              <a:gd name="connsiteY5" fmla="*/ 7266 h 740370"/>
              <a:gd name="connsiteX0" fmla="*/ 25690 w 944323"/>
              <a:gd name="connsiteY0" fmla="*/ 6874 h 738424"/>
              <a:gd name="connsiteX1" fmla="*/ 137450 w 944323"/>
              <a:gd name="connsiteY1" fmla="*/ 514874 h 738424"/>
              <a:gd name="connsiteX2" fmla="*/ 726730 w 944323"/>
              <a:gd name="connsiteY2" fmla="*/ 718074 h 738424"/>
              <a:gd name="connsiteX3" fmla="*/ 940090 w 944323"/>
              <a:gd name="connsiteY3" fmla="*/ 47514 h 738424"/>
              <a:gd name="connsiteX4" fmla="*/ 513370 w 944323"/>
              <a:gd name="connsiteY4" fmla="*/ 210074 h 738424"/>
              <a:gd name="connsiteX5" fmla="*/ 25690 w 944323"/>
              <a:gd name="connsiteY5" fmla="*/ 6874 h 738424"/>
              <a:gd name="connsiteX0" fmla="*/ 23027 w 939828"/>
              <a:gd name="connsiteY0" fmla="*/ 6874 h 701249"/>
              <a:gd name="connsiteX1" fmla="*/ 134787 w 939828"/>
              <a:gd name="connsiteY1" fmla="*/ 514874 h 701249"/>
              <a:gd name="connsiteX2" fmla="*/ 622467 w 939828"/>
              <a:gd name="connsiteY2" fmla="*/ 677434 h 701249"/>
              <a:gd name="connsiteX3" fmla="*/ 937427 w 939828"/>
              <a:gd name="connsiteY3" fmla="*/ 47514 h 701249"/>
              <a:gd name="connsiteX4" fmla="*/ 510707 w 939828"/>
              <a:gd name="connsiteY4" fmla="*/ 210074 h 701249"/>
              <a:gd name="connsiteX5" fmla="*/ 23027 w 939828"/>
              <a:gd name="connsiteY5" fmla="*/ 6874 h 701249"/>
              <a:gd name="connsiteX0" fmla="*/ 23027 w 959984"/>
              <a:gd name="connsiteY0" fmla="*/ 7207 h 696299"/>
              <a:gd name="connsiteX1" fmla="*/ 134787 w 959984"/>
              <a:gd name="connsiteY1" fmla="*/ 515207 h 696299"/>
              <a:gd name="connsiteX2" fmla="*/ 622467 w 959984"/>
              <a:gd name="connsiteY2" fmla="*/ 677767 h 696299"/>
              <a:gd name="connsiteX3" fmla="*/ 957747 w 959984"/>
              <a:gd name="connsiteY3" fmla="*/ 129127 h 696299"/>
              <a:gd name="connsiteX4" fmla="*/ 510707 w 959984"/>
              <a:gd name="connsiteY4" fmla="*/ 210407 h 696299"/>
              <a:gd name="connsiteX5" fmla="*/ 23027 w 959984"/>
              <a:gd name="connsiteY5" fmla="*/ 7207 h 696299"/>
              <a:gd name="connsiteX0" fmla="*/ 23027 w 966054"/>
              <a:gd name="connsiteY0" fmla="*/ 7207 h 696299"/>
              <a:gd name="connsiteX1" fmla="*/ 134787 w 966054"/>
              <a:gd name="connsiteY1" fmla="*/ 515207 h 696299"/>
              <a:gd name="connsiteX2" fmla="*/ 622467 w 966054"/>
              <a:gd name="connsiteY2" fmla="*/ 677767 h 696299"/>
              <a:gd name="connsiteX3" fmla="*/ 957747 w 966054"/>
              <a:gd name="connsiteY3" fmla="*/ 129127 h 696299"/>
              <a:gd name="connsiteX4" fmla="*/ 510707 w 966054"/>
              <a:gd name="connsiteY4" fmla="*/ 210407 h 696299"/>
              <a:gd name="connsiteX5" fmla="*/ 23027 w 966054"/>
              <a:gd name="connsiteY5" fmla="*/ 7207 h 696299"/>
              <a:gd name="connsiteX0" fmla="*/ 67199 w 1010226"/>
              <a:gd name="connsiteY0" fmla="*/ 4928 h 694020"/>
              <a:gd name="connsiteX1" fmla="*/ 178959 w 1010226"/>
              <a:gd name="connsiteY1" fmla="*/ 512928 h 694020"/>
              <a:gd name="connsiteX2" fmla="*/ 666639 w 1010226"/>
              <a:gd name="connsiteY2" fmla="*/ 675488 h 694020"/>
              <a:gd name="connsiteX3" fmla="*/ 1001919 w 1010226"/>
              <a:gd name="connsiteY3" fmla="*/ 126848 h 694020"/>
              <a:gd name="connsiteX4" fmla="*/ 554879 w 1010226"/>
              <a:gd name="connsiteY4" fmla="*/ 208128 h 694020"/>
              <a:gd name="connsiteX5" fmla="*/ 67199 w 1010226"/>
              <a:gd name="connsiteY5" fmla="*/ 4928 h 694020"/>
              <a:gd name="connsiteX0" fmla="*/ 67199 w 1010226"/>
              <a:gd name="connsiteY0" fmla="*/ 4742 h 693834"/>
              <a:gd name="connsiteX1" fmla="*/ 178959 w 1010226"/>
              <a:gd name="connsiteY1" fmla="*/ 512742 h 693834"/>
              <a:gd name="connsiteX2" fmla="*/ 666639 w 1010226"/>
              <a:gd name="connsiteY2" fmla="*/ 675302 h 693834"/>
              <a:gd name="connsiteX3" fmla="*/ 1001919 w 1010226"/>
              <a:gd name="connsiteY3" fmla="*/ 126662 h 693834"/>
              <a:gd name="connsiteX4" fmla="*/ 554879 w 1010226"/>
              <a:gd name="connsiteY4" fmla="*/ 207942 h 693834"/>
              <a:gd name="connsiteX5" fmla="*/ 67199 w 1010226"/>
              <a:gd name="connsiteY5" fmla="*/ 4742 h 69383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0162 w 963189"/>
              <a:gd name="connsiteY0" fmla="*/ 5222 h 694314"/>
              <a:gd name="connsiteX1" fmla="*/ 131922 w 963189"/>
              <a:gd name="connsiteY1" fmla="*/ 513222 h 694314"/>
              <a:gd name="connsiteX2" fmla="*/ 619602 w 963189"/>
              <a:gd name="connsiteY2" fmla="*/ 675782 h 694314"/>
              <a:gd name="connsiteX3" fmla="*/ 954882 w 963189"/>
              <a:gd name="connsiteY3" fmla="*/ 127142 h 694314"/>
              <a:gd name="connsiteX4" fmla="*/ 467202 w 963189"/>
              <a:gd name="connsiteY4" fmla="*/ 238902 h 694314"/>
              <a:gd name="connsiteX5" fmla="*/ 20162 w 963189"/>
              <a:gd name="connsiteY5" fmla="*/ 5222 h 694314"/>
              <a:gd name="connsiteX0" fmla="*/ 28811 w 971838"/>
              <a:gd name="connsiteY0" fmla="*/ 27687 h 716779"/>
              <a:gd name="connsiteX1" fmla="*/ 140571 w 971838"/>
              <a:gd name="connsiteY1" fmla="*/ 535687 h 716779"/>
              <a:gd name="connsiteX2" fmla="*/ 628251 w 971838"/>
              <a:gd name="connsiteY2" fmla="*/ 698247 h 716779"/>
              <a:gd name="connsiteX3" fmla="*/ 963531 w 971838"/>
              <a:gd name="connsiteY3" fmla="*/ 149607 h 716779"/>
              <a:gd name="connsiteX4" fmla="*/ 475851 w 971838"/>
              <a:gd name="connsiteY4" fmla="*/ 261367 h 716779"/>
              <a:gd name="connsiteX5" fmla="*/ 28811 w 971838"/>
              <a:gd name="connsiteY5" fmla="*/ 27687 h 716779"/>
              <a:gd name="connsiteX0" fmla="*/ 30379 w 963246"/>
              <a:gd name="connsiteY0" fmla="*/ 30104 h 688240"/>
              <a:gd name="connsiteX1" fmla="*/ 131979 w 963246"/>
              <a:gd name="connsiteY1" fmla="*/ 507624 h 688240"/>
              <a:gd name="connsiteX2" fmla="*/ 619659 w 963246"/>
              <a:gd name="connsiteY2" fmla="*/ 670184 h 688240"/>
              <a:gd name="connsiteX3" fmla="*/ 954939 w 963246"/>
              <a:gd name="connsiteY3" fmla="*/ 121544 h 688240"/>
              <a:gd name="connsiteX4" fmla="*/ 467259 w 963246"/>
              <a:gd name="connsiteY4" fmla="*/ 233304 h 688240"/>
              <a:gd name="connsiteX5" fmla="*/ 30379 w 963246"/>
              <a:gd name="connsiteY5" fmla="*/ 30104 h 688240"/>
              <a:gd name="connsiteX0" fmla="*/ 30379 w 963246"/>
              <a:gd name="connsiteY0" fmla="*/ 30104 h 695581"/>
              <a:gd name="connsiteX1" fmla="*/ 131979 w 963246"/>
              <a:gd name="connsiteY1" fmla="*/ 507624 h 695581"/>
              <a:gd name="connsiteX2" fmla="*/ 619659 w 963246"/>
              <a:gd name="connsiteY2" fmla="*/ 670184 h 695581"/>
              <a:gd name="connsiteX3" fmla="*/ 954939 w 963246"/>
              <a:gd name="connsiteY3" fmla="*/ 121544 h 695581"/>
              <a:gd name="connsiteX4" fmla="*/ 467259 w 963246"/>
              <a:gd name="connsiteY4" fmla="*/ 233304 h 695581"/>
              <a:gd name="connsiteX5" fmla="*/ 30379 w 963246"/>
              <a:gd name="connsiteY5" fmla="*/ 30104 h 695581"/>
              <a:gd name="connsiteX0" fmla="*/ 24233 w 957145"/>
              <a:gd name="connsiteY0" fmla="*/ 5187 h 666118"/>
              <a:gd name="connsiteX1" fmla="*/ 115673 w 957145"/>
              <a:gd name="connsiteY1" fmla="*/ 462387 h 666118"/>
              <a:gd name="connsiteX2" fmla="*/ 613513 w 957145"/>
              <a:gd name="connsiteY2" fmla="*/ 645267 h 666118"/>
              <a:gd name="connsiteX3" fmla="*/ 948793 w 957145"/>
              <a:gd name="connsiteY3" fmla="*/ 96627 h 666118"/>
              <a:gd name="connsiteX4" fmla="*/ 461113 w 957145"/>
              <a:gd name="connsiteY4" fmla="*/ 208387 h 666118"/>
              <a:gd name="connsiteX5" fmla="*/ 24233 w 957145"/>
              <a:gd name="connsiteY5" fmla="*/ 5187 h 666118"/>
              <a:gd name="connsiteX0" fmla="*/ 24233 w 957145"/>
              <a:gd name="connsiteY0" fmla="*/ 5187 h 660302"/>
              <a:gd name="connsiteX1" fmla="*/ 115673 w 957145"/>
              <a:gd name="connsiteY1" fmla="*/ 462387 h 660302"/>
              <a:gd name="connsiteX2" fmla="*/ 613513 w 957145"/>
              <a:gd name="connsiteY2" fmla="*/ 645267 h 660302"/>
              <a:gd name="connsiteX3" fmla="*/ 948793 w 957145"/>
              <a:gd name="connsiteY3" fmla="*/ 96627 h 660302"/>
              <a:gd name="connsiteX4" fmla="*/ 461113 w 957145"/>
              <a:gd name="connsiteY4" fmla="*/ 208387 h 660302"/>
              <a:gd name="connsiteX5" fmla="*/ 24233 w 957145"/>
              <a:gd name="connsiteY5" fmla="*/ 5187 h 660302"/>
              <a:gd name="connsiteX0" fmla="*/ 37642 w 970554"/>
              <a:gd name="connsiteY0" fmla="*/ 28930 h 684045"/>
              <a:gd name="connsiteX1" fmla="*/ 129082 w 970554"/>
              <a:gd name="connsiteY1" fmla="*/ 486130 h 684045"/>
              <a:gd name="connsiteX2" fmla="*/ 626922 w 970554"/>
              <a:gd name="connsiteY2" fmla="*/ 669010 h 684045"/>
              <a:gd name="connsiteX3" fmla="*/ 962202 w 970554"/>
              <a:gd name="connsiteY3" fmla="*/ 120370 h 684045"/>
              <a:gd name="connsiteX4" fmla="*/ 474522 w 970554"/>
              <a:gd name="connsiteY4" fmla="*/ 232130 h 684045"/>
              <a:gd name="connsiteX5" fmla="*/ 37642 w 970554"/>
              <a:gd name="connsiteY5" fmla="*/ 28930 h 684045"/>
              <a:gd name="connsiteX0" fmla="*/ 51093 w 928247"/>
              <a:gd name="connsiteY0" fmla="*/ 272367 h 580725"/>
              <a:gd name="connsiteX1" fmla="*/ 86775 w 928247"/>
              <a:gd name="connsiteY1" fmla="*/ 386132 h 580725"/>
              <a:gd name="connsiteX2" fmla="*/ 584615 w 928247"/>
              <a:gd name="connsiteY2" fmla="*/ 569012 h 580725"/>
              <a:gd name="connsiteX3" fmla="*/ 919895 w 928247"/>
              <a:gd name="connsiteY3" fmla="*/ 20372 h 580725"/>
              <a:gd name="connsiteX4" fmla="*/ 432215 w 928247"/>
              <a:gd name="connsiteY4" fmla="*/ 132132 h 580725"/>
              <a:gd name="connsiteX5" fmla="*/ 51093 w 928247"/>
              <a:gd name="connsiteY5" fmla="*/ 272367 h 580725"/>
              <a:gd name="connsiteX0" fmla="*/ 38127 w 915281"/>
              <a:gd name="connsiteY0" fmla="*/ 272367 h 591025"/>
              <a:gd name="connsiteX1" fmla="*/ 73809 w 915281"/>
              <a:gd name="connsiteY1" fmla="*/ 462451 h 591025"/>
              <a:gd name="connsiteX2" fmla="*/ 571649 w 915281"/>
              <a:gd name="connsiteY2" fmla="*/ 569012 h 591025"/>
              <a:gd name="connsiteX3" fmla="*/ 906929 w 915281"/>
              <a:gd name="connsiteY3" fmla="*/ 20372 h 591025"/>
              <a:gd name="connsiteX4" fmla="*/ 419249 w 915281"/>
              <a:gd name="connsiteY4" fmla="*/ 132132 h 591025"/>
              <a:gd name="connsiteX5" fmla="*/ 38127 w 915281"/>
              <a:gd name="connsiteY5" fmla="*/ 272367 h 591025"/>
              <a:gd name="connsiteX0" fmla="*/ 38127 w 820768"/>
              <a:gd name="connsiteY0" fmla="*/ 238115 h 554283"/>
              <a:gd name="connsiteX1" fmla="*/ 73809 w 820768"/>
              <a:gd name="connsiteY1" fmla="*/ 428199 h 554283"/>
              <a:gd name="connsiteX2" fmla="*/ 571649 w 820768"/>
              <a:gd name="connsiteY2" fmla="*/ 534760 h 554283"/>
              <a:gd name="connsiteX3" fmla="*/ 809350 w 820768"/>
              <a:gd name="connsiteY3" fmla="*/ 24280 h 554283"/>
              <a:gd name="connsiteX4" fmla="*/ 419249 w 820768"/>
              <a:gd name="connsiteY4" fmla="*/ 97880 h 554283"/>
              <a:gd name="connsiteX5" fmla="*/ 38127 w 820768"/>
              <a:gd name="connsiteY5" fmla="*/ 238115 h 554283"/>
              <a:gd name="connsiteX0" fmla="*/ 30467 w 813108"/>
              <a:gd name="connsiteY0" fmla="*/ 232251 h 548419"/>
              <a:gd name="connsiteX1" fmla="*/ 66149 w 813108"/>
              <a:gd name="connsiteY1" fmla="*/ 422335 h 548419"/>
              <a:gd name="connsiteX2" fmla="*/ 563989 w 813108"/>
              <a:gd name="connsiteY2" fmla="*/ 528896 h 548419"/>
              <a:gd name="connsiteX3" fmla="*/ 801690 w 813108"/>
              <a:gd name="connsiteY3" fmla="*/ 18416 h 548419"/>
              <a:gd name="connsiteX4" fmla="*/ 300070 w 813108"/>
              <a:gd name="connsiteY4" fmla="*/ 145439 h 548419"/>
              <a:gd name="connsiteX5" fmla="*/ 30467 w 813108"/>
              <a:gd name="connsiteY5" fmla="*/ 232251 h 548419"/>
              <a:gd name="connsiteX0" fmla="*/ 44203 w 876299"/>
              <a:gd name="connsiteY0" fmla="*/ 232251 h 465668"/>
              <a:gd name="connsiteX1" fmla="*/ 79885 w 876299"/>
              <a:gd name="connsiteY1" fmla="*/ 422335 h 465668"/>
              <a:gd name="connsiteX2" fmla="*/ 800762 w 876299"/>
              <a:gd name="connsiteY2" fmla="*/ 429681 h 465668"/>
              <a:gd name="connsiteX3" fmla="*/ 815426 w 876299"/>
              <a:gd name="connsiteY3" fmla="*/ 18416 h 465668"/>
              <a:gd name="connsiteX4" fmla="*/ 313806 w 876299"/>
              <a:gd name="connsiteY4" fmla="*/ 145439 h 465668"/>
              <a:gd name="connsiteX5" fmla="*/ 44203 w 876299"/>
              <a:gd name="connsiteY5" fmla="*/ 232251 h 465668"/>
              <a:gd name="connsiteX0" fmla="*/ 48221 w 880317"/>
              <a:gd name="connsiteY0" fmla="*/ 291213 h 524630"/>
              <a:gd name="connsiteX1" fmla="*/ 83903 w 880317"/>
              <a:gd name="connsiteY1" fmla="*/ 481297 h 524630"/>
              <a:gd name="connsiteX2" fmla="*/ 804780 w 880317"/>
              <a:gd name="connsiteY2" fmla="*/ 488643 h 524630"/>
              <a:gd name="connsiteX3" fmla="*/ 819444 w 880317"/>
              <a:gd name="connsiteY3" fmla="*/ 77378 h 524630"/>
              <a:gd name="connsiteX4" fmla="*/ 384156 w 880317"/>
              <a:gd name="connsiteY4" fmla="*/ 16294 h 524630"/>
              <a:gd name="connsiteX5" fmla="*/ 48221 w 880317"/>
              <a:gd name="connsiteY5" fmla="*/ 291213 h 524630"/>
              <a:gd name="connsiteX0" fmla="*/ 48221 w 862605"/>
              <a:gd name="connsiteY0" fmla="*/ 289755 h 522803"/>
              <a:gd name="connsiteX1" fmla="*/ 83903 w 862605"/>
              <a:gd name="connsiteY1" fmla="*/ 479839 h 522803"/>
              <a:gd name="connsiteX2" fmla="*/ 804780 w 862605"/>
              <a:gd name="connsiteY2" fmla="*/ 487185 h 522803"/>
              <a:gd name="connsiteX3" fmla="*/ 778624 w 862605"/>
              <a:gd name="connsiteY3" fmla="*/ 81004 h 522803"/>
              <a:gd name="connsiteX4" fmla="*/ 384156 w 862605"/>
              <a:gd name="connsiteY4" fmla="*/ 14836 h 522803"/>
              <a:gd name="connsiteX5" fmla="*/ 48221 w 862605"/>
              <a:gd name="connsiteY5" fmla="*/ 289755 h 522803"/>
              <a:gd name="connsiteX0" fmla="*/ 30688 w 770464"/>
              <a:gd name="connsiteY0" fmla="*/ 289755 h 534030"/>
              <a:gd name="connsiteX1" fmla="*/ 66370 w 770464"/>
              <a:gd name="connsiteY1" fmla="*/ 479839 h 534030"/>
              <a:gd name="connsiteX2" fmla="*/ 481099 w 770464"/>
              <a:gd name="connsiteY2" fmla="*/ 502437 h 534030"/>
              <a:gd name="connsiteX3" fmla="*/ 761091 w 770464"/>
              <a:gd name="connsiteY3" fmla="*/ 81004 h 534030"/>
              <a:gd name="connsiteX4" fmla="*/ 366623 w 770464"/>
              <a:gd name="connsiteY4" fmla="*/ 14836 h 534030"/>
              <a:gd name="connsiteX5" fmla="*/ 30688 w 770464"/>
              <a:gd name="connsiteY5" fmla="*/ 289755 h 534030"/>
              <a:gd name="connsiteX0" fmla="*/ 237609 w 706955"/>
              <a:gd name="connsiteY0" fmla="*/ 199776 h 531439"/>
              <a:gd name="connsiteX1" fmla="*/ 2861 w 706955"/>
              <a:gd name="connsiteY1" fmla="*/ 473746 h 531439"/>
              <a:gd name="connsiteX2" fmla="*/ 417590 w 706955"/>
              <a:gd name="connsiteY2" fmla="*/ 496344 h 531439"/>
              <a:gd name="connsiteX3" fmla="*/ 697582 w 706955"/>
              <a:gd name="connsiteY3" fmla="*/ 74911 h 531439"/>
              <a:gd name="connsiteX4" fmla="*/ 303114 w 706955"/>
              <a:gd name="connsiteY4" fmla="*/ 8743 h 531439"/>
              <a:gd name="connsiteX5" fmla="*/ 237609 w 706955"/>
              <a:gd name="connsiteY5" fmla="*/ 199776 h 531439"/>
              <a:gd name="connsiteX0" fmla="*/ 262884 w 732373"/>
              <a:gd name="connsiteY0" fmla="*/ 199776 h 508780"/>
              <a:gd name="connsiteX1" fmla="*/ 2624 w 732373"/>
              <a:gd name="connsiteY1" fmla="*/ 379692 h 508780"/>
              <a:gd name="connsiteX2" fmla="*/ 442865 w 732373"/>
              <a:gd name="connsiteY2" fmla="*/ 496344 h 508780"/>
              <a:gd name="connsiteX3" fmla="*/ 722857 w 732373"/>
              <a:gd name="connsiteY3" fmla="*/ 74911 h 508780"/>
              <a:gd name="connsiteX4" fmla="*/ 328389 w 732373"/>
              <a:gd name="connsiteY4" fmla="*/ 8743 h 508780"/>
              <a:gd name="connsiteX5" fmla="*/ 262884 w 732373"/>
              <a:gd name="connsiteY5" fmla="*/ 199776 h 508780"/>
              <a:gd name="connsiteX0" fmla="*/ 260331 w 729820"/>
              <a:gd name="connsiteY0" fmla="*/ 199776 h 513084"/>
              <a:gd name="connsiteX1" fmla="*/ 71 w 729820"/>
              <a:gd name="connsiteY1" fmla="*/ 379692 h 513084"/>
              <a:gd name="connsiteX2" fmla="*/ 440312 w 729820"/>
              <a:gd name="connsiteY2" fmla="*/ 496344 h 513084"/>
              <a:gd name="connsiteX3" fmla="*/ 720304 w 729820"/>
              <a:gd name="connsiteY3" fmla="*/ 74911 h 513084"/>
              <a:gd name="connsiteX4" fmla="*/ 325836 w 729820"/>
              <a:gd name="connsiteY4" fmla="*/ 8743 h 513084"/>
              <a:gd name="connsiteX5" fmla="*/ 260331 w 729820"/>
              <a:gd name="connsiteY5" fmla="*/ 199776 h 513084"/>
              <a:gd name="connsiteX0" fmla="*/ 260331 w 729820"/>
              <a:gd name="connsiteY0" fmla="*/ 199776 h 522275"/>
              <a:gd name="connsiteX1" fmla="*/ 71 w 729820"/>
              <a:gd name="connsiteY1" fmla="*/ 379692 h 522275"/>
              <a:gd name="connsiteX2" fmla="*/ 440312 w 729820"/>
              <a:gd name="connsiteY2" fmla="*/ 496344 h 522275"/>
              <a:gd name="connsiteX3" fmla="*/ 720304 w 729820"/>
              <a:gd name="connsiteY3" fmla="*/ 74911 h 522275"/>
              <a:gd name="connsiteX4" fmla="*/ 325836 w 729820"/>
              <a:gd name="connsiteY4" fmla="*/ 8743 h 522275"/>
              <a:gd name="connsiteX5" fmla="*/ 260331 w 729820"/>
              <a:gd name="connsiteY5" fmla="*/ 199776 h 522275"/>
              <a:gd name="connsiteX0" fmla="*/ 260331 w 762138"/>
              <a:gd name="connsiteY0" fmla="*/ 199776 h 522275"/>
              <a:gd name="connsiteX1" fmla="*/ 71 w 762138"/>
              <a:gd name="connsiteY1" fmla="*/ 379692 h 522275"/>
              <a:gd name="connsiteX2" fmla="*/ 440312 w 762138"/>
              <a:gd name="connsiteY2" fmla="*/ 496344 h 522275"/>
              <a:gd name="connsiteX3" fmla="*/ 720304 w 762138"/>
              <a:gd name="connsiteY3" fmla="*/ 74911 h 522275"/>
              <a:gd name="connsiteX4" fmla="*/ 325836 w 762138"/>
              <a:gd name="connsiteY4" fmla="*/ 8743 h 522275"/>
              <a:gd name="connsiteX5" fmla="*/ 260331 w 762138"/>
              <a:gd name="connsiteY5" fmla="*/ 199776 h 522275"/>
              <a:gd name="connsiteX0" fmla="*/ 260327 w 762134"/>
              <a:gd name="connsiteY0" fmla="*/ 208355 h 530854"/>
              <a:gd name="connsiteX1" fmla="*/ 67 w 762134"/>
              <a:gd name="connsiteY1" fmla="*/ 388271 h 530854"/>
              <a:gd name="connsiteX2" fmla="*/ 440308 w 762134"/>
              <a:gd name="connsiteY2" fmla="*/ 504923 h 530854"/>
              <a:gd name="connsiteX3" fmla="*/ 720300 w 762134"/>
              <a:gd name="connsiteY3" fmla="*/ 83490 h 530854"/>
              <a:gd name="connsiteX4" fmla="*/ 247159 w 762134"/>
              <a:gd name="connsiteY4" fmla="*/ 7154 h 530854"/>
              <a:gd name="connsiteX5" fmla="*/ 260327 w 762134"/>
              <a:gd name="connsiteY5" fmla="*/ 208355 h 530854"/>
              <a:gd name="connsiteX0" fmla="*/ 260327 w 639338"/>
              <a:gd name="connsiteY0" fmla="*/ 207862 h 530172"/>
              <a:gd name="connsiteX1" fmla="*/ 67 w 639338"/>
              <a:gd name="connsiteY1" fmla="*/ 387778 h 530172"/>
              <a:gd name="connsiteX2" fmla="*/ 440308 w 639338"/>
              <a:gd name="connsiteY2" fmla="*/ 504430 h 530172"/>
              <a:gd name="connsiteX3" fmla="*/ 582622 w 639338"/>
              <a:gd name="connsiteY3" fmla="*/ 85539 h 530172"/>
              <a:gd name="connsiteX4" fmla="*/ 247159 w 639338"/>
              <a:gd name="connsiteY4" fmla="*/ 6661 h 530172"/>
              <a:gd name="connsiteX5" fmla="*/ 260327 w 639338"/>
              <a:gd name="connsiteY5" fmla="*/ 207862 h 530172"/>
              <a:gd name="connsiteX0" fmla="*/ 266498 w 676376"/>
              <a:gd name="connsiteY0" fmla="*/ 207862 h 519096"/>
              <a:gd name="connsiteX1" fmla="*/ 6238 w 676376"/>
              <a:gd name="connsiteY1" fmla="*/ 387778 h 519096"/>
              <a:gd name="connsiteX2" fmla="*/ 568423 w 676376"/>
              <a:gd name="connsiteY2" fmla="*/ 506972 h 519096"/>
              <a:gd name="connsiteX3" fmla="*/ 588793 w 676376"/>
              <a:gd name="connsiteY3" fmla="*/ 85539 h 519096"/>
              <a:gd name="connsiteX4" fmla="*/ 253330 w 676376"/>
              <a:gd name="connsiteY4" fmla="*/ 6661 h 519096"/>
              <a:gd name="connsiteX5" fmla="*/ 266498 w 676376"/>
              <a:gd name="connsiteY5" fmla="*/ 207862 h 519096"/>
              <a:gd name="connsiteX0" fmla="*/ 270365 w 680438"/>
              <a:gd name="connsiteY0" fmla="*/ 207862 h 516117"/>
              <a:gd name="connsiteX1" fmla="*/ 6171 w 680438"/>
              <a:gd name="connsiteY1" fmla="*/ 362358 h 516117"/>
              <a:gd name="connsiteX2" fmla="*/ 572290 w 680438"/>
              <a:gd name="connsiteY2" fmla="*/ 506972 h 516117"/>
              <a:gd name="connsiteX3" fmla="*/ 592660 w 680438"/>
              <a:gd name="connsiteY3" fmla="*/ 85539 h 516117"/>
              <a:gd name="connsiteX4" fmla="*/ 257197 w 680438"/>
              <a:gd name="connsiteY4" fmla="*/ 6661 h 516117"/>
              <a:gd name="connsiteX5" fmla="*/ 270365 w 680438"/>
              <a:gd name="connsiteY5" fmla="*/ 207862 h 516117"/>
              <a:gd name="connsiteX0" fmla="*/ 275981 w 686054"/>
              <a:gd name="connsiteY0" fmla="*/ 207862 h 520785"/>
              <a:gd name="connsiteX1" fmla="*/ 11787 w 686054"/>
              <a:gd name="connsiteY1" fmla="*/ 362358 h 520785"/>
              <a:gd name="connsiteX2" fmla="*/ 577906 w 686054"/>
              <a:gd name="connsiteY2" fmla="*/ 506972 h 520785"/>
              <a:gd name="connsiteX3" fmla="*/ 598276 w 686054"/>
              <a:gd name="connsiteY3" fmla="*/ 85539 h 520785"/>
              <a:gd name="connsiteX4" fmla="*/ 262813 w 686054"/>
              <a:gd name="connsiteY4" fmla="*/ 6661 h 520785"/>
              <a:gd name="connsiteX5" fmla="*/ 275981 w 686054"/>
              <a:gd name="connsiteY5" fmla="*/ 207862 h 520785"/>
              <a:gd name="connsiteX0" fmla="*/ 275981 w 676803"/>
              <a:gd name="connsiteY0" fmla="*/ 207862 h 507004"/>
              <a:gd name="connsiteX1" fmla="*/ 11787 w 676803"/>
              <a:gd name="connsiteY1" fmla="*/ 362358 h 507004"/>
              <a:gd name="connsiteX2" fmla="*/ 577906 w 676803"/>
              <a:gd name="connsiteY2" fmla="*/ 506972 h 507004"/>
              <a:gd name="connsiteX3" fmla="*/ 676301 w 676803"/>
              <a:gd name="connsiteY3" fmla="*/ 372672 h 507004"/>
              <a:gd name="connsiteX4" fmla="*/ 598276 w 676803"/>
              <a:gd name="connsiteY4" fmla="*/ 85539 h 507004"/>
              <a:gd name="connsiteX5" fmla="*/ 262813 w 676803"/>
              <a:gd name="connsiteY5" fmla="*/ 6661 h 507004"/>
              <a:gd name="connsiteX6" fmla="*/ 275981 w 676803"/>
              <a:gd name="connsiteY6" fmla="*/ 207862 h 507004"/>
              <a:gd name="connsiteX0" fmla="*/ 275981 w 613698"/>
              <a:gd name="connsiteY0" fmla="*/ 207862 h 509523"/>
              <a:gd name="connsiteX1" fmla="*/ 11787 w 613698"/>
              <a:gd name="connsiteY1" fmla="*/ 362358 h 509523"/>
              <a:gd name="connsiteX2" fmla="*/ 577906 w 613698"/>
              <a:gd name="connsiteY2" fmla="*/ 506972 h 509523"/>
              <a:gd name="connsiteX3" fmla="*/ 479617 w 613698"/>
              <a:gd name="connsiteY3" fmla="*/ 278619 h 509523"/>
              <a:gd name="connsiteX4" fmla="*/ 598276 w 613698"/>
              <a:gd name="connsiteY4" fmla="*/ 85539 h 509523"/>
              <a:gd name="connsiteX5" fmla="*/ 262813 w 613698"/>
              <a:gd name="connsiteY5" fmla="*/ 6661 h 509523"/>
              <a:gd name="connsiteX6" fmla="*/ 275981 w 613698"/>
              <a:gd name="connsiteY6" fmla="*/ 207862 h 509523"/>
              <a:gd name="connsiteX0" fmla="*/ 275981 w 624267"/>
              <a:gd name="connsiteY0" fmla="*/ 207862 h 509523"/>
              <a:gd name="connsiteX1" fmla="*/ 11787 w 624267"/>
              <a:gd name="connsiteY1" fmla="*/ 362358 h 509523"/>
              <a:gd name="connsiteX2" fmla="*/ 577906 w 624267"/>
              <a:gd name="connsiteY2" fmla="*/ 506972 h 509523"/>
              <a:gd name="connsiteX3" fmla="*/ 479617 w 624267"/>
              <a:gd name="connsiteY3" fmla="*/ 278619 h 509523"/>
              <a:gd name="connsiteX4" fmla="*/ 598276 w 624267"/>
              <a:gd name="connsiteY4" fmla="*/ 85539 h 509523"/>
              <a:gd name="connsiteX5" fmla="*/ 262813 w 624267"/>
              <a:gd name="connsiteY5" fmla="*/ 6661 h 509523"/>
              <a:gd name="connsiteX6" fmla="*/ 275981 w 624267"/>
              <a:gd name="connsiteY6" fmla="*/ 207862 h 509523"/>
              <a:gd name="connsiteX0" fmla="*/ 275981 w 624267"/>
              <a:gd name="connsiteY0" fmla="*/ 207862 h 509523"/>
              <a:gd name="connsiteX1" fmla="*/ 11787 w 624267"/>
              <a:gd name="connsiteY1" fmla="*/ 362358 h 509523"/>
              <a:gd name="connsiteX2" fmla="*/ 577906 w 624267"/>
              <a:gd name="connsiteY2" fmla="*/ 506972 h 509523"/>
              <a:gd name="connsiteX3" fmla="*/ 479617 w 624267"/>
              <a:gd name="connsiteY3" fmla="*/ 278619 h 509523"/>
              <a:gd name="connsiteX4" fmla="*/ 598276 w 624267"/>
              <a:gd name="connsiteY4" fmla="*/ 85539 h 509523"/>
              <a:gd name="connsiteX5" fmla="*/ 262813 w 624267"/>
              <a:gd name="connsiteY5" fmla="*/ 6661 h 509523"/>
              <a:gd name="connsiteX6" fmla="*/ 275981 w 624267"/>
              <a:gd name="connsiteY6" fmla="*/ 207862 h 509523"/>
              <a:gd name="connsiteX0" fmla="*/ 275981 w 624267"/>
              <a:gd name="connsiteY0" fmla="*/ 207862 h 509523"/>
              <a:gd name="connsiteX1" fmla="*/ 11787 w 624267"/>
              <a:gd name="connsiteY1" fmla="*/ 362358 h 509523"/>
              <a:gd name="connsiteX2" fmla="*/ 577906 w 624267"/>
              <a:gd name="connsiteY2" fmla="*/ 506972 h 509523"/>
              <a:gd name="connsiteX3" fmla="*/ 479617 w 624267"/>
              <a:gd name="connsiteY3" fmla="*/ 278619 h 509523"/>
              <a:gd name="connsiteX4" fmla="*/ 598276 w 624267"/>
              <a:gd name="connsiteY4" fmla="*/ 85539 h 509523"/>
              <a:gd name="connsiteX5" fmla="*/ 262813 w 624267"/>
              <a:gd name="connsiteY5" fmla="*/ 6661 h 509523"/>
              <a:gd name="connsiteX6" fmla="*/ 275981 w 624267"/>
              <a:gd name="connsiteY6" fmla="*/ 207862 h 509523"/>
              <a:gd name="connsiteX0" fmla="*/ 275981 w 624267"/>
              <a:gd name="connsiteY0" fmla="*/ 207862 h 525142"/>
              <a:gd name="connsiteX1" fmla="*/ 11787 w 624267"/>
              <a:gd name="connsiteY1" fmla="*/ 362358 h 525142"/>
              <a:gd name="connsiteX2" fmla="*/ 577906 w 624267"/>
              <a:gd name="connsiteY2" fmla="*/ 506972 h 525142"/>
              <a:gd name="connsiteX3" fmla="*/ 479617 w 624267"/>
              <a:gd name="connsiteY3" fmla="*/ 278619 h 525142"/>
              <a:gd name="connsiteX4" fmla="*/ 598276 w 624267"/>
              <a:gd name="connsiteY4" fmla="*/ 85539 h 525142"/>
              <a:gd name="connsiteX5" fmla="*/ 262813 w 624267"/>
              <a:gd name="connsiteY5" fmla="*/ 6661 h 525142"/>
              <a:gd name="connsiteX6" fmla="*/ 275981 w 624267"/>
              <a:gd name="connsiteY6" fmla="*/ 207862 h 525142"/>
              <a:gd name="connsiteX0" fmla="*/ 271805 w 643393"/>
              <a:gd name="connsiteY0" fmla="*/ 207862 h 510051"/>
              <a:gd name="connsiteX1" fmla="*/ 7611 w 643393"/>
              <a:gd name="connsiteY1" fmla="*/ 362358 h 510051"/>
              <a:gd name="connsiteX2" fmla="*/ 613067 w 643393"/>
              <a:gd name="connsiteY2" fmla="*/ 496804 h 510051"/>
              <a:gd name="connsiteX3" fmla="*/ 475441 w 643393"/>
              <a:gd name="connsiteY3" fmla="*/ 278619 h 510051"/>
              <a:gd name="connsiteX4" fmla="*/ 594100 w 643393"/>
              <a:gd name="connsiteY4" fmla="*/ 85539 h 510051"/>
              <a:gd name="connsiteX5" fmla="*/ 258637 w 643393"/>
              <a:gd name="connsiteY5" fmla="*/ 6661 h 510051"/>
              <a:gd name="connsiteX6" fmla="*/ 271805 w 643393"/>
              <a:gd name="connsiteY6" fmla="*/ 207862 h 510051"/>
              <a:gd name="connsiteX0" fmla="*/ 272715 w 644303"/>
              <a:gd name="connsiteY0" fmla="*/ 207862 h 514066"/>
              <a:gd name="connsiteX1" fmla="*/ 8521 w 644303"/>
              <a:gd name="connsiteY1" fmla="*/ 362358 h 514066"/>
              <a:gd name="connsiteX2" fmla="*/ 613977 w 644303"/>
              <a:gd name="connsiteY2" fmla="*/ 496804 h 514066"/>
              <a:gd name="connsiteX3" fmla="*/ 476351 w 644303"/>
              <a:gd name="connsiteY3" fmla="*/ 278619 h 514066"/>
              <a:gd name="connsiteX4" fmla="*/ 595010 w 644303"/>
              <a:gd name="connsiteY4" fmla="*/ 85539 h 514066"/>
              <a:gd name="connsiteX5" fmla="*/ 259547 w 644303"/>
              <a:gd name="connsiteY5" fmla="*/ 6661 h 514066"/>
              <a:gd name="connsiteX6" fmla="*/ 272715 w 644303"/>
              <a:gd name="connsiteY6" fmla="*/ 207862 h 514066"/>
              <a:gd name="connsiteX0" fmla="*/ 58055 w 689653"/>
              <a:gd name="connsiteY0" fmla="*/ 157552 h 507534"/>
              <a:gd name="connsiteX1" fmla="*/ 53871 w 689653"/>
              <a:gd name="connsiteY1" fmla="*/ 359304 h 507534"/>
              <a:gd name="connsiteX2" fmla="*/ 659327 w 689653"/>
              <a:gd name="connsiteY2" fmla="*/ 493750 h 507534"/>
              <a:gd name="connsiteX3" fmla="*/ 521701 w 689653"/>
              <a:gd name="connsiteY3" fmla="*/ 275565 h 507534"/>
              <a:gd name="connsiteX4" fmla="*/ 640360 w 689653"/>
              <a:gd name="connsiteY4" fmla="*/ 82485 h 507534"/>
              <a:gd name="connsiteX5" fmla="*/ 304897 w 689653"/>
              <a:gd name="connsiteY5" fmla="*/ 3607 h 507534"/>
              <a:gd name="connsiteX6" fmla="*/ 58055 w 689653"/>
              <a:gd name="connsiteY6" fmla="*/ 157552 h 507534"/>
              <a:gd name="connsiteX0" fmla="*/ 58055 w 866923"/>
              <a:gd name="connsiteY0" fmla="*/ 157552 h 495013"/>
              <a:gd name="connsiteX1" fmla="*/ 53871 w 866923"/>
              <a:gd name="connsiteY1" fmla="*/ 359304 h 495013"/>
              <a:gd name="connsiteX2" fmla="*/ 659327 w 866923"/>
              <a:gd name="connsiteY2" fmla="*/ 493750 h 495013"/>
              <a:gd name="connsiteX3" fmla="*/ 838587 w 866923"/>
              <a:gd name="connsiteY3" fmla="*/ 280815 h 495013"/>
              <a:gd name="connsiteX4" fmla="*/ 640360 w 866923"/>
              <a:gd name="connsiteY4" fmla="*/ 82485 h 495013"/>
              <a:gd name="connsiteX5" fmla="*/ 304897 w 866923"/>
              <a:gd name="connsiteY5" fmla="*/ 3607 h 495013"/>
              <a:gd name="connsiteX6" fmla="*/ 58055 w 866923"/>
              <a:gd name="connsiteY6" fmla="*/ 157552 h 495013"/>
              <a:gd name="connsiteX0" fmla="*/ 66894 w 875762"/>
              <a:gd name="connsiteY0" fmla="*/ 157552 h 562819"/>
              <a:gd name="connsiteX1" fmla="*/ 62710 w 875762"/>
              <a:gd name="connsiteY1" fmla="*/ 359304 h 562819"/>
              <a:gd name="connsiteX2" fmla="*/ 790045 w 875762"/>
              <a:gd name="connsiteY2" fmla="*/ 562008 h 562819"/>
              <a:gd name="connsiteX3" fmla="*/ 847426 w 875762"/>
              <a:gd name="connsiteY3" fmla="*/ 280815 h 562819"/>
              <a:gd name="connsiteX4" fmla="*/ 649199 w 875762"/>
              <a:gd name="connsiteY4" fmla="*/ 82485 h 562819"/>
              <a:gd name="connsiteX5" fmla="*/ 313736 w 875762"/>
              <a:gd name="connsiteY5" fmla="*/ 3607 h 562819"/>
              <a:gd name="connsiteX6" fmla="*/ 66894 w 875762"/>
              <a:gd name="connsiteY6" fmla="*/ 157552 h 562819"/>
              <a:gd name="connsiteX0" fmla="*/ 66894 w 966699"/>
              <a:gd name="connsiteY0" fmla="*/ 157552 h 562542"/>
              <a:gd name="connsiteX1" fmla="*/ 62710 w 966699"/>
              <a:gd name="connsiteY1" fmla="*/ 359304 h 562542"/>
              <a:gd name="connsiteX2" fmla="*/ 790045 w 966699"/>
              <a:gd name="connsiteY2" fmla="*/ 562008 h 562542"/>
              <a:gd name="connsiteX3" fmla="*/ 944930 w 966699"/>
              <a:gd name="connsiteY3" fmla="*/ 296567 h 562542"/>
              <a:gd name="connsiteX4" fmla="*/ 649199 w 966699"/>
              <a:gd name="connsiteY4" fmla="*/ 82485 h 562542"/>
              <a:gd name="connsiteX5" fmla="*/ 313736 w 966699"/>
              <a:gd name="connsiteY5" fmla="*/ 3607 h 562542"/>
              <a:gd name="connsiteX6" fmla="*/ 66894 w 966699"/>
              <a:gd name="connsiteY6" fmla="*/ 157552 h 562542"/>
              <a:gd name="connsiteX0" fmla="*/ 66894 w 966699"/>
              <a:gd name="connsiteY0" fmla="*/ 158679 h 563669"/>
              <a:gd name="connsiteX1" fmla="*/ 62710 w 966699"/>
              <a:gd name="connsiteY1" fmla="*/ 360431 h 563669"/>
              <a:gd name="connsiteX2" fmla="*/ 790045 w 966699"/>
              <a:gd name="connsiteY2" fmla="*/ 563135 h 563669"/>
              <a:gd name="connsiteX3" fmla="*/ 944930 w 966699"/>
              <a:gd name="connsiteY3" fmla="*/ 297694 h 563669"/>
              <a:gd name="connsiteX4" fmla="*/ 649199 w 966699"/>
              <a:gd name="connsiteY4" fmla="*/ 83612 h 563669"/>
              <a:gd name="connsiteX5" fmla="*/ 460266 w 966699"/>
              <a:gd name="connsiteY5" fmla="*/ 43326 h 563669"/>
              <a:gd name="connsiteX6" fmla="*/ 313736 w 966699"/>
              <a:gd name="connsiteY6" fmla="*/ 4734 h 563669"/>
              <a:gd name="connsiteX7" fmla="*/ 66894 w 966699"/>
              <a:gd name="connsiteY7" fmla="*/ 158679 h 563669"/>
              <a:gd name="connsiteX0" fmla="*/ 66894 w 966699"/>
              <a:gd name="connsiteY0" fmla="*/ 180441 h 585431"/>
              <a:gd name="connsiteX1" fmla="*/ 62710 w 966699"/>
              <a:gd name="connsiteY1" fmla="*/ 382193 h 585431"/>
              <a:gd name="connsiteX2" fmla="*/ 790045 w 966699"/>
              <a:gd name="connsiteY2" fmla="*/ 584897 h 585431"/>
              <a:gd name="connsiteX3" fmla="*/ 944930 w 966699"/>
              <a:gd name="connsiteY3" fmla="*/ 319456 h 585431"/>
              <a:gd name="connsiteX4" fmla="*/ 649199 w 966699"/>
              <a:gd name="connsiteY4" fmla="*/ 105374 h 585431"/>
              <a:gd name="connsiteX5" fmla="*/ 460266 w 966699"/>
              <a:gd name="connsiteY5" fmla="*/ 7331 h 585431"/>
              <a:gd name="connsiteX6" fmla="*/ 313736 w 966699"/>
              <a:gd name="connsiteY6" fmla="*/ 26496 h 585431"/>
              <a:gd name="connsiteX7" fmla="*/ 66894 w 966699"/>
              <a:gd name="connsiteY7" fmla="*/ 180441 h 585431"/>
              <a:gd name="connsiteX0" fmla="*/ 84961 w 984766"/>
              <a:gd name="connsiteY0" fmla="*/ 180441 h 587566"/>
              <a:gd name="connsiteX1" fmla="*/ 56401 w 984766"/>
              <a:gd name="connsiteY1" fmla="*/ 439950 h 587566"/>
              <a:gd name="connsiteX2" fmla="*/ 808112 w 984766"/>
              <a:gd name="connsiteY2" fmla="*/ 584897 h 587566"/>
              <a:gd name="connsiteX3" fmla="*/ 962997 w 984766"/>
              <a:gd name="connsiteY3" fmla="*/ 319456 h 587566"/>
              <a:gd name="connsiteX4" fmla="*/ 667266 w 984766"/>
              <a:gd name="connsiteY4" fmla="*/ 105374 h 587566"/>
              <a:gd name="connsiteX5" fmla="*/ 478333 w 984766"/>
              <a:gd name="connsiteY5" fmla="*/ 7331 h 587566"/>
              <a:gd name="connsiteX6" fmla="*/ 331803 w 984766"/>
              <a:gd name="connsiteY6" fmla="*/ 26496 h 587566"/>
              <a:gd name="connsiteX7" fmla="*/ 84961 w 984766"/>
              <a:gd name="connsiteY7" fmla="*/ 180441 h 58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766" h="587566">
                <a:moveTo>
                  <a:pt x="84961" y="180441"/>
                </a:moveTo>
                <a:cubicBezTo>
                  <a:pt x="39061" y="249350"/>
                  <a:pt x="-64124" y="372541"/>
                  <a:pt x="56401" y="439950"/>
                </a:cubicBezTo>
                <a:cubicBezTo>
                  <a:pt x="176926" y="507359"/>
                  <a:pt x="657013" y="604979"/>
                  <a:pt x="808112" y="584897"/>
                </a:cubicBezTo>
                <a:cubicBezTo>
                  <a:pt x="959211" y="564815"/>
                  <a:pt x="880928" y="361733"/>
                  <a:pt x="962997" y="319456"/>
                </a:cubicBezTo>
                <a:cubicBezTo>
                  <a:pt x="1072601" y="259385"/>
                  <a:pt x="736181" y="166376"/>
                  <a:pt x="667266" y="105374"/>
                </a:cubicBezTo>
                <a:cubicBezTo>
                  <a:pt x="597323" y="60354"/>
                  <a:pt x="534243" y="20477"/>
                  <a:pt x="478333" y="7331"/>
                </a:cubicBezTo>
                <a:cubicBezTo>
                  <a:pt x="422423" y="-5815"/>
                  <a:pt x="397365" y="-2356"/>
                  <a:pt x="331803" y="26496"/>
                </a:cubicBezTo>
                <a:cubicBezTo>
                  <a:pt x="266241" y="55348"/>
                  <a:pt x="130861" y="111532"/>
                  <a:pt x="84961" y="180441"/>
                </a:cubicBezTo>
                <a:close/>
              </a:path>
            </a:pathLst>
          </a:custGeom>
          <a:noFill/>
          <a:ln w="25400" cap="flat" cmpd="sng" algn="ctr">
            <a:solidFill>
              <a:srgbClr val="325AB4">
                <a:lumMod val="75000"/>
              </a:srgbClr>
            </a:solidFill>
            <a:prstDash val="sysDash"/>
          </a:ln>
          <a:effectLst/>
        </p:spPr>
        <p:txBody>
          <a:bodyPr rtlCol="0" anchor="ctr"/>
          <a:lstStyle/>
          <a:p>
            <a:pPr algn="ctr" defTabSz="342900">
              <a:defRPr/>
            </a:pPr>
            <a:endParaRPr lang="en-US" sz="1350" kern="0" dirty="0">
              <a:solidFill>
                <a:prstClr val="white"/>
              </a:solidFill>
              <a:latin typeface="Helvetica Neue" panose="02000503000000020004" pitchFamily="2" charset="0"/>
            </a:endParaRPr>
          </a:p>
        </p:txBody>
      </p:sp>
      <p:sp>
        <p:nvSpPr>
          <p:cNvPr id="349" name="Rectangle 348">
            <a:extLst>
              <a:ext uri="{FF2B5EF4-FFF2-40B4-BE49-F238E27FC236}">
                <a16:creationId xmlns:a16="http://schemas.microsoft.com/office/drawing/2014/main" id="{64ABCFCC-DDC1-D749-A69F-7B1B275CC7E5}"/>
              </a:ext>
            </a:extLst>
          </p:cNvPr>
          <p:cNvSpPr/>
          <p:nvPr/>
        </p:nvSpPr>
        <p:spPr>
          <a:xfrm>
            <a:off x="938945" y="3381867"/>
            <a:ext cx="3429000" cy="343107"/>
          </a:xfrm>
          <a:prstGeom prst="rect">
            <a:avLst/>
          </a:prstGeom>
        </p:spPr>
        <p:txBody>
          <a:bodyPr>
            <a:spAutoFit/>
          </a:bodyPr>
          <a:lstStyle/>
          <a:p>
            <a:pPr defTabSz="322660">
              <a:lnSpc>
                <a:spcPts val="750"/>
              </a:lnSpc>
              <a:spcAft>
                <a:spcPts val="300"/>
              </a:spcAft>
              <a:buSzPct val="100000"/>
            </a:pPr>
            <a:r>
              <a:rPr lang="en-US" sz="1500" dirty="0">
                <a:solidFill>
                  <a:srgbClr val="000000"/>
                </a:solidFill>
                <a:latin typeface="Helvetica Neue" panose="02000503000000020004" pitchFamily="2" charset="0"/>
                <a:ea typeface="Helvetica Neue LT Com 77 Bold Condensed" charset="0"/>
                <a:cs typeface="Helvetica Neue LT Com 77 Bold Condensed" charset="0"/>
              </a:rPr>
              <a:t>EXPAND around each seed:</a:t>
            </a:r>
          </a:p>
          <a:p>
            <a:pPr defTabSz="322660">
              <a:lnSpc>
                <a:spcPts val="750"/>
              </a:lnSpc>
              <a:spcAft>
                <a:spcPts val="300"/>
              </a:spcAft>
              <a:buSzPct val="100000"/>
            </a:pPr>
            <a:r>
              <a:rPr lang="en-US" sz="1200" dirty="0">
                <a:solidFill>
                  <a:srgbClr val="000000"/>
                </a:solidFill>
                <a:latin typeface="Helvetica Neue" panose="02000503000000020004" pitchFamily="2" charset="0"/>
                <a:ea typeface="Helvetica Neue LT Com 47 Light Condensed" charset="0"/>
                <a:cs typeface="Helvetica Neue LT Com 47 Light Condensed" charset="0"/>
              </a:rPr>
              <a:t>Retrieve candidate Regions</a:t>
            </a:r>
          </a:p>
        </p:txBody>
      </p:sp>
      <p:sp>
        <p:nvSpPr>
          <p:cNvPr id="350" name="Rectangle 349">
            <a:extLst>
              <a:ext uri="{FF2B5EF4-FFF2-40B4-BE49-F238E27FC236}">
                <a16:creationId xmlns:a16="http://schemas.microsoft.com/office/drawing/2014/main" id="{A41CB4A1-439D-8E40-A26C-4455ECF2E842}"/>
              </a:ext>
            </a:extLst>
          </p:cNvPr>
          <p:cNvSpPr/>
          <p:nvPr/>
        </p:nvSpPr>
        <p:spPr>
          <a:xfrm>
            <a:off x="935540" y="3984400"/>
            <a:ext cx="3636460" cy="446725"/>
          </a:xfrm>
          <a:prstGeom prst="rect">
            <a:avLst/>
          </a:prstGeom>
        </p:spPr>
        <p:txBody>
          <a:bodyPr wrap="square">
            <a:spAutoFit/>
          </a:bodyPr>
          <a:lstStyle/>
          <a:p>
            <a:pPr defTabSz="322660">
              <a:lnSpc>
                <a:spcPts val="750"/>
              </a:lnSpc>
              <a:spcAft>
                <a:spcPts val="300"/>
              </a:spcAft>
              <a:buSzPct val="100000"/>
            </a:pPr>
            <a:r>
              <a:rPr lang="en-US" sz="1500" dirty="0">
                <a:solidFill>
                  <a:srgbClr val="000000"/>
                </a:solidFill>
                <a:latin typeface="Helvetica Neue" panose="02000503000000020004" pitchFamily="2" charset="0"/>
                <a:ea typeface="Helvetica Neue LT Com 77 Bold Condensed" charset="0"/>
                <a:cs typeface="Helvetica Neue LT Com 77 Bold Condensed" charset="0"/>
              </a:rPr>
              <a:t>DISCARD incomplete regions</a:t>
            </a:r>
          </a:p>
          <a:p>
            <a:pPr defTabSz="322660">
              <a:lnSpc>
                <a:spcPts val="750"/>
              </a:lnSpc>
              <a:spcAft>
                <a:spcPts val="300"/>
              </a:spcAft>
              <a:buSzPct val="100000"/>
            </a:pPr>
            <a:r>
              <a:rPr lang="en-US" sz="1200" dirty="0">
                <a:solidFill>
                  <a:srgbClr val="000000"/>
                </a:solidFill>
                <a:latin typeface="Helvetica Neue" panose="02000503000000020004" pitchFamily="2" charset="0"/>
                <a:ea typeface="Helvetica Neue LT Com 47 Light Condensed" charset="0"/>
                <a:cs typeface="Helvetica Neue LT Com 47 Light Condensed" charset="0"/>
              </a:rPr>
              <a:t>With neighborhood-mapping &amp; before graph-search</a:t>
            </a:r>
          </a:p>
        </p:txBody>
      </p:sp>
      <p:sp>
        <p:nvSpPr>
          <p:cNvPr id="351" name="Title 2">
            <a:extLst>
              <a:ext uri="{FF2B5EF4-FFF2-40B4-BE49-F238E27FC236}">
                <a16:creationId xmlns:a16="http://schemas.microsoft.com/office/drawing/2014/main" id="{D937D32C-8CB3-C842-8208-DD4C0E6AC83D}"/>
              </a:ext>
            </a:extLst>
          </p:cNvPr>
          <p:cNvSpPr txBox="1">
            <a:spLocks/>
          </p:cNvSpPr>
          <p:nvPr/>
        </p:nvSpPr>
        <p:spPr bwMode="black">
          <a:xfrm>
            <a:off x="440530" y="122078"/>
            <a:ext cx="6415760" cy="1105789"/>
          </a:xfrm>
          <a:prstGeom prst="rect">
            <a:avLst/>
          </a:prstGeom>
          <a:effectLst/>
        </p:spPr>
        <p:txBody>
          <a:bodyPr vert="horz" wrap="square" lIns="0" tIns="144018" rIns="0" bIns="0" rtlCol="0" anchor="t" anchorCtr="0">
            <a:noAutofit/>
          </a:bodyPr>
          <a:lstStyle>
            <a:lvl1pPr algn="l" defTabSz="914318" rtl="0" eaLnBrk="1" latinLnBrk="0" hangingPunct="1">
              <a:lnSpc>
                <a:spcPct val="100000"/>
              </a:lnSpc>
              <a:spcBef>
                <a:spcPct val="0"/>
              </a:spcBef>
              <a:buNone/>
              <a:defRPr sz="3600" b="0" i="0" kern="1200" spc="300" baseline="0">
                <a:solidFill>
                  <a:srgbClr val="000000"/>
                </a:solidFill>
                <a:latin typeface="Helvetica Neue Bold Condensed"/>
                <a:ea typeface="+mj-ea"/>
                <a:cs typeface="Helvetica Neue Bold Condensed"/>
              </a:defRPr>
            </a:lvl1pPr>
          </a:lstStyle>
          <a:p>
            <a:r>
              <a:rPr lang="en-US" sz="2800" b="1" spc="0" dirty="0">
                <a:latin typeface="Helvetica Neue Condensed" panose="02000503000000020004" pitchFamily="2" charset="0"/>
                <a:ea typeface="Helvetica Neue Condensed" panose="02000503000000020004" pitchFamily="2" charset="0"/>
                <a:cs typeface="Helvetica Neue Condensed" panose="02000503000000020004" pitchFamily="2" charset="0"/>
              </a:rPr>
              <a:t>Fast Candidate Region Search</a:t>
            </a:r>
            <a:br>
              <a:rPr lang="en-US" sz="2800" b="1" spc="0"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spc="0" dirty="0">
                <a:latin typeface="Helvetica Neue Thin" panose="020B0403020202020204" pitchFamily="34" charset="0"/>
              </a:rPr>
              <a:t>Reducing the search space</a:t>
            </a:r>
            <a:endParaRPr lang="en-US" sz="1800" dirty="0">
              <a:latin typeface="Helvetica Neue Thin" panose="020B0403020202020204" pitchFamily="34" charset="0"/>
            </a:endParaRPr>
          </a:p>
        </p:txBody>
      </p:sp>
      <p:sp>
        <p:nvSpPr>
          <p:cNvPr id="176" name="Rectangle 175">
            <a:extLst>
              <a:ext uri="{FF2B5EF4-FFF2-40B4-BE49-F238E27FC236}">
                <a16:creationId xmlns:a16="http://schemas.microsoft.com/office/drawing/2014/main" id="{44A11EE6-9245-5646-A52A-341A1A7741BA}"/>
              </a:ext>
            </a:extLst>
          </p:cNvPr>
          <p:cNvSpPr/>
          <p:nvPr/>
        </p:nvSpPr>
        <p:spPr>
          <a:xfrm>
            <a:off x="7124209" y="391604"/>
            <a:ext cx="1852430" cy="300082"/>
          </a:xfrm>
          <a:prstGeom prst="rect">
            <a:avLst/>
          </a:prstGeom>
        </p:spPr>
        <p:txBody>
          <a:bodyPr wrap="none">
            <a:spAutoFit/>
          </a:bodyPr>
          <a:lstStyle/>
          <a:p>
            <a:r>
              <a:rPr lang="en-GB" sz="1350" dirty="0">
                <a:solidFill>
                  <a:srgbClr val="0072E5"/>
                </a:solidFill>
                <a:latin typeface="LibreCaslonText"/>
              </a:rPr>
              <a:t>Lissandrini et al. </a:t>
            </a:r>
            <a:r>
              <a:rPr lang="en-GB" sz="1350" dirty="0">
                <a:latin typeface="LibreCaslonText"/>
              </a:rPr>
              <a:t>[</a:t>
            </a:r>
            <a:r>
              <a:rPr lang="en-GB" sz="1350" dirty="0">
                <a:solidFill>
                  <a:srgbClr val="0072E5"/>
                </a:solidFill>
                <a:latin typeface="LibreCaslonText"/>
              </a:rPr>
              <a:t>2018</a:t>
            </a:r>
            <a:r>
              <a:rPr lang="en-GB" sz="1350" dirty="0">
                <a:latin typeface="LibreCaslonText"/>
              </a:rPr>
              <a:t>] </a:t>
            </a:r>
          </a:p>
        </p:txBody>
      </p:sp>
      <p:sp>
        <p:nvSpPr>
          <p:cNvPr id="352" name="TextBox 351">
            <a:extLst>
              <a:ext uri="{FF2B5EF4-FFF2-40B4-BE49-F238E27FC236}">
                <a16:creationId xmlns:a16="http://schemas.microsoft.com/office/drawing/2014/main" id="{209E2E2A-B5A0-8044-9E33-65096FB25AD1}"/>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0444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79"/>
                                        </p:tgtEl>
                                        <p:attrNameLst>
                                          <p:attrName>ppt_w</p:attrName>
                                        </p:attrNameLst>
                                      </p:cBhvr>
                                      <p:tavLst>
                                        <p:tav tm="0">
                                          <p:val>
                                            <p:strVal val="ppt_w"/>
                                          </p:val>
                                        </p:tav>
                                        <p:tav tm="100000">
                                          <p:val>
                                            <p:fltVal val="0"/>
                                          </p:val>
                                        </p:tav>
                                      </p:tavLst>
                                    </p:anim>
                                    <p:anim calcmode="lin" valueType="num">
                                      <p:cBhvr>
                                        <p:cTn id="7" dur="500"/>
                                        <p:tgtEl>
                                          <p:spTgt spid="179"/>
                                        </p:tgtEl>
                                        <p:attrNameLst>
                                          <p:attrName>ppt_h</p:attrName>
                                        </p:attrNameLst>
                                      </p:cBhvr>
                                      <p:tavLst>
                                        <p:tav tm="0">
                                          <p:val>
                                            <p:strVal val="ppt_h"/>
                                          </p:val>
                                        </p:tav>
                                        <p:tav tm="100000">
                                          <p:val>
                                            <p:fltVal val="0"/>
                                          </p:val>
                                        </p:tav>
                                      </p:tavLst>
                                    </p:anim>
                                    <p:animEffect transition="out" filter="fade">
                                      <p:cBhvr>
                                        <p:cTn id="8" dur="500"/>
                                        <p:tgtEl>
                                          <p:spTgt spid="179"/>
                                        </p:tgtEl>
                                      </p:cBhvr>
                                    </p:animEffect>
                                    <p:set>
                                      <p:cBhvr>
                                        <p:cTn id="9" dur="1" fill="hold">
                                          <p:stCondLst>
                                            <p:cond delay="499"/>
                                          </p:stCondLst>
                                        </p:cTn>
                                        <p:tgtEl>
                                          <p:spTgt spid="179"/>
                                        </p:tgtEl>
                                        <p:attrNameLst>
                                          <p:attrName>style.visibility</p:attrName>
                                        </p:attrNameLst>
                                      </p:cBhvr>
                                      <p:to>
                                        <p:strVal val="hidden"/>
                                      </p:to>
                                    </p:set>
                                  </p:childTnLst>
                                </p:cTn>
                              </p:par>
                              <p:par>
                                <p:cTn id="10" presetID="53" presetClass="entr" presetSubtype="16" fill="hold" grpId="0" nodeType="withEffect">
                                  <p:stCondLst>
                                    <p:cond delay="0"/>
                                  </p:stCondLst>
                                  <p:childTnLst>
                                    <p:set>
                                      <p:cBhvr>
                                        <p:cTn id="11" dur="1" fill="hold">
                                          <p:stCondLst>
                                            <p:cond delay="0"/>
                                          </p:stCondLst>
                                        </p:cTn>
                                        <p:tgtEl>
                                          <p:spTgt spid="177"/>
                                        </p:tgtEl>
                                        <p:attrNameLst>
                                          <p:attrName>style.visibility</p:attrName>
                                        </p:attrNameLst>
                                      </p:cBhvr>
                                      <p:to>
                                        <p:strVal val="visible"/>
                                      </p:to>
                                    </p:set>
                                    <p:anim calcmode="lin" valueType="num">
                                      <p:cBhvr>
                                        <p:cTn id="12" dur="500" fill="hold"/>
                                        <p:tgtEl>
                                          <p:spTgt spid="177"/>
                                        </p:tgtEl>
                                        <p:attrNameLst>
                                          <p:attrName>ppt_w</p:attrName>
                                        </p:attrNameLst>
                                      </p:cBhvr>
                                      <p:tavLst>
                                        <p:tav tm="0">
                                          <p:val>
                                            <p:fltVal val="0"/>
                                          </p:val>
                                        </p:tav>
                                        <p:tav tm="100000">
                                          <p:val>
                                            <p:strVal val="#ppt_w"/>
                                          </p:val>
                                        </p:tav>
                                      </p:tavLst>
                                    </p:anim>
                                    <p:anim calcmode="lin" valueType="num">
                                      <p:cBhvr>
                                        <p:cTn id="13" dur="500" fill="hold"/>
                                        <p:tgtEl>
                                          <p:spTgt spid="177"/>
                                        </p:tgtEl>
                                        <p:attrNameLst>
                                          <p:attrName>ppt_h</p:attrName>
                                        </p:attrNameLst>
                                      </p:cBhvr>
                                      <p:tavLst>
                                        <p:tav tm="0">
                                          <p:val>
                                            <p:fltVal val="0"/>
                                          </p:val>
                                        </p:tav>
                                        <p:tav tm="100000">
                                          <p:val>
                                            <p:strVal val="#ppt_h"/>
                                          </p:val>
                                        </p:tav>
                                      </p:tavLst>
                                    </p:anim>
                                    <p:animEffect transition="in" filter="fade">
                                      <p:cBhvr>
                                        <p:cTn id="14" dur="500"/>
                                        <p:tgtEl>
                                          <p:spTgt spid="177"/>
                                        </p:tgtEl>
                                      </p:cBhvr>
                                    </p:animEffect>
                                  </p:childTnLst>
                                </p:cTn>
                              </p:par>
                              <p:par>
                                <p:cTn id="15" presetID="10" presetClass="entr" presetSubtype="0" fill="hold" nodeType="withEffect">
                                  <p:stCondLst>
                                    <p:cond delay="0"/>
                                  </p:stCondLst>
                                  <p:childTnLst>
                                    <p:set>
                                      <p:cBhvr>
                                        <p:cTn id="16" dur="1" fill="hold">
                                          <p:stCondLst>
                                            <p:cond delay="0"/>
                                          </p:stCondLst>
                                        </p:cTn>
                                        <p:tgtEl>
                                          <p:spTgt spid="198">
                                            <p:txEl>
                                              <p:pRg st="2" end="2"/>
                                            </p:txEl>
                                          </p:spTgt>
                                        </p:tgtEl>
                                        <p:attrNameLst>
                                          <p:attrName>style.visibility</p:attrName>
                                        </p:attrNameLst>
                                      </p:cBhvr>
                                      <p:to>
                                        <p:strVal val="visible"/>
                                      </p:to>
                                    </p:set>
                                    <p:animEffect transition="in" filter="fade">
                                      <p:cBhvr>
                                        <p:cTn id="17" dur="500"/>
                                        <p:tgtEl>
                                          <p:spTgt spid="198">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98">
                                            <p:txEl>
                                              <p:pRg st="3" end="3"/>
                                            </p:txEl>
                                          </p:spTgt>
                                        </p:tgtEl>
                                        <p:attrNameLst>
                                          <p:attrName>style.visibility</p:attrName>
                                        </p:attrNameLst>
                                      </p:cBhvr>
                                      <p:to>
                                        <p:strVal val="visible"/>
                                      </p:to>
                                    </p:set>
                                    <p:animEffect transition="in" filter="fade">
                                      <p:cBhvr>
                                        <p:cTn id="20" dur="500"/>
                                        <p:tgtEl>
                                          <p:spTgt spid="198">
                                            <p:txEl>
                                              <p:pRg st="3" end="3"/>
                                            </p:txEl>
                                          </p:spTgt>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336"/>
                                        </p:tgtEl>
                                        <p:attrNameLst>
                                          <p:attrName>style.visibility</p:attrName>
                                        </p:attrNameLst>
                                      </p:cBhvr>
                                      <p:to>
                                        <p:strVal val="visible"/>
                                      </p:to>
                                    </p:set>
                                    <p:anim calcmode="lin" valueType="num">
                                      <p:cBhvr>
                                        <p:cTn id="24" dur="500" fill="hold"/>
                                        <p:tgtEl>
                                          <p:spTgt spid="336"/>
                                        </p:tgtEl>
                                        <p:attrNameLst>
                                          <p:attrName>ppt_w</p:attrName>
                                        </p:attrNameLst>
                                      </p:cBhvr>
                                      <p:tavLst>
                                        <p:tav tm="0">
                                          <p:val>
                                            <p:fltVal val="0"/>
                                          </p:val>
                                        </p:tav>
                                        <p:tav tm="100000">
                                          <p:val>
                                            <p:strVal val="#ppt_w"/>
                                          </p:val>
                                        </p:tav>
                                      </p:tavLst>
                                    </p:anim>
                                    <p:anim calcmode="lin" valueType="num">
                                      <p:cBhvr>
                                        <p:cTn id="25" dur="500" fill="hold"/>
                                        <p:tgtEl>
                                          <p:spTgt spid="336"/>
                                        </p:tgtEl>
                                        <p:attrNameLst>
                                          <p:attrName>ppt_h</p:attrName>
                                        </p:attrNameLst>
                                      </p:cBhvr>
                                      <p:tavLst>
                                        <p:tav tm="0">
                                          <p:val>
                                            <p:fltVal val="0"/>
                                          </p:val>
                                        </p:tav>
                                        <p:tav tm="100000">
                                          <p:val>
                                            <p:strVal val="#ppt_h"/>
                                          </p:val>
                                        </p:tav>
                                      </p:tavLst>
                                    </p:anim>
                                    <p:animEffect transition="in" filter="fade">
                                      <p:cBhvr>
                                        <p:cTn id="26" dur="500"/>
                                        <p:tgtEl>
                                          <p:spTgt spid="336"/>
                                        </p:tgtEl>
                                      </p:cBhvr>
                                    </p:animEffect>
                                  </p:childTnLst>
                                </p:cTn>
                              </p:par>
                            </p:childTnLst>
                          </p:cTn>
                        </p:par>
                        <p:par>
                          <p:cTn id="27" fill="hold">
                            <p:stCondLst>
                              <p:cond delay="1000"/>
                            </p:stCondLst>
                            <p:childTnLst>
                              <p:par>
                                <p:cTn id="28" presetID="53" presetClass="entr" presetSubtype="16" fill="hold" grpId="0" nodeType="afterEffect">
                                  <p:stCondLst>
                                    <p:cond delay="0"/>
                                  </p:stCondLst>
                                  <p:childTnLst>
                                    <p:set>
                                      <p:cBhvr>
                                        <p:cTn id="29" dur="1" fill="hold">
                                          <p:stCondLst>
                                            <p:cond delay="0"/>
                                          </p:stCondLst>
                                        </p:cTn>
                                        <p:tgtEl>
                                          <p:spTgt spid="337"/>
                                        </p:tgtEl>
                                        <p:attrNameLst>
                                          <p:attrName>style.visibility</p:attrName>
                                        </p:attrNameLst>
                                      </p:cBhvr>
                                      <p:to>
                                        <p:strVal val="visible"/>
                                      </p:to>
                                    </p:set>
                                    <p:anim calcmode="lin" valueType="num">
                                      <p:cBhvr>
                                        <p:cTn id="30" dur="500" fill="hold"/>
                                        <p:tgtEl>
                                          <p:spTgt spid="337"/>
                                        </p:tgtEl>
                                        <p:attrNameLst>
                                          <p:attrName>ppt_w</p:attrName>
                                        </p:attrNameLst>
                                      </p:cBhvr>
                                      <p:tavLst>
                                        <p:tav tm="0">
                                          <p:val>
                                            <p:fltVal val="0"/>
                                          </p:val>
                                        </p:tav>
                                        <p:tav tm="100000">
                                          <p:val>
                                            <p:strVal val="#ppt_w"/>
                                          </p:val>
                                        </p:tav>
                                      </p:tavLst>
                                    </p:anim>
                                    <p:anim calcmode="lin" valueType="num">
                                      <p:cBhvr>
                                        <p:cTn id="31" dur="500" fill="hold"/>
                                        <p:tgtEl>
                                          <p:spTgt spid="337"/>
                                        </p:tgtEl>
                                        <p:attrNameLst>
                                          <p:attrName>ppt_h</p:attrName>
                                        </p:attrNameLst>
                                      </p:cBhvr>
                                      <p:tavLst>
                                        <p:tav tm="0">
                                          <p:val>
                                            <p:fltVal val="0"/>
                                          </p:val>
                                        </p:tav>
                                        <p:tav tm="100000">
                                          <p:val>
                                            <p:strVal val="#ppt_h"/>
                                          </p:val>
                                        </p:tav>
                                      </p:tavLst>
                                    </p:anim>
                                    <p:animEffect transition="in" filter="fade">
                                      <p:cBhvr>
                                        <p:cTn id="32" dur="500"/>
                                        <p:tgtEl>
                                          <p:spTgt spid="337"/>
                                        </p:tgtEl>
                                      </p:cBhvr>
                                    </p:animEffect>
                                  </p:childTnLst>
                                </p:cTn>
                              </p:par>
                            </p:childTnLst>
                          </p:cTn>
                        </p:par>
                        <p:par>
                          <p:cTn id="33" fill="hold">
                            <p:stCondLst>
                              <p:cond delay="1500"/>
                            </p:stCondLst>
                            <p:childTnLst>
                              <p:par>
                                <p:cTn id="34" presetID="53" presetClass="entr" presetSubtype="16" fill="hold" grpId="0" nodeType="afterEffect">
                                  <p:stCondLst>
                                    <p:cond delay="0"/>
                                  </p:stCondLst>
                                  <p:childTnLst>
                                    <p:set>
                                      <p:cBhvr>
                                        <p:cTn id="35" dur="1" fill="hold">
                                          <p:stCondLst>
                                            <p:cond delay="0"/>
                                          </p:stCondLst>
                                        </p:cTn>
                                        <p:tgtEl>
                                          <p:spTgt spid="338"/>
                                        </p:tgtEl>
                                        <p:attrNameLst>
                                          <p:attrName>style.visibility</p:attrName>
                                        </p:attrNameLst>
                                      </p:cBhvr>
                                      <p:to>
                                        <p:strVal val="visible"/>
                                      </p:to>
                                    </p:set>
                                    <p:anim calcmode="lin" valueType="num">
                                      <p:cBhvr>
                                        <p:cTn id="36" dur="500" fill="hold"/>
                                        <p:tgtEl>
                                          <p:spTgt spid="338"/>
                                        </p:tgtEl>
                                        <p:attrNameLst>
                                          <p:attrName>ppt_w</p:attrName>
                                        </p:attrNameLst>
                                      </p:cBhvr>
                                      <p:tavLst>
                                        <p:tav tm="0">
                                          <p:val>
                                            <p:fltVal val="0"/>
                                          </p:val>
                                        </p:tav>
                                        <p:tav tm="100000">
                                          <p:val>
                                            <p:strVal val="#ppt_w"/>
                                          </p:val>
                                        </p:tav>
                                      </p:tavLst>
                                    </p:anim>
                                    <p:anim calcmode="lin" valueType="num">
                                      <p:cBhvr>
                                        <p:cTn id="37" dur="500" fill="hold"/>
                                        <p:tgtEl>
                                          <p:spTgt spid="338"/>
                                        </p:tgtEl>
                                        <p:attrNameLst>
                                          <p:attrName>ppt_h</p:attrName>
                                        </p:attrNameLst>
                                      </p:cBhvr>
                                      <p:tavLst>
                                        <p:tav tm="0">
                                          <p:val>
                                            <p:fltVal val="0"/>
                                          </p:val>
                                        </p:tav>
                                        <p:tav tm="100000">
                                          <p:val>
                                            <p:strVal val="#ppt_h"/>
                                          </p:val>
                                        </p:tav>
                                      </p:tavLst>
                                    </p:anim>
                                    <p:animEffect transition="in" filter="fade">
                                      <p:cBhvr>
                                        <p:cTn id="38" dur="500"/>
                                        <p:tgtEl>
                                          <p:spTgt spid="338"/>
                                        </p:tgtEl>
                                      </p:cBhvr>
                                    </p:animEffect>
                                  </p:childTnLst>
                                </p:cTn>
                              </p:par>
                            </p:childTnLst>
                          </p:cTn>
                        </p:par>
                        <p:par>
                          <p:cTn id="39" fill="hold">
                            <p:stCondLst>
                              <p:cond delay="2000"/>
                            </p:stCondLst>
                            <p:childTnLst>
                              <p:par>
                                <p:cTn id="40" presetID="53" presetClass="entr" presetSubtype="16" fill="hold" grpId="0" nodeType="afterEffect">
                                  <p:stCondLst>
                                    <p:cond delay="0"/>
                                  </p:stCondLst>
                                  <p:childTnLst>
                                    <p:set>
                                      <p:cBhvr>
                                        <p:cTn id="41" dur="1" fill="hold">
                                          <p:stCondLst>
                                            <p:cond delay="0"/>
                                          </p:stCondLst>
                                        </p:cTn>
                                        <p:tgtEl>
                                          <p:spTgt spid="339"/>
                                        </p:tgtEl>
                                        <p:attrNameLst>
                                          <p:attrName>style.visibility</p:attrName>
                                        </p:attrNameLst>
                                      </p:cBhvr>
                                      <p:to>
                                        <p:strVal val="visible"/>
                                      </p:to>
                                    </p:set>
                                    <p:anim calcmode="lin" valueType="num">
                                      <p:cBhvr>
                                        <p:cTn id="42" dur="500" fill="hold"/>
                                        <p:tgtEl>
                                          <p:spTgt spid="339"/>
                                        </p:tgtEl>
                                        <p:attrNameLst>
                                          <p:attrName>ppt_w</p:attrName>
                                        </p:attrNameLst>
                                      </p:cBhvr>
                                      <p:tavLst>
                                        <p:tav tm="0">
                                          <p:val>
                                            <p:fltVal val="0"/>
                                          </p:val>
                                        </p:tav>
                                        <p:tav tm="100000">
                                          <p:val>
                                            <p:strVal val="#ppt_w"/>
                                          </p:val>
                                        </p:tav>
                                      </p:tavLst>
                                    </p:anim>
                                    <p:anim calcmode="lin" valueType="num">
                                      <p:cBhvr>
                                        <p:cTn id="43" dur="500" fill="hold"/>
                                        <p:tgtEl>
                                          <p:spTgt spid="339"/>
                                        </p:tgtEl>
                                        <p:attrNameLst>
                                          <p:attrName>ppt_h</p:attrName>
                                        </p:attrNameLst>
                                      </p:cBhvr>
                                      <p:tavLst>
                                        <p:tav tm="0">
                                          <p:val>
                                            <p:fltVal val="0"/>
                                          </p:val>
                                        </p:tav>
                                        <p:tav tm="100000">
                                          <p:val>
                                            <p:strVal val="#ppt_h"/>
                                          </p:val>
                                        </p:tav>
                                      </p:tavLst>
                                    </p:anim>
                                    <p:animEffect transition="in" filter="fade">
                                      <p:cBhvr>
                                        <p:cTn id="44" dur="500"/>
                                        <p:tgtEl>
                                          <p:spTgt spid="339"/>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349"/>
                                        </p:tgtEl>
                                        <p:attrNameLst>
                                          <p:attrName>style.visibility</p:attrName>
                                        </p:attrNameLst>
                                      </p:cBhvr>
                                      <p:to>
                                        <p:strVal val="visible"/>
                                      </p:to>
                                    </p:set>
                                    <p:animEffect transition="in" filter="fade">
                                      <p:cBhvr>
                                        <p:cTn id="48" dur="500"/>
                                        <p:tgtEl>
                                          <p:spTgt spid="349"/>
                                        </p:tgtEl>
                                      </p:cBhvr>
                                    </p:animEffect>
                                  </p:childTnLst>
                                </p:cTn>
                              </p:par>
                            </p:childTnLst>
                          </p:cTn>
                        </p:par>
                        <p:par>
                          <p:cTn id="49" fill="hold">
                            <p:stCondLst>
                              <p:cond delay="3000"/>
                            </p:stCondLst>
                            <p:childTnLst>
                              <p:par>
                                <p:cTn id="50" presetID="53" presetClass="entr" presetSubtype="16" fill="hold" grpId="0" nodeType="afterEffect">
                                  <p:stCondLst>
                                    <p:cond delay="0"/>
                                  </p:stCondLst>
                                  <p:childTnLst>
                                    <p:set>
                                      <p:cBhvr>
                                        <p:cTn id="51" dur="1" fill="hold">
                                          <p:stCondLst>
                                            <p:cond delay="0"/>
                                          </p:stCondLst>
                                        </p:cTn>
                                        <p:tgtEl>
                                          <p:spTgt spid="333"/>
                                        </p:tgtEl>
                                        <p:attrNameLst>
                                          <p:attrName>style.visibility</p:attrName>
                                        </p:attrNameLst>
                                      </p:cBhvr>
                                      <p:to>
                                        <p:strVal val="visible"/>
                                      </p:to>
                                    </p:set>
                                    <p:anim calcmode="lin" valueType="num">
                                      <p:cBhvr>
                                        <p:cTn id="52" dur="500" fill="hold"/>
                                        <p:tgtEl>
                                          <p:spTgt spid="333"/>
                                        </p:tgtEl>
                                        <p:attrNameLst>
                                          <p:attrName>ppt_w</p:attrName>
                                        </p:attrNameLst>
                                      </p:cBhvr>
                                      <p:tavLst>
                                        <p:tav tm="0">
                                          <p:val>
                                            <p:fltVal val="0"/>
                                          </p:val>
                                        </p:tav>
                                        <p:tav tm="100000">
                                          <p:val>
                                            <p:strVal val="#ppt_w"/>
                                          </p:val>
                                        </p:tav>
                                      </p:tavLst>
                                    </p:anim>
                                    <p:anim calcmode="lin" valueType="num">
                                      <p:cBhvr>
                                        <p:cTn id="53" dur="500" fill="hold"/>
                                        <p:tgtEl>
                                          <p:spTgt spid="333"/>
                                        </p:tgtEl>
                                        <p:attrNameLst>
                                          <p:attrName>ppt_h</p:attrName>
                                        </p:attrNameLst>
                                      </p:cBhvr>
                                      <p:tavLst>
                                        <p:tav tm="0">
                                          <p:val>
                                            <p:fltVal val="0"/>
                                          </p:val>
                                        </p:tav>
                                        <p:tav tm="100000">
                                          <p:val>
                                            <p:strVal val="#ppt_h"/>
                                          </p:val>
                                        </p:tav>
                                      </p:tavLst>
                                    </p:anim>
                                    <p:animEffect transition="in" filter="fade">
                                      <p:cBhvr>
                                        <p:cTn id="54" dur="500"/>
                                        <p:tgtEl>
                                          <p:spTgt spid="33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48"/>
                                        </p:tgtEl>
                                        <p:attrNameLst>
                                          <p:attrName>style.visibility</p:attrName>
                                        </p:attrNameLst>
                                      </p:cBhvr>
                                      <p:to>
                                        <p:strVal val="visible"/>
                                      </p:to>
                                    </p:set>
                                    <p:anim calcmode="lin" valueType="num">
                                      <p:cBhvr>
                                        <p:cTn id="57" dur="500" fill="hold"/>
                                        <p:tgtEl>
                                          <p:spTgt spid="348"/>
                                        </p:tgtEl>
                                        <p:attrNameLst>
                                          <p:attrName>ppt_w</p:attrName>
                                        </p:attrNameLst>
                                      </p:cBhvr>
                                      <p:tavLst>
                                        <p:tav tm="0">
                                          <p:val>
                                            <p:fltVal val="0"/>
                                          </p:val>
                                        </p:tav>
                                        <p:tav tm="100000">
                                          <p:val>
                                            <p:strVal val="#ppt_w"/>
                                          </p:val>
                                        </p:tav>
                                      </p:tavLst>
                                    </p:anim>
                                    <p:anim calcmode="lin" valueType="num">
                                      <p:cBhvr>
                                        <p:cTn id="58" dur="500" fill="hold"/>
                                        <p:tgtEl>
                                          <p:spTgt spid="348"/>
                                        </p:tgtEl>
                                        <p:attrNameLst>
                                          <p:attrName>ppt_h</p:attrName>
                                        </p:attrNameLst>
                                      </p:cBhvr>
                                      <p:tavLst>
                                        <p:tav tm="0">
                                          <p:val>
                                            <p:fltVal val="0"/>
                                          </p:val>
                                        </p:tav>
                                        <p:tav tm="100000">
                                          <p:val>
                                            <p:strVal val="#ppt_h"/>
                                          </p:val>
                                        </p:tav>
                                      </p:tavLst>
                                    </p:anim>
                                    <p:animEffect transition="in" filter="fade">
                                      <p:cBhvr>
                                        <p:cTn id="59" dur="500"/>
                                        <p:tgtEl>
                                          <p:spTgt spid="348"/>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334"/>
                                        </p:tgtEl>
                                        <p:attrNameLst>
                                          <p:attrName>style.visibility</p:attrName>
                                        </p:attrNameLst>
                                      </p:cBhvr>
                                      <p:to>
                                        <p:strVal val="visible"/>
                                      </p:to>
                                    </p:set>
                                    <p:anim calcmode="lin" valueType="num">
                                      <p:cBhvr>
                                        <p:cTn id="62" dur="500" fill="hold"/>
                                        <p:tgtEl>
                                          <p:spTgt spid="334"/>
                                        </p:tgtEl>
                                        <p:attrNameLst>
                                          <p:attrName>ppt_w</p:attrName>
                                        </p:attrNameLst>
                                      </p:cBhvr>
                                      <p:tavLst>
                                        <p:tav tm="0">
                                          <p:val>
                                            <p:fltVal val="0"/>
                                          </p:val>
                                        </p:tav>
                                        <p:tav tm="100000">
                                          <p:val>
                                            <p:strVal val="#ppt_w"/>
                                          </p:val>
                                        </p:tav>
                                      </p:tavLst>
                                    </p:anim>
                                    <p:anim calcmode="lin" valueType="num">
                                      <p:cBhvr>
                                        <p:cTn id="63" dur="500" fill="hold"/>
                                        <p:tgtEl>
                                          <p:spTgt spid="334"/>
                                        </p:tgtEl>
                                        <p:attrNameLst>
                                          <p:attrName>ppt_h</p:attrName>
                                        </p:attrNameLst>
                                      </p:cBhvr>
                                      <p:tavLst>
                                        <p:tav tm="0">
                                          <p:val>
                                            <p:fltVal val="0"/>
                                          </p:val>
                                        </p:tav>
                                        <p:tav tm="100000">
                                          <p:val>
                                            <p:strVal val="#ppt_h"/>
                                          </p:val>
                                        </p:tav>
                                      </p:tavLst>
                                    </p:anim>
                                    <p:animEffect transition="in" filter="fade">
                                      <p:cBhvr>
                                        <p:cTn id="64" dur="500"/>
                                        <p:tgtEl>
                                          <p:spTgt spid="334"/>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335"/>
                                        </p:tgtEl>
                                        <p:attrNameLst>
                                          <p:attrName>style.visibility</p:attrName>
                                        </p:attrNameLst>
                                      </p:cBhvr>
                                      <p:to>
                                        <p:strVal val="visible"/>
                                      </p:to>
                                    </p:set>
                                    <p:anim calcmode="lin" valueType="num">
                                      <p:cBhvr>
                                        <p:cTn id="67" dur="500" fill="hold"/>
                                        <p:tgtEl>
                                          <p:spTgt spid="335"/>
                                        </p:tgtEl>
                                        <p:attrNameLst>
                                          <p:attrName>ppt_w</p:attrName>
                                        </p:attrNameLst>
                                      </p:cBhvr>
                                      <p:tavLst>
                                        <p:tav tm="0">
                                          <p:val>
                                            <p:fltVal val="0"/>
                                          </p:val>
                                        </p:tav>
                                        <p:tav tm="100000">
                                          <p:val>
                                            <p:strVal val="#ppt_w"/>
                                          </p:val>
                                        </p:tav>
                                      </p:tavLst>
                                    </p:anim>
                                    <p:anim calcmode="lin" valueType="num">
                                      <p:cBhvr>
                                        <p:cTn id="68" dur="500" fill="hold"/>
                                        <p:tgtEl>
                                          <p:spTgt spid="335"/>
                                        </p:tgtEl>
                                        <p:attrNameLst>
                                          <p:attrName>ppt_h</p:attrName>
                                        </p:attrNameLst>
                                      </p:cBhvr>
                                      <p:tavLst>
                                        <p:tav tm="0">
                                          <p:val>
                                            <p:fltVal val="0"/>
                                          </p:val>
                                        </p:tav>
                                        <p:tav tm="100000">
                                          <p:val>
                                            <p:strVal val="#ppt_h"/>
                                          </p:val>
                                        </p:tav>
                                      </p:tavLst>
                                    </p:anim>
                                    <p:animEffect transition="in" filter="fade">
                                      <p:cBhvr>
                                        <p:cTn id="69" dur="500"/>
                                        <p:tgtEl>
                                          <p:spTgt spid="335"/>
                                        </p:tgtEl>
                                      </p:cBhvr>
                                    </p:animEffect>
                                  </p:childTnLst>
                                </p:cTn>
                              </p:par>
                              <p:par>
                                <p:cTn id="70" presetID="53" presetClass="exit" presetSubtype="32" fill="hold" grpId="1" nodeType="withEffect">
                                  <p:stCondLst>
                                    <p:cond delay="0"/>
                                  </p:stCondLst>
                                  <p:childTnLst>
                                    <p:anim calcmode="lin" valueType="num">
                                      <p:cBhvr>
                                        <p:cTn id="71" dur="500"/>
                                        <p:tgtEl>
                                          <p:spTgt spid="336"/>
                                        </p:tgtEl>
                                        <p:attrNameLst>
                                          <p:attrName>ppt_w</p:attrName>
                                        </p:attrNameLst>
                                      </p:cBhvr>
                                      <p:tavLst>
                                        <p:tav tm="0">
                                          <p:val>
                                            <p:strVal val="ppt_w"/>
                                          </p:val>
                                        </p:tav>
                                        <p:tav tm="100000">
                                          <p:val>
                                            <p:fltVal val="0"/>
                                          </p:val>
                                        </p:tav>
                                      </p:tavLst>
                                    </p:anim>
                                    <p:anim calcmode="lin" valueType="num">
                                      <p:cBhvr>
                                        <p:cTn id="72" dur="500"/>
                                        <p:tgtEl>
                                          <p:spTgt spid="336"/>
                                        </p:tgtEl>
                                        <p:attrNameLst>
                                          <p:attrName>ppt_h</p:attrName>
                                        </p:attrNameLst>
                                      </p:cBhvr>
                                      <p:tavLst>
                                        <p:tav tm="0">
                                          <p:val>
                                            <p:strVal val="ppt_h"/>
                                          </p:val>
                                        </p:tav>
                                        <p:tav tm="100000">
                                          <p:val>
                                            <p:fltVal val="0"/>
                                          </p:val>
                                        </p:tav>
                                      </p:tavLst>
                                    </p:anim>
                                    <p:animEffect transition="out" filter="fade">
                                      <p:cBhvr>
                                        <p:cTn id="73" dur="500"/>
                                        <p:tgtEl>
                                          <p:spTgt spid="336"/>
                                        </p:tgtEl>
                                      </p:cBhvr>
                                    </p:animEffect>
                                    <p:set>
                                      <p:cBhvr>
                                        <p:cTn id="74" dur="1" fill="hold">
                                          <p:stCondLst>
                                            <p:cond delay="499"/>
                                          </p:stCondLst>
                                        </p:cTn>
                                        <p:tgtEl>
                                          <p:spTgt spid="336"/>
                                        </p:tgtEl>
                                        <p:attrNameLst>
                                          <p:attrName>style.visibility</p:attrName>
                                        </p:attrNameLst>
                                      </p:cBhvr>
                                      <p:to>
                                        <p:strVal val="hidden"/>
                                      </p:to>
                                    </p:set>
                                  </p:childTnLst>
                                </p:cTn>
                              </p:par>
                              <p:par>
                                <p:cTn id="75" presetID="53" presetClass="exit" presetSubtype="32" fill="hold" grpId="1" nodeType="withEffect">
                                  <p:stCondLst>
                                    <p:cond delay="0"/>
                                  </p:stCondLst>
                                  <p:childTnLst>
                                    <p:anim calcmode="lin" valueType="num">
                                      <p:cBhvr>
                                        <p:cTn id="76" dur="500"/>
                                        <p:tgtEl>
                                          <p:spTgt spid="337"/>
                                        </p:tgtEl>
                                        <p:attrNameLst>
                                          <p:attrName>ppt_w</p:attrName>
                                        </p:attrNameLst>
                                      </p:cBhvr>
                                      <p:tavLst>
                                        <p:tav tm="0">
                                          <p:val>
                                            <p:strVal val="ppt_w"/>
                                          </p:val>
                                        </p:tav>
                                        <p:tav tm="100000">
                                          <p:val>
                                            <p:fltVal val="0"/>
                                          </p:val>
                                        </p:tav>
                                      </p:tavLst>
                                    </p:anim>
                                    <p:anim calcmode="lin" valueType="num">
                                      <p:cBhvr>
                                        <p:cTn id="77" dur="500"/>
                                        <p:tgtEl>
                                          <p:spTgt spid="337"/>
                                        </p:tgtEl>
                                        <p:attrNameLst>
                                          <p:attrName>ppt_h</p:attrName>
                                        </p:attrNameLst>
                                      </p:cBhvr>
                                      <p:tavLst>
                                        <p:tav tm="0">
                                          <p:val>
                                            <p:strVal val="ppt_h"/>
                                          </p:val>
                                        </p:tav>
                                        <p:tav tm="100000">
                                          <p:val>
                                            <p:fltVal val="0"/>
                                          </p:val>
                                        </p:tav>
                                      </p:tavLst>
                                    </p:anim>
                                    <p:animEffect transition="out" filter="fade">
                                      <p:cBhvr>
                                        <p:cTn id="78" dur="500"/>
                                        <p:tgtEl>
                                          <p:spTgt spid="337"/>
                                        </p:tgtEl>
                                      </p:cBhvr>
                                    </p:animEffect>
                                    <p:set>
                                      <p:cBhvr>
                                        <p:cTn id="79" dur="1" fill="hold">
                                          <p:stCondLst>
                                            <p:cond delay="499"/>
                                          </p:stCondLst>
                                        </p:cTn>
                                        <p:tgtEl>
                                          <p:spTgt spid="337"/>
                                        </p:tgtEl>
                                        <p:attrNameLst>
                                          <p:attrName>style.visibility</p:attrName>
                                        </p:attrNameLst>
                                      </p:cBhvr>
                                      <p:to>
                                        <p:strVal val="hidden"/>
                                      </p:to>
                                    </p:set>
                                  </p:childTnLst>
                                </p:cTn>
                              </p:par>
                              <p:par>
                                <p:cTn id="80" presetID="53" presetClass="exit" presetSubtype="32" fill="hold" grpId="1" nodeType="withEffect">
                                  <p:stCondLst>
                                    <p:cond delay="0"/>
                                  </p:stCondLst>
                                  <p:childTnLst>
                                    <p:anim calcmode="lin" valueType="num">
                                      <p:cBhvr>
                                        <p:cTn id="81" dur="500"/>
                                        <p:tgtEl>
                                          <p:spTgt spid="338"/>
                                        </p:tgtEl>
                                        <p:attrNameLst>
                                          <p:attrName>ppt_w</p:attrName>
                                        </p:attrNameLst>
                                      </p:cBhvr>
                                      <p:tavLst>
                                        <p:tav tm="0">
                                          <p:val>
                                            <p:strVal val="ppt_w"/>
                                          </p:val>
                                        </p:tav>
                                        <p:tav tm="100000">
                                          <p:val>
                                            <p:fltVal val="0"/>
                                          </p:val>
                                        </p:tav>
                                      </p:tavLst>
                                    </p:anim>
                                    <p:anim calcmode="lin" valueType="num">
                                      <p:cBhvr>
                                        <p:cTn id="82" dur="500"/>
                                        <p:tgtEl>
                                          <p:spTgt spid="338"/>
                                        </p:tgtEl>
                                        <p:attrNameLst>
                                          <p:attrName>ppt_h</p:attrName>
                                        </p:attrNameLst>
                                      </p:cBhvr>
                                      <p:tavLst>
                                        <p:tav tm="0">
                                          <p:val>
                                            <p:strVal val="ppt_h"/>
                                          </p:val>
                                        </p:tav>
                                        <p:tav tm="100000">
                                          <p:val>
                                            <p:fltVal val="0"/>
                                          </p:val>
                                        </p:tav>
                                      </p:tavLst>
                                    </p:anim>
                                    <p:animEffect transition="out" filter="fade">
                                      <p:cBhvr>
                                        <p:cTn id="83" dur="500"/>
                                        <p:tgtEl>
                                          <p:spTgt spid="338"/>
                                        </p:tgtEl>
                                      </p:cBhvr>
                                    </p:animEffect>
                                    <p:set>
                                      <p:cBhvr>
                                        <p:cTn id="84" dur="1" fill="hold">
                                          <p:stCondLst>
                                            <p:cond delay="499"/>
                                          </p:stCondLst>
                                        </p:cTn>
                                        <p:tgtEl>
                                          <p:spTgt spid="338"/>
                                        </p:tgtEl>
                                        <p:attrNameLst>
                                          <p:attrName>style.visibility</p:attrName>
                                        </p:attrNameLst>
                                      </p:cBhvr>
                                      <p:to>
                                        <p:strVal val="hidden"/>
                                      </p:to>
                                    </p:set>
                                  </p:childTnLst>
                                </p:cTn>
                              </p:par>
                              <p:par>
                                <p:cTn id="85" presetID="53" presetClass="exit" presetSubtype="32" fill="hold" grpId="1" nodeType="withEffect">
                                  <p:stCondLst>
                                    <p:cond delay="0"/>
                                  </p:stCondLst>
                                  <p:childTnLst>
                                    <p:anim calcmode="lin" valueType="num">
                                      <p:cBhvr>
                                        <p:cTn id="86" dur="500"/>
                                        <p:tgtEl>
                                          <p:spTgt spid="339"/>
                                        </p:tgtEl>
                                        <p:attrNameLst>
                                          <p:attrName>ppt_w</p:attrName>
                                        </p:attrNameLst>
                                      </p:cBhvr>
                                      <p:tavLst>
                                        <p:tav tm="0">
                                          <p:val>
                                            <p:strVal val="ppt_w"/>
                                          </p:val>
                                        </p:tav>
                                        <p:tav tm="100000">
                                          <p:val>
                                            <p:fltVal val="0"/>
                                          </p:val>
                                        </p:tav>
                                      </p:tavLst>
                                    </p:anim>
                                    <p:anim calcmode="lin" valueType="num">
                                      <p:cBhvr>
                                        <p:cTn id="87" dur="500"/>
                                        <p:tgtEl>
                                          <p:spTgt spid="339"/>
                                        </p:tgtEl>
                                        <p:attrNameLst>
                                          <p:attrName>ppt_h</p:attrName>
                                        </p:attrNameLst>
                                      </p:cBhvr>
                                      <p:tavLst>
                                        <p:tav tm="0">
                                          <p:val>
                                            <p:strVal val="ppt_h"/>
                                          </p:val>
                                        </p:tav>
                                        <p:tav tm="100000">
                                          <p:val>
                                            <p:fltVal val="0"/>
                                          </p:val>
                                        </p:tav>
                                      </p:tavLst>
                                    </p:anim>
                                    <p:animEffect transition="out" filter="fade">
                                      <p:cBhvr>
                                        <p:cTn id="88" dur="500"/>
                                        <p:tgtEl>
                                          <p:spTgt spid="339"/>
                                        </p:tgtEl>
                                      </p:cBhvr>
                                    </p:animEffect>
                                    <p:set>
                                      <p:cBhvr>
                                        <p:cTn id="89" dur="1" fill="hold">
                                          <p:stCondLst>
                                            <p:cond delay="499"/>
                                          </p:stCondLst>
                                        </p:cTn>
                                        <p:tgtEl>
                                          <p:spTgt spid="339"/>
                                        </p:tgtEl>
                                        <p:attrNameLst>
                                          <p:attrName>style.visibility</p:attrName>
                                        </p:attrNameLst>
                                      </p:cBhvr>
                                      <p:to>
                                        <p:strVal val="hidden"/>
                                      </p:to>
                                    </p:set>
                                  </p:childTnLst>
                                </p:cTn>
                              </p:par>
                            </p:childTnLst>
                          </p:cTn>
                        </p:par>
                        <p:par>
                          <p:cTn id="90" fill="hold">
                            <p:stCondLst>
                              <p:cond delay="3500"/>
                            </p:stCondLst>
                            <p:childTnLst>
                              <p:par>
                                <p:cTn id="91" presetID="10" presetClass="entr" presetSubtype="0" fill="hold" grpId="0" nodeType="afterEffect">
                                  <p:stCondLst>
                                    <p:cond delay="0"/>
                                  </p:stCondLst>
                                  <p:childTnLst>
                                    <p:set>
                                      <p:cBhvr>
                                        <p:cTn id="92" dur="1" fill="hold">
                                          <p:stCondLst>
                                            <p:cond delay="0"/>
                                          </p:stCondLst>
                                        </p:cTn>
                                        <p:tgtEl>
                                          <p:spTgt spid="350"/>
                                        </p:tgtEl>
                                        <p:attrNameLst>
                                          <p:attrName>style.visibility</p:attrName>
                                        </p:attrNameLst>
                                      </p:cBhvr>
                                      <p:to>
                                        <p:strVal val="visible"/>
                                      </p:to>
                                    </p:set>
                                    <p:animEffect transition="in" filter="fade">
                                      <p:cBhvr>
                                        <p:cTn id="93" dur="500"/>
                                        <p:tgtEl>
                                          <p:spTgt spid="35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47"/>
                                        </p:tgtEl>
                                        <p:attrNameLst>
                                          <p:attrName>style.visibility</p:attrName>
                                        </p:attrNameLst>
                                      </p:cBhvr>
                                      <p:to>
                                        <p:strVal val="visible"/>
                                      </p:to>
                                    </p:set>
                                    <p:animEffect transition="in" filter="fade">
                                      <p:cBhvr>
                                        <p:cTn id="96" dur="50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animBg="1"/>
      <p:bldP spid="179" grpId="0" animBg="1"/>
      <p:bldP spid="333" grpId="0" animBg="1"/>
      <p:bldP spid="334" grpId="0" animBg="1"/>
      <p:bldP spid="335" grpId="0" animBg="1"/>
      <p:bldP spid="336" grpId="0" animBg="1"/>
      <p:bldP spid="336" grpId="1" animBg="1"/>
      <p:bldP spid="337" grpId="0" animBg="1"/>
      <p:bldP spid="337" grpId="1" animBg="1"/>
      <p:bldP spid="338" grpId="0" animBg="1"/>
      <p:bldP spid="338" grpId="1" animBg="1"/>
      <p:bldP spid="339" grpId="0" animBg="1"/>
      <p:bldP spid="339" grpId="1" animBg="1"/>
      <p:bldP spid="347" grpId="0" animBg="1"/>
      <p:bldP spid="348" grpId="0" animBg="1"/>
      <p:bldP spid="349" grpId="0"/>
      <p:bldP spid="350"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1224611" y="2731302"/>
            <a:ext cx="2711832" cy="946413"/>
          </a:xfrm>
          <a:prstGeom prst="rect">
            <a:avLst/>
          </a:prstGeom>
        </p:spPr>
        <p:txBody>
          <a:bodyPr wrap="square">
            <a:spAutoFit/>
          </a:bodyPr>
          <a:lstStyle/>
          <a:p>
            <a:r>
              <a:rPr lang="en-US" sz="1500" dirty="0">
                <a:latin typeface="Helvetica Neue" panose="02000503000000020004" pitchFamily="2" charset="0"/>
                <a:ea typeface="Helvetica Neue" panose="02000503000000020004" pitchFamily="2" charset="0"/>
                <a:cs typeface="Helvetica Neue" panose="02000503000000020004" pitchFamily="2" charset="0"/>
              </a:rPr>
              <a:t>User Interaction</a:t>
            </a:r>
          </a:p>
          <a:p>
            <a:pPr marL="167879" indent="-167879">
              <a:buFontTx/>
              <a:buChar char="-"/>
            </a:pPr>
            <a:r>
              <a:rPr lang="en-US" sz="1350" dirty="0">
                <a:latin typeface="Helvetica Neue" panose="02000503000000020004" pitchFamily="2" charset="0"/>
                <a:ea typeface="Helvetica Neue" panose="02000503000000020004" pitchFamily="2" charset="0"/>
                <a:cs typeface="Helvetica Neue" panose="02000503000000020004" pitchFamily="2" charset="0"/>
              </a:rPr>
              <a:t>Narrow the options</a:t>
            </a:r>
          </a:p>
          <a:p>
            <a:pPr marL="167879" indent="-167879">
              <a:buFontTx/>
              <a:buChar char="-"/>
            </a:pPr>
            <a:r>
              <a:rPr lang="en-US" sz="1350" dirty="0">
                <a:latin typeface="Helvetica Neue" panose="02000503000000020004" pitchFamily="2" charset="0"/>
                <a:ea typeface="Helvetica Neue" panose="02000503000000020004" pitchFamily="2" charset="0"/>
                <a:cs typeface="Helvetica Neue" panose="02000503000000020004" pitchFamily="2" charset="0"/>
              </a:rPr>
              <a:t>Select  </a:t>
            </a:r>
            <a:r>
              <a:rPr lang="en-US" sz="1350" b="1" dirty="0">
                <a:latin typeface="Helvetica Neue" panose="02000503000000020004" pitchFamily="2" charset="0"/>
                <a:ea typeface="Helvetica Neue" panose="02000503000000020004" pitchFamily="2" charset="0"/>
                <a:cs typeface="Helvetica Neue" panose="02000503000000020004" pitchFamily="2" charset="0"/>
              </a:rPr>
              <a:t>suggestion</a:t>
            </a:r>
          </a:p>
          <a:p>
            <a:pPr marL="167879" indent="-167879">
              <a:buFontTx/>
              <a:buChar char="-"/>
            </a:pPr>
            <a:r>
              <a:rPr lang="en-US" sz="1350" b="1" dirty="0">
                <a:latin typeface="Helvetica Neue" panose="02000503000000020004" pitchFamily="2" charset="0"/>
                <a:ea typeface="Helvetica Neue" panose="02000503000000020004" pitchFamily="2" charset="0"/>
                <a:cs typeface="Helvetica Neue" panose="02000503000000020004" pitchFamily="2" charset="0"/>
              </a:rPr>
              <a:t>Focused </a:t>
            </a:r>
            <a:r>
              <a:rPr lang="en-US" sz="1350" dirty="0">
                <a:latin typeface="Helvetica Neue" panose="02000503000000020004" pitchFamily="2" charset="0"/>
                <a:ea typeface="Helvetica Neue" panose="02000503000000020004" pitchFamily="2" charset="0"/>
                <a:cs typeface="Helvetica Neue" panose="02000503000000020004" pitchFamily="2" charset="0"/>
              </a:rPr>
              <a:t>Expansions</a:t>
            </a:r>
          </a:p>
        </p:txBody>
      </p:sp>
      <p:sp>
        <p:nvSpPr>
          <p:cNvPr id="54" name="Oval 53"/>
          <p:cNvSpPr/>
          <p:nvPr/>
        </p:nvSpPr>
        <p:spPr>
          <a:xfrm>
            <a:off x="5356879" y="3622877"/>
            <a:ext cx="1074408" cy="1065145"/>
          </a:xfrm>
          <a:prstGeom prst="ellipse">
            <a:avLst/>
          </a:prstGeom>
          <a:solidFill>
            <a:schemeClr val="accent6">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6413276" y="1990191"/>
            <a:ext cx="1074408" cy="1065145"/>
          </a:xfrm>
          <a:prstGeom prst="ellipse">
            <a:avLst/>
          </a:prstGeom>
          <a:solidFill>
            <a:schemeClr val="accent6">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5956018" y="2811518"/>
            <a:ext cx="1224000" cy="1224000"/>
          </a:xfrm>
          <a:prstGeom prst="ellipse">
            <a:avLst/>
          </a:prstGeom>
          <a:solidFill>
            <a:schemeClr val="accent6">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3" name="Picture 42" descr="https://upload.wikimedia.org/wikipedia/commons/thumb/5/59/Phdposing.png/1920px-Phdposing.png"/>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093684" y="2954875"/>
            <a:ext cx="950356" cy="950323"/>
          </a:xfrm>
          <a:custGeom>
            <a:avLst/>
            <a:gdLst>
              <a:gd name="connsiteX0" fmla="*/ 1197029 w 2394058"/>
              <a:gd name="connsiteY0" fmla="*/ 0 h 2393976"/>
              <a:gd name="connsiteX1" fmla="*/ 2394058 w 2394058"/>
              <a:gd name="connsiteY1" fmla="*/ 1196988 h 2393976"/>
              <a:gd name="connsiteX2" fmla="*/ 1197029 w 2394058"/>
              <a:gd name="connsiteY2" fmla="*/ 2393976 h 2393976"/>
              <a:gd name="connsiteX3" fmla="*/ 0 w 2394058"/>
              <a:gd name="connsiteY3" fmla="*/ 1196988 h 2393976"/>
              <a:gd name="connsiteX4" fmla="*/ 1197029 w 2394058"/>
              <a:gd name="connsiteY4" fmla="*/ 0 h 2393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4058" h="2393976">
                <a:moveTo>
                  <a:pt x="1197029" y="0"/>
                </a:moveTo>
                <a:cubicBezTo>
                  <a:pt x="1858130" y="0"/>
                  <a:pt x="2394058" y="535910"/>
                  <a:pt x="2394058" y="1196988"/>
                </a:cubicBezTo>
                <a:cubicBezTo>
                  <a:pt x="2394058" y="1858066"/>
                  <a:pt x="1858130" y="2393976"/>
                  <a:pt x="1197029" y="2393976"/>
                </a:cubicBezTo>
                <a:cubicBezTo>
                  <a:pt x="535928" y="2393976"/>
                  <a:pt x="0" y="1858066"/>
                  <a:pt x="0" y="1196988"/>
                </a:cubicBezTo>
                <a:cubicBezTo>
                  <a:pt x="0" y="535910"/>
                  <a:pt x="535928" y="0"/>
                  <a:pt x="1197029" y="0"/>
                </a:cubicBezTo>
                <a:close/>
              </a:path>
            </a:pathLst>
          </a:custGeom>
          <a:noFill/>
          <a:ln w="50800" cmpd="thinThick">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26" name="Picture 25" descr=" golden medallion with an embossed image of a bearded man facing "/>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3390722" y="687330"/>
            <a:ext cx="835239" cy="825986"/>
          </a:xfrm>
          <a:custGeom>
            <a:avLst/>
            <a:gdLst>
              <a:gd name="connsiteX0" fmla="*/ 504941 w 1009882"/>
              <a:gd name="connsiteY0" fmla="*/ 0 h 998694"/>
              <a:gd name="connsiteX1" fmla="*/ 1009882 w 1009882"/>
              <a:gd name="connsiteY1" fmla="*/ 499347 h 998694"/>
              <a:gd name="connsiteX2" fmla="*/ 504941 w 1009882"/>
              <a:gd name="connsiteY2" fmla="*/ 998694 h 998694"/>
              <a:gd name="connsiteX3" fmla="*/ 0 w 1009882"/>
              <a:gd name="connsiteY3" fmla="*/ 499347 h 998694"/>
              <a:gd name="connsiteX4" fmla="*/ 504941 w 1009882"/>
              <a:gd name="connsiteY4" fmla="*/ 0 h 998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882" h="998694">
                <a:moveTo>
                  <a:pt x="504941" y="0"/>
                </a:moveTo>
                <a:cubicBezTo>
                  <a:pt x="783812" y="0"/>
                  <a:pt x="1009882" y="223565"/>
                  <a:pt x="1009882" y="499347"/>
                </a:cubicBezTo>
                <a:cubicBezTo>
                  <a:pt x="1009882" y="775129"/>
                  <a:pt x="783812" y="998694"/>
                  <a:pt x="504941" y="998694"/>
                </a:cubicBezTo>
                <a:cubicBezTo>
                  <a:pt x="226070" y="998694"/>
                  <a:pt x="0" y="775129"/>
                  <a:pt x="0" y="499347"/>
                </a:cubicBezTo>
                <a:cubicBezTo>
                  <a:pt x="0" y="223565"/>
                  <a:pt x="226070" y="0"/>
                  <a:pt x="504941" y="0"/>
                </a:cubicBezTo>
                <a:close/>
              </a:path>
            </a:pathLst>
          </a:custGeom>
          <a:noFill/>
          <a:ln w="50800" cmpd="thinThick">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16" name="Teardrop 15"/>
          <p:cNvSpPr/>
          <p:nvPr/>
        </p:nvSpPr>
        <p:spPr>
          <a:xfrm flipH="1" flipV="1">
            <a:off x="953032" y="723248"/>
            <a:ext cx="2412000" cy="1890000"/>
          </a:xfrm>
          <a:prstGeom prst="teardrop">
            <a:avLst>
              <a:gd name="adj" fmla="val 106329"/>
            </a:avLst>
          </a:prstGeom>
          <a:gradFill>
            <a:gsLst>
              <a:gs pos="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latin typeface="Helvetica Neue LT Com 47 Light Condensed" charset="0"/>
                <a:ea typeface="Helvetica Neue LT Com 47 Light Condensed" charset="0"/>
                <a:cs typeface="Helvetica Neue LT Com 47 Light Condensed" charset="0"/>
              </a:rPr>
              <a:t>Solution: </a:t>
            </a:r>
            <a:r>
              <a:rPr lang="en-US" dirty="0"/>
              <a:t>Interactive Suggestion System</a:t>
            </a:r>
          </a:p>
        </p:txBody>
      </p:sp>
      <p:pic>
        <p:nvPicPr>
          <p:cNvPr id="14" name="Picture 13" descr="mage result for albert einstein"/>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4456519" y="1910139"/>
            <a:ext cx="836923" cy="855568"/>
          </a:xfrm>
          <a:custGeom>
            <a:avLst/>
            <a:gdLst>
              <a:gd name="connsiteX0" fmla="*/ 780478 w 1583118"/>
              <a:gd name="connsiteY0" fmla="*/ 0 h 1525380"/>
              <a:gd name="connsiteX1" fmla="*/ 1583118 w 1583118"/>
              <a:gd name="connsiteY1" fmla="*/ 762690 h 1525380"/>
              <a:gd name="connsiteX2" fmla="*/ 780478 w 1583118"/>
              <a:gd name="connsiteY2" fmla="*/ 1525380 h 1525380"/>
              <a:gd name="connsiteX3" fmla="*/ 40914 w 1583118"/>
              <a:gd name="connsiteY3" fmla="*/ 1059563 h 1525380"/>
              <a:gd name="connsiteX4" fmla="*/ 0 w 1583118"/>
              <a:gd name="connsiteY4" fmla="*/ 934322 h 1525380"/>
              <a:gd name="connsiteX5" fmla="*/ 0 w 1583118"/>
              <a:gd name="connsiteY5" fmla="*/ 591058 h 1525380"/>
              <a:gd name="connsiteX6" fmla="*/ 40914 w 1583118"/>
              <a:gd name="connsiteY6" fmla="*/ 465817 h 1525380"/>
              <a:gd name="connsiteX7" fmla="*/ 212926 w 1583118"/>
              <a:gd name="connsiteY7" fmla="*/ 223387 h 1525380"/>
              <a:gd name="connsiteX8" fmla="*/ 292446 w 1583118"/>
              <a:gd name="connsiteY8" fmla="*/ 161043 h 1525380"/>
              <a:gd name="connsiteX9" fmla="*/ 428388 w 1583118"/>
              <a:gd name="connsiteY9" fmla="*/ 80849 h 1525380"/>
              <a:gd name="connsiteX10" fmla="*/ 511509 w 1583118"/>
              <a:gd name="connsiteY10" fmla="*/ 47118 h 1525380"/>
              <a:gd name="connsiteX11" fmla="*/ 618718 w 1583118"/>
              <a:gd name="connsiteY11" fmla="*/ 15495 h 1525380"/>
              <a:gd name="connsiteX12" fmla="*/ 780478 w 1583118"/>
              <a:gd name="connsiteY12" fmla="*/ 0 h 152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83118" h="1525380">
                <a:moveTo>
                  <a:pt x="780478" y="0"/>
                </a:moveTo>
                <a:cubicBezTo>
                  <a:pt x="1223764" y="0"/>
                  <a:pt x="1583118" y="341468"/>
                  <a:pt x="1583118" y="762690"/>
                </a:cubicBezTo>
                <a:cubicBezTo>
                  <a:pt x="1583118" y="1183912"/>
                  <a:pt x="1223764" y="1525380"/>
                  <a:pt x="780478" y="1525380"/>
                </a:cubicBezTo>
                <a:cubicBezTo>
                  <a:pt x="448014" y="1525380"/>
                  <a:pt x="162761" y="1333304"/>
                  <a:pt x="40914" y="1059563"/>
                </a:cubicBezTo>
                <a:lnTo>
                  <a:pt x="0" y="934322"/>
                </a:lnTo>
                <a:lnTo>
                  <a:pt x="0" y="591058"/>
                </a:lnTo>
                <a:lnTo>
                  <a:pt x="40914" y="465817"/>
                </a:lnTo>
                <a:cubicBezTo>
                  <a:pt x="81529" y="374570"/>
                  <a:pt x="140301" y="292397"/>
                  <a:pt x="212926" y="223387"/>
                </a:cubicBezTo>
                <a:lnTo>
                  <a:pt x="292446" y="161043"/>
                </a:lnTo>
                <a:lnTo>
                  <a:pt x="428388" y="80849"/>
                </a:lnTo>
                <a:lnTo>
                  <a:pt x="511509" y="47118"/>
                </a:lnTo>
                <a:lnTo>
                  <a:pt x="618718" y="15495"/>
                </a:lnTo>
                <a:cubicBezTo>
                  <a:pt x="670968" y="5336"/>
                  <a:pt x="725068" y="0"/>
                  <a:pt x="780478" y="0"/>
                </a:cubicBezTo>
                <a:close/>
              </a:path>
            </a:pathLst>
          </a:custGeom>
          <a:noFill/>
          <a:ln w="50800" cmpd="thinThick">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2050" name="Picture 2" descr="niversity of Zurich seal.sv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171361" y="1482840"/>
            <a:ext cx="865508" cy="85973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TH-BIB-Kleiner, Alfred (1849-1916)-Portrait-Portr 10505.tif (cropped)"/>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6556564" y="2122855"/>
            <a:ext cx="797159" cy="781393"/>
          </a:xfrm>
          <a:custGeom>
            <a:avLst/>
            <a:gdLst>
              <a:gd name="connsiteX0" fmla="*/ 586312 w 1172624"/>
              <a:gd name="connsiteY0" fmla="*/ 0 h 1149432"/>
              <a:gd name="connsiteX1" fmla="*/ 1172624 w 1172624"/>
              <a:gd name="connsiteY1" fmla="*/ 574716 h 1149432"/>
              <a:gd name="connsiteX2" fmla="*/ 586312 w 1172624"/>
              <a:gd name="connsiteY2" fmla="*/ 1149432 h 1149432"/>
              <a:gd name="connsiteX3" fmla="*/ 0 w 1172624"/>
              <a:gd name="connsiteY3" fmla="*/ 574716 h 1149432"/>
              <a:gd name="connsiteX4" fmla="*/ 586312 w 1172624"/>
              <a:gd name="connsiteY4" fmla="*/ 0 h 114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624" h="1149432">
                <a:moveTo>
                  <a:pt x="586312" y="0"/>
                </a:moveTo>
                <a:cubicBezTo>
                  <a:pt x="910123" y="0"/>
                  <a:pt x="1172624" y="257309"/>
                  <a:pt x="1172624" y="574716"/>
                </a:cubicBezTo>
                <a:cubicBezTo>
                  <a:pt x="1172624" y="892123"/>
                  <a:pt x="910123" y="1149432"/>
                  <a:pt x="586312" y="1149432"/>
                </a:cubicBezTo>
                <a:cubicBezTo>
                  <a:pt x="262501" y="1149432"/>
                  <a:pt x="0" y="892123"/>
                  <a:pt x="0" y="574716"/>
                </a:cubicBezTo>
                <a:cubicBezTo>
                  <a:pt x="0" y="257309"/>
                  <a:pt x="262501" y="0"/>
                  <a:pt x="586312" y="0"/>
                </a:cubicBezTo>
                <a:close/>
              </a:path>
            </a:pathLst>
          </a:custGeom>
          <a:noFill/>
          <a:ln w="50800" cmpd="thinThick">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29" name="Picture 28" descr="ileva Maric.jpg"/>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4332891" y="3724399"/>
            <a:ext cx="893231" cy="893231"/>
          </a:xfrm>
          <a:custGeom>
            <a:avLst/>
            <a:gdLst>
              <a:gd name="connsiteX0" fmla="*/ 540000 w 1080000"/>
              <a:gd name="connsiteY0" fmla="*/ 0 h 1080000"/>
              <a:gd name="connsiteX1" fmla="*/ 1080000 w 1080000"/>
              <a:gd name="connsiteY1" fmla="*/ 540000 h 1080000"/>
              <a:gd name="connsiteX2" fmla="*/ 540000 w 1080000"/>
              <a:gd name="connsiteY2" fmla="*/ 1080000 h 1080000"/>
              <a:gd name="connsiteX3" fmla="*/ 0 w 1080000"/>
              <a:gd name="connsiteY3" fmla="*/ 540000 h 1080000"/>
              <a:gd name="connsiteX4" fmla="*/ 540000 w 1080000"/>
              <a:gd name="connsiteY4" fmla="*/ 0 h 10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0" h="1080000">
                <a:moveTo>
                  <a:pt x="540000" y="0"/>
                </a:moveTo>
                <a:cubicBezTo>
                  <a:pt x="838234" y="0"/>
                  <a:pt x="1080000" y="241766"/>
                  <a:pt x="1080000" y="540000"/>
                </a:cubicBezTo>
                <a:cubicBezTo>
                  <a:pt x="1080000" y="838234"/>
                  <a:pt x="838234" y="1080000"/>
                  <a:pt x="540000" y="1080000"/>
                </a:cubicBezTo>
                <a:cubicBezTo>
                  <a:pt x="241766" y="1080000"/>
                  <a:pt x="0" y="838234"/>
                  <a:pt x="0" y="540000"/>
                </a:cubicBezTo>
                <a:cubicBezTo>
                  <a:pt x="0" y="241766"/>
                  <a:pt x="241766" y="0"/>
                  <a:pt x="540000" y="0"/>
                </a:cubicBezTo>
                <a:close/>
              </a:path>
            </a:pathLst>
          </a:custGeom>
          <a:noFill/>
          <a:ln w="50800" cmpd="thinThick">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34" name="Picture 33" descr="einrich Friedrich Weber.jpg"/>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5466835" y="3754330"/>
            <a:ext cx="836469" cy="819926"/>
          </a:xfrm>
          <a:custGeom>
            <a:avLst/>
            <a:gdLst>
              <a:gd name="connsiteX0" fmla="*/ 586312 w 1172624"/>
              <a:gd name="connsiteY0" fmla="*/ 0 h 1149432"/>
              <a:gd name="connsiteX1" fmla="*/ 1172624 w 1172624"/>
              <a:gd name="connsiteY1" fmla="*/ 574716 h 1149432"/>
              <a:gd name="connsiteX2" fmla="*/ 586312 w 1172624"/>
              <a:gd name="connsiteY2" fmla="*/ 1149432 h 1149432"/>
              <a:gd name="connsiteX3" fmla="*/ 0 w 1172624"/>
              <a:gd name="connsiteY3" fmla="*/ 574716 h 1149432"/>
              <a:gd name="connsiteX4" fmla="*/ 586312 w 1172624"/>
              <a:gd name="connsiteY4" fmla="*/ 0 h 114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624" h="1149432">
                <a:moveTo>
                  <a:pt x="586312" y="0"/>
                </a:moveTo>
                <a:cubicBezTo>
                  <a:pt x="910123" y="0"/>
                  <a:pt x="1172624" y="257309"/>
                  <a:pt x="1172624" y="574716"/>
                </a:cubicBezTo>
                <a:cubicBezTo>
                  <a:pt x="1172624" y="892123"/>
                  <a:pt x="910123" y="1149432"/>
                  <a:pt x="586312" y="1149432"/>
                </a:cubicBezTo>
                <a:cubicBezTo>
                  <a:pt x="262501" y="1149432"/>
                  <a:pt x="0" y="892123"/>
                  <a:pt x="0" y="574716"/>
                </a:cubicBezTo>
                <a:cubicBezTo>
                  <a:pt x="0" y="257309"/>
                  <a:pt x="262501" y="0"/>
                  <a:pt x="586312" y="0"/>
                </a:cubicBezTo>
                <a:close/>
              </a:path>
            </a:pathLst>
          </a:custGeom>
          <a:noFill/>
          <a:ln w="50800" cmpd="thinThick">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36" name="Picture 35" descr="he Royal Society Coat of Arms.svg"/>
          <p:cNvPicPr>
            <a:picLocks noChangeAspect="1" noChangeArrowheads="1"/>
          </p:cNvPicPr>
          <p:nvPr/>
        </p:nvPicPr>
        <p:blipFill>
          <a:blip r:embed="rId11" cstate="hqprint">
            <a:extLst>
              <a:ext uri="{28A0092B-C50C-407E-A947-70E740481C1C}">
                <a14:useLocalDpi xmlns:a14="http://schemas.microsoft.com/office/drawing/2010/main"/>
              </a:ext>
            </a:extLst>
          </a:blip>
          <a:srcRect l="3228" t="7930"/>
          <a:stretch>
            <a:fillRect/>
          </a:stretch>
        </p:blipFill>
        <p:spPr bwMode="auto">
          <a:xfrm>
            <a:off x="5587154" y="588849"/>
            <a:ext cx="775551" cy="763696"/>
          </a:xfrm>
          <a:custGeom>
            <a:avLst/>
            <a:gdLst>
              <a:gd name="connsiteX0" fmla="*/ 586312 w 1167274"/>
              <a:gd name="connsiteY0" fmla="*/ 0 h 1149431"/>
              <a:gd name="connsiteX1" fmla="*/ 1160712 w 1167274"/>
              <a:gd name="connsiteY1" fmla="*/ 458891 h 1149431"/>
              <a:gd name="connsiteX2" fmla="*/ 1167274 w 1167274"/>
              <a:gd name="connsiteY2" fmla="*/ 522695 h 1149431"/>
              <a:gd name="connsiteX3" fmla="*/ 1167274 w 1167274"/>
              <a:gd name="connsiteY3" fmla="*/ 626737 h 1149431"/>
              <a:gd name="connsiteX4" fmla="*/ 1160712 w 1167274"/>
              <a:gd name="connsiteY4" fmla="*/ 690541 h 1149431"/>
              <a:gd name="connsiteX5" fmla="*/ 704475 w 1167274"/>
              <a:gd name="connsiteY5" fmla="*/ 1137756 h 1149431"/>
              <a:gd name="connsiteX6" fmla="*/ 586322 w 1167274"/>
              <a:gd name="connsiteY6" fmla="*/ 1149431 h 1149431"/>
              <a:gd name="connsiteX7" fmla="*/ 586302 w 1167274"/>
              <a:gd name="connsiteY7" fmla="*/ 1149431 h 1149431"/>
              <a:gd name="connsiteX8" fmla="*/ 468150 w 1167274"/>
              <a:gd name="connsiteY8" fmla="*/ 1137756 h 1149431"/>
              <a:gd name="connsiteX9" fmla="*/ 0 w 1167274"/>
              <a:gd name="connsiteY9" fmla="*/ 574716 h 1149431"/>
              <a:gd name="connsiteX10" fmla="*/ 586312 w 1167274"/>
              <a:gd name="connsiteY10" fmla="*/ 0 h 114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274" h="1149431">
                <a:moveTo>
                  <a:pt x="586312" y="0"/>
                </a:moveTo>
                <a:cubicBezTo>
                  <a:pt x="869647" y="0"/>
                  <a:pt x="1106041" y="197002"/>
                  <a:pt x="1160712" y="458891"/>
                </a:cubicBezTo>
                <a:lnTo>
                  <a:pt x="1167274" y="522695"/>
                </a:lnTo>
                <a:lnTo>
                  <a:pt x="1167274" y="626737"/>
                </a:lnTo>
                <a:lnTo>
                  <a:pt x="1160712" y="690541"/>
                </a:lnTo>
                <a:cubicBezTo>
                  <a:pt x="1113851" y="915017"/>
                  <a:pt x="933479" y="1091822"/>
                  <a:pt x="704475" y="1137756"/>
                </a:cubicBezTo>
                <a:lnTo>
                  <a:pt x="586322" y="1149431"/>
                </a:lnTo>
                <a:lnTo>
                  <a:pt x="586302" y="1149431"/>
                </a:lnTo>
                <a:lnTo>
                  <a:pt x="468150" y="1137756"/>
                </a:lnTo>
                <a:cubicBezTo>
                  <a:pt x="200978" y="1084166"/>
                  <a:pt x="0" y="852447"/>
                  <a:pt x="0" y="574716"/>
                </a:cubicBezTo>
                <a:cubicBezTo>
                  <a:pt x="0" y="257309"/>
                  <a:pt x="262501" y="0"/>
                  <a:pt x="586312" y="0"/>
                </a:cubicBezTo>
                <a:close/>
              </a:path>
            </a:pathLst>
          </a:custGeom>
          <a:noFill/>
          <a:ln w="50800" cmpd="thinThick">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39" name="Picture 38" descr="https://upload.wikimedia.org/wikipedia/commons/thumb/5/55/Einstein_Refrigerator_pat1781541_clarified.jpg/800px-Einstein_Refrigerator_pat1781541_clarified.jpg"/>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6113879" y="1179981"/>
            <a:ext cx="776965" cy="774964"/>
          </a:xfrm>
          <a:custGeom>
            <a:avLst/>
            <a:gdLst>
              <a:gd name="connsiteX0" fmla="*/ 525242 w 1050484"/>
              <a:gd name="connsiteY0" fmla="*/ 0 h 1047778"/>
              <a:gd name="connsiteX1" fmla="*/ 1050484 w 1050484"/>
              <a:gd name="connsiteY1" fmla="*/ 523889 h 1047778"/>
              <a:gd name="connsiteX2" fmla="*/ 525242 w 1050484"/>
              <a:gd name="connsiteY2" fmla="*/ 1047778 h 1047778"/>
              <a:gd name="connsiteX3" fmla="*/ 0 w 1050484"/>
              <a:gd name="connsiteY3" fmla="*/ 523889 h 1047778"/>
              <a:gd name="connsiteX4" fmla="*/ 525242 w 1050484"/>
              <a:gd name="connsiteY4" fmla="*/ 0 h 1047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0484" h="1047778">
                <a:moveTo>
                  <a:pt x="525242" y="0"/>
                </a:moveTo>
                <a:cubicBezTo>
                  <a:pt x="815325" y="0"/>
                  <a:pt x="1050484" y="234553"/>
                  <a:pt x="1050484" y="523889"/>
                </a:cubicBezTo>
                <a:cubicBezTo>
                  <a:pt x="1050484" y="813225"/>
                  <a:pt x="815325" y="1047778"/>
                  <a:pt x="525242" y="1047778"/>
                </a:cubicBezTo>
                <a:cubicBezTo>
                  <a:pt x="235159" y="1047778"/>
                  <a:pt x="0" y="813225"/>
                  <a:pt x="0" y="523889"/>
                </a:cubicBezTo>
                <a:cubicBezTo>
                  <a:pt x="0" y="234553"/>
                  <a:pt x="235159" y="0"/>
                  <a:pt x="525242" y="0"/>
                </a:cubicBezTo>
                <a:close/>
              </a:path>
            </a:pathLst>
          </a:custGeom>
          <a:noFill/>
          <a:ln w="50800" cmpd="thinThick">
            <a:solidFill>
              <a:schemeClr val="accent1">
                <a:lumMod val="50000"/>
              </a:schemeClr>
            </a:solidFill>
          </a:ln>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V="1">
            <a:off x="5293442" y="1757681"/>
            <a:ext cx="820437" cy="325120"/>
          </a:xfrm>
          <a:prstGeom prst="straightConnector1">
            <a:avLst/>
          </a:prstGeom>
          <a:ln w="22225" cmpd="sng">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5313435" y="2613248"/>
            <a:ext cx="825955" cy="491046"/>
          </a:xfrm>
          <a:prstGeom prst="straightConnector1">
            <a:avLst/>
          </a:prstGeom>
          <a:ln w="22225" cmpd="sng">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endCxn id="29" idx="0"/>
          </p:cNvCxnSpPr>
          <p:nvPr/>
        </p:nvCxnSpPr>
        <p:spPr>
          <a:xfrm flipH="1">
            <a:off x="4779506" y="2858772"/>
            <a:ext cx="86076" cy="865627"/>
          </a:xfrm>
          <a:prstGeom prst="straightConnector1">
            <a:avLst/>
          </a:prstGeom>
          <a:ln w="22225" cmpd="sng">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rot="20361438">
            <a:off x="5184844" y="1663086"/>
            <a:ext cx="862737" cy="227520"/>
          </a:xfrm>
          <a:prstGeom prst="rect">
            <a:avLst/>
          </a:prstGeom>
          <a:noFill/>
        </p:spPr>
        <p:txBody>
          <a:bodyPr wrap="none" rtlCol="0">
            <a:noAutofit/>
          </a:bodyPr>
          <a:lstStyle/>
          <a:p>
            <a:pPr defTabSz="430202">
              <a:spcAft>
                <a:spcPts val="400"/>
              </a:spcAft>
              <a:buSzPct val="100000"/>
            </a:pPr>
            <a:r>
              <a:rPr lang="en-US" sz="1600" dirty="0">
                <a:solidFill>
                  <a:srgbClr val="000000"/>
                </a:solidFill>
                <a:latin typeface="Helvetica Neue LT Com 67 Medium Condensed" charset="0"/>
                <a:ea typeface="Helvetica Neue LT Com 67 Medium Condensed" charset="0"/>
                <a:cs typeface="Helvetica Neue LT Com 67 Medium Condensed" charset="0"/>
              </a:rPr>
              <a:t>invented</a:t>
            </a:r>
          </a:p>
        </p:txBody>
      </p:sp>
      <p:sp>
        <p:nvSpPr>
          <p:cNvPr id="30" name="TextBox 29"/>
          <p:cNvSpPr txBox="1"/>
          <p:nvPr/>
        </p:nvSpPr>
        <p:spPr>
          <a:xfrm rot="1807128">
            <a:off x="5201967" y="2635719"/>
            <a:ext cx="989374" cy="488339"/>
          </a:xfrm>
          <a:prstGeom prst="rect">
            <a:avLst/>
          </a:prstGeom>
          <a:noFill/>
        </p:spPr>
        <p:txBody>
          <a:bodyPr wrap="none" rtlCol="0">
            <a:spAutoFit/>
          </a:bodyPr>
          <a:lstStyle/>
          <a:p>
            <a:pPr algn="ctr" defTabSz="430202">
              <a:lnSpc>
                <a:spcPct val="70000"/>
              </a:lnSpc>
              <a:spcAft>
                <a:spcPts val="400"/>
              </a:spcAft>
              <a:buSzPct val="100000"/>
            </a:pPr>
            <a:r>
              <a:rPr lang="en-US" sz="1600" dirty="0">
                <a:solidFill>
                  <a:srgbClr val="000000"/>
                </a:solidFill>
                <a:latin typeface="Helvetica Neue LT Com 67 Medium Condensed" charset="0"/>
                <a:ea typeface="Helvetica Neue LT Com 67 Medium Condensed" charset="0"/>
                <a:cs typeface="Helvetica Neue LT Com 67 Medium Condensed" charset="0"/>
              </a:rPr>
              <a:t>education</a:t>
            </a:r>
          </a:p>
          <a:p>
            <a:pPr algn="ctr" defTabSz="430202">
              <a:lnSpc>
                <a:spcPct val="70000"/>
              </a:lnSpc>
              <a:spcAft>
                <a:spcPts val="400"/>
              </a:spcAft>
              <a:buSzPct val="100000"/>
            </a:pPr>
            <a:r>
              <a:rPr lang="en-US" sz="1600" dirty="0">
                <a:solidFill>
                  <a:srgbClr val="000000"/>
                </a:solidFill>
                <a:latin typeface="Helvetica Neue LT Com 67 Medium Condensed" charset="0"/>
                <a:ea typeface="Helvetica Neue LT Com 67 Medium Condensed" charset="0"/>
                <a:cs typeface="Helvetica Neue LT Com 67 Medium Condensed" charset="0"/>
              </a:rPr>
              <a:t>title</a:t>
            </a:r>
          </a:p>
        </p:txBody>
      </p:sp>
      <p:sp>
        <p:nvSpPr>
          <p:cNvPr id="31" name="TextBox 30"/>
          <p:cNvSpPr txBox="1"/>
          <p:nvPr/>
        </p:nvSpPr>
        <p:spPr>
          <a:xfrm rot="16637010">
            <a:off x="4301396" y="3064149"/>
            <a:ext cx="824265" cy="338554"/>
          </a:xfrm>
          <a:prstGeom prst="rect">
            <a:avLst/>
          </a:prstGeom>
          <a:noFill/>
        </p:spPr>
        <p:txBody>
          <a:bodyPr wrap="none" rtlCol="0">
            <a:spAutoFit/>
          </a:bodyPr>
          <a:lstStyle/>
          <a:p>
            <a:pPr defTabSz="430202">
              <a:spcAft>
                <a:spcPts val="400"/>
              </a:spcAft>
              <a:buSzPct val="100000"/>
            </a:pPr>
            <a:r>
              <a:rPr lang="en-US" sz="1600" dirty="0">
                <a:solidFill>
                  <a:srgbClr val="000000"/>
                </a:solidFill>
                <a:latin typeface="Helvetica Neue LT Com 67 Medium Condensed" charset="0"/>
                <a:ea typeface="Helvetica Neue LT Com 67 Medium Condensed" charset="0"/>
                <a:cs typeface="Helvetica Neue LT Com 67 Medium Condensed" charset="0"/>
              </a:rPr>
              <a:t>married</a:t>
            </a:r>
          </a:p>
        </p:txBody>
      </p:sp>
      <p:sp>
        <p:nvSpPr>
          <p:cNvPr id="35" name="TextBox 34"/>
          <p:cNvSpPr txBox="1"/>
          <p:nvPr/>
        </p:nvSpPr>
        <p:spPr>
          <a:xfrm>
            <a:off x="6890845" y="3642053"/>
            <a:ext cx="543739" cy="523220"/>
          </a:xfrm>
          <a:prstGeom prst="rect">
            <a:avLst/>
          </a:prstGeom>
          <a:noFill/>
          <a:effectLst>
            <a:outerShdw blurRad="50800" dist="38100" dir="5400000" algn="t" rotWithShape="0">
              <a:prstClr val="black">
                <a:alpha val="40000"/>
              </a:prstClr>
            </a:outerShdw>
          </a:effectLst>
        </p:spPr>
        <p:txBody>
          <a:bodyPr wrap="none" rtlCol="0">
            <a:spAutoFit/>
          </a:bodyPr>
          <a:lstStyle/>
          <a:p>
            <a:pPr defTabSz="430202">
              <a:spcAft>
                <a:spcPts val="400"/>
              </a:spcAft>
              <a:buSzPct val="100000"/>
            </a:pPr>
            <a:r>
              <a:rPr lang="en-US" sz="2800" dirty="0">
                <a:solidFill>
                  <a:srgbClr val="00B050"/>
                </a:solidFill>
                <a:latin typeface="Georgia" charset="0"/>
                <a:ea typeface="Georgia" charset="0"/>
                <a:cs typeface="Georgia" charset="0"/>
              </a:rPr>
              <a:t>✓</a:t>
            </a:r>
          </a:p>
        </p:txBody>
      </p:sp>
      <p:pic>
        <p:nvPicPr>
          <p:cNvPr id="37" name="Picture 36" descr="athanRosen.jpg"/>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3051904" y="3507474"/>
            <a:ext cx="1025892" cy="1025892"/>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path>
            </a:pathLst>
          </a:custGeom>
          <a:noFill/>
          <a:ln w="50800" cmpd="thinThick">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40" name="TextBox 39"/>
          <p:cNvSpPr txBox="1"/>
          <p:nvPr/>
        </p:nvSpPr>
        <p:spPr>
          <a:xfrm rot="282374">
            <a:off x="5368410" y="2138833"/>
            <a:ext cx="1128835" cy="338554"/>
          </a:xfrm>
          <a:prstGeom prst="rect">
            <a:avLst/>
          </a:prstGeom>
          <a:noFill/>
        </p:spPr>
        <p:txBody>
          <a:bodyPr wrap="none" rtlCol="0">
            <a:spAutoFit/>
          </a:bodyPr>
          <a:lstStyle/>
          <a:p>
            <a:pPr defTabSz="430202">
              <a:spcAft>
                <a:spcPts val="400"/>
              </a:spcAft>
              <a:buSzPct val="100000"/>
            </a:pPr>
            <a:r>
              <a:rPr lang="en-US" sz="1600" dirty="0">
                <a:solidFill>
                  <a:srgbClr val="000000"/>
                </a:solidFill>
                <a:latin typeface="Helvetica Neue LT Com 67 Medium Condensed" charset="0"/>
                <a:ea typeface="Helvetica Neue LT Com 67 Medium Condensed" charset="0"/>
                <a:cs typeface="Helvetica Neue LT Com 67 Medium Condensed" charset="0"/>
              </a:rPr>
              <a:t>has advisor</a:t>
            </a:r>
          </a:p>
        </p:txBody>
      </p:sp>
      <p:cxnSp>
        <p:nvCxnSpPr>
          <p:cNvPr id="41" name="Straight Arrow Connector 40"/>
          <p:cNvCxnSpPr/>
          <p:nvPr/>
        </p:nvCxnSpPr>
        <p:spPr>
          <a:xfrm>
            <a:off x="5375595" y="2377930"/>
            <a:ext cx="1009333" cy="118442"/>
          </a:xfrm>
          <a:prstGeom prst="straightConnector1">
            <a:avLst/>
          </a:prstGeom>
          <a:ln w="22225" cmpd="sng">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rot="3809984">
            <a:off x="4883340" y="3040845"/>
            <a:ext cx="1128835" cy="338554"/>
          </a:xfrm>
          <a:prstGeom prst="rect">
            <a:avLst/>
          </a:prstGeom>
          <a:noFill/>
        </p:spPr>
        <p:txBody>
          <a:bodyPr wrap="none" rtlCol="0">
            <a:spAutoFit/>
          </a:bodyPr>
          <a:lstStyle/>
          <a:p>
            <a:pPr defTabSz="430202">
              <a:spcAft>
                <a:spcPts val="400"/>
              </a:spcAft>
              <a:buSzPct val="100000"/>
            </a:pPr>
            <a:r>
              <a:rPr lang="en-US" sz="1600" dirty="0">
                <a:solidFill>
                  <a:srgbClr val="000000"/>
                </a:solidFill>
                <a:latin typeface="Helvetica Neue LT Com 67 Medium Condensed" charset="0"/>
                <a:ea typeface="Helvetica Neue LT Com 67 Medium Condensed" charset="0"/>
                <a:cs typeface="Helvetica Neue LT Com 67 Medium Condensed" charset="0"/>
              </a:rPr>
              <a:t>has advisor</a:t>
            </a:r>
          </a:p>
        </p:txBody>
      </p:sp>
      <p:cxnSp>
        <p:nvCxnSpPr>
          <p:cNvPr id="45" name="Straight Arrow Connector 44"/>
          <p:cNvCxnSpPr/>
          <p:nvPr/>
        </p:nvCxnSpPr>
        <p:spPr>
          <a:xfrm>
            <a:off x="5087413" y="2801082"/>
            <a:ext cx="472392" cy="911046"/>
          </a:xfrm>
          <a:prstGeom prst="straightConnector1">
            <a:avLst/>
          </a:prstGeom>
          <a:ln w="22225" cmpd="sng">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rot="19851166" flipV="1">
            <a:off x="4934542" y="1391400"/>
            <a:ext cx="820437" cy="325120"/>
          </a:xfrm>
          <a:prstGeom prst="straightConnector1">
            <a:avLst/>
          </a:prstGeom>
          <a:ln w="22225" cmpd="sng">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rot="18612604">
            <a:off x="4848723" y="1293242"/>
            <a:ext cx="856325" cy="338554"/>
          </a:xfrm>
          <a:prstGeom prst="rect">
            <a:avLst/>
          </a:prstGeom>
          <a:noFill/>
        </p:spPr>
        <p:txBody>
          <a:bodyPr wrap="none" rtlCol="0">
            <a:spAutoFit/>
          </a:bodyPr>
          <a:lstStyle/>
          <a:p>
            <a:pPr defTabSz="430202">
              <a:spcAft>
                <a:spcPts val="400"/>
              </a:spcAft>
              <a:buSzPct val="100000"/>
            </a:pPr>
            <a:r>
              <a:rPr lang="en-US" sz="1600" dirty="0">
                <a:solidFill>
                  <a:srgbClr val="000000"/>
                </a:solidFill>
                <a:latin typeface="Helvetica Neue LT Com 67 Medium Condensed" charset="0"/>
                <a:ea typeface="Helvetica Neue LT Com 67 Medium Condensed" charset="0"/>
                <a:cs typeface="Helvetica Neue LT Com 67 Medium Condensed" charset="0"/>
              </a:rPr>
              <a:t>member</a:t>
            </a:r>
          </a:p>
        </p:txBody>
      </p:sp>
      <p:sp>
        <p:nvSpPr>
          <p:cNvPr id="50" name="TextBox 49"/>
          <p:cNvSpPr txBox="1"/>
          <p:nvPr/>
        </p:nvSpPr>
        <p:spPr>
          <a:xfrm>
            <a:off x="6113879" y="4246823"/>
            <a:ext cx="543739" cy="523220"/>
          </a:xfrm>
          <a:prstGeom prst="rect">
            <a:avLst/>
          </a:prstGeom>
          <a:noFill/>
          <a:effectLst>
            <a:outerShdw blurRad="50800" dist="38100" dir="5400000" algn="t" rotWithShape="0">
              <a:prstClr val="black">
                <a:alpha val="40000"/>
              </a:prstClr>
            </a:outerShdw>
          </a:effectLst>
        </p:spPr>
        <p:txBody>
          <a:bodyPr wrap="none" rtlCol="0">
            <a:spAutoFit/>
          </a:bodyPr>
          <a:lstStyle/>
          <a:p>
            <a:pPr defTabSz="430202">
              <a:spcAft>
                <a:spcPts val="400"/>
              </a:spcAft>
              <a:buSzPct val="100000"/>
            </a:pPr>
            <a:r>
              <a:rPr lang="en-US" sz="2800" dirty="0">
                <a:solidFill>
                  <a:srgbClr val="00B050"/>
                </a:solidFill>
                <a:latin typeface="Georgia" charset="0"/>
                <a:ea typeface="Georgia" charset="0"/>
                <a:cs typeface="Georgia" charset="0"/>
              </a:rPr>
              <a:t>✓</a:t>
            </a:r>
          </a:p>
        </p:txBody>
      </p:sp>
      <p:cxnSp>
        <p:nvCxnSpPr>
          <p:cNvPr id="51" name="Straight Arrow Connector 50"/>
          <p:cNvCxnSpPr/>
          <p:nvPr/>
        </p:nvCxnSpPr>
        <p:spPr>
          <a:xfrm flipH="1">
            <a:off x="3894239" y="2613083"/>
            <a:ext cx="498481" cy="964467"/>
          </a:xfrm>
          <a:prstGeom prst="straightConnector1">
            <a:avLst/>
          </a:prstGeom>
          <a:ln w="22225" cmpd="sng">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rot="17927652">
            <a:off x="3643692" y="2856351"/>
            <a:ext cx="808235" cy="338554"/>
          </a:xfrm>
          <a:prstGeom prst="rect">
            <a:avLst/>
          </a:prstGeom>
          <a:noFill/>
        </p:spPr>
        <p:txBody>
          <a:bodyPr wrap="none" rtlCol="0">
            <a:spAutoFit/>
          </a:bodyPr>
          <a:lstStyle/>
          <a:p>
            <a:pPr defTabSz="430202">
              <a:spcAft>
                <a:spcPts val="400"/>
              </a:spcAft>
              <a:buSzPct val="100000"/>
            </a:pPr>
            <a:r>
              <a:rPr lang="en-US" sz="1600">
                <a:solidFill>
                  <a:srgbClr val="000000"/>
                </a:solidFill>
                <a:latin typeface="Helvetica Neue LT Com 67 Medium Condensed" charset="0"/>
                <a:ea typeface="Helvetica Neue LT Com 67 Medium Condensed" charset="0"/>
                <a:cs typeface="Helvetica Neue LT Com 67 Medium Condensed" charset="0"/>
              </a:rPr>
              <a:t>advisee</a:t>
            </a:r>
            <a:endParaRPr lang="en-US" sz="1600" dirty="0">
              <a:solidFill>
                <a:srgbClr val="000000"/>
              </a:solidFill>
              <a:latin typeface="Helvetica Neue LT Com 67 Medium Condensed" charset="0"/>
              <a:ea typeface="Helvetica Neue LT Com 67 Medium Condensed" charset="0"/>
              <a:cs typeface="Helvetica Neue LT Com 67 Medium Condensed" charset="0"/>
            </a:endParaRPr>
          </a:p>
        </p:txBody>
      </p:sp>
      <p:cxnSp>
        <p:nvCxnSpPr>
          <p:cNvPr id="55" name="Straight Arrow Connector 54"/>
          <p:cNvCxnSpPr/>
          <p:nvPr/>
        </p:nvCxnSpPr>
        <p:spPr>
          <a:xfrm flipH="1" flipV="1">
            <a:off x="4160985" y="1406862"/>
            <a:ext cx="447200" cy="553441"/>
          </a:xfrm>
          <a:prstGeom prst="straightConnector1">
            <a:avLst/>
          </a:prstGeom>
          <a:ln w="22225" cmpd="sng">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rot="3042570">
            <a:off x="4237568" y="1434611"/>
            <a:ext cx="529312" cy="338554"/>
          </a:xfrm>
          <a:prstGeom prst="rect">
            <a:avLst/>
          </a:prstGeom>
          <a:noFill/>
        </p:spPr>
        <p:txBody>
          <a:bodyPr wrap="none" rtlCol="0">
            <a:spAutoFit/>
          </a:bodyPr>
          <a:lstStyle/>
          <a:p>
            <a:pPr defTabSz="430202">
              <a:spcAft>
                <a:spcPts val="400"/>
              </a:spcAft>
              <a:buSzPct val="100000"/>
            </a:pPr>
            <a:r>
              <a:rPr lang="en-US" sz="1600" dirty="0">
                <a:solidFill>
                  <a:srgbClr val="000000"/>
                </a:solidFill>
                <a:latin typeface="Helvetica Neue LT Com 67 Medium Condensed" charset="0"/>
                <a:ea typeface="Helvetica Neue LT Com 67 Medium Condensed" charset="0"/>
                <a:cs typeface="Helvetica Neue LT Com 67 Medium Condensed" charset="0"/>
              </a:rPr>
              <a:t>won</a:t>
            </a:r>
          </a:p>
        </p:txBody>
      </p:sp>
      <p:sp>
        <p:nvSpPr>
          <p:cNvPr id="61" name="TextBox 60"/>
          <p:cNvSpPr txBox="1"/>
          <p:nvPr/>
        </p:nvSpPr>
        <p:spPr>
          <a:xfrm>
            <a:off x="7300960" y="2428616"/>
            <a:ext cx="543739" cy="523220"/>
          </a:xfrm>
          <a:prstGeom prst="rect">
            <a:avLst/>
          </a:prstGeom>
          <a:noFill/>
          <a:effectLst>
            <a:outerShdw blurRad="50800" dist="38100" dir="5400000" algn="t" rotWithShape="0">
              <a:prstClr val="black">
                <a:alpha val="40000"/>
              </a:prstClr>
            </a:outerShdw>
          </a:effectLst>
        </p:spPr>
        <p:txBody>
          <a:bodyPr wrap="none" rtlCol="0">
            <a:spAutoFit/>
          </a:bodyPr>
          <a:lstStyle/>
          <a:p>
            <a:pPr defTabSz="430202">
              <a:spcAft>
                <a:spcPts val="400"/>
              </a:spcAft>
              <a:buSzPct val="100000"/>
            </a:pPr>
            <a:r>
              <a:rPr lang="en-US" sz="2800" dirty="0">
                <a:solidFill>
                  <a:srgbClr val="00B050"/>
                </a:solidFill>
                <a:latin typeface="Georgia" charset="0"/>
                <a:ea typeface="Georgia" charset="0"/>
                <a:cs typeface="Georgia" charset="0"/>
              </a:rPr>
              <a:t>✓</a:t>
            </a:r>
          </a:p>
        </p:txBody>
      </p:sp>
      <p:sp>
        <p:nvSpPr>
          <p:cNvPr id="66" name="TextBox 65"/>
          <p:cNvSpPr txBox="1"/>
          <p:nvPr/>
        </p:nvSpPr>
        <p:spPr>
          <a:xfrm rot="20600175">
            <a:off x="7301684" y="1993438"/>
            <a:ext cx="891591" cy="338554"/>
          </a:xfrm>
          <a:prstGeom prst="rect">
            <a:avLst/>
          </a:prstGeom>
          <a:noFill/>
        </p:spPr>
        <p:txBody>
          <a:bodyPr wrap="none" rtlCol="0">
            <a:spAutoFit/>
          </a:bodyPr>
          <a:lstStyle/>
          <a:p>
            <a:pPr defTabSz="430202">
              <a:spcAft>
                <a:spcPts val="400"/>
              </a:spcAft>
              <a:buSzPct val="100000"/>
            </a:pPr>
            <a:r>
              <a:rPr lang="en-US" sz="1600">
                <a:solidFill>
                  <a:srgbClr val="000000"/>
                </a:solidFill>
                <a:latin typeface="Helvetica Neue LT Com 67 Medium Condensed" charset="0"/>
                <a:ea typeface="Helvetica Neue LT Com 67 Medium Condensed" charset="0"/>
                <a:cs typeface="Helvetica Neue LT Com 67 Medium Condensed" charset="0"/>
              </a:rPr>
              <a:t>works in</a:t>
            </a:r>
            <a:endParaRPr lang="en-US" sz="1600" dirty="0">
              <a:solidFill>
                <a:srgbClr val="000000"/>
              </a:solidFill>
              <a:latin typeface="Helvetica Neue LT Com 67 Medium Condensed" charset="0"/>
              <a:ea typeface="Helvetica Neue LT Com 67 Medium Condensed" charset="0"/>
              <a:cs typeface="Helvetica Neue LT Com 67 Medium Condensed" charset="0"/>
            </a:endParaRPr>
          </a:p>
        </p:txBody>
      </p:sp>
      <p:cxnSp>
        <p:nvCxnSpPr>
          <p:cNvPr id="67" name="Straight Arrow Connector 66"/>
          <p:cNvCxnSpPr/>
          <p:nvPr/>
        </p:nvCxnSpPr>
        <p:spPr>
          <a:xfrm flipV="1">
            <a:off x="7432109" y="2122855"/>
            <a:ext cx="776964" cy="248361"/>
          </a:xfrm>
          <a:prstGeom prst="straightConnector1">
            <a:avLst/>
          </a:prstGeom>
          <a:ln w="22225" cmpd="sng">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73" name="Picture 72" descr="mage result for Physicist"/>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5740094" y="549668"/>
            <a:ext cx="853805" cy="853805"/>
          </a:xfrm>
          <a:custGeom>
            <a:avLst/>
            <a:gdLst>
              <a:gd name="connsiteX0" fmla="*/ 720000 w 1440000"/>
              <a:gd name="connsiteY0" fmla="*/ 0 h 1440000"/>
              <a:gd name="connsiteX1" fmla="*/ 1440000 w 1440000"/>
              <a:gd name="connsiteY1" fmla="*/ 720000 h 1440000"/>
              <a:gd name="connsiteX2" fmla="*/ 720000 w 1440000"/>
              <a:gd name="connsiteY2" fmla="*/ 1440000 h 1440000"/>
              <a:gd name="connsiteX3" fmla="*/ 0 w 1440000"/>
              <a:gd name="connsiteY3" fmla="*/ 720000 h 1440000"/>
              <a:gd name="connsiteX4" fmla="*/ 720000 w 1440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0" h="1440000">
                <a:moveTo>
                  <a:pt x="720000" y="0"/>
                </a:moveTo>
                <a:cubicBezTo>
                  <a:pt x="1117645" y="0"/>
                  <a:pt x="1440000" y="322355"/>
                  <a:pt x="1440000" y="720000"/>
                </a:cubicBezTo>
                <a:cubicBezTo>
                  <a:pt x="1440000" y="1117645"/>
                  <a:pt x="1117645" y="1440000"/>
                  <a:pt x="720000" y="1440000"/>
                </a:cubicBezTo>
                <a:cubicBezTo>
                  <a:pt x="322355" y="1440000"/>
                  <a:pt x="0" y="1117645"/>
                  <a:pt x="0" y="720000"/>
                </a:cubicBezTo>
                <a:cubicBezTo>
                  <a:pt x="0" y="322355"/>
                  <a:pt x="322355" y="0"/>
                  <a:pt x="720000" y="0"/>
                </a:cubicBezTo>
                <a:close/>
              </a:path>
            </a:pathLst>
          </a:custGeom>
          <a:noFill/>
          <a:ln w="50800" cmpd="thinThick">
            <a:solidFill>
              <a:schemeClr val="accent1"/>
            </a:solidFill>
          </a:ln>
          <a:extLst>
            <a:ext uri="{909E8E84-426E-40DD-AFC4-6F175D3DCCD1}">
              <a14:hiddenFill xmlns:a14="http://schemas.microsoft.com/office/drawing/2010/main">
                <a:solidFill>
                  <a:srgbClr val="FFFFFF"/>
                </a:solidFill>
              </a14:hiddenFill>
            </a:ext>
          </a:extLst>
        </p:spPr>
      </p:pic>
      <p:sp>
        <p:nvSpPr>
          <p:cNvPr id="74" name="TextBox 73"/>
          <p:cNvSpPr txBox="1"/>
          <p:nvPr/>
        </p:nvSpPr>
        <p:spPr>
          <a:xfrm rot="3297798">
            <a:off x="6442819" y="1461245"/>
            <a:ext cx="1042273" cy="338554"/>
          </a:xfrm>
          <a:prstGeom prst="rect">
            <a:avLst/>
          </a:prstGeom>
          <a:noFill/>
        </p:spPr>
        <p:txBody>
          <a:bodyPr wrap="none" rtlCol="0">
            <a:spAutoFit/>
          </a:bodyPr>
          <a:lstStyle/>
          <a:p>
            <a:pPr defTabSz="430202">
              <a:spcAft>
                <a:spcPts val="400"/>
              </a:spcAft>
              <a:buSzPct val="100000"/>
            </a:pPr>
            <a:r>
              <a:rPr lang="en-US" sz="1600" dirty="0">
                <a:solidFill>
                  <a:srgbClr val="000000"/>
                </a:solidFill>
                <a:latin typeface="Helvetica Neue LT Com 67 Medium Condensed" charset="0"/>
                <a:ea typeface="Helvetica Neue LT Com 67 Medium Condensed" charset="0"/>
                <a:cs typeface="Helvetica Neue LT Com 67 Medium Condensed" charset="0"/>
              </a:rPr>
              <a:t>profession</a:t>
            </a:r>
          </a:p>
        </p:txBody>
      </p:sp>
      <p:cxnSp>
        <p:nvCxnSpPr>
          <p:cNvPr id="75" name="Straight Arrow Connector 74"/>
          <p:cNvCxnSpPr/>
          <p:nvPr/>
        </p:nvCxnSpPr>
        <p:spPr>
          <a:xfrm flipH="1" flipV="1">
            <a:off x="6568863" y="1403758"/>
            <a:ext cx="441338" cy="592826"/>
          </a:xfrm>
          <a:prstGeom prst="straightConnector1">
            <a:avLst/>
          </a:prstGeom>
          <a:ln w="22225" cmpd="sng">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flipV="1">
            <a:off x="5134261" y="1296058"/>
            <a:ext cx="522793" cy="603295"/>
          </a:xfrm>
          <a:prstGeom prst="straightConnector1">
            <a:avLst/>
          </a:prstGeom>
          <a:ln w="22225" cmpd="sng">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rot="18678495">
            <a:off x="4696143" y="1324215"/>
            <a:ext cx="1042273" cy="338554"/>
          </a:xfrm>
          <a:prstGeom prst="rect">
            <a:avLst/>
          </a:prstGeom>
          <a:noFill/>
        </p:spPr>
        <p:txBody>
          <a:bodyPr wrap="none" rtlCol="0">
            <a:spAutoFit/>
          </a:bodyPr>
          <a:lstStyle/>
          <a:p>
            <a:pPr defTabSz="430202">
              <a:spcAft>
                <a:spcPts val="400"/>
              </a:spcAft>
              <a:buSzPct val="100000"/>
            </a:pPr>
            <a:r>
              <a:rPr lang="en-US" sz="1600">
                <a:solidFill>
                  <a:srgbClr val="000000"/>
                </a:solidFill>
                <a:latin typeface="Helvetica Neue LT Com 67 Medium Condensed" charset="0"/>
                <a:ea typeface="Helvetica Neue LT Com 67 Medium Condensed" charset="0"/>
                <a:cs typeface="Helvetica Neue LT Com 67 Medium Condensed" charset="0"/>
              </a:rPr>
              <a:t>profession</a:t>
            </a:r>
            <a:endParaRPr lang="en-US" sz="1600" dirty="0">
              <a:solidFill>
                <a:srgbClr val="000000"/>
              </a:solidFill>
              <a:latin typeface="Helvetica Neue LT Com 67 Medium Condensed" charset="0"/>
              <a:ea typeface="Helvetica Neue LT Com 67 Medium Condensed" charset="0"/>
              <a:cs typeface="Helvetica Neue LT Com 67 Medium Condensed" charset="0"/>
            </a:endParaRPr>
          </a:p>
        </p:txBody>
      </p:sp>
      <p:pic>
        <p:nvPicPr>
          <p:cNvPr id="46" name="Picture 45"/>
          <p:cNvPicPr>
            <a:picLocks noChangeAspect="1"/>
          </p:cNvPicPr>
          <p:nvPr/>
        </p:nvPicPr>
        <p:blipFill rotWithShape="1">
          <a:blip r:embed="rId15" cstate="hqprint">
            <a:grayscl/>
            <a:alphaModFix amt="85000"/>
            <a:extLst>
              <a:ext uri="{BEBA8EAE-BF5A-486C-A8C5-ECC9F3942E4B}">
                <a14:imgProps xmlns:a14="http://schemas.microsoft.com/office/drawing/2010/main">
                  <a14:imgLayer r:embed="rId16">
                    <a14:imgEffect>
                      <a14:artisticGlowDiffused/>
                    </a14:imgEffect>
                  </a14:imgLayer>
                </a14:imgProps>
              </a:ext>
              <a:ext uri="{28A0092B-C50C-407E-A947-70E740481C1C}">
                <a14:useLocalDpi xmlns:a14="http://schemas.microsoft.com/office/drawing/2010/main"/>
              </a:ext>
            </a:extLst>
          </a:blip>
          <a:srcRect/>
          <a:stretch/>
        </p:blipFill>
        <p:spPr>
          <a:xfrm>
            <a:off x="2079641" y="1244763"/>
            <a:ext cx="1015985" cy="875035"/>
          </a:xfrm>
          <a:prstGeom prst="rect">
            <a:avLst/>
          </a:prstGeom>
        </p:spPr>
      </p:pic>
      <p:pic>
        <p:nvPicPr>
          <p:cNvPr id="59" name="Picture 58"/>
          <p:cNvPicPr>
            <a:picLocks noChangeAspect="1"/>
          </p:cNvPicPr>
          <p:nvPr/>
        </p:nvPicPr>
        <p:blipFill rotWithShape="1">
          <a:blip r:embed="rId17" cstate="hqprint">
            <a:grayscl/>
            <a:alphaModFix/>
            <a:extLst>
              <a:ext uri="{BEBA8EAE-BF5A-486C-A8C5-ECC9F3942E4B}">
                <a14:imgProps xmlns:a14="http://schemas.microsoft.com/office/drawing/2010/main">
                  <a14:imgLayer r:embed="rId18">
                    <a14:imgEffect>
                      <a14:artisticPencilSketch/>
                    </a14:imgEffect>
                  </a14:imgLayer>
                </a14:imgProps>
              </a:ext>
              <a:ext uri="{28A0092B-C50C-407E-A947-70E740481C1C}">
                <a14:useLocalDpi xmlns:a14="http://schemas.microsoft.com/office/drawing/2010/main"/>
              </a:ext>
            </a:extLst>
          </a:blip>
          <a:srcRect b="15141"/>
          <a:stretch/>
        </p:blipFill>
        <p:spPr>
          <a:xfrm>
            <a:off x="1172669" y="1757182"/>
            <a:ext cx="570430" cy="474295"/>
          </a:xfrm>
          <a:prstGeom prst="rect">
            <a:avLst/>
          </a:prstGeom>
        </p:spPr>
      </p:pic>
      <p:pic>
        <p:nvPicPr>
          <p:cNvPr id="60" name="Picture 59"/>
          <p:cNvPicPr>
            <a:picLocks noChangeAspect="1"/>
          </p:cNvPicPr>
          <p:nvPr/>
        </p:nvPicPr>
        <p:blipFill rotWithShape="1">
          <a:blip r:embed="rId19" cstate="hqprint">
            <a:grayscl/>
            <a:alphaModFix amt="85000"/>
            <a:extLst>
              <a:ext uri="{BEBA8EAE-BF5A-486C-A8C5-ECC9F3942E4B}">
                <a14:imgProps xmlns:a14="http://schemas.microsoft.com/office/drawing/2010/main">
                  <a14:imgLayer r:embed="rId20">
                    <a14:imgEffect>
                      <a14:artisticPencilGrayscale/>
                    </a14:imgEffect>
                  </a14:imgLayer>
                </a14:imgProps>
              </a:ext>
              <a:ext uri="{28A0092B-C50C-407E-A947-70E740481C1C}">
                <a14:useLocalDpi xmlns:a14="http://schemas.microsoft.com/office/drawing/2010/main"/>
              </a:ext>
            </a:extLst>
          </a:blip>
          <a:srcRect/>
          <a:stretch/>
        </p:blipFill>
        <p:spPr>
          <a:xfrm>
            <a:off x="1278469" y="1185590"/>
            <a:ext cx="751664" cy="618279"/>
          </a:xfrm>
          <a:prstGeom prst="rect">
            <a:avLst/>
          </a:prstGeom>
        </p:spPr>
      </p:pic>
      <p:pic>
        <p:nvPicPr>
          <p:cNvPr id="53" name="Picture 20" descr="elated image"/>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6250" b="89815" l="9804" r="89542">
                        <a14:foregroundMark x1="49020" y1="38426" x2="52941" y2="38889"/>
                        <a14:foregroundMark x1="52288" y1="12037" x2="52288" y2="17593"/>
                        <a14:foregroundMark x1="42810" y1="8333" x2="43464" y2="8796"/>
                        <a14:foregroundMark x1="50000" y1="6250" x2="50000" y2="6250"/>
                        <a14:foregroundMark x1="56863" y1="7176" x2="56863" y2="7176"/>
                        <a14:foregroundMark x1="62745" y1="11574" x2="62745" y2="11574"/>
                      </a14:backgroundRemoval>
                    </a14:imgEffect>
                    <a14:imgEffect>
                      <a14:artisticMarker/>
                    </a14:imgEffect>
                  </a14:imgLayer>
                </a14:imgProps>
              </a:ext>
              <a:ext uri="{28A0092B-C50C-407E-A947-70E740481C1C}">
                <a14:useLocalDpi xmlns:a14="http://schemas.microsoft.com/office/drawing/2010/main"/>
              </a:ext>
            </a:extLst>
          </a:blip>
          <a:srcRect/>
          <a:stretch>
            <a:fillRect/>
          </a:stretch>
        </p:blipFill>
        <p:spPr bwMode="auto">
          <a:xfrm flipH="1">
            <a:off x="-387994" y="1291537"/>
            <a:ext cx="2283912" cy="3224347"/>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id="{92D69FE0-4698-A84B-BD8E-85531CB1C51E}"/>
              </a:ext>
            </a:extLst>
          </p:cNvPr>
          <p:cNvSpPr/>
          <p:nvPr/>
        </p:nvSpPr>
        <p:spPr>
          <a:xfrm>
            <a:off x="7124209" y="391604"/>
            <a:ext cx="1852430" cy="300082"/>
          </a:xfrm>
          <a:prstGeom prst="rect">
            <a:avLst/>
          </a:prstGeom>
        </p:spPr>
        <p:txBody>
          <a:bodyPr wrap="none">
            <a:spAutoFit/>
          </a:bodyPr>
          <a:lstStyle/>
          <a:p>
            <a:r>
              <a:rPr lang="en-GB" sz="1350" dirty="0">
                <a:solidFill>
                  <a:srgbClr val="0072E5"/>
                </a:solidFill>
                <a:latin typeface="LibreCaslonText"/>
              </a:rPr>
              <a:t>Lissandrini et al. </a:t>
            </a:r>
            <a:r>
              <a:rPr lang="en-GB" sz="1350" dirty="0">
                <a:latin typeface="LibreCaslonText"/>
              </a:rPr>
              <a:t>[</a:t>
            </a:r>
            <a:r>
              <a:rPr lang="en-GB" sz="1350" dirty="0">
                <a:solidFill>
                  <a:srgbClr val="0072E5"/>
                </a:solidFill>
                <a:latin typeface="LibreCaslonText"/>
              </a:rPr>
              <a:t>2020</a:t>
            </a:r>
            <a:r>
              <a:rPr lang="en-GB" sz="1350" dirty="0">
                <a:latin typeface="LibreCaslonText"/>
              </a:rPr>
              <a:t>] </a:t>
            </a:r>
          </a:p>
        </p:txBody>
      </p:sp>
    </p:spTree>
    <p:custDataLst>
      <p:tags r:id="rId1"/>
    </p:custDataLst>
    <p:extLst>
      <p:ext uri="{BB962C8B-B14F-4D97-AF65-F5344CB8AC3E}">
        <p14:creationId xmlns:p14="http://schemas.microsoft.com/office/powerpoint/2010/main" val="1664657063"/>
      </p:ext>
    </p:extLst>
  </p:cSld>
  <p:clrMapOvr>
    <a:masterClrMapping/>
  </p:clrMapOvr>
  <mc:AlternateContent xmlns:mc="http://schemas.openxmlformats.org/markup-compatibility/2006" xmlns:p14="http://schemas.microsoft.com/office/powerpoint/2010/main">
    <mc:Choice Requires="p14">
      <p:transition spd="slow" p14:dur="2000" advTm="35389"/>
    </mc:Choice>
    <mc:Fallback xmlns="">
      <p:transition spd="slow" advTm="353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cBhvr>
                                        <p:cTn id="38" dur="500" fill="hold"/>
                                        <p:tgtEl>
                                          <p:spTgt spid="35"/>
                                        </p:tgtEl>
                                        <p:attrNameLst>
                                          <p:attrName>ppt_w</p:attrName>
                                        </p:attrNameLst>
                                      </p:cBhvr>
                                      <p:tavLst>
                                        <p:tav tm="0">
                                          <p:val>
                                            <p:fltVal val="0"/>
                                          </p:val>
                                        </p:tav>
                                        <p:tav tm="100000">
                                          <p:val>
                                            <p:strVal val="#ppt_w"/>
                                          </p:val>
                                        </p:tav>
                                      </p:tavLst>
                                    </p:anim>
                                    <p:anim calcmode="lin" valueType="num">
                                      <p:cBhvr>
                                        <p:cTn id="39" dur="500" fill="hold"/>
                                        <p:tgtEl>
                                          <p:spTgt spid="35"/>
                                        </p:tgtEl>
                                        <p:attrNameLst>
                                          <p:attrName>ppt_h</p:attrName>
                                        </p:attrNameLst>
                                      </p:cBhvr>
                                      <p:tavLst>
                                        <p:tav tm="0">
                                          <p:val>
                                            <p:fltVal val="0"/>
                                          </p:val>
                                        </p:tav>
                                        <p:tav tm="100000">
                                          <p:val>
                                            <p:strVal val="#ppt_h"/>
                                          </p:val>
                                        </p:tav>
                                      </p:tavLst>
                                    </p:anim>
                                    <p:animEffect transition="in" filter="fade">
                                      <p:cBhvr>
                                        <p:cTn id="40" dur="500"/>
                                        <p:tgtEl>
                                          <p:spTgt spid="3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par>
                                <p:cTn id="46" presetID="9" presetClass="emph" presetSubtype="0" nodeType="withEffect">
                                  <p:stCondLst>
                                    <p:cond delay="0"/>
                                  </p:stCondLst>
                                  <p:childTnLst>
                                    <p:set>
                                      <p:cBhvr rctx="PPT">
                                        <p:cTn id="47" dur="indefinite"/>
                                        <p:tgtEl>
                                          <p:spTgt spid="6"/>
                                        </p:tgtEl>
                                        <p:attrNameLst>
                                          <p:attrName>style.opacity</p:attrName>
                                        </p:attrNameLst>
                                      </p:cBhvr>
                                      <p:to>
                                        <p:strVal val="0.5"/>
                                      </p:to>
                                    </p:set>
                                    <p:animEffect filter="image" prLst="opacity: 0.5">
                                      <p:cBhvr rctx="IE">
                                        <p:cTn id="48" dur="indefinite"/>
                                        <p:tgtEl>
                                          <p:spTgt spid="6"/>
                                        </p:tgtEl>
                                      </p:cBhvr>
                                    </p:animEffect>
                                  </p:childTnLst>
                                </p:cTn>
                              </p:par>
                              <p:par>
                                <p:cTn id="49" presetID="9" presetClass="emph" presetSubtype="0" grpId="2" nodeType="withEffect">
                                  <p:stCondLst>
                                    <p:cond delay="0"/>
                                  </p:stCondLst>
                                  <p:childTnLst>
                                    <p:set>
                                      <p:cBhvr rctx="PPT">
                                        <p:cTn id="50" dur="indefinite"/>
                                        <p:tgtEl>
                                          <p:spTgt spid="15"/>
                                        </p:tgtEl>
                                        <p:attrNameLst>
                                          <p:attrName>style.opacity</p:attrName>
                                        </p:attrNameLst>
                                      </p:cBhvr>
                                      <p:to>
                                        <p:strVal val="0.5"/>
                                      </p:to>
                                    </p:set>
                                    <p:animEffect filter="image" prLst="opacity: 0.5">
                                      <p:cBhvr rctx="IE">
                                        <p:cTn id="51" dur="indefinite"/>
                                        <p:tgtEl>
                                          <p:spTgt spid="15"/>
                                        </p:tgtEl>
                                      </p:cBhvr>
                                    </p:animEffect>
                                  </p:childTnLst>
                                </p:cTn>
                              </p:par>
                              <p:par>
                                <p:cTn id="52" presetID="9" presetClass="emph" presetSubtype="0" nodeType="withEffect">
                                  <p:stCondLst>
                                    <p:cond delay="0"/>
                                  </p:stCondLst>
                                  <p:childTnLst>
                                    <p:set>
                                      <p:cBhvr rctx="PPT">
                                        <p:cTn id="53" dur="indefinite"/>
                                        <p:tgtEl>
                                          <p:spTgt spid="39"/>
                                        </p:tgtEl>
                                        <p:attrNameLst>
                                          <p:attrName>style.opacity</p:attrName>
                                        </p:attrNameLst>
                                      </p:cBhvr>
                                      <p:to>
                                        <p:strVal val="0.5"/>
                                      </p:to>
                                    </p:set>
                                    <p:animEffect filter="image" prLst="opacity: 0.5">
                                      <p:cBhvr rctx="IE">
                                        <p:cTn id="54" dur="indefinite"/>
                                        <p:tgtEl>
                                          <p:spTgt spid="39"/>
                                        </p:tgtEl>
                                      </p:cBhvr>
                                    </p:animEffect>
                                  </p:childTnLst>
                                </p:cTn>
                              </p:par>
                              <p:par>
                                <p:cTn id="55" presetID="9" presetClass="emph" presetSubtype="0" nodeType="withEffect">
                                  <p:stCondLst>
                                    <p:cond delay="0"/>
                                  </p:stCondLst>
                                  <p:childTnLst>
                                    <p:set>
                                      <p:cBhvr rctx="PPT">
                                        <p:cTn id="56" dur="indefinite"/>
                                        <p:tgtEl>
                                          <p:spTgt spid="24"/>
                                        </p:tgtEl>
                                        <p:attrNameLst>
                                          <p:attrName>style.opacity</p:attrName>
                                        </p:attrNameLst>
                                      </p:cBhvr>
                                      <p:to>
                                        <p:strVal val="0.5"/>
                                      </p:to>
                                    </p:set>
                                    <p:animEffect filter="image" prLst="opacity: 0.5">
                                      <p:cBhvr rctx="IE">
                                        <p:cTn id="57" dur="indefinite"/>
                                        <p:tgtEl>
                                          <p:spTgt spid="24"/>
                                        </p:tgtEl>
                                      </p:cBhvr>
                                    </p:animEffect>
                                  </p:childTnLst>
                                </p:cTn>
                              </p:par>
                              <p:par>
                                <p:cTn id="58" presetID="9" presetClass="emph" presetSubtype="0" grpId="2" nodeType="withEffect">
                                  <p:stCondLst>
                                    <p:cond delay="0"/>
                                  </p:stCondLst>
                                  <p:childTnLst>
                                    <p:set>
                                      <p:cBhvr rctx="PPT">
                                        <p:cTn id="59" dur="indefinite"/>
                                        <p:tgtEl>
                                          <p:spTgt spid="31"/>
                                        </p:tgtEl>
                                        <p:attrNameLst>
                                          <p:attrName>style.opacity</p:attrName>
                                        </p:attrNameLst>
                                      </p:cBhvr>
                                      <p:to>
                                        <p:strVal val="0.5"/>
                                      </p:to>
                                    </p:set>
                                    <p:animEffect filter="image" prLst="opacity: 0.5">
                                      <p:cBhvr rctx="IE">
                                        <p:cTn id="60" dur="indefinite"/>
                                        <p:tgtEl>
                                          <p:spTgt spid="31"/>
                                        </p:tgtEl>
                                      </p:cBhvr>
                                    </p:animEffect>
                                  </p:childTnLst>
                                </p:cTn>
                              </p:par>
                              <p:par>
                                <p:cTn id="61" presetID="9" presetClass="emph" presetSubtype="0" nodeType="withEffect">
                                  <p:stCondLst>
                                    <p:cond delay="0"/>
                                  </p:stCondLst>
                                  <p:childTnLst>
                                    <p:set>
                                      <p:cBhvr rctx="PPT">
                                        <p:cTn id="62" dur="indefinite"/>
                                        <p:tgtEl>
                                          <p:spTgt spid="29"/>
                                        </p:tgtEl>
                                        <p:attrNameLst>
                                          <p:attrName>style.opacity</p:attrName>
                                        </p:attrNameLst>
                                      </p:cBhvr>
                                      <p:to>
                                        <p:strVal val="0.5"/>
                                      </p:to>
                                    </p:set>
                                    <p:animEffect filter="image" prLst="opacity: 0.5">
                                      <p:cBhvr rctx="IE">
                                        <p:cTn id="63" dur="indefinite"/>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xit" presetSubtype="0" fill="hold" nodeType="clickEffect">
                                  <p:stCondLst>
                                    <p:cond delay="0"/>
                                  </p:stCondLst>
                                  <p:childTnLst>
                                    <p:animEffect transition="out" filter="dissolve">
                                      <p:cBhvr>
                                        <p:cTn id="67" dur="500"/>
                                        <p:tgtEl>
                                          <p:spTgt spid="24"/>
                                        </p:tgtEl>
                                      </p:cBhvr>
                                    </p:animEffect>
                                    <p:set>
                                      <p:cBhvr>
                                        <p:cTn id="68" dur="1" fill="hold">
                                          <p:stCondLst>
                                            <p:cond delay="499"/>
                                          </p:stCondLst>
                                        </p:cTn>
                                        <p:tgtEl>
                                          <p:spTgt spid="24"/>
                                        </p:tgtEl>
                                        <p:attrNameLst>
                                          <p:attrName>style.visibility</p:attrName>
                                        </p:attrNameLst>
                                      </p:cBhvr>
                                      <p:to>
                                        <p:strVal val="hidden"/>
                                      </p:to>
                                    </p:set>
                                  </p:childTnLst>
                                </p:cTn>
                              </p:par>
                              <p:par>
                                <p:cTn id="69" presetID="9" presetClass="exit" presetSubtype="0" fill="hold" grpId="1" nodeType="withEffect">
                                  <p:stCondLst>
                                    <p:cond delay="0"/>
                                  </p:stCondLst>
                                  <p:childTnLst>
                                    <p:animEffect transition="out" filter="dissolve">
                                      <p:cBhvr>
                                        <p:cTn id="70" dur="500"/>
                                        <p:tgtEl>
                                          <p:spTgt spid="31"/>
                                        </p:tgtEl>
                                      </p:cBhvr>
                                    </p:animEffect>
                                    <p:set>
                                      <p:cBhvr>
                                        <p:cTn id="71" dur="1" fill="hold">
                                          <p:stCondLst>
                                            <p:cond delay="499"/>
                                          </p:stCondLst>
                                        </p:cTn>
                                        <p:tgtEl>
                                          <p:spTgt spid="31"/>
                                        </p:tgtEl>
                                        <p:attrNameLst>
                                          <p:attrName>style.visibility</p:attrName>
                                        </p:attrNameLst>
                                      </p:cBhvr>
                                      <p:to>
                                        <p:strVal val="hidden"/>
                                      </p:to>
                                    </p:set>
                                  </p:childTnLst>
                                </p:cTn>
                              </p:par>
                              <p:par>
                                <p:cTn id="72" presetID="9" presetClass="exit" presetSubtype="0" fill="hold" nodeType="withEffect">
                                  <p:stCondLst>
                                    <p:cond delay="0"/>
                                  </p:stCondLst>
                                  <p:childTnLst>
                                    <p:animEffect transition="out" filter="dissolv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9" presetClass="exit" presetSubtype="0" fill="hold" nodeType="withEffect">
                                  <p:stCondLst>
                                    <p:cond delay="0"/>
                                  </p:stCondLst>
                                  <p:childTnLst>
                                    <p:animEffect transition="out" filter="dissolve">
                                      <p:cBhvr>
                                        <p:cTn id="76" dur="500"/>
                                        <p:tgtEl>
                                          <p:spTgt spid="6"/>
                                        </p:tgtEl>
                                      </p:cBhvr>
                                    </p:animEffect>
                                    <p:set>
                                      <p:cBhvr>
                                        <p:cTn id="77" dur="1" fill="hold">
                                          <p:stCondLst>
                                            <p:cond delay="499"/>
                                          </p:stCondLst>
                                        </p:cTn>
                                        <p:tgtEl>
                                          <p:spTgt spid="6"/>
                                        </p:tgtEl>
                                        <p:attrNameLst>
                                          <p:attrName>style.visibility</p:attrName>
                                        </p:attrNameLst>
                                      </p:cBhvr>
                                      <p:to>
                                        <p:strVal val="hidden"/>
                                      </p:to>
                                    </p:set>
                                  </p:childTnLst>
                                </p:cTn>
                              </p:par>
                              <p:par>
                                <p:cTn id="78" presetID="9" presetClass="exit" presetSubtype="0" fill="hold" grpId="1" nodeType="withEffect">
                                  <p:stCondLst>
                                    <p:cond delay="0"/>
                                  </p:stCondLst>
                                  <p:childTnLst>
                                    <p:animEffect transition="out" filter="dissolve">
                                      <p:cBhvr>
                                        <p:cTn id="79" dur="500"/>
                                        <p:tgtEl>
                                          <p:spTgt spid="15"/>
                                        </p:tgtEl>
                                      </p:cBhvr>
                                    </p:animEffect>
                                    <p:set>
                                      <p:cBhvr>
                                        <p:cTn id="80" dur="1" fill="hold">
                                          <p:stCondLst>
                                            <p:cond delay="499"/>
                                          </p:stCondLst>
                                        </p:cTn>
                                        <p:tgtEl>
                                          <p:spTgt spid="15"/>
                                        </p:tgtEl>
                                        <p:attrNameLst>
                                          <p:attrName>style.visibility</p:attrName>
                                        </p:attrNameLst>
                                      </p:cBhvr>
                                      <p:to>
                                        <p:strVal val="hidden"/>
                                      </p:to>
                                    </p:set>
                                  </p:childTnLst>
                                </p:cTn>
                              </p:par>
                              <p:par>
                                <p:cTn id="81" presetID="9" presetClass="exit" presetSubtype="0" fill="hold" nodeType="withEffect">
                                  <p:stCondLst>
                                    <p:cond delay="0"/>
                                  </p:stCondLst>
                                  <p:childTnLst>
                                    <p:animEffect transition="out" filter="dissolv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childTnLst>
                          </p:cTn>
                        </p:par>
                        <p:par>
                          <p:cTn id="84" fill="hold">
                            <p:stCondLst>
                              <p:cond delay="500"/>
                            </p:stCondLst>
                            <p:childTnLst>
                              <p:par>
                                <p:cTn id="85" presetID="10" presetClass="entr" presetSubtype="0" fill="hold" nodeType="after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fade">
                                      <p:cBhvr>
                                        <p:cTn id="87" dur="500"/>
                                        <p:tgtEl>
                                          <p:spTgt spid="45"/>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fade">
                                      <p:cBhvr>
                                        <p:cTn id="90" dur="500"/>
                                        <p:tgtEl>
                                          <p:spTgt spid="44"/>
                                        </p:tgtEl>
                                      </p:cBhvr>
                                    </p:animEffect>
                                  </p:childTnLst>
                                </p:cTn>
                              </p:par>
                              <p:par>
                                <p:cTn id="91" presetID="10" presetClass="entr" presetSubtype="0" fill="hold" nodeType="with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fade">
                                      <p:cBhvr>
                                        <p:cTn id="93" dur="500"/>
                                        <p:tgtEl>
                                          <p:spTgt spid="33"/>
                                        </p:tgtEl>
                                      </p:cBhvr>
                                    </p:animEffect>
                                  </p:childTnLst>
                                </p:cTn>
                              </p:par>
                              <p:par>
                                <p:cTn id="94" presetID="10" presetClass="entr" presetSubtype="0" fill="hold" nodeType="with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fade">
                                      <p:cBhvr>
                                        <p:cTn id="96" dur="500"/>
                                        <p:tgtEl>
                                          <p:spTgt spid="41"/>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40"/>
                                        </p:tgtEl>
                                        <p:attrNameLst>
                                          <p:attrName>style.visibility</p:attrName>
                                        </p:attrNameLst>
                                      </p:cBhvr>
                                      <p:to>
                                        <p:strVal val="visible"/>
                                      </p:to>
                                    </p:set>
                                    <p:animEffect transition="in" filter="fade">
                                      <p:cBhvr>
                                        <p:cTn id="99" dur="500"/>
                                        <p:tgtEl>
                                          <p:spTgt spid="40"/>
                                        </p:tgtEl>
                                      </p:cBhvr>
                                    </p:animEffect>
                                  </p:childTnLst>
                                </p:cTn>
                              </p:par>
                              <p:par>
                                <p:cTn id="100" presetID="10" presetClass="entr" presetSubtype="0" fill="hold" nodeType="with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fade">
                                      <p:cBhvr>
                                        <p:cTn id="102" dur="500"/>
                                        <p:tgtEl>
                                          <p:spTgt spid="34"/>
                                        </p:tgtEl>
                                      </p:cBhvr>
                                    </p:animEffect>
                                  </p:childTnLst>
                                </p:cTn>
                              </p:par>
                              <p:par>
                                <p:cTn id="103" presetID="10" presetClass="entr" presetSubtype="0" fill="hold" nodeType="withEffect">
                                  <p:stCondLst>
                                    <p:cond delay="0"/>
                                  </p:stCondLst>
                                  <p:childTnLst>
                                    <p:set>
                                      <p:cBhvr>
                                        <p:cTn id="104" dur="1" fill="hold">
                                          <p:stCondLst>
                                            <p:cond delay="0"/>
                                          </p:stCondLst>
                                        </p:cTn>
                                        <p:tgtEl>
                                          <p:spTgt spid="47"/>
                                        </p:tgtEl>
                                        <p:attrNameLst>
                                          <p:attrName>style.visibility</p:attrName>
                                        </p:attrNameLst>
                                      </p:cBhvr>
                                      <p:to>
                                        <p:strVal val="visible"/>
                                      </p:to>
                                    </p:set>
                                    <p:animEffect transition="in" filter="fade">
                                      <p:cBhvr>
                                        <p:cTn id="105" dur="500"/>
                                        <p:tgtEl>
                                          <p:spTgt spid="47"/>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48"/>
                                        </p:tgtEl>
                                        <p:attrNameLst>
                                          <p:attrName>style.visibility</p:attrName>
                                        </p:attrNameLst>
                                      </p:cBhvr>
                                      <p:to>
                                        <p:strVal val="visible"/>
                                      </p:to>
                                    </p:set>
                                    <p:animEffect transition="in" filter="fade">
                                      <p:cBhvr>
                                        <p:cTn id="108" dur="500"/>
                                        <p:tgtEl>
                                          <p:spTgt spid="48"/>
                                        </p:tgtEl>
                                      </p:cBhvr>
                                    </p:animEffect>
                                  </p:childTnLst>
                                </p:cTn>
                              </p:par>
                              <p:par>
                                <p:cTn id="109" presetID="10" presetClass="entr" presetSubtype="0" fill="hold" nodeType="withEffect">
                                  <p:stCondLst>
                                    <p:cond delay="0"/>
                                  </p:stCondLst>
                                  <p:childTnLst>
                                    <p:set>
                                      <p:cBhvr>
                                        <p:cTn id="110" dur="1" fill="hold">
                                          <p:stCondLst>
                                            <p:cond delay="0"/>
                                          </p:stCondLst>
                                        </p:cTn>
                                        <p:tgtEl>
                                          <p:spTgt spid="36"/>
                                        </p:tgtEl>
                                        <p:attrNameLst>
                                          <p:attrName>style.visibility</p:attrName>
                                        </p:attrNameLst>
                                      </p:cBhvr>
                                      <p:to>
                                        <p:strVal val="visible"/>
                                      </p:to>
                                    </p:set>
                                    <p:animEffect transition="in" filter="fade">
                                      <p:cBhvr>
                                        <p:cTn id="111" dur="500"/>
                                        <p:tgtEl>
                                          <p:spTgt spid="36"/>
                                        </p:tgtEl>
                                      </p:cBhvr>
                                    </p:animEffect>
                                  </p:childTnLst>
                                </p:cTn>
                              </p:par>
                              <p:par>
                                <p:cTn id="112" presetID="53" presetClass="exit" presetSubtype="32" fill="hold" grpId="1" nodeType="withEffect">
                                  <p:stCondLst>
                                    <p:cond delay="0"/>
                                  </p:stCondLst>
                                  <p:childTnLst>
                                    <p:anim calcmode="lin" valueType="num">
                                      <p:cBhvr>
                                        <p:cTn id="113" dur="500"/>
                                        <p:tgtEl>
                                          <p:spTgt spid="4"/>
                                        </p:tgtEl>
                                        <p:attrNameLst>
                                          <p:attrName>ppt_w</p:attrName>
                                        </p:attrNameLst>
                                      </p:cBhvr>
                                      <p:tavLst>
                                        <p:tav tm="0">
                                          <p:val>
                                            <p:strVal val="ppt_w"/>
                                          </p:val>
                                        </p:tav>
                                        <p:tav tm="100000">
                                          <p:val>
                                            <p:fltVal val="0"/>
                                          </p:val>
                                        </p:tav>
                                      </p:tavLst>
                                    </p:anim>
                                    <p:anim calcmode="lin" valueType="num">
                                      <p:cBhvr>
                                        <p:cTn id="114" dur="500"/>
                                        <p:tgtEl>
                                          <p:spTgt spid="4"/>
                                        </p:tgtEl>
                                        <p:attrNameLst>
                                          <p:attrName>ppt_h</p:attrName>
                                        </p:attrNameLst>
                                      </p:cBhvr>
                                      <p:tavLst>
                                        <p:tav tm="0">
                                          <p:val>
                                            <p:strVal val="ppt_h"/>
                                          </p:val>
                                        </p:tav>
                                        <p:tav tm="100000">
                                          <p:val>
                                            <p:fltVal val="0"/>
                                          </p:val>
                                        </p:tav>
                                      </p:tavLst>
                                    </p:anim>
                                    <p:animEffect transition="out" filter="fade">
                                      <p:cBhvr>
                                        <p:cTn id="115" dur="500"/>
                                        <p:tgtEl>
                                          <p:spTgt spid="4"/>
                                        </p:tgtEl>
                                      </p:cBhvr>
                                    </p:animEffect>
                                    <p:set>
                                      <p:cBhvr>
                                        <p:cTn id="116" dur="1" fill="hold">
                                          <p:stCondLst>
                                            <p:cond delay="499"/>
                                          </p:stCondLst>
                                        </p:cTn>
                                        <p:tgtEl>
                                          <p:spTgt spid="4"/>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grpId="0" nodeType="clickEffect">
                                  <p:stCondLst>
                                    <p:cond delay="0"/>
                                  </p:stCondLst>
                                  <p:childTnLst>
                                    <p:set>
                                      <p:cBhvr>
                                        <p:cTn id="120" dur="1" fill="hold">
                                          <p:stCondLst>
                                            <p:cond delay="0"/>
                                          </p:stCondLst>
                                        </p:cTn>
                                        <p:tgtEl>
                                          <p:spTgt spid="50"/>
                                        </p:tgtEl>
                                        <p:attrNameLst>
                                          <p:attrName>style.visibility</p:attrName>
                                        </p:attrNameLst>
                                      </p:cBhvr>
                                      <p:to>
                                        <p:strVal val="visible"/>
                                      </p:to>
                                    </p:set>
                                    <p:anim calcmode="lin" valueType="num">
                                      <p:cBhvr>
                                        <p:cTn id="121" dur="500" fill="hold"/>
                                        <p:tgtEl>
                                          <p:spTgt spid="50"/>
                                        </p:tgtEl>
                                        <p:attrNameLst>
                                          <p:attrName>ppt_w</p:attrName>
                                        </p:attrNameLst>
                                      </p:cBhvr>
                                      <p:tavLst>
                                        <p:tav tm="0">
                                          <p:val>
                                            <p:fltVal val="0"/>
                                          </p:val>
                                        </p:tav>
                                        <p:tav tm="100000">
                                          <p:val>
                                            <p:strVal val="#ppt_w"/>
                                          </p:val>
                                        </p:tav>
                                      </p:tavLst>
                                    </p:anim>
                                    <p:anim calcmode="lin" valueType="num">
                                      <p:cBhvr>
                                        <p:cTn id="122" dur="500" fill="hold"/>
                                        <p:tgtEl>
                                          <p:spTgt spid="50"/>
                                        </p:tgtEl>
                                        <p:attrNameLst>
                                          <p:attrName>ppt_h</p:attrName>
                                        </p:attrNameLst>
                                      </p:cBhvr>
                                      <p:tavLst>
                                        <p:tav tm="0">
                                          <p:val>
                                            <p:fltVal val="0"/>
                                          </p:val>
                                        </p:tav>
                                        <p:tav tm="100000">
                                          <p:val>
                                            <p:strVal val="#ppt_h"/>
                                          </p:val>
                                        </p:tav>
                                      </p:tavLst>
                                    </p:anim>
                                    <p:animEffect transition="in" filter="fade">
                                      <p:cBhvr>
                                        <p:cTn id="123" dur="500"/>
                                        <p:tgtEl>
                                          <p:spTgt spid="50"/>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61"/>
                                        </p:tgtEl>
                                        <p:attrNameLst>
                                          <p:attrName>style.visibility</p:attrName>
                                        </p:attrNameLst>
                                      </p:cBhvr>
                                      <p:to>
                                        <p:strVal val="visible"/>
                                      </p:to>
                                    </p:set>
                                    <p:anim calcmode="lin" valueType="num">
                                      <p:cBhvr>
                                        <p:cTn id="126" dur="500" fill="hold"/>
                                        <p:tgtEl>
                                          <p:spTgt spid="61"/>
                                        </p:tgtEl>
                                        <p:attrNameLst>
                                          <p:attrName>ppt_w</p:attrName>
                                        </p:attrNameLst>
                                      </p:cBhvr>
                                      <p:tavLst>
                                        <p:tav tm="0">
                                          <p:val>
                                            <p:fltVal val="0"/>
                                          </p:val>
                                        </p:tav>
                                        <p:tav tm="100000">
                                          <p:val>
                                            <p:strVal val="#ppt_w"/>
                                          </p:val>
                                        </p:tav>
                                      </p:tavLst>
                                    </p:anim>
                                    <p:anim calcmode="lin" valueType="num">
                                      <p:cBhvr>
                                        <p:cTn id="127" dur="500" fill="hold"/>
                                        <p:tgtEl>
                                          <p:spTgt spid="61"/>
                                        </p:tgtEl>
                                        <p:attrNameLst>
                                          <p:attrName>ppt_h</p:attrName>
                                        </p:attrNameLst>
                                      </p:cBhvr>
                                      <p:tavLst>
                                        <p:tav tm="0">
                                          <p:val>
                                            <p:fltVal val="0"/>
                                          </p:val>
                                        </p:tav>
                                        <p:tav tm="100000">
                                          <p:val>
                                            <p:strVal val="#ppt_h"/>
                                          </p:val>
                                        </p:tav>
                                      </p:tavLst>
                                    </p:anim>
                                    <p:animEffect transition="in" filter="fade">
                                      <p:cBhvr>
                                        <p:cTn id="128" dur="500"/>
                                        <p:tgtEl>
                                          <p:spTgt spid="61"/>
                                        </p:tgtEl>
                                      </p:cBhvr>
                                    </p:animEffect>
                                  </p:childTnLst>
                                </p:cTn>
                              </p:par>
                              <p:par>
                                <p:cTn id="129" presetID="53" presetClass="entr" presetSubtype="16" fill="hold" grpId="0" nodeType="withEffect">
                                  <p:stCondLst>
                                    <p:cond delay="0"/>
                                  </p:stCondLst>
                                  <p:childTnLst>
                                    <p:set>
                                      <p:cBhvr>
                                        <p:cTn id="130" dur="1" fill="hold">
                                          <p:stCondLst>
                                            <p:cond delay="0"/>
                                          </p:stCondLst>
                                        </p:cTn>
                                        <p:tgtEl>
                                          <p:spTgt spid="54"/>
                                        </p:tgtEl>
                                        <p:attrNameLst>
                                          <p:attrName>style.visibility</p:attrName>
                                        </p:attrNameLst>
                                      </p:cBhvr>
                                      <p:to>
                                        <p:strVal val="visible"/>
                                      </p:to>
                                    </p:set>
                                    <p:anim calcmode="lin" valueType="num">
                                      <p:cBhvr>
                                        <p:cTn id="131" dur="500" fill="hold"/>
                                        <p:tgtEl>
                                          <p:spTgt spid="54"/>
                                        </p:tgtEl>
                                        <p:attrNameLst>
                                          <p:attrName>ppt_w</p:attrName>
                                        </p:attrNameLst>
                                      </p:cBhvr>
                                      <p:tavLst>
                                        <p:tav tm="0">
                                          <p:val>
                                            <p:fltVal val="0"/>
                                          </p:val>
                                        </p:tav>
                                        <p:tav tm="100000">
                                          <p:val>
                                            <p:strVal val="#ppt_w"/>
                                          </p:val>
                                        </p:tav>
                                      </p:tavLst>
                                    </p:anim>
                                    <p:anim calcmode="lin" valueType="num">
                                      <p:cBhvr>
                                        <p:cTn id="132" dur="500" fill="hold"/>
                                        <p:tgtEl>
                                          <p:spTgt spid="54"/>
                                        </p:tgtEl>
                                        <p:attrNameLst>
                                          <p:attrName>ppt_h</p:attrName>
                                        </p:attrNameLst>
                                      </p:cBhvr>
                                      <p:tavLst>
                                        <p:tav tm="0">
                                          <p:val>
                                            <p:fltVal val="0"/>
                                          </p:val>
                                        </p:tav>
                                        <p:tav tm="100000">
                                          <p:val>
                                            <p:strVal val="#ppt_h"/>
                                          </p:val>
                                        </p:tav>
                                      </p:tavLst>
                                    </p:anim>
                                    <p:animEffect transition="in" filter="fade">
                                      <p:cBhvr>
                                        <p:cTn id="133" dur="500"/>
                                        <p:tgtEl>
                                          <p:spTgt spid="54"/>
                                        </p:tgtEl>
                                      </p:cBhvr>
                                    </p:animEffect>
                                  </p:childTnLst>
                                </p:cTn>
                              </p:par>
                              <p:par>
                                <p:cTn id="134" presetID="53" presetClass="entr" presetSubtype="16" fill="hold" grpId="0" nodeType="withEffect">
                                  <p:stCondLst>
                                    <p:cond delay="0"/>
                                  </p:stCondLst>
                                  <p:childTnLst>
                                    <p:set>
                                      <p:cBhvr>
                                        <p:cTn id="135" dur="1" fill="hold">
                                          <p:stCondLst>
                                            <p:cond delay="0"/>
                                          </p:stCondLst>
                                        </p:cTn>
                                        <p:tgtEl>
                                          <p:spTgt spid="57"/>
                                        </p:tgtEl>
                                        <p:attrNameLst>
                                          <p:attrName>style.visibility</p:attrName>
                                        </p:attrNameLst>
                                      </p:cBhvr>
                                      <p:to>
                                        <p:strVal val="visible"/>
                                      </p:to>
                                    </p:set>
                                    <p:anim calcmode="lin" valueType="num">
                                      <p:cBhvr>
                                        <p:cTn id="136" dur="500" fill="hold"/>
                                        <p:tgtEl>
                                          <p:spTgt spid="57"/>
                                        </p:tgtEl>
                                        <p:attrNameLst>
                                          <p:attrName>ppt_w</p:attrName>
                                        </p:attrNameLst>
                                      </p:cBhvr>
                                      <p:tavLst>
                                        <p:tav tm="0">
                                          <p:val>
                                            <p:fltVal val="0"/>
                                          </p:val>
                                        </p:tav>
                                        <p:tav tm="100000">
                                          <p:val>
                                            <p:strVal val="#ppt_w"/>
                                          </p:val>
                                        </p:tav>
                                      </p:tavLst>
                                    </p:anim>
                                    <p:anim calcmode="lin" valueType="num">
                                      <p:cBhvr>
                                        <p:cTn id="137" dur="500" fill="hold"/>
                                        <p:tgtEl>
                                          <p:spTgt spid="57"/>
                                        </p:tgtEl>
                                        <p:attrNameLst>
                                          <p:attrName>ppt_h</p:attrName>
                                        </p:attrNameLst>
                                      </p:cBhvr>
                                      <p:tavLst>
                                        <p:tav tm="0">
                                          <p:val>
                                            <p:fltVal val="0"/>
                                          </p:val>
                                        </p:tav>
                                        <p:tav tm="100000">
                                          <p:val>
                                            <p:strVal val="#ppt_h"/>
                                          </p:val>
                                        </p:tav>
                                      </p:tavLst>
                                    </p:anim>
                                    <p:animEffect transition="in" filter="fade">
                                      <p:cBhvr>
                                        <p:cTn id="138" dur="500"/>
                                        <p:tgtEl>
                                          <p:spTgt spid="57"/>
                                        </p:tgtEl>
                                      </p:cBhvr>
                                    </p:animEffect>
                                  </p:childTnLst>
                                </p:cTn>
                              </p:par>
                            </p:childTnLst>
                          </p:cTn>
                        </p:par>
                        <p:par>
                          <p:cTn id="139" fill="hold">
                            <p:stCondLst>
                              <p:cond delay="500"/>
                            </p:stCondLst>
                            <p:childTnLst>
                              <p:par>
                                <p:cTn id="140" presetID="9" presetClass="exit" presetSubtype="0" fill="hold" grpId="1" nodeType="afterEffect">
                                  <p:stCondLst>
                                    <p:cond delay="0"/>
                                  </p:stCondLst>
                                  <p:childTnLst>
                                    <p:animEffect transition="out" filter="dissolve">
                                      <p:cBhvr>
                                        <p:cTn id="141" dur="500"/>
                                        <p:tgtEl>
                                          <p:spTgt spid="48"/>
                                        </p:tgtEl>
                                      </p:cBhvr>
                                    </p:animEffect>
                                    <p:set>
                                      <p:cBhvr>
                                        <p:cTn id="142" dur="1" fill="hold">
                                          <p:stCondLst>
                                            <p:cond delay="499"/>
                                          </p:stCondLst>
                                        </p:cTn>
                                        <p:tgtEl>
                                          <p:spTgt spid="48"/>
                                        </p:tgtEl>
                                        <p:attrNameLst>
                                          <p:attrName>style.visibility</p:attrName>
                                        </p:attrNameLst>
                                      </p:cBhvr>
                                      <p:to>
                                        <p:strVal val="hidden"/>
                                      </p:to>
                                    </p:set>
                                  </p:childTnLst>
                                </p:cTn>
                              </p:par>
                              <p:par>
                                <p:cTn id="143" presetID="9" presetClass="exit" presetSubtype="0" fill="hold" nodeType="withEffect">
                                  <p:stCondLst>
                                    <p:cond delay="0"/>
                                  </p:stCondLst>
                                  <p:childTnLst>
                                    <p:animEffect transition="out" filter="dissolve">
                                      <p:cBhvr>
                                        <p:cTn id="144" dur="500"/>
                                        <p:tgtEl>
                                          <p:spTgt spid="36"/>
                                        </p:tgtEl>
                                      </p:cBhvr>
                                    </p:animEffect>
                                    <p:set>
                                      <p:cBhvr>
                                        <p:cTn id="145" dur="1" fill="hold">
                                          <p:stCondLst>
                                            <p:cond delay="499"/>
                                          </p:stCondLst>
                                        </p:cTn>
                                        <p:tgtEl>
                                          <p:spTgt spid="36"/>
                                        </p:tgtEl>
                                        <p:attrNameLst>
                                          <p:attrName>style.visibility</p:attrName>
                                        </p:attrNameLst>
                                      </p:cBhvr>
                                      <p:to>
                                        <p:strVal val="hidden"/>
                                      </p:to>
                                    </p:set>
                                  </p:childTnLst>
                                </p:cTn>
                              </p:par>
                              <p:par>
                                <p:cTn id="146" presetID="9" presetClass="exit" presetSubtype="0" fill="hold" nodeType="withEffect">
                                  <p:stCondLst>
                                    <p:cond delay="0"/>
                                  </p:stCondLst>
                                  <p:childTnLst>
                                    <p:animEffect transition="out" filter="dissolve">
                                      <p:cBhvr>
                                        <p:cTn id="147" dur="500"/>
                                        <p:tgtEl>
                                          <p:spTgt spid="47"/>
                                        </p:tgtEl>
                                      </p:cBhvr>
                                    </p:animEffect>
                                    <p:set>
                                      <p:cBhvr>
                                        <p:cTn id="148" dur="1" fill="hold">
                                          <p:stCondLst>
                                            <p:cond delay="499"/>
                                          </p:stCondLst>
                                        </p:cTn>
                                        <p:tgtEl>
                                          <p:spTgt spid="47"/>
                                        </p:tgtEl>
                                        <p:attrNameLst>
                                          <p:attrName>style.visibility</p:attrName>
                                        </p:attrNameLst>
                                      </p:cBhvr>
                                      <p:to>
                                        <p:strVal val="hidden"/>
                                      </p:to>
                                    </p:set>
                                  </p:childTnLst>
                                </p:cTn>
                              </p:par>
                            </p:childTnLst>
                          </p:cTn>
                        </p:par>
                        <p:par>
                          <p:cTn id="149" fill="hold">
                            <p:stCondLst>
                              <p:cond delay="1000"/>
                            </p:stCondLst>
                            <p:childTnLst>
                              <p:par>
                                <p:cTn id="150" presetID="10" presetClass="entr" presetSubtype="0" fill="hold" nodeType="afterEffect">
                                  <p:stCondLst>
                                    <p:cond delay="0"/>
                                  </p:stCondLst>
                                  <p:childTnLst>
                                    <p:set>
                                      <p:cBhvr>
                                        <p:cTn id="151" dur="1" fill="hold">
                                          <p:stCondLst>
                                            <p:cond delay="0"/>
                                          </p:stCondLst>
                                        </p:cTn>
                                        <p:tgtEl>
                                          <p:spTgt spid="55"/>
                                        </p:tgtEl>
                                        <p:attrNameLst>
                                          <p:attrName>style.visibility</p:attrName>
                                        </p:attrNameLst>
                                      </p:cBhvr>
                                      <p:to>
                                        <p:strVal val="visible"/>
                                      </p:to>
                                    </p:set>
                                    <p:animEffect transition="in" filter="fade">
                                      <p:cBhvr>
                                        <p:cTn id="152" dur="500"/>
                                        <p:tgtEl>
                                          <p:spTgt spid="55"/>
                                        </p:tgtEl>
                                      </p:cBhvr>
                                    </p:animEffect>
                                  </p:childTnLst>
                                </p:cTn>
                              </p:par>
                              <p:par>
                                <p:cTn id="153" presetID="10" presetClass="entr" presetSubtype="0" fill="hold" nodeType="withEffect">
                                  <p:stCondLst>
                                    <p:cond delay="0"/>
                                  </p:stCondLst>
                                  <p:childTnLst>
                                    <p:set>
                                      <p:cBhvr>
                                        <p:cTn id="154" dur="1" fill="hold">
                                          <p:stCondLst>
                                            <p:cond delay="0"/>
                                          </p:stCondLst>
                                        </p:cTn>
                                        <p:tgtEl>
                                          <p:spTgt spid="26"/>
                                        </p:tgtEl>
                                        <p:attrNameLst>
                                          <p:attrName>style.visibility</p:attrName>
                                        </p:attrNameLst>
                                      </p:cBhvr>
                                      <p:to>
                                        <p:strVal val="visible"/>
                                      </p:to>
                                    </p:set>
                                    <p:animEffect transition="in" filter="fade">
                                      <p:cBhvr>
                                        <p:cTn id="155" dur="500"/>
                                        <p:tgtEl>
                                          <p:spTgt spid="26"/>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52"/>
                                        </p:tgtEl>
                                        <p:attrNameLst>
                                          <p:attrName>style.visibility</p:attrName>
                                        </p:attrNameLst>
                                      </p:cBhvr>
                                      <p:to>
                                        <p:strVal val="visible"/>
                                      </p:to>
                                    </p:set>
                                    <p:animEffect transition="in" filter="fade">
                                      <p:cBhvr>
                                        <p:cTn id="158" dur="500"/>
                                        <p:tgtEl>
                                          <p:spTgt spid="52"/>
                                        </p:tgtEl>
                                      </p:cBhvr>
                                    </p:animEffect>
                                  </p:childTnLst>
                                </p:cTn>
                              </p:par>
                              <p:par>
                                <p:cTn id="159" presetID="10" presetClass="entr" presetSubtype="0" fill="hold" nodeType="withEffect">
                                  <p:stCondLst>
                                    <p:cond delay="0"/>
                                  </p:stCondLst>
                                  <p:childTnLst>
                                    <p:set>
                                      <p:cBhvr>
                                        <p:cTn id="160" dur="1" fill="hold">
                                          <p:stCondLst>
                                            <p:cond delay="0"/>
                                          </p:stCondLst>
                                        </p:cTn>
                                        <p:tgtEl>
                                          <p:spTgt spid="37"/>
                                        </p:tgtEl>
                                        <p:attrNameLst>
                                          <p:attrName>style.visibility</p:attrName>
                                        </p:attrNameLst>
                                      </p:cBhvr>
                                      <p:to>
                                        <p:strVal val="visible"/>
                                      </p:to>
                                    </p:set>
                                    <p:animEffect transition="in" filter="fade">
                                      <p:cBhvr>
                                        <p:cTn id="161" dur="500"/>
                                        <p:tgtEl>
                                          <p:spTgt spid="37"/>
                                        </p:tgtEl>
                                      </p:cBhvr>
                                    </p:animEffect>
                                  </p:childTnLst>
                                </p:cTn>
                              </p:par>
                              <p:par>
                                <p:cTn id="162" presetID="10" presetClass="entr" presetSubtype="0" fill="hold" nodeType="withEffect">
                                  <p:stCondLst>
                                    <p:cond delay="0"/>
                                  </p:stCondLst>
                                  <p:childTnLst>
                                    <p:set>
                                      <p:cBhvr>
                                        <p:cTn id="163" dur="1" fill="hold">
                                          <p:stCondLst>
                                            <p:cond delay="0"/>
                                          </p:stCondLst>
                                        </p:cTn>
                                        <p:tgtEl>
                                          <p:spTgt spid="51"/>
                                        </p:tgtEl>
                                        <p:attrNameLst>
                                          <p:attrName>style.visibility</p:attrName>
                                        </p:attrNameLst>
                                      </p:cBhvr>
                                      <p:to>
                                        <p:strVal val="visible"/>
                                      </p:to>
                                    </p:set>
                                    <p:animEffect transition="in" filter="fade">
                                      <p:cBhvr>
                                        <p:cTn id="164" dur="500"/>
                                        <p:tgtEl>
                                          <p:spTgt spid="51"/>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56"/>
                                        </p:tgtEl>
                                        <p:attrNameLst>
                                          <p:attrName>style.visibility</p:attrName>
                                        </p:attrNameLst>
                                      </p:cBhvr>
                                      <p:to>
                                        <p:strVal val="visible"/>
                                      </p:to>
                                    </p:set>
                                    <p:animEffect transition="in" filter="fade">
                                      <p:cBhvr>
                                        <p:cTn id="167" dur="500"/>
                                        <p:tgtEl>
                                          <p:spTgt spid="56"/>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nodeType="clickEffect">
                                  <p:stCondLst>
                                    <p:cond delay="0"/>
                                  </p:stCondLst>
                                  <p:childTnLst>
                                    <p:set>
                                      <p:cBhvr>
                                        <p:cTn id="171" dur="1" fill="hold">
                                          <p:stCondLst>
                                            <p:cond delay="0"/>
                                          </p:stCondLst>
                                        </p:cTn>
                                        <p:tgtEl>
                                          <p:spTgt spid="67"/>
                                        </p:tgtEl>
                                        <p:attrNameLst>
                                          <p:attrName>style.visibility</p:attrName>
                                        </p:attrNameLst>
                                      </p:cBhvr>
                                      <p:to>
                                        <p:strVal val="visible"/>
                                      </p:to>
                                    </p:set>
                                    <p:animEffect transition="in" filter="fade">
                                      <p:cBhvr>
                                        <p:cTn id="172" dur="500"/>
                                        <p:tgtEl>
                                          <p:spTgt spid="67"/>
                                        </p:tgtEl>
                                      </p:cBhvr>
                                    </p:animEffect>
                                  </p:childTnLst>
                                </p:cTn>
                              </p:par>
                              <p:par>
                                <p:cTn id="173" presetID="53" presetClass="exit" presetSubtype="32" fill="hold" grpId="1" nodeType="withEffect">
                                  <p:stCondLst>
                                    <p:cond delay="0"/>
                                  </p:stCondLst>
                                  <p:childTnLst>
                                    <p:anim calcmode="lin" valueType="num">
                                      <p:cBhvr>
                                        <p:cTn id="174" dur="500"/>
                                        <p:tgtEl>
                                          <p:spTgt spid="54"/>
                                        </p:tgtEl>
                                        <p:attrNameLst>
                                          <p:attrName>ppt_w</p:attrName>
                                        </p:attrNameLst>
                                      </p:cBhvr>
                                      <p:tavLst>
                                        <p:tav tm="0">
                                          <p:val>
                                            <p:strVal val="ppt_w"/>
                                          </p:val>
                                        </p:tav>
                                        <p:tav tm="100000">
                                          <p:val>
                                            <p:fltVal val="0"/>
                                          </p:val>
                                        </p:tav>
                                      </p:tavLst>
                                    </p:anim>
                                    <p:anim calcmode="lin" valueType="num">
                                      <p:cBhvr>
                                        <p:cTn id="175" dur="500"/>
                                        <p:tgtEl>
                                          <p:spTgt spid="54"/>
                                        </p:tgtEl>
                                        <p:attrNameLst>
                                          <p:attrName>ppt_h</p:attrName>
                                        </p:attrNameLst>
                                      </p:cBhvr>
                                      <p:tavLst>
                                        <p:tav tm="0">
                                          <p:val>
                                            <p:strVal val="ppt_h"/>
                                          </p:val>
                                        </p:tav>
                                        <p:tav tm="100000">
                                          <p:val>
                                            <p:fltVal val="0"/>
                                          </p:val>
                                        </p:tav>
                                      </p:tavLst>
                                    </p:anim>
                                    <p:animEffect transition="out" filter="fade">
                                      <p:cBhvr>
                                        <p:cTn id="176" dur="500"/>
                                        <p:tgtEl>
                                          <p:spTgt spid="54"/>
                                        </p:tgtEl>
                                      </p:cBhvr>
                                    </p:animEffect>
                                    <p:set>
                                      <p:cBhvr>
                                        <p:cTn id="177" dur="1" fill="hold">
                                          <p:stCondLst>
                                            <p:cond delay="499"/>
                                          </p:stCondLst>
                                        </p:cTn>
                                        <p:tgtEl>
                                          <p:spTgt spid="54"/>
                                        </p:tgtEl>
                                        <p:attrNameLst>
                                          <p:attrName>style.visibility</p:attrName>
                                        </p:attrNameLst>
                                      </p:cBhvr>
                                      <p:to>
                                        <p:strVal val="hidden"/>
                                      </p:to>
                                    </p:set>
                                  </p:childTnLst>
                                </p:cTn>
                              </p:par>
                              <p:par>
                                <p:cTn id="178" presetID="53" presetClass="exit" presetSubtype="32" fill="hold" grpId="1" nodeType="withEffect">
                                  <p:stCondLst>
                                    <p:cond delay="0"/>
                                  </p:stCondLst>
                                  <p:childTnLst>
                                    <p:anim calcmode="lin" valueType="num">
                                      <p:cBhvr>
                                        <p:cTn id="179" dur="500"/>
                                        <p:tgtEl>
                                          <p:spTgt spid="57"/>
                                        </p:tgtEl>
                                        <p:attrNameLst>
                                          <p:attrName>ppt_w</p:attrName>
                                        </p:attrNameLst>
                                      </p:cBhvr>
                                      <p:tavLst>
                                        <p:tav tm="0">
                                          <p:val>
                                            <p:strVal val="ppt_w"/>
                                          </p:val>
                                        </p:tav>
                                        <p:tav tm="100000">
                                          <p:val>
                                            <p:fltVal val="0"/>
                                          </p:val>
                                        </p:tav>
                                      </p:tavLst>
                                    </p:anim>
                                    <p:anim calcmode="lin" valueType="num">
                                      <p:cBhvr>
                                        <p:cTn id="180" dur="500"/>
                                        <p:tgtEl>
                                          <p:spTgt spid="57"/>
                                        </p:tgtEl>
                                        <p:attrNameLst>
                                          <p:attrName>ppt_h</p:attrName>
                                        </p:attrNameLst>
                                      </p:cBhvr>
                                      <p:tavLst>
                                        <p:tav tm="0">
                                          <p:val>
                                            <p:strVal val="ppt_h"/>
                                          </p:val>
                                        </p:tav>
                                        <p:tav tm="100000">
                                          <p:val>
                                            <p:fltVal val="0"/>
                                          </p:val>
                                        </p:tav>
                                      </p:tavLst>
                                    </p:anim>
                                    <p:animEffect transition="out" filter="fade">
                                      <p:cBhvr>
                                        <p:cTn id="181" dur="500"/>
                                        <p:tgtEl>
                                          <p:spTgt spid="57"/>
                                        </p:tgtEl>
                                      </p:cBhvr>
                                    </p:animEffect>
                                    <p:set>
                                      <p:cBhvr>
                                        <p:cTn id="182" dur="1" fill="hold">
                                          <p:stCondLst>
                                            <p:cond delay="499"/>
                                          </p:stCondLst>
                                        </p:cTn>
                                        <p:tgtEl>
                                          <p:spTgt spid="57"/>
                                        </p:tgtEl>
                                        <p:attrNameLst>
                                          <p:attrName>style.visibility</p:attrName>
                                        </p:attrNameLst>
                                      </p:cBhvr>
                                      <p:to>
                                        <p:strVal val="hidden"/>
                                      </p:to>
                                    </p:set>
                                  </p:childTnLst>
                                </p:cTn>
                              </p:par>
                              <p:par>
                                <p:cTn id="183" presetID="10" presetClass="entr" presetSubtype="0" fill="hold" grpId="0" nodeType="withEffect">
                                  <p:stCondLst>
                                    <p:cond delay="0"/>
                                  </p:stCondLst>
                                  <p:childTnLst>
                                    <p:set>
                                      <p:cBhvr>
                                        <p:cTn id="184" dur="1" fill="hold">
                                          <p:stCondLst>
                                            <p:cond delay="0"/>
                                          </p:stCondLst>
                                        </p:cTn>
                                        <p:tgtEl>
                                          <p:spTgt spid="66"/>
                                        </p:tgtEl>
                                        <p:attrNameLst>
                                          <p:attrName>style.visibility</p:attrName>
                                        </p:attrNameLst>
                                      </p:cBhvr>
                                      <p:to>
                                        <p:strVal val="visible"/>
                                      </p:to>
                                    </p:set>
                                    <p:animEffect transition="in" filter="fade">
                                      <p:cBhvr>
                                        <p:cTn id="185" dur="500"/>
                                        <p:tgtEl>
                                          <p:spTgt spid="66"/>
                                        </p:tgtEl>
                                      </p:cBhvr>
                                    </p:animEffect>
                                  </p:childTnLst>
                                </p:cTn>
                              </p:par>
                              <p:par>
                                <p:cTn id="186" presetID="10" presetClass="entr" presetSubtype="0" fill="hold" nodeType="withEffect">
                                  <p:stCondLst>
                                    <p:cond delay="0"/>
                                  </p:stCondLst>
                                  <p:childTnLst>
                                    <p:set>
                                      <p:cBhvr>
                                        <p:cTn id="187" dur="1" fill="hold">
                                          <p:stCondLst>
                                            <p:cond delay="0"/>
                                          </p:stCondLst>
                                        </p:cTn>
                                        <p:tgtEl>
                                          <p:spTgt spid="2050"/>
                                        </p:tgtEl>
                                        <p:attrNameLst>
                                          <p:attrName>style.visibility</p:attrName>
                                        </p:attrNameLst>
                                      </p:cBhvr>
                                      <p:to>
                                        <p:strVal val="visible"/>
                                      </p:to>
                                    </p:set>
                                    <p:animEffect transition="in" filter="fade">
                                      <p:cBhvr>
                                        <p:cTn id="188" dur="500"/>
                                        <p:tgtEl>
                                          <p:spTgt spid="2050"/>
                                        </p:tgtEl>
                                      </p:cBhvr>
                                    </p:animEffect>
                                  </p:childTnLst>
                                </p:cTn>
                              </p:par>
                            </p:childTnLst>
                          </p:cTn>
                        </p:par>
                        <p:par>
                          <p:cTn id="189" fill="hold">
                            <p:stCondLst>
                              <p:cond delay="500"/>
                            </p:stCondLst>
                            <p:childTnLst>
                              <p:par>
                                <p:cTn id="190" presetID="10" presetClass="entr" presetSubtype="0" fill="hold" nodeType="afterEffect">
                                  <p:stCondLst>
                                    <p:cond delay="0"/>
                                  </p:stCondLst>
                                  <p:childTnLst>
                                    <p:set>
                                      <p:cBhvr>
                                        <p:cTn id="191" dur="1" fill="hold">
                                          <p:stCondLst>
                                            <p:cond delay="0"/>
                                          </p:stCondLst>
                                        </p:cTn>
                                        <p:tgtEl>
                                          <p:spTgt spid="75"/>
                                        </p:tgtEl>
                                        <p:attrNameLst>
                                          <p:attrName>style.visibility</p:attrName>
                                        </p:attrNameLst>
                                      </p:cBhvr>
                                      <p:to>
                                        <p:strVal val="visible"/>
                                      </p:to>
                                    </p:set>
                                    <p:animEffect transition="in" filter="fade">
                                      <p:cBhvr>
                                        <p:cTn id="192" dur="500"/>
                                        <p:tgtEl>
                                          <p:spTgt spid="75"/>
                                        </p:tgtEl>
                                      </p:cBhvr>
                                    </p:animEffect>
                                  </p:childTnLst>
                                </p:cTn>
                              </p:par>
                              <p:par>
                                <p:cTn id="193" presetID="10" presetClass="entr" presetSubtype="0" fill="hold" nodeType="withEffect">
                                  <p:stCondLst>
                                    <p:cond delay="0"/>
                                  </p:stCondLst>
                                  <p:childTnLst>
                                    <p:set>
                                      <p:cBhvr>
                                        <p:cTn id="194" dur="1" fill="hold">
                                          <p:stCondLst>
                                            <p:cond delay="0"/>
                                          </p:stCondLst>
                                        </p:cTn>
                                        <p:tgtEl>
                                          <p:spTgt spid="73"/>
                                        </p:tgtEl>
                                        <p:attrNameLst>
                                          <p:attrName>style.visibility</p:attrName>
                                        </p:attrNameLst>
                                      </p:cBhvr>
                                      <p:to>
                                        <p:strVal val="visible"/>
                                      </p:to>
                                    </p:set>
                                    <p:animEffect transition="in" filter="fade">
                                      <p:cBhvr>
                                        <p:cTn id="195" dur="500"/>
                                        <p:tgtEl>
                                          <p:spTgt spid="73"/>
                                        </p:tgtEl>
                                      </p:cBhvr>
                                    </p:animEffect>
                                  </p:childTnLst>
                                </p:cTn>
                              </p:par>
                              <p:par>
                                <p:cTn id="196" presetID="10" presetClass="entr" presetSubtype="0" fill="hold" nodeType="withEffect">
                                  <p:stCondLst>
                                    <p:cond delay="0"/>
                                  </p:stCondLst>
                                  <p:childTnLst>
                                    <p:set>
                                      <p:cBhvr>
                                        <p:cTn id="197" dur="1" fill="hold">
                                          <p:stCondLst>
                                            <p:cond delay="0"/>
                                          </p:stCondLst>
                                        </p:cTn>
                                        <p:tgtEl>
                                          <p:spTgt spid="81"/>
                                        </p:tgtEl>
                                        <p:attrNameLst>
                                          <p:attrName>style.visibility</p:attrName>
                                        </p:attrNameLst>
                                      </p:cBhvr>
                                      <p:to>
                                        <p:strVal val="visible"/>
                                      </p:to>
                                    </p:set>
                                    <p:animEffect transition="in" filter="fade">
                                      <p:cBhvr>
                                        <p:cTn id="198" dur="500"/>
                                        <p:tgtEl>
                                          <p:spTgt spid="81"/>
                                        </p:tgtEl>
                                      </p:cBhvr>
                                    </p:animEffect>
                                  </p:childTnLst>
                                </p:cTn>
                              </p:par>
                              <p:par>
                                <p:cTn id="199" presetID="10" presetClass="entr" presetSubtype="0" fill="hold" grpId="0" nodeType="withEffect">
                                  <p:stCondLst>
                                    <p:cond delay="0"/>
                                  </p:stCondLst>
                                  <p:childTnLst>
                                    <p:set>
                                      <p:cBhvr>
                                        <p:cTn id="200" dur="1" fill="hold">
                                          <p:stCondLst>
                                            <p:cond delay="0"/>
                                          </p:stCondLst>
                                        </p:cTn>
                                        <p:tgtEl>
                                          <p:spTgt spid="82"/>
                                        </p:tgtEl>
                                        <p:attrNameLst>
                                          <p:attrName>style.visibility</p:attrName>
                                        </p:attrNameLst>
                                      </p:cBhvr>
                                      <p:to>
                                        <p:strVal val="visible"/>
                                      </p:to>
                                    </p:set>
                                    <p:animEffect transition="in" filter="fade">
                                      <p:cBhvr>
                                        <p:cTn id="201" dur="500"/>
                                        <p:tgtEl>
                                          <p:spTgt spid="82"/>
                                        </p:tgtEl>
                                      </p:cBhvr>
                                    </p:animEffect>
                                  </p:childTnLst>
                                </p:cTn>
                              </p:par>
                              <p:par>
                                <p:cTn id="202" presetID="10" presetClass="entr" presetSubtype="0" fill="hold" grpId="0" nodeType="withEffect">
                                  <p:stCondLst>
                                    <p:cond delay="0"/>
                                  </p:stCondLst>
                                  <p:childTnLst>
                                    <p:set>
                                      <p:cBhvr>
                                        <p:cTn id="203" dur="1" fill="hold">
                                          <p:stCondLst>
                                            <p:cond delay="0"/>
                                          </p:stCondLst>
                                        </p:cTn>
                                        <p:tgtEl>
                                          <p:spTgt spid="74"/>
                                        </p:tgtEl>
                                        <p:attrNameLst>
                                          <p:attrName>style.visibility</p:attrName>
                                        </p:attrNameLst>
                                      </p:cBhvr>
                                      <p:to>
                                        <p:strVal val="visible"/>
                                      </p:to>
                                    </p:set>
                                    <p:animEffect transition="in" filter="fade">
                                      <p:cBhvr>
                                        <p:cTn id="204"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4" grpId="1" animBg="1"/>
      <p:bldP spid="57" grpId="0" animBg="1"/>
      <p:bldP spid="57" grpId="1" animBg="1"/>
      <p:bldP spid="4" grpId="0" animBg="1"/>
      <p:bldP spid="4" grpId="1" animBg="1"/>
      <p:bldP spid="15" grpId="0"/>
      <p:bldP spid="15" grpId="1"/>
      <p:bldP spid="15" grpId="2"/>
      <p:bldP spid="30" grpId="0"/>
      <p:bldP spid="31" grpId="0"/>
      <p:bldP spid="31" grpId="1"/>
      <p:bldP spid="31" grpId="2"/>
      <p:bldP spid="35" grpId="0"/>
      <p:bldP spid="40" grpId="0"/>
      <p:bldP spid="44" grpId="0"/>
      <p:bldP spid="48" grpId="0"/>
      <p:bldP spid="48" grpId="1"/>
      <p:bldP spid="50" grpId="0"/>
      <p:bldP spid="52" grpId="0"/>
      <p:bldP spid="56" grpId="0"/>
      <p:bldP spid="61" grpId="0"/>
      <p:bldP spid="66" grpId="0"/>
      <p:bldP spid="74" grpId="0"/>
      <p:bldP spid="82"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Arrow Connector 26"/>
          <p:cNvCxnSpPr>
            <a:endCxn id="27" idx="2"/>
          </p:cNvCxnSpPr>
          <p:nvPr/>
        </p:nvCxnSpPr>
        <p:spPr>
          <a:xfrm flipV="1">
            <a:off x="5769595" y="1367019"/>
            <a:ext cx="726185" cy="268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31" idx="2"/>
          </p:cNvCxnSpPr>
          <p:nvPr/>
        </p:nvCxnSpPr>
        <p:spPr>
          <a:xfrm>
            <a:off x="7841123" y="1965507"/>
            <a:ext cx="0" cy="827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31" idx="0"/>
            <a:endCxn id="27" idx="2"/>
          </p:cNvCxnSpPr>
          <p:nvPr/>
        </p:nvCxnSpPr>
        <p:spPr>
          <a:xfrm flipH="1" flipV="1">
            <a:off x="6495776" y="1367019"/>
            <a:ext cx="1345349" cy="268288"/>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31" idx="3"/>
          </p:cNvCxnSpPr>
          <p:nvPr/>
        </p:nvCxnSpPr>
        <p:spPr>
          <a:xfrm>
            <a:off x="8167411" y="1800408"/>
            <a:ext cx="503633" cy="367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8671044" y="2498205"/>
            <a:ext cx="5477" cy="2947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557263" y="2524021"/>
            <a:ext cx="580608" cy="230832"/>
          </a:xfrm>
          <a:prstGeom prst="rect">
            <a:avLst/>
          </a:prstGeom>
          <a:solidFill>
            <a:schemeClr val="bg1">
              <a:alpha val="58000"/>
            </a:schemeClr>
          </a:solidFill>
        </p:spPr>
        <p:txBody>
          <a:bodyPr wrap="none" rtlCol="0">
            <a:spAutoFit/>
          </a:bodyPr>
          <a:lstStyle/>
          <a:p>
            <a:r>
              <a:rPr lang="en-US" sz="900">
                <a:latin typeface="Helvetica Neue LT Com 57 Condensed" charset="0"/>
                <a:ea typeface="Helvetica Neue LT Com 57 Condensed" charset="0"/>
                <a:cs typeface="Helvetica Neue LT Com 57 Condensed" charset="0"/>
              </a:rPr>
              <a:t>acted_in</a:t>
            </a:r>
            <a:endParaRPr lang="en-US" sz="900" dirty="0">
              <a:latin typeface="Helvetica Neue LT Com 57 Condensed" charset="0"/>
              <a:ea typeface="Helvetica Neue LT Com 57 Condensed" charset="0"/>
              <a:cs typeface="Helvetica Neue LT Com 57 Condensed" charset="0"/>
            </a:endParaRPr>
          </a:p>
        </p:txBody>
      </p:sp>
      <p:sp>
        <p:nvSpPr>
          <p:cNvPr id="42" name="TextBox 41"/>
          <p:cNvSpPr txBox="1"/>
          <p:nvPr/>
        </p:nvSpPr>
        <p:spPr>
          <a:xfrm>
            <a:off x="8333930" y="2525239"/>
            <a:ext cx="580608" cy="230832"/>
          </a:xfrm>
          <a:prstGeom prst="rect">
            <a:avLst/>
          </a:prstGeom>
          <a:solidFill>
            <a:schemeClr val="bg1">
              <a:alpha val="58000"/>
            </a:schemeClr>
          </a:solidFill>
        </p:spPr>
        <p:txBody>
          <a:bodyPr wrap="none" rtlCol="0">
            <a:spAutoFit/>
          </a:bodyPr>
          <a:lstStyle/>
          <a:p>
            <a:r>
              <a:rPr lang="en-US" sz="900">
                <a:latin typeface="Helvetica Neue LT Com 57 Condensed" charset="0"/>
                <a:ea typeface="Helvetica Neue LT Com 57 Condensed" charset="0"/>
                <a:cs typeface="Helvetica Neue LT Com 57 Condensed" charset="0"/>
              </a:rPr>
              <a:t>acted_in</a:t>
            </a:r>
            <a:endParaRPr lang="en-US" sz="900" dirty="0">
              <a:latin typeface="Helvetica Neue LT Com 57 Condensed" charset="0"/>
              <a:ea typeface="Helvetica Neue LT Com 57 Condensed" charset="0"/>
              <a:cs typeface="Helvetica Neue LT Com 57 Condensed" charset="0"/>
            </a:endParaRPr>
          </a:p>
        </p:txBody>
      </p:sp>
      <p:sp>
        <p:nvSpPr>
          <p:cNvPr id="45" name="TextBox 44"/>
          <p:cNvSpPr txBox="1"/>
          <p:nvPr/>
        </p:nvSpPr>
        <p:spPr>
          <a:xfrm rot="18870998">
            <a:off x="4809152" y="1806377"/>
            <a:ext cx="801823" cy="230832"/>
          </a:xfrm>
          <a:prstGeom prst="rect">
            <a:avLst/>
          </a:prstGeom>
          <a:solidFill>
            <a:schemeClr val="bg1">
              <a:alpha val="58000"/>
            </a:schemeClr>
          </a:solidFill>
        </p:spPr>
        <p:txBody>
          <a:bodyPr wrap="none" rtlCol="0">
            <a:spAutoFit/>
          </a:bodyPr>
          <a:lstStyle/>
          <a:p>
            <a:r>
              <a:rPr lang="en-US" sz="900" dirty="0" err="1">
                <a:latin typeface="Helvetica Neue LT Com 57 Condensed" charset="0"/>
                <a:ea typeface="Helvetica Neue LT Com 57 Condensed" charset="0"/>
                <a:cs typeface="Helvetica Neue LT Com 57 Condensed" charset="0"/>
              </a:rPr>
              <a:t>married_with</a:t>
            </a:r>
            <a:endParaRPr lang="en-US" sz="900" dirty="0">
              <a:latin typeface="Helvetica Neue LT Com 57 Condensed" charset="0"/>
              <a:ea typeface="Helvetica Neue LT Com 57 Condensed" charset="0"/>
              <a:cs typeface="Helvetica Neue LT Com 57 Condensed" charset="0"/>
            </a:endParaRPr>
          </a:p>
        </p:txBody>
      </p:sp>
      <p:sp>
        <p:nvSpPr>
          <p:cNvPr id="46" name="TextBox 45"/>
          <p:cNvSpPr txBox="1"/>
          <p:nvPr/>
        </p:nvSpPr>
        <p:spPr>
          <a:xfrm rot="2083526">
            <a:off x="8111841" y="1766594"/>
            <a:ext cx="801823" cy="230832"/>
          </a:xfrm>
          <a:prstGeom prst="rect">
            <a:avLst/>
          </a:prstGeom>
          <a:solidFill>
            <a:schemeClr val="bg1">
              <a:alpha val="58000"/>
            </a:schemeClr>
          </a:solidFill>
        </p:spPr>
        <p:txBody>
          <a:bodyPr wrap="none" rtlCol="0">
            <a:spAutoFit/>
          </a:bodyPr>
          <a:lstStyle/>
          <a:p>
            <a:r>
              <a:rPr lang="en-US" sz="900" dirty="0" err="1">
                <a:latin typeface="Helvetica Neue LT Com 57 Condensed" charset="0"/>
                <a:ea typeface="Helvetica Neue LT Com 57 Condensed" charset="0"/>
                <a:cs typeface="Helvetica Neue LT Com 57 Condensed" charset="0"/>
              </a:rPr>
              <a:t>married_with</a:t>
            </a:r>
            <a:endParaRPr lang="en-US" sz="900" dirty="0">
              <a:latin typeface="Helvetica Neue LT Com 57 Condensed" charset="0"/>
              <a:ea typeface="Helvetica Neue LT Com 57 Condensed" charset="0"/>
              <a:cs typeface="Helvetica Neue LT Com 57 Condensed" charset="0"/>
            </a:endParaRPr>
          </a:p>
        </p:txBody>
      </p:sp>
      <p:sp>
        <p:nvSpPr>
          <p:cNvPr id="48" name="TextBox 47"/>
          <p:cNvSpPr txBox="1"/>
          <p:nvPr/>
        </p:nvSpPr>
        <p:spPr>
          <a:xfrm>
            <a:off x="4199761" y="1400246"/>
            <a:ext cx="763351" cy="230832"/>
          </a:xfrm>
          <a:prstGeom prst="rect">
            <a:avLst/>
          </a:prstGeom>
          <a:solidFill>
            <a:schemeClr val="bg1">
              <a:alpha val="58000"/>
            </a:schemeClr>
          </a:solidFill>
        </p:spPr>
        <p:txBody>
          <a:bodyPr wrap="none" rtlCol="0">
            <a:spAutoFit/>
          </a:bodyPr>
          <a:lstStyle/>
          <a:p>
            <a:r>
              <a:rPr lang="en-US" sz="900" dirty="0" err="1">
                <a:latin typeface="Helvetica Neue LT Com 57 Condensed" charset="0"/>
                <a:ea typeface="Helvetica Neue LT Com 57 Condensed" charset="0"/>
                <a:cs typeface="Helvetica Neue LT Com 57 Condensed" charset="0"/>
              </a:rPr>
              <a:t>President_of</a:t>
            </a:r>
            <a:endParaRPr lang="en-US" sz="900" dirty="0">
              <a:latin typeface="Helvetica Neue LT Com 57 Condensed" charset="0"/>
              <a:ea typeface="Helvetica Neue LT Com 57 Condensed" charset="0"/>
              <a:cs typeface="Helvetica Neue LT Com 57 Condensed" charset="0"/>
            </a:endParaRPr>
          </a:p>
        </p:txBody>
      </p:sp>
      <p:sp>
        <p:nvSpPr>
          <p:cNvPr id="49" name="TextBox 48"/>
          <p:cNvSpPr txBox="1"/>
          <p:nvPr/>
        </p:nvSpPr>
        <p:spPr>
          <a:xfrm>
            <a:off x="5677801" y="1400813"/>
            <a:ext cx="763351" cy="230832"/>
          </a:xfrm>
          <a:prstGeom prst="rect">
            <a:avLst/>
          </a:prstGeom>
          <a:solidFill>
            <a:schemeClr val="bg1">
              <a:alpha val="58000"/>
            </a:schemeClr>
          </a:solidFill>
        </p:spPr>
        <p:txBody>
          <a:bodyPr wrap="none" rtlCol="0">
            <a:spAutoFit/>
          </a:bodyPr>
          <a:lstStyle/>
          <a:p>
            <a:r>
              <a:rPr lang="en-US" sz="900">
                <a:latin typeface="Helvetica Neue LT Com 57 Condensed" charset="0"/>
                <a:ea typeface="Helvetica Neue LT Com 57 Condensed" charset="0"/>
                <a:cs typeface="Helvetica Neue LT Com 57 Condensed" charset="0"/>
              </a:rPr>
              <a:t>President_of</a:t>
            </a:r>
            <a:endParaRPr lang="en-US" sz="900" dirty="0">
              <a:latin typeface="Helvetica Neue LT Com 57 Condensed" charset="0"/>
              <a:ea typeface="Helvetica Neue LT Com 57 Condensed" charset="0"/>
              <a:cs typeface="Helvetica Neue LT Com 57 Condensed" charset="0"/>
            </a:endParaRPr>
          </a:p>
        </p:txBody>
      </p:sp>
      <p:sp>
        <p:nvSpPr>
          <p:cNvPr id="50" name="TextBox 49"/>
          <p:cNvSpPr txBox="1"/>
          <p:nvPr/>
        </p:nvSpPr>
        <p:spPr>
          <a:xfrm>
            <a:off x="6924253" y="1185737"/>
            <a:ext cx="832279" cy="246221"/>
          </a:xfrm>
          <a:prstGeom prst="rect">
            <a:avLst/>
          </a:prstGeom>
          <a:solidFill>
            <a:schemeClr val="bg1">
              <a:alpha val="58000"/>
            </a:schemeClr>
          </a:solidFill>
        </p:spPr>
        <p:txBody>
          <a:bodyPr wrap="none" rtlCol="0">
            <a:spAutoFit/>
          </a:bodyPr>
          <a:lstStyle/>
          <a:p>
            <a:r>
              <a:rPr lang="en-US" sz="1000" b="1" dirty="0" err="1">
                <a:latin typeface="Helvetica Neue LT Com 57 Condensed" charset="0"/>
                <a:ea typeface="Helvetica Neue LT Com 57 Condensed" charset="0"/>
                <a:cs typeface="Helvetica Neue LT Com 57 Condensed" charset="0"/>
              </a:rPr>
              <a:t>President_of</a:t>
            </a:r>
            <a:endParaRPr lang="en-US" sz="1000" b="1" dirty="0">
              <a:latin typeface="Helvetica Neue LT Com 57 Condensed" charset="0"/>
              <a:ea typeface="Helvetica Neue LT Com 57 Condensed" charset="0"/>
              <a:cs typeface="Helvetica Neue LT Com 57 Condensed" charset="0"/>
            </a:endParaRPr>
          </a:p>
        </p:txBody>
      </p:sp>
      <p:sp>
        <p:nvSpPr>
          <p:cNvPr id="55" name="Rounded Rectangle 54"/>
          <p:cNvSpPr/>
          <p:nvPr/>
        </p:nvSpPr>
        <p:spPr>
          <a:xfrm>
            <a:off x="6234400" y="1138415"/>
            <a:ext cx="522752" cy="228600"/>
          </a:xfrm>
          <a:prstGeom prst="roundRect">
            <a:avLst/>
          </a:prstGeom>
          <a:solidFill>
            <a:schemeClr val="accent1">
              <a:lumMod val="40000"/>
              <a:lumOff val="60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dirty="0">
                <a:solidFill>
                  <a:schemeClr val="tx1"/>
                </a:solidFill>
                <a:latin typeface="Helvetica Neue LT Com 57 Condensed" charset="0"/>
                <a:ea typeface="Helvetica Neue LT Com 57 Condensed" charset="0"/>
                <a:cs typeface="Helvetica Neue LT Com 57 Condensed" charset="0"/>
              </a:rPr>
              <a:t>U.S.A.</a:t>
            </a:r>
          </a:p>
        </p:txBody>
      </p:sp>
      <p:sp>
        <p:nvSpPr>
          <p:cNvPr id="56" name="Rounded Rectangle 55"/>
          <p:cNvSpPr/>
          <p:nvPr/>
        </p:nvSpPr>
        <p:spPr>
          <a:xfrm>
            <a:off x="5471887" y="1635302"/>
            <a:ext cx="595415" cy="330201"/>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dirty="0">
                <a:solidFill>
                  <a:schemeClr val="tx1"/>
                </a:solidFill>
                <a:latin typeface="Helvetica Neue LT Com 57 Condensed" charset="0"/>
                <a:ea typeface="Helvetica Neue LT Com 57 Condensed" charset="0"/>
                <a:cs typeface="Helvetica Neue LT Com 57 Condensed" charset="0"/>
              </a:rPr>
              <a:t>Barack</a:t>
            </a:r>
          </a:p>
          <a:p>
            <a:pPr algn="ctr"/>
            <a:r>
              <a:rPr lang="en-US" sz="975" dirty="0">
                <a:solidFill>
                  <a:schemeClr val="tx1"/>
                </a:solidFill>
                <a:latin typeface="Helvetica Neue LT Com 57 Condensed" charset="0"/>
                <a:ea typeface="Helvetica Neue LT Com 57 Condensed" charset="0"/>
                <a:cs typeface="Helvetica Neue LT Com 57 Condensed" charset="0"/>
              </a:rPr>
              <a:t>Obama</a:t>
            </a:r>
          </a:p>
        </p:txBody>
      </p:sp>
      <p:sp>
        <p:nvSpPr>
          <p:cNvPr id="57" name="Rounded Rectangle 56"/>
          <p:cNvSpPr/>
          <p:nvPr/>
        </p:nvSpPr>
        <p:spPr>
          <a:xfrm>
            <a:off x="4812278" y="2168005"/>
            <a:ext cx="652565" cy="330201"/>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dirty="0">
                <a:solidFill>
                  <a:schemeClr val="tx1"/>
                </a:solidFill>
                <a:latin typeface="Helvetica Neue LT Com 57 Condensed" charset="0"/>
                <a:ea typeface="Helvetica Neue LT Com 57 Condensed" charset="0"/>
                <a:cs typeface="Helvetica Neue LT Com 57 Condensed" charset="0"/>
              </a:rPr>
              <a:t>Michelle</a:t>
            </a:r>
          </a:p>
          <a:p>
            <a:pPr algn="ctr"/>
            <a:r>
              <a:rPr lang="en-US" sz="975" dirty="0">
                <a:solidFill>
                  <a:schemeClr val="tx1"/>
                </a:solidFill>
                <a:latin typeface="Helvetica Neue LT Com 57 Condensed" charset="0"/>
                <a:ea typeface="Helvetica Neue LT Com 57 Condensed" charset="0"/>
                <a:cs typeface="Helvetica Neue LT Com 57 Condensed" charset="0"/>
              </a:rPr>
              <a:t>Obama</a:t>
            </a:r>
          </a:p>
        </p:txBody>
      </p:sp>
      <p:sp>
        <p:nvSpPr>
          <p:cNvPr id="59" name="Rounded Rectangle 58"/>
          <p:cNvSpPr/>
          <p:nvPr/>
        </p:nvSpPr>
        <p:spPr>
          <a:xfrm>
            <a:off x="7514846" y="1635302"/>
            <a:ext cx="652565" cy="330201"/>
          </a:xfrm>
          <a:prstGeom prst="roundRect">
            <a:avLst/>
          </a:prstGeom>
          <a:solidFill>
            <a:schemeClr val="accent1">
              <a:lumMod val="40000"/>
              <a:lumOff val="60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Helvetica Neue LT Com 57 Condensed" charset="0"/>
                <a:ea typeface="Helvetica Neue LT Com 57 Condensed" charset="0"/>
                <a:cs typeface="Helvetica Neue LT Com 57 Condensed" charset="0"/>
              </a:rPr>
              <a:t> Ronald Reagan</a:t>
            </a:r>
            <a:endParaRPr lang="en-US" sz="975" dirty="0">
              <a:solidFill>
                <a:schemeClr val="tx1"/>
              </a:solidFill>
              <a:latin typeface="Helvetica Neue LT Com 57 Condensed" charset="0"/>
              <a:ea typeface="Helvetica Neue LT Com 57 Condensed" charset="0"/>
              <a:cs typeface="Helvetica Neue LT Com 57 Condensed" charset="0"/>
            </a:endParaRPr>
          </a:p>
        </p:txBody>
      </p:sp>
      <p:sp>
        <p:nvSpPr>
          <p:cNvPr id="63" name="Rounded Rectangle 62"/>
          <p:cNvSpPr/>
          <p:nvPr/>
        </p:nvSpPr>
        <p:spPr>
          <a:xfrm>
            <a:off x="8325711" y="2168005"/>
            <a:ext cx="690665" cy="330201"/>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Helvetica Neue LT Com 57 Condensed" charset="0"/>
                <a:ea typeface="Helvetica Neue LT Com 57 Condensed" charset="0"/>
                <a:cs typeface="Helvetica Neue LT Com 57 Condensed" charset="0"/>
              </a:rPr>
              <a:t>Jane Wyman</a:t>
            </a:r>
          </a:p>
        </p:txBody>
      </p:sp>
      <p:sp>
        <p:nvSpPr>
          <p:cNvPr id="66" name="Rounded Rectangle 65"/>
          <p:cNvSpPr/>
          <p:nvPr/>
        </p:nvSpPr>
        <p:spPr>
          <a:xfrm>
            <a:off x="7582136" y="2792996"/>
            <a:ext cx="585275" cy="539749"/>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dirty="0">
                <a:solidFill>
                  <a:schemeClr val="tx1"/>
                </a:solidFill>
                <a:latin typeface="Helvetica Neue LT Com 57 Condensed" charset="0"/>
                <a:ea typeface="Helvetica Neue LT Com 57 Condensed" charset="0"/>
                <a:cs typeface="Helvetica Neue LT Com 57 Condensed" charset="0"/>
              </a:rPr>
              <a:t>Law and Order</a:t>
            </a:r>
          </a:p>
        </p:txBody>
      </p:sp>
      <p:sp>
        <p:nvSpPr>
          <p:cNvPr id="67" name="Rounded Rectangle 66"/>
          <p:cNvSpPr/>
          <p:nvPr/>
        </p:nvSpPr>
        <p:spPr>
          <a:xfrm>
            <a:off x="8259427" y="2792996"/>
            <a:ext cx="834187" cy="539749"/>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a:solidFill>
                  <a:schemeClr val="tx1"/>
                </a:solidFill>
                <a:latin typeface="Helvetica Neue LT Com 57 Condensed" charset="0"/>
                <a:ea typeface="Helvetica Neue LT Com 57 Condensed" charset="0"/>
                <a:cs typeface="Helvetica Neue LT Com 57 Condensed" charset="0"/>
              </a:rPr>
              <a:t>Pollyanna</a:t>
            </a:r>
            <a:endParaRPr lang="en-US" sz="975" dirty="0">
              <a:solidFill>
                <a:schemeClr val="tx1"/>
              </a:solidFill>
              <a:latin typeface="Helvetica Neue LT Com 57 Condensed" charset="0"/>
              <a:ea typeface="Helvetica Neue LT Com 57 Condensed" charset="0"/>
              <a:cs typeface="Helvetica Neue LT Com 57 Condensed" charset="0"/>
            </a:endParaRPr>
          </a:p>
        </p:txBody>
      </p:sp>
      <p:sp>
        <p:nvSpPr>
          <p:cNvPr id="71" name="Rounded Rectangle 70"/>
          <p:cNvSpPr/>
          <p:nvPr/>
        </p:nvSpPr>
        <p:spPr>
          <a:xfrm>
            <a:off x="5456348" y="2844959"/>
            <a:ext cx="652565" cy="330201"/>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dirty="0">
                <a:solidFill>
                  <a:schemeClr val="tx1"/>
                </a:solidFill>
                <a:latin typeface="Helvetica Neue LT Com 57 Condensed" charset="0"/>
                <a:ea typeface="Helvetica Neue LT Com 57 Condensed" charset="0"/>
                <a:cs typeface="Helvetica Neue LT Com 57 Condensed" charset="0"/>
              </a:rPr>
              <a:t>Natasha</a:t>
            </a:r>
          </a:p>
          <a:p>
            <a:pPr algn="ctr"/>
            <a:r>
              <a:rPr lang="en-US" sz="975" dirty="0">
                <a:solidFill>
                  <a:schemeClr val="tx1"/>
                </a:solidFill>
                <a:latin typeface="Helvetica Neue LT Com 57 Condensed" charset="0"/>
                <a:ea typeface="Helvetica Neue LT Com 57 Condensed" charset="0"/>
                <a:cs typeface="Helvetica Neue LT Com 57 Condensed" charset="0"/>
              </a:rPr>
              <a:t>Obama</a:t>
            </a:r>
          </a:p>
        </p:txBody>
      </p:sp>
      <p:cxnSp>
        <p:nvCxnSpPr>
          <p:cNvPr id="73" name="Straight Arrow Connector 72"/>
          <p:cNvCxnSpPr/>
          <p:nvPr/>
        </p:nvCxnSpPr>
        <p:spPr>
          <a:xfrm>
            <a:off x="5769594" y="1965505"/>
            <a:ext cx="13036" cy="8794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5525264" y="2000312"/>
            <a:ext cx="636713" cy="230832"/>
          </a:xfrm>
          <a:prstGeom prst="rect">
            <a:avLst/>
          </a:prstGeom>
          <a:solidFill>
            <a:schemeClr val="bg1">
              <a:alpha val="58000"/>
            </a:schemeClr>
          </a:solidFill>
        </p:spPr>
        <p:txBody>
          <a:bodyPr wrap="none" rtlCol="0">
            <a:spAutoFit/>
          </a:bodyPr>
          <a:lstStyle/>
          <a:p>
            <a:r>
              <a:rPr lang="en-US" sz="900">
                <a:latin typeface="Helvetica Neue LT Com 57 Condensed" charset="0"/>
                <a:ea typeface="Helvetica Neue LT Com 57 Condensed" charset="0"/>
                <a:cs typeface="Helvetica Neue LT Com 57 Condensed" charset="0"/>
              </a:rPr>
              <a:t>Has_child</a:t>
            </a:r>
            <a:endParaRPr lang="en-US" sz="900" dirty="0">
              <a:latin typeface="Helvetica Neue LT Com 57 Condensed" charset="0"/>
              <a:ea typeface="Helvetica Neue LT Com 57 Condensed" charset="0"/>
              <a:cs typeface="Helvetica Neue LT Com 57 Condensed" charset="0"/>
            </a:endParaRPr>
          </a:p>
        </p:txBody>
      </p:sp>
      <p:sp>
        <p:nvSpPr>
          <p:cNvPr id="75" name="TextBox 74"/>
          <p:cNvSpPr txBox="1"/>
          <p:nvPr/>
        </p:nvSpPr>
        <p:spPr>
          <a:xfrm>
            <a:off x="5025469" y="2558744"/>
            <a:ext cx="636713" cy="230832"/>
          </a:xfrm>
          <a:prstGeom prst="rect">
            <a:avLst/>
          </a:prstGeom>
          <a:solidFill>
            <a:schemeClr val="bg1">
              <a:alpha val="58000"/>
            </a:schemeClr>
          </a:solidFill>
        </p:spPr>
        <p:txBody>
          <a:bodyPr wrap="none" rtlCol="0">
            <a:spAutoFit/>
          </a:bodyPr>
          <a:lstStyle/>
          <a:p>
            <a:r>
              <a:rPr lang="en-US" sz="900">
                <a:latin typeface="Helvetica Neue LT Com 57 Condensed" charset="0"/>
                <a:ea typeface="Helvetica Neue LT Com 57 Condensed" charset="0"/>
                <a:cs typeface="Helvetica Neue LT Com 57 Condensed" charset="0"/>
              </a:rPr>
              <a:t>Has_child</a:t>
            </a:r>
            <a:endParaRPr lang="en-US" sz="900" dirty="0">
              <a:latin typeface="Helvetica Neue LT Com 57 Condensed" charset="0"/>
              <a:ea typeface="Helvetica Neue LT Com 57 Condensed" charset="0"/>
              <a:cs typeface="Helvetica Neue LT Com 57 Condensed" charset="0"/>
            </a:endParaRPr>
          </a:p>
        </p:txBody>
      </p:sp>
      <p:sp>
        <p:nvSpPr>
          <p:cNvPr id="79" name="Rounded Rectangle 78"/>
          <p:cNvSpPr/>
          <p:nvPr/>
        </p:nvSpPr>
        <p:spPr>
          <a:xfrm>
            <a:off x="5399982" y="778937"/>
            <a:ext cx="667316" cy="228600"/>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Helvetica Neue LT Com 57 Condensed" charset="0"/>
                <a:ea typeface="Helvetica Neue LT Com 57 Condensed" charset="0"/>
                <a:cs typeface="Helvetica Neue LT Com 57 Condensed" charset="0"/>
              </a:rPr>
              <a:t>Americas</a:t>
            </a:r>
            <a:endParaRPr lang="en-US" sz="975" dirty="0">
              <a:solidFill>
                <a:schemeClr val="tx1"/>
              </a:solidFill>
              <a:latin typeface="Helvetica Neue LT Com 57 Condensed" charset="0"/>
              <a:ea typeface="Helvetica Neue LT Com 57 Condensed" charset="0"/>
              <a:cs typeface="Helvetica Neue LT Com 57 Condensed" charset="0"/>
            </a:endParaRPr>
          </a:p>
        </p:txBody>
      </p:sp>
      <p:cxnSp>
        <p:nvCxnSpPr>
          <p:cNvPr id="80" name="Straight Arrow Connector 79"/>
          <p:cNvCxnSpPr>
            <a:endCxn id="102" idx="0"/>
          </p:cNvCxnSpPr>
          <p:nvPr/>
        </p:nvCxnSpPr>
        <p:spPr>
          <a:xfrm flipH="1">
            <a:off x="4716037" y="893237"/>
            <a:ext cx="683945" cy="245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endCxn id="27" idx="0"/>
          </p:cNvCxnSpPr>
          <p:nvPr/>
        </p:nvCxnSpPr>
        <p:spPr>
          <a:xfrm>
            <a:off x="6067297" y="893237"/>
            <a:ext cx="428478" cy="245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6109003" y="859148"/>
            <a:ext cx="577402" cy="230832"/>
          </a:xfrm>
          <a:prstGeom prst="rect">
            <a:avLst/>
          </a:prstGeom>
          <a:solidFill>
            <a:schemeClr val="bg1">
              <a:alpha val="58000"/>
            </a:schemeClr>
          </a:solidFill>
        </p:spPr>
        <p:txBody>
          <a:bodyPr wrap="none" rtlCol="0">
            <a:spAutoFit/>
          </a:bodyPr>
          <a:lstStyle/>
          <a:p>
            <a:r>
              <a:rPr lang="en-US" sz="900" dirty="0">
                <a:latin typeface="Helvetica Neue LT Com 57 Condensed" charset="0"/>
                <a:ea typeface="Helvetica Neue LT Com 57 Condensed" charset="0"/>
                <a:cs typeface="Helvetica Neue LT Com 57 Condensed" charset="0"/>
              </a:rPr>
              <a:t>contains</a:t>
            </a:r>
          </a:p>
        </p:txBody>
      </p:sp>
      <p:sp>
        <p:nvSpPr>
          <p:cNvPr id="84" name="TextBox 83"/>
          <p:cNvSpPr txBox="1"/>
          <p:nvPr/>
        </p:nvSpPr>
        <p:spPr>
          <a:xfrm>
            <a:off x="7747014" y="725071"/>
            <a:ext cx="906145" cy="300082"/>
          </a:xfrm>
          <a:prstGeom prst="rect">
            <a:avLst/>
          </a:prstGeom>
          <a:noFill/>
        </p:spPr>
        <p:txBody>
          <a:bodyPr wrap="none" rtlCol="0">
            <a:spAutoFit/>
          </a:bodyPr>
          <a:lstStyle/>
          <a:p>
            <a:r>
              <a:rPr lang="en-US" sz="1350" b="1" dirty="0">
                <a:latin typeface="Helvetica Neue LT Com 77 Bold Condensed" charset="0"/>
                <a:ea typeface="Helvetica Neue LT Com 77 Bold Condensed" charset="0"/>
                <a:cs typeface="Helvetica Neue LT Com 77 Bold Condensed" charset="0"/>
              </a:rPr>
              <a:t>DATABASE</a:t>
            </a:r>
          </a:p>
        </p:txBody>
      </p:sp>
      <p:cxnSp>
        <p:nvCxnSpPr>
          <p:cNvPr id="97" name="Straight Arrow Connector 96"/>
          <p:cNvCxnSpPr/>
          <p:nvPr/>
        </p:nvCxnSpPr>
        <p:spPr>
          <a:xfrm flipH="1">
            <a:off x="3991543" y="2498206"/>
            <a:ext cx="1" cy="298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V="1">
            <a:off x="4716032" y="1367019"/>
            <a:ext cx="0" cy="268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H="1">
            <a:off x="3991539" y="1800408"/>
            <a:ext cx="390836" cy="367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rot="19063059">
            <a:off x="3699888" y="1754405"/>
            <a:ext cx="801823" cy="230832"/>
          </a:xfrm>
          <a:prstGeom prst="rect">
            <a:avLst/>
          </a:prstGeom>
          <a:solidFill>
            <a:schemeClr val="bg1">
              <a:alpha val="58000"/>
            </a:schemeClr>
          </a:solidFill>
        </p:spPr>
        <p:txBody>
          <a:bodyPr wrap="none" rtlCol="0">
            <a:spAutoFit/>
          </a:bodyPr>
          <a:lstStyle/>
          <a:p>
            <a:r>
              <a:rPr lang="en-US" sz="900" dirty="0" err="1">
                <a:latin typeface="Helvetica Neue LT Com 57 Condensed" charset="0"/>
                <a:ea typeface="Helvetica Neue LT Com 57 Condensed" charset="0"/>
                <a:cs typeface="Helvetica Neue LT Com 57 Condensed" charset="0"/>
              </a:rPr>
              <a:t>married_with</a:t>
            </a:r>
            <a:endParaRPr lang="en-US" sz="900" dirty="0">
              <a:latin typeface="Helvetica Neue LT Com 57 Condensed" charset="0"/>
              <a:ea typeface="Helvetica Neue LT Com 57 Condensed" charset="0"/>
              <a:cs typeface="Helvetica Neue LT Com 57 Condensed" charset="0"/>
            </a:endParaRPr>
          </a:p>
        </p:txBody>
      </p:sp>
      <p:sp>
        <p:nvSpPr>
          <p:cNvPr id="101" name="TextBox 100"/>
          <p:cNvSpPr txBox="1"/>
          <p:nvPr/>
        </p:nvSpPr>
        <p:spPr>
          <a:xfrm>
            <a:off x="3665256" y="2543584"/>
            <a:ext cx="580608" cy="230832"/>
          </a:xfrm>
          <a:prstGeom prst="rect">
            <a:avLst/>
          </a:prstGeom>
          <a:solidFill>
            <a:schemeClr val="bg1">
              <a:alpha val="58000"/>
            </a:schemeClr>
          </a:solidFill>
        </p:spPr>
        <p:txBody>
          <a:bodyPr wrap="none" rtlCol="0">
            <a:spAutoFit/>
          </a:bodyPr>
          <a:lstStyle/>
          <a:p>
            <a:r>
              <a:rPr lang="en-US" sz="900">
                <a:latin typeface="Helvetica Neue LT Com 57 Condensed" charset="0"/>
                <a:ea typeface="Helvetica Neue LT Com 57 Condensed" charset="0"/>
                <a:cs typeface="Helvetica Neue LT Com 57 Condensed" charset="0"/>
              </a:rPr>
              <a:t>acted_in</a:t>
            </a:r>
            <a:endParaRPr lang="en-US" sz="900" dirty="0">
              <a:latin typeface="Helvetica Neue LT Com 57 Condensed" charset="0"/>
              <a:ea typeface="Helvetica Neue LT Com 57 Condensed" charset="0"/>
              <a:cs typeface="Helvetica Neue LT Com 57 Condensed" charset="0"/>
            </a:endParaRPr>
          </a:p>
        </p:txBody>
      </p:sp>
      <p:sp>
        <p:nvSpPr>
          <p:cNvPr id="102" name="Rounded Rectangle 101"/>
          <p:cNvSpPr/>
          <p:nvPr/>
        </p:nvSpPr>
        <p:spPr>
          <a:xfrm>
            <a:off x="4382379" y="1138415"/>
            <a:ext cx="667316" cy="228600"/>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Helvetica Neue LT Com 57 Condensed" charset="0"/>
                <a:ea typeface="Helvetica Neue LT Com 57 Condensed" charset="0"/>
                <a:cs typeface="Helvetica Neue LT Com 57 Condensed" charset="0"/>
              </a:rPr>
              <a:t>Argentina</a:t>
            </a:r>
          </a:p>
        </p:txBody>
      </p:sp>
      <p:sp>
        <p:nvSpPr>
          <p:cNvPr id="103" name="Rounded Rectangle 102"/>
          <p:cNvSpPr/>
          <p:nvPr/>
        </p:nvSpPr>
        <p:spPr>
          <a:xfrm>
            <a:off x="4382379" y="1635302"/>
            <a:ext cx="667316" cy="330201"/>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dirty="0">
                <a:solidFill>
                  <a:schemeClr val="tx1"/>
                </a:solidFill>
                <a:latin typeface="Helvetica Neue LT Com 57 Condensed" charset="0"/>
                <a:ea typeface="Helvetica Neue LT Com 57 Condensed" charset="0"/>
                <a:cs typeface="Helvetica Neue LT Com 57 Condensed" charset="0"/>
              </a:rPr>
              <a:t> Juan </a:t>
            </a:r>
            <a:r>
              <a:rPr lang="en-US" sz="975" dirty="0" err="1">
                <a:solidFill>
                  <a:schemeClr val="tx1"/>
                </a:solidFill>
                <a:latin typeface="Helvetica Neue LT Com 57 Condensed" charset="0"/>
                <a:ea typeface="Helvetica Neue LT Com 57 Condensed" charset="0"/>
                <a:cs typeface="Helvetica Neue LT Com 57 Condensed" charset="0"/>
              </a:rPr>
              <a:t>Perón</a:t>
            </a:r>
            <a:endParaRPr lang="en-US" sz="975" dirty="0">
              <a:solidFill>
                <a:schemeClr val="tx1"/>
              </a:solidFill>
              <a:latin typeface="Helvetica Neue LT Com 57 Condensed" charset="0"/>
              <a:ea typeface="Helvetica Neue LT Com 57 Condensed" charset="0"/>
              <a:cs typeface="Helvetica Neue LT Com 57 Condensed" charset="0"/>
            </a:endParaRPr>
          </a:p>
        </p:txBody>
      </p:sp>
      <p:sp>
        <p:nvSpPr>
          <p:cNvPr id="104" name="Rounded Rectangle 103"/>
          <p:cNvSpPr/>
          <p:nvPr/>
        </p:nvSpPr>
        <p:spPr>
          <a:xfrm>
            <a:off x="3665261" y="2168005"/>
            <a:ext cx="652565" cy="330201"/>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dirty="0">
                <a:solidFill>
                  <a:schemeClr val="tx1"/>
                </a:solidFill>
                <a:latin typeface="Helvetica Neue LT Com 57 Condensed" charset="0"/>
                <a:ea typeface="Helvetica Neue LT Com 57 Condensed" charset="0"/>
                <a:cs typeface="Helvetica Neue LT Com 57 Condensed" charset="0"/>
              </a:rPr>
              <a:t>Eva</a:t>
            </a:r>
          </a:p>
          <a:p>
            <a:pPr algn="ctr"/>
            <a:r>
              <a:rPr lang="en-US" sz="975" dirty="0" err="1">
                <a:solidFill>
                  <a:schemeClr val="tx1"/>
                </a:solidFill>
                <a:latin typeface="Helvetica Neue LT Com 57 Condensed" charset="0"/>
                <a:ea typeface="Helvetica Neue LT Com 57 Condensed" charset="0"/>
                <a:cs typeface="Helvetica Neue LT Com 57 Condensed" charset="0"/>
              </a:rPr>
              <a:t>Perón</a:t>
            </a:r>
            <a:endParaRPr lang="en-US" sz="975" dirty="0">
              <a:solidFill>
                <a:schemeClr val="tx1"/>
              </a:solidFill>
              <a:latin typeface="Helvetica Neue LT Com 57 Condensed" charset="0"/>
              <a:ea typeface="Helvetica Neue LT Com 57 Condensed" charset="0"/>
              <a:cs typeface="Helvetica Neue LT Com 57 Condensed" charset="0"/>
            </a:endParaRPr>
          </a:p>
        </p:txBody>
      </p:sp>
      <p:sp>
        <p:nvSpPr>
          <p:cNvPr id="105" name="Rounded Rectangle 104"/>
          <p:cNvSpPr/>
          <p:nvPr/>
        </p:nvSpPr>
        <p:spPr>
          <a:xfrm>
            <a:off x="3681876" y="2796709"/>
            <a:ext cx="619330" cy="539749"/>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latin typeface="Helvetica Neue LT Com 57 Condensed" charset="0"/>
                <a:ea typeface="Helvetica Neue LT Com 57 Condensed" charset="0"/>
                <a:cs typeface="Helvetica Neue LT Com 57 Condensed" charset="0"/>
              </a:rPr>
              <a:t>The Prodigal Woman </a:t>
            </a:r>
            <a:endParaRPr lang="en-US" sz="900" dirty="0">
              <a:solidFill>
                <a:schemeClr val="tx1"/>
              </a:solidFill>
              <a:latin typeface="Helvetica Neue LT Com 57 Condensed" charset="0"/>
              <a:ea typeface="Helvetica Neue LT Com 57 Condensed" charset="0"/>
              <a:cs typeface="Helvetica Neue LT Com 57 Condensed" charset="0"/>
            </a:endParaRPr>
          </a:p>
        </p:txBody>
      </p:sp>
      <p:sp>
        <p:nvSpPr>
          <p:cNvPr id="106" name="TextBox 105"/>
          <p:cNvSpPr txBox="1"/>
          <p:nvPr/>
        </p:nvSpPr>
        <p:spPr>
          <a:xfrm>
            <a:off x="4557489" y="883799"/>
            <a:ext cx="577402" cy="230832"/>
          </a:xfrm>
          <a:prstGeom prst="rect">
            <a:avLst/>
          </a:prstGeom>
          <a:solidFill>
            <a:schemeClr val="bg1">
              <a:alpha val="58000"/>
            </a:schemeClr>
          </a:solidFill>
        </p:spPr>
        <p:txBody>
          <a:bodyPr wrap="none" rtlCol="0">
            <a:spAutoFit/>
          </a:bodyPr>
          <a:lstStyle/>
          <a:p>
            <a:r>
              <a:rPr lang="en-US" sz="900" dirty="0">
                <a:latin typeface="Helvetica Neue LT Com 57 Condensed" charset="0"/>
                <a:ea typeface="Helvetica Neue LT Com 57 Condensed" charset="0"/>
                <a:cs typeface="Helvetica Neue LT Com 57 Condensed" charset="0"/>
              </a:rPr>
              <a:t>contains</a:t>
            </a:r>
          </a:p>
        </p:txBody>
      </p:sp>
      <p:cxnSp>
        <p:nvCxnSpPr>
          <p:cNvPr id="183" name="Straight Arrow Connector 182"/>
          <p:cNvCxnSpPr>
            <a:stCxn id="56" idx="1"/>
            <a:endCxn id="57" idx="0"/>
          </p:cNvCxnSpPr>
          <p:nvPr/>
        </p:nvCxnSpPr>
        <p:spPr>
          <a:xfrm flipH="1">
            <a:off x="5138560" y="1800404"/>
            <a:ext cx="333326" cy="367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a:stCxn id="57" idx="2"/>
          </p:cNvCxnSpPr>
          <p:nvPr/>
        </p:nvCxnSpPr>
        <p:spPr>
          <a:xfrm>
            <a:off x="5138559" y="2498206"/>
            <a:ext cx="644070" cy="3467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p:nvPr/>
        </p:nvCxnSpPr>
        <p:spPr>
          <a:xfrm>
            <a:off x="6564747" y="2498205"/>
            <a:ext cx="4024" cy="2947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9" name="TextBox 188"/>
          <p:cNvSpPr txBox="1"/>
          <p:nvPr/>
        </p:nvSpPr>
        <p:spPr>
          <a:xfrm>
            <a:off x="6230072" y="2525176"/>
            <a:ext cx="580608" cy="230832"/>
          </a:xfrm>
          <a:prstGeom prst="rect">
            <a:avLst/>
          </a:prstGeom>
          <a:solidFill>
            <a:schemeClr val="bg1">
              <a:alpha val="58000"/>
            </a:schemeClr>
          </a:solidFill>
        </p:spPr>
        <p:txBody>
          <a:bodyPr wrap="none" rtlCol="0">
            <a:spAutoFit/>
          </a:bodyPr>
          <a:lstStyle/>
          <a:p>
            <a:r>
              <a:rPr lang="en-US" sz="900" dirty="0" err="1">
                <a:latin typeface="Helvetica Neue LT Com 57 Condensed" charset="0"/>
                <a:ea typeface="Helvetica Neue LT Com 57 Condensed" charset="0"/>
                <a:cs typeface="Helvetica Neue LT Com 57 Condensed" charset="0"/>
              </a:rPr>
              <a:t>acted_in</a:t>
            </a:r>
            <a:endParaRPr lang="en-US" sz="900" dirty="0">
              <a:latin typeface="Helvetica Neue LT Com 57 Condensed" charset="0"/>
              <a:ea typeface="Helvetica Neue LT Com 57 Condensed" charset="0"/>
              <a:cs typeface="Helvetica Neue LT Com 57 Condensed" charset="0"/>
            </a:endParaRPr>
          </a:p>
        </p:txBody>
      </p:sp>
      <p:sp>
        <p:nvSpPr>
          <p:cNvPr id="190" name="Rounded Rectangle 189"/>
          <p:cNvSpPr/>
          <p:nvPr/>
        </p:nvSpPr>
        <p:spPr>
          <a:xfrm>
            <a:off x="6267040" y="2168005"/>
            <a:ext cx="595415" cy="330201"/>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Helvetica Neue LT Com 57 Condensed" charset="0"/>
                <a:ea typeface="Helvetica Neue LT Com 57 Condensed" charset="0"/>
                <a:cs typeface="Helvetica Neue LT Com 57 Condensed" charset="0"/>
              </a:rPr>
              <a:t>Nancy Reagan</a:t>
            </a:r>
            <a:endParaRPr lang="en-US" sz="1000" dirty="0">
              <a:solidFill>
                <a:schemeClr val="tx1"/>
              </a:solidFill>
              <a:latin typeface="Helvetica Neue LT Com 57 Condensed" charset="0"/>
              <a:ea typeface="Helvetica Neue LT Com 57 Condensed" charset="0"/>
              <a:cs typeface="Helvetica Neue LT Com 57 Condensed" charset="0"/>
            </a:endParaRPr>
          </a:p>
        </p:txBody>
      </p:sp>
      <p:sp>
        <p:nvSpPr>
          <p:cNvPr id="191" name="Rounded Rectangle 190"/>
          <p:cNvSpPr/>
          <p:nvPr/>
        </p:nvSpPr>
        <p:spPr>
          <a:xfrm>
            <a:off x="6249581" y="2792996"/>
            <a:ext cx="638380" cy="539749"/>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Helvetica Neue LT Com 57 Condensed" charset="0"/>
                <a:ea typeface="Helvetica Neue LT Com 57 Condensed" charset="0"/>
                <a:cs typeface="Helvetica Neue LT Com 57 Condensed" charset="0"/>
              </a:rPr>
              <a:t>Night Into Morning </a:t>
            </a:r>
          </a:p>
        </p:txBody>
      </p:sp>
      <p:cxnSp>
        <p:nvCxnSpPr>
          <p:cNvPr id="193" name="Straight Arrow Connector 192"/>
          <p:cNvCxnSpPr>
            <a:endCxn id="190" idx="0"/>
          </p:cNvCxnSpPr>
          <p:nvPr/>
        </p:nvCxnSpPr>
        <p:spPr>
          <a:xfrm flipH="1">
            <a:off x="6564746" y="1800406"/>
            <a:ext cx="950094" cy="3675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7" name="TextBox 196"/>
          <p:cNvSpPr txBox="1"/>
          <p:nvPr/>
        </p:nvSpPr>
        <p:spPr>
          <a:xfrm rot="20218968">
            <a:off x="6628542" y="1755576"/>
            <a:ext cx="801823" cy="230832"/>
          </a:xfrm>
          <a:prstGeom prst="rect">
            <a:avLst/>
          </a:prstGeom>
          <a:solidFill>
            <a:schemeClr val="bg1">
              <a:alpha val="58000"/>
            </a:schemeClr>
          </a:solidFill>
        </p:spPr>
        <p:txBody>
          <a:bodyPr wrap="none" rtlCol="0">
            <a:spAutoFit/>
          </a:bodyPr>
          <a:lstStyle/>
          <a:p>
            <a:r>
              <a:rPr lang="en-US" sz="900" dirty="0" err="1">
                <a:latin typeface="Helvetica Neue LT Com 57 Condensed" charset="0"/>
                <a:ea typeface="Helvetica Neue LT Com 57 Condensed" charset="0"/>
                <a:cs typeface="Helvetica Neue LT Com 57 Condensed" charset="0"/>
              </a:rPr>
              <a:t>married_with</a:t>
            </a:r>
            <a:endParaRPr lang="en-US" sz="900" dirty="0">
              <a:latin typeface="Helvetica Neue LT Com 57 Condensed" charset="0"/>
              <a:ea typeface="Helvetica Neue LT Com 57 Condensed" charset="0"/>
              <a:cs typeface="Helvetica Neue LT Com 57 Condensed" charset="0"/>
            </a:endParaRPr>
          </a:p>
        </p:txBody>
      </p:sp>
      <p:cxnSp>
        <p:nvCxnSpPr>
          <p:cNvPr id="198" name="Straight Arrow Connector 197"/>
          <p:cNvCxnSpPr>
            <a:stCxn id="59" idx="2"/>
          </p:cNvCxnSpPr>
          <p:nvPr/>
        </p:nvCxnSpPr>
        <p:spPr>
          <a:xfrm flipH="1">
            <a:off x="7427037" y="1965504"/>
            <a:ext cx="414090" cy="273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2" name="TextBox 201"/>
          <p:cNvSpPr txBox="1"/>
          <p:nvPr/>
        </p:nvSpPr>
        <p:spPr>
          <a:xfrm>
            <a:off x="7272349" y="1990868"/>
            <a:ext cx="423514" cy="230832"/>
          </a:xfrm>
          <a:prstGeom prst="rect">
            <a:avLst/>
          </a:prstGeom>
          <a:solidFill>
            <a:schemeClr val="bg1">
              <a:alpha val="58000"/>
            </a:schemeClr>
          </a:solidFill>
        </p:spPr>
        <p:txBody>
          <a:bodyPr wrap="none" rtlCol="0">
            <a:spAutoFit/>
          </a:bodyPr>
          <a:lstStyle/>
          <a:p>
            <a:r>
              <a:rPr lang="en-US" sz="900" dirty="0">
                <a:latin typeface="Helvetica Neue LT Com 57 Condensed" charset="0"/>
                <a:ea typeface="Helvetica Neue LT Com 57 Condensed" charset="0"/>
                <a:cs typeface="Helvetica Neue LT Com 57 Condensed" charset="0"/>
              </a:rPr>
              <a:t>Party</a:t>
            </a:r>
          </a:p>
        </p:txBody>
      </p:sp>
      <p:sp>
        <p:nvSpPr>
          <p:cNvPr id="203" name="Rounded Rectangle 202"/>
          <p:cNvSpPr/>
          <p:nvPr/>
        </p:nvSpPr>
        <p:spPr>
          <a:xfrm>
            <a:off x="6986914" y="2242521"/>
            <a:ext cx="761665" cy="321191"/>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Helvetica Neue LT Com 57 Condensed" charset="0"/>
                <a:ea typeface="Helvetica Neue LT Com 57 Condensed" charset="0"/>
                <a:cs typeface="Helvetica Neue LT Com 57 Condensed" charset="0"/>
              </a:rPr>
              <a:t>Republican</a:t>
            </a:r>
          </a:p>
        </p:txBody>
      </p:sp>
      <p:sp>
        <p:nvSpPr>
          <p:cNvPr id="236" name="Rounded Rectangle 235"/>
          <p:cNvSpPr/>
          <p:nvPr/>
        </p:nvSpPr>
        <p:spPr>
          <a:xfrm>
            <a:off x="441513" y="3794034"/>
            <a:ext cx="2366776" cy="601428"/>
          </a:xfrm>
          <a:prstGeom prst="roundRect">
            <a:avLst/>
          </a:prstGeom>
          <a:solidFill>
            <a:schemeClr val="accent4">
              <a:lumMod val="40000"/>
              <a:lumOff val="60000"/>
            </a:schemeClr>
          </a:solidFill>
          <a:ln w="25400" cmpd="sng">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latin typeface="Helvetica Neue LT Com 57 Condensed" charset="0"/>
              <a:ea typeface="Helvetica Neue LT Com 57 Condensed" charset="0"/>
              <a:cs typeface="Helvetica Neue LT Com 57 Condensed" charset="0"/>
            </a:endParaRPr>
          </a:p>
        </p:txBody>
      </p:sp>
      <p:sp>
        <p:nvSpPr>
          <p:cNvPr id="237" name="Rounded Rectangle 236"/>
          <p:cNvSpPr/>
          <p:nvPr/>
        </p:nvSpPr>
        <p:spPr>
          <a:xfrm>
            <a:off x="435555" y="1263402"/>
            <a:ext cx="2372734" cy="601428"/>
          </a:xfrm>
          <a:prstGeom prst="roundRect">
            <a:avLst/>
          </a:prstGeom>
          <a:solidFill>
            <a:schemeClr val="accent1">
              <a:lumMod val="60000"/>
              <a:lumOff val="40000"/>
              <a:alpha val="49000"/>
            </a:schemeClr>
          </a:solidFill>
          <a:ln w="25400" cmpd="sng">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latin typeface="Helvetica Neue LT Com 57 Condensed" charset="0"/>
              <a:ea typeface="Helvetica Neue LT Com 57 Condensed" charset="0"/>
              <a:cs typeface="Helvetica Neue LT Com 57 Condensed" charset="0"/>
            </a:endParaRPr>
          </a:p>
        </p:txBody>
      </p:sp>
      <p:cxnSp>
        <p:nvCxnSpPr>
          <p:cNvPr id="238" name="Straight Arrow Connector 237"/>
          <p:cNvCxnSpPr>
            <a:stCxn id="241" idx="3"/>
            <a:endCxn id="240" idx="1"/>
          </p:cNvCxnSpPr>
          <p:nvPr/>
        </p:nvCxnSpPr>
        <p:spPr>
          <a:xfrm>
            <a:off x="1181755" y="1581672"/>
            <a:ext cx="9103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9" name="TextBox 238"/>
          <p:cNvSpPr txBox="1"/>
          <p:nvPr/>
        </p:nvSpPr>
        <p:spPr>
          <a:xfrm>
            <a:off x="1200943" y="1304910"/>
            <a:ext cx="832279" cy="246221"/>
          </a:xfrm>
          <a:prstGeom prst="rect">
            <a:avLst/>
          </a:prstGeom>
          <a:solidFill>
            <a:schemeClr val="bg1">
              <a:alpha val="58000"/>
            </a:schemeClr>
          </a:solidFill>
        </p:spPr>
        <p:txBody>
          <a:bodyPr wrap="none" rtlCol="0">
            <a:spAutoFit/>
          </a:bodyPr>
          <a:lstStyle/>
          <a:p>
            <a:r>
              <a:rPr lang="en-US" sz="1000" dirty="0" err="1">
                <a:latin typeface="Helvetica Neue LT Com 57 Condensed" charset="0"/>
                <a:ea typeface="Helvetica Neue LT Com 57 Condensed" charset="0"/>
                <a:cs typeface="Helvetica Neue LT Com 57 Condensed" charset="0"/>
              </a:rPr>
              <a:t>President_of</a:t>
            </a:r>
            <a:endParaRPr lang="en-US" sz="1000" dirty="0">
              <a:latin typeface="Helvetica Neue LT Com 57 Condensed" charset="0"/>
              <a:ea typeface="Helvetica Neue LT Com 57 Condensed" charset="0"/>
              <a:cs typeface="Helvetica Neue LT Com 57 Condensed" charset="0"/>
            </a:endParaRPr>
          </a:p>
        </p:txBody>
      </p:sp>
      <p:sp>
        <p:nvSpPr>
          <p:cNvPr id="240" name="Rounded Rectangle 239"/>
          <p:cNvSpPr/>
          <p:nvPr/>
        </p:nvSpPr>
        <p:spPr>
          <a:xfrm>
            <a:off x="2092092" y="1467372"/>
            <a:ext cx="522752" cy="228600"/>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Helvetica Neue LT Com 57 Condensed" charset="0"/>
                <a:ea typeface="Helvetica Neue LT Com 57 Condensed" charset="0"/>
                <a:cs typeface="Helvetica Neue LT Com 57 Condensed" charset="0"/>
              </a:rPr>
              <a:t>U.S.A.</a:t>
            </a:r>
          </a:p>
        </p:txBody>
      </p:sp>
      <p:sp>
        <p:nvSpPr>
          <p:cNvPr id="241" name="Rounded Rectangle 240"/>
          <p:cNvSpPr/>
          <p:nvPr/>
        </p:nvSpPr>
        <p:spPr>
          <a:xfrm>
            <a:off x="529190" y="1416572"/>
            <a:ext cx="652565" cy="330201"/>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Helvetica Neue LT Com 57 Condensed" charset="0"/>
                <a:ea typeface="Helvetica Neue LT Com 57 Condensed" charset="0"/>
                <a:cs typeface="Helvetica Neue LT Com 57 Condensed" charset="0"/>
              </a:rPr>
              <a:t> Ronald Reagan</a:t>
            </a:r>
            <a:endParaRPr lang="en-US" sz="900" dirty="0">
              <a:solidFill>
                <a:schemeClr val="tx1"/>
              </a:solidFill>
              <a:latin typeface="Helvetica Neue LT Com 57 Condensed" charset="0"/>
              <a:ea typeface="Helvetica Neue LT Com 57 Condensed" charset="0"/>
              <a:cs typeface="Helvetica Neue LT Com 57 Condensed" charset="0"/>
            </a:endParaRPr>
          </a:p>
        </p:txBody>
      </p:sp>
      <p:sp>
        <p:nvSpPr>
          <p:cNvPr id="242" name="TextBox 241"/>
          <p:cNvSpPr txBox="1"/>
          <p:nvPr/>
        </p:nvSpPr>
        <p:spPr>
          <a:xfrm>
            <a:off x="435555" y="857105"/>
            <a:ext cx="1678665" cy="369332"/>
          </a:xfrm>
          <a:prstGeom prst="rect">
            <a:avLst/>
          </a:prstGeom>
          <a:noFill/>
        </p:spPr>
        <p:txBody>
          <a:bodyPr wrap="none" rtlCol="0">
            <a:spAutoFit/>
          </a:bodyPr>
          <a:lstStyle/>
          <a:p>
            <a:r>
              <a:rPr lang="en-US" b="1" dirty="0">
                <a:latin typeface="Helvetica Neue Condensed" charset="0"/>
                <a:ea typeface="Helvetica Neue Condensed" charset="0"/>
                <a:cs typeface="Helvetica Neue Condensed" charset="0"/>
              </a:rPr>
              <a:t>The User Search</a:t>
            </a:r>
          </a:p>
        </p:txBody>
      </p:sp>
      <p:sp>
        <p:nvSpPr>
          <p:cNvPr id="243" name="TextBox 242"/>
          <p:cNvSpPr txBox="1"/>
          <p:nvPr/>
        </p:nvSpPr>
        <p:spPr>
          <a:xfrm>
            <a:off x="402651" y="2003230"/>
            <a:ext cx="2901756" cy="369332"/>
          </a:xfrm>
          <a:prstGeom prst="rect">
            <a:avLst/>
          </a:prstGeom>
          <a:noFill/>
        </p:spPr>
        <p:txBody>
          <a:bodyPr wrap="none" rtlCol="0">
            <a:spAutoFit/>
          </a:bodyPr>
          <a:lstStyle/>
          <a:p>
            <a:r>
              <a:rPr lang="en-US" b="1" dirty="0">
                <a:latin typeface="Helvetica Neue Condensed" charset="0"/>
                <a:ea typeface="Helvetica Neue Condensed" charset="0"/>
                <a:cs typeface="Helvetica Neue Condensed" charset="0"/>
              </a:rPr>
              <a:t>Which Expansion to Suggest?</a:t>
            </a:r>
          </a:p>
        </p:txBody>
      </p:sp>
      <p:sp>
        <p:nvSpPr>
          <p:cNvPr id="244" name="Rounded Rectangle 243"/>
          <p:cNvSpPr/>
          <p:nvPr/>
        </p:nvSpPr>
        <p:spPr>
          <a:xfrm>
            <a:off x="435555" y="2383796"/>
            <a:ext cx="2372734" cy="601428"/>
          </a:xfrm>
          <a:prstGeom prst="roundRect">
            <a:avLst/>
          </a:prstGeom>
          <a:solidFill>
            <a:schemeClr val="accent4">
              <a:lumMod val="40000"/>
              <a:lumOff val="60000"/>
            </a:schemeClr>
          </a:solidFill>
          <a:ln w="25400" cmpd="sng">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latin typeface="Helvetica Neue LT Com 57 Condensed" charset="0"/>
              <a:ea typeface="Helvetica Neue LT Com 57 Condensed" charset="0"/>
              <a:cs typeface="Helvetica Neue LT Com 57 Condensed" charset="0"/>
            </a:endParaRPr>
          </a:p>
        </p:txBody>
      </p:sp>
      <p:cxnSp>
        <p:nvCxnSpPr>
          <p:cNvPr id="245" name="Straight Arrow Connector 244"/>
          <p:cNvCxnSpPr>
            <a:cxnSpLocks/>
          </p:cNvCxnSpPr>
          <p:nvPr/>
        </p:nvCxnSpPr>
        <p:spPr>
          <a:xfrm>
            <a:off x="1113966" y="2691060"/>
            <a:ext cx="841018" cy="5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6" name="TextBox 245"/>
          <p:cNvSpPr txBox="1"/>
          <p:nvPr/>
        </p:nvSpPr>
        <p:spPr>
          <a:xfrm>
            <a:off x="1334942" y="2435223"/>
            <a:ext cx="452368" cy="246221"/>
          </a:xfrm>
          <a:prstGeom prst="rect">
            <a:avLst/>
          </a:prstGeom>
          <a:solidFill>
            <a:schemeClr val="bg1">
              <a:alpha val="58000"/>
            </a:schemeClr>
          </a:solidFill>
        </p:spPr>
        <p:txBody>
          <a:bodyPr wrap="none" rtlCol="0">
            <a:spAutoFit/>
          </a:bodyPr>
          <a:lstStyle/>
          <a:p>
            <a:r>
              <a:rPr lang="en-US" sz="1000" dirty="0">
                <a:latin typeface="Helvetica Neue LT Com 57 Condensed" charset="0"/>
                <a:ea typeface="Helvetica Neue LT Com 57 Condensed" charset="0"/>
                <a:cs typeface="Helvetica Neue LT Com 57 Condensed" charset="0"/>
              </a:rPr>
              <a:t>Party</a:t>
            </a:r>
          </a:p>
        </p:txBody>
      </p:sp>
      <p:sp>
        <p:nvSpPr>
          <p:cNvPr id="247" name="Rounded Rectangle 246"/>
          <p:cNvSpPr/>
          <p:nvPr/>
        </p:nvSpPr>
        <p:spPr>
          <a:xfrm>
            <a:off x="530226" y="2484329"/>
            <a:ext cx="652565" cy="399269"/>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Helvetica Neue LT Com 57 Condensed" charset="0"/>
                <a:ea typeface="Helvetica Neue LT Com 57 Condensed" charset="0"/>
                <a:cs typeface="Helvetica Neue LT Com 57 Condensed" charset="0"/>
              </a:rPr>
              <a:t> Ronald Reagan</a:t>
            </a:r>
            <a:endParaRPr lang="en-US" sz="900" dirty="0">
              <a:solidFill>
                <a:schemeClr val="tx1"/>
              </a:solidFill>
              <a:latin typeface="Helvetica Neue LT Com 57 Condensed" charset="0"/>
              <a:ea typeface="Helvetica Neue LT Com 57 Condensed" charset="0"/>
              <a:cs typeface="Helvetica Neue LT Com 57 Condensed" charset="0"/>
            </a:endParaRPr>
          </a:p>
        </p:txBody>
      </p:sp>
      <p:sp>
        <p:nvSpPr>
          <p:cNvPr id="248" name="Rounded Rectangle 247"/>
          <p:cNvSpPr/>
          <p:nvPr/>
        </p:nvSpPr>
        <p:spPr>
          <a:xfrm>
            <a:off x="1974823" y="2533406"/>
            <a:ext cx="793388" cy="330201"/>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algn="ctr"/>
            <a:r>
              <a:rPr lang="en-US" sz="1100" dirty="0">
                <a:solidFill>
                  <a:schemeClr val="tx1"/>
                </a:solidFill>
                <a:latin typeface="Helvetica Neue LT Com 57 Condensed" charset="0"/>
                <a:ea typeface="Helvetica Neue LT Com 57 Condensed" charset="0"/>
                <a:cs typeface="Helvetica Neue LT Com 57 Condensed" charset="0"/>
              </a:rPr>
              <a:t>Republican</a:t>
            </a:r>
          </a:p>
        </p:txBody>
      </p:sp>
      <p:sp>
        <p:nvSpPr>
          <p:cNvPr id="249" name="Rounded Rectangle 248"/>
          <p:cNvSpPr/>
          <p:nvPr/>
        </p:nvSpPr>
        <p:spPr>
          <a:xfrm>
            <a:off x="435555" y="3123969"/>
            <a:ext cx="2372734" cy="601428"/>
          </a:xfrm>
          <a:prstGeom prst="roundRect">
            <a:avLst/>
          </a:prstGeom>
          <a:solidFill>
            <a:schemeClr val="accent4">
              <a:lumMod val="40000"/>
              <a:lumOff val="60000"/>
            </a:schemeClr>
          </a:solidFill>
          <a:ln w="25400" cmpd="sng">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latin typeface="Helvetica Neue LT Com 57 Condensed" charset="0"/>
              <a:ea typeface="Helvetica Neue LT Com 57 Condensed" charset="0"/>
              <a:cs typeface="Helvetica Neue LT Com 57 Condensed" charset="0"/>
            </a:endParaRPr>
          </a:p>
        </p:txBody>
      </p:sp>
      <p:cxnSp>
        <p:nvCxnSpPr>
          <p:cNvPr id="250" name="Straight Arrow Connector 249"/>
          <p:cNvCxnSpPr/>
          <p:nvPr/>
        </p:nvCxnSpPr>
        <p:spPr>
          <a:xfrm>
            <a:off x="1182791" y="3423609"/>
            <a:ext cx="7550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1" name="TextBox 250"/>
          <p:cNvSpPr txBox="1"/>
          <p:nvPr/>
        </p:nvSpPr>
        <p:spPr>
          <a:xfrm>
            <a:off x="1236484" y="3155472"/>
            <a:ext cx="635110" cy="246221"/>
          </a:xfrm>
          <a:prstGeom prst="rect">
            <a:avLst/>
          </a:prstGeom>
          <a:solidFill>
            <a:schemeClr val="bg1">
              <a:alpha val="58000"/>
            </a:schemeClr>
          </a:solidFill>
        </p:spPr>
        <p:txBody>
          <a:bodyPr wrap="none" rtlCol="0">
            <a:spAutoFit/>
          </a:bodyPr>
          <a:lstStyle/>
          <a:p>
            <a:r>
              <a:rPr lang="en-US" sz="1000" dirty="0" err="1">
                <a:latin typeface="Helvetica Neue LT Com 57 Condensed" charset="0"/>
                <a:ea typeface="Helvetica Neue LT Com 57 Condensed" charset="0"/>
                <a:cs typeface="Helvetica Neue LT Com 57 Condensed" charset="0"/>
              </a:rPr>
              <a:t>Acted_in</a:t>
            </a:r>
            <a:endParaRPr lang="en-US" sz="1000" dirty="0">
              <a:latin typeface="Helvetica Neue LT Com 57 Condensed" charset="0"/>
              <a:ea typeface="Helvetica Neue LT Com 57 Condensed" charset="0"/>
              <a:cs typeface="Helvetica Neue LT Com 57 Condensed" charset="0"/>
            </a:endParaRPr>
          </a:p>
        </p:txBody>
      </p:sp>
      <p:sp>
        <p:nvSpPr>
          <p:cNvPr id="252" name="Rounded Rectangle 251"/>
          <p:cNvSpPr/>
          <p:nvPr/>
        </p:nvSpPr>
        <p:spPr>
          <a:xfrm>
            <a:off x="530226" y="3215861"/>
            <a:ext cx="652565" cy="372850"/>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Helvetica Neue LT Com 57 Condensed" charset="0"/>
                <a:ea typeface="Helvetica Neue LT Com 57 Condensed" charset="0"/>
                <a:cs typeface="Helvetica Neue LT Com 57 Condensed" charset="0"/>
              </a:rPr>
              <a:t> Ronald Reagan</a:t>
            </a:r>
            <a:endParaRPr lang="en-US" sz="900" dirty="0">
              <a:solidFill>
                <a:schemeClr val="tx1"/>
              </a:solidFill>
              <a:latin typeface="Helvetica Neue LT Com 57 Condensed" charset="0"/>
              <a:ea typeface="Helvetica Neue LT Com 57 Condensed" charset="0"/>
              <a:cs typeface="Helvetica Neue LT Com 57 Condensed" charset="0"/>
            </a:endParaRPr>
          </a:p>
        </p:txBody>
      </p:sp>
      <p:sp>
        <p:nvSpPr>
          <p:cNvPr id="253" name="Rounded Rectangle 252"/>
          <p:cNvSpPr/>
          <p:nvPr/>
        </p:nvSpPr>
        <p:spPr>
          <a:xfrm>
            <a:off x="1946175" y="3215860"/>
            <a:ext cx="758104" cy="381993"/>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Helvetica Neue LT Com 57 Condensed" charset="0"/>
                <a:ea typeface="Helvetica Neue LT Com 57 Condensed" charset="0"/>
                <a:cs typeface="Helvetica Neue LT Com 57 Condensed" charset="0"/>
              </a:rPr>
              <a:t>Law and Order</a:t>
            </a:r>
          </a:p>
        </p:txBody>
      </p:sp>
      <p:sp>
        <p:nvSpPr>
          <p:cNvPr id="254" name="TextBox 253"/>
          <p:cNvSpPr txBox="1"/>
          <p:nvPr/>
        </p:nvSpPr>
        <p:spPr>
          <a:xfrm>
            <a:off x="1236484" y="4282322"/>
            <a:ext cx="530530" cy="461665"/>
          </a:xfrm>
          <a:prstGeom prst="rect">
            <a:avLst/>
          </a:prstGeom>
          <a:noFill/>
        </p:spPr>
        <p:txBody>
          <a:bodyPr wrap="none" rtlCol="0">
            <a:spAutoFit/>
          </a:bodyPr>
          <a:lstStyle/>
          <a:p>
            <a:r>
              <a:rPr lang="en-US" sz="2400" dirty="0">
                <a:latin typeface="Helvetica Neue LT Com 57 Condensed" charset="0"/>
                <a:ea typeface="Helvetica Neue LT Com 57 Condensed" charset="0"/>
                <a:cs typeface="Helvetica Neue LT Com 57 Condensed" charset="0"/>
              </a:rPr>
              <a:t>. . .</a:t>
            </a:r>
          </a:p>
        </p:txBody>
      </p:sp>
      <p:sp>
        <p:nvSpPr>
          <p:cNvPr id="255" name="Rounded Rectangle 254"/>
          <p:cNvSpPr/>
          <p:nvPr/>
        </p:nvSpPr>
        <p:spPr>
          <a:xfrm>
            <a:off x="1956073" y="3997374"/>
            <a:ext cx="522752" cy="228600"/>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Helvetica Neue LT Com 57 Condensed" charset="0"/>
                <a:ea typeface="Helvetica Neue LT Com 57 Condensed" charset="0"/>
                <a:cs typeface="Helvetica Neue LT Com 57 Condensed" charset="0"/>
              </a:rPr>
              <a:t>U.S.A.</a:t>
            </a:r>
          </a:p>
        </p:txBody>
      </p:sp>
      <p:sp>
        <p:nvSpPr>
          <p:cNvPr id="256" name="Rounded Rectangle 255"/>
          <p:cNvSpPr/>
          <p:nvPr/>
        </p:nvSpPr>
        <p:spPr>
          <a:xfrm>
            <a:off x="572224" y="3992436"/>
            <a:ext cx="667316" cy="228600"/>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Helvetica Neue LT Com 57 Condensed" charset="0"/>
                <a:ea typeface="Helvetica Neue LT Com 57 Condensed" charset="0"/>
                <a:cs typeface="Helvetica Neue LT Com 57 Condensed" charset="0"/>
              </a:rPr>
              <a:t>Americas</a:t>
            </a:r>
          </a:p>
        </p:txBody>
      </p:sp>
      <p:sp>
        <p:nvSpPr>
          <p:cNvPr id="257" name="TextBox 256"/>
          <p:cNvSpPr txBox="1"/>
          <p:nvPr/>
        </p:nvSpPr>
        <p:spPr>
          <a:xfrm>
            <a:off x="1287389" y="3837699"/>
            <a:ext cx="620683" cy="246221"/>
          </a:xfrm>
          <a:prstGeom prst="rect">
            <a:avLst/>
          </a:prstGeom>
          <a:solidFill>
            <a:schemeClr val="bg1">
              <a:alpha val="58000"/>
            </a:schemeClr>
          </a:solidFill>
        </p:spPr>
        <p:txBody>
          <a:bodyPr wrap="none" rtlCol="0">
            <a:spAutoFit/>
          </a:bodyPr>
          <a:lstStyle/>
          <a:p>
            <a:r>
              <a:rPr lang="en-US" sz="1000" dirty="0">
                <a:latin typeface="Helvetica Neue LT Com 57 Condensed" charset="0"/>
                <a:ea typeface="Helvetica Neue LT Com 57 Condensed" charset="0"/>
                <a:cs typeface="Helvetica Neue LT Com 57 Condensed" charset="0"/>
              </a:rPr>
              <a:t>contains</a:t>
            </a:r>
          </a:p>
        </p:txBody>
      </p:sp>
      <p:cxnSp>
        <p:nvCxnSpPr>
          <p:cNvPr id="258" name="Straight Arrow Connector 257"/>
          <p:cNvCxnSpPr/>
          <p:nvPr/>
        </p:nvCxnSpPr>
        <p:spPr>
          <a:xfrm>
            <a:off x="1239540" y="4106737"/>
            <a:ext cx="699658" cy="4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6" name="Title 1"/>
          <p:cNvSpPr txBox="1">
            <a:spLocks/>
          </p:cNvSpPr>
          <p:nvPr/>
        </p:nvSpPr>
        <p:spPr bwMode="black">
          <a:xfrm>
            <a:off x="329184" y="235064"/>
            <a:ext cx="8117206" cy="430887"/>
          </a:xfrm>
          <a:prstGeom prst="rect">
            <a:avLst/>
          </a:prstGeom>
          <a:ln>
            <a:noFill/>
          </a:ln>
        </p:spPr>
        <p:txBody>
          <a:bodyPr vert="horz" wrap="square" lIns="0" tIns="0" rIns="0" bIns="0" rtlCol="0" anchor="b" anchorCtr="0">
            <a:noAutofit/>
          </a:bodyPr>
          <a:lstStyle>
            <a:lvl1pPr algn="ctr" defTabSz="457200" rtl="0" eaLnBrk="1" latinLnBrk="0" hangingPunct="1">
              <a:lnSpc>
                <a:spcPct val="100000"/>
              </a:lnSpc>
              <a:spcBef>
                <a:spcPct val="0"/>
              </a:spcBef>
              <a:spcAft>
                <a:spcPts val="0"/>
              </a:spcAft>
              <a:buNone/>
              <a:defRPr lang="en-GB" sz="4500" b="0" i="0" kern="1200">
                <a:solidFill>
                  <a:srgbClr val="000000"/>
                </a:solidFill>
                <a:latin typeface="Helvetica Neue Bold Condensed"/>
                <a:ea typeface="+mj-ea"/>
                <a:cs typeface="Helvetica Neue Bold Condensed"/>
              </a:defRPr>
            </a:lvl1pPr>
          </a:lstStyle>
          <a:p>
            <a:pPr algn="l"/>
            <a:r>
              <a:rPr lang="en-US" sz="2800" dirty="0"/>
              <a:t>Suggesting Expansions</a:t>
            </a:r>
          </a:p>
        </p:txBody>
      </p:sp>
      <p:cxnSp>
        <p:nvCxnSpPr>
          <p:cNvPr id="3" name="Straight Arrow Connector 2"/>
          <p:cNvCxnSpPr/>
          <p:nvPr/>
        </p:nvCxnSpPr>
        <p:spPr>
          <a:xfrm>
            <a:off x="3095625" y="2484329"/>
            <a:ext cx="0" cy="2043067"/>
          </a:xfrm>
          <a:prstGeom prst="straightConnector1">
            <a:avLst/>
          </a:prstGeom>
          <a:ln w="28575" cmpd="sng">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rot="5400000">
            <a:off x="2502054" y="3294349"/>
            <a:ext cx="1584088" cy="338554"/>
          </a:xfrm>
          <a:prstGeom prst="rect">
            <a:avLst/>
          </a:prstGeom>
          <a:noFill/>
        </p:spPr>
        <p:txBody>
          <a:bodyPr wrap="none" rtlCol="0">
            <a:spAutoFit/>
          </a:bodyPr>
          <a:lstStyle/>
          <a:p>
            <a:r>
              <a:rPr lang="en-US" sz="1600" b="1" dirty="0">
                <a:latin typeface="Helvetica Neue Condensed" charset="0"/>
                <a:ea typeface="Helvetica Neue Condensed" charset="0"/>
                <a:cs typeface="Helvetica Neue Condensed" charset="0"/>
              </a:rPr>
              <a:t>Rank Expansions</a:t>
            </a:r>
          </a:p>
        </p:txBody>
      </p:sp>
      <p:sp>
        <p:nvSpPr>
          <p:cNvPr id="78" name="Rectangle 77"/>
          <p:cNvSpPr/>
          <p:nvPr/>
        </p:nvSpPr>
        <p:spPr>
          <a:xfrm>
            <a:off x="3746110" y="3482623"/>
            <a:ext cx="3836025" cy="985517"/>
          </a:xfrm>
          <a:prstGeom prst="rect">
            <a:avLst/>
          </a:prstGeom>
          <a:solidFill>
            <a:schemeClr val="accent1"/>
          </a:solidFill>
          <a:ln>
            <a:noFill/>
          </a:ln>
          <a:effectLst>
            <a:outerShdw blurRad="50800" dist="38100" dir="2700000" algn="tl" rotWithShape="0">
              <a:prstClr val="black">
                <a:alpha val="75000"/>
              </a:prstClr>
            </a:outerShdw>
          </a:effectLst>
        </p:spPr>
        <p:style>
          <a:lnRef idx="1">
            <a:schemeClr val="accent1"/>
          </a:lnRef>
          <a:fillRef idx="3">
            <a:schemeClr val="accent1"/>
          </a:fillRef>
          <a:effectRef idx="2">
            <a:schemeClr val="accent1"/>
          </a:effectRef>
          <a:fontRef idx="minor">
            <a:schemeClr val="lt1"/>
          </a:fontRef>
        </p:style>
        <p:txBody>
          <a:bodyPr lIns="216000" rtlCol="0" anchor="ctr"/>
          <a:lstStyle/>
          <a:p>
            <a:pPr algn="ctr"/>
            <a:r>
              <a:rPr lang="en-US" sz="2000" dirty="0">
                <a:latin typeface="Helvetica Neue LT Com 47 Light Condensed" charset="0"/>
                <a:ea typeface="Helvetica Neue LT Com 47 Light Condensed" charset="0"/>
                <a:cs typeface="Helvetica Neue LT Com 47 Light Condensed" charset="0"/>
              </a:rPr>
              <a:t>Approach:</a:t>
            </a:r>
          </a:p>
          <a:p>
            <a:pPr algn="ctr"/>
            <a:r>
              <a:rPr lang="en-US" sz="2000" b="1" dirty="0">
                <a:latin typeface="Helvetica Neue LT Com 77 Bold Condensed" charset="0"/>
                <a:ea typeface="Helvetica Neue LT Com 77 Bold Condensed" charset="0"/>
                <a:cs typeface="Helvetica Neue LT Com 77 Bold Condensed" charset="0"/>
              </a:rPr>
              <a:t>Rank Edges based </a:t>
            </a:r>
          </a:p>
          <a:p>
            <a:pPr algn="ctr"/>
            <a:r>
              <a:rPr lang="en-US" sz="2000" b="1" dirty="0">
                <a:latin typeface="Helvetica Neue LT Com 77 Bold Condensed" charset="0"/>
                <a:ea typeface="Helvetica Neue LT Com 77 Bold Condensed" charset="0"/>
                <a:cs typeface="Helvetica Neue LT Com 77 Bold Condensed" charset="0"/>
              </a:rPr>
              <a:t>on Label characteristics</a:t>
            </a:r>
          </a:p>
        </p:txBody>
      </p:sp>
      <p:sp>
        <p:nvSpPr>
          <p:cNvPr id="82" name="Rectangle 81">
            <a:extLst>
              <a:ext uri="{FF2B5EF4-FFF2-40B4-BE49-F238E27FC236}">
                <a16:creationId xmlns:a16="http://schemas.microsoft.com/office/drawing/2014/main" id="{0C4108D8-7DE6-F845-8C4D-AD3F015CCCBB}"/>
              </a:ext>
            </a:extLst>
          </p:cNvPr>
          <p:cNvSpPr/>
          <p:nvPr/>
        </p:nvSpPr>
        <p:spPr>
          <a:xfrm>
            <a:off x="7124209" y="391604"/>
            <a:ext cx="1852430" cy="300082"/>
          </a:xfrm>
          <a:prstGeom prst="rect">
            <a:avLst/>
          </a:prstGeom>
        </p:spPr>
        <p:txBody>
          <a:bodyPr wrap="none">
            <a:spAutoFit/>
          </a:bodyPr>
          <a:lstStyle/>
          <a:p>
            <a:r>
              <a:rPr lang="en-GB" sz="1350" dirty="0">
                <a:solidFill>
                  <a:srgbClr val="0072E5"/>
                </a:solidFill>
                <a:latin typeface="LibreCaslonText"/>
              </a:rPr>
              <a:t>Lissandrini et al. </a:t>
            </a:r>
            <a:r>
              <a:rPr lang="en-GB" sz="1350" dirty="0">
                <a:latin typeface="LibreCaslonText"/>
              </a:rPr>
              <a:t>[</a:t>
            </a:r>
            <a:r>
              <a:rPr lang="en-GB" sz="1350" dirty="0">
                <a:solidFill>
                  <a:srgbClr val="0072E5"/>
                </a:solidFill>
                <a:latin typeface="LibreCaslonText"/>
              </a:rPr>
              <a:t>2020</a:t>
            </a:r>
            <a:r>
              <a:rPr lang="en-GB" sz="1350" dirty="0">
                <a:latin typeface="LibreCaslonText"/>
              </a:rPr>
              <a:t>] </a:t>
            </a:r>
          </a:p>
        </p:txBody>
      </p:sp>
    </p:spTree>
    <p:extLst>
      <p:ext uri="{BB962C8B-B14F-4D97-AF65-F5344CB8AC3E}">
        <p14:creationId xmlns:p14="http://schemas.microsoft.com/office/powerpoint/2010/main" val="1624232899"/>
      </p:ext>
    </p:extLst>
  </p:cSld>
  <p:clrMapOvr>
    <a:masterClrMapping/>
  </p:clrMapOvr>
  <mc:AlternateContent xmlns:mc="http://schemas.openxmlformats.org/markup-compatibility/2006" xmlns:p14="http://schemas.microsoft.com/office/powerpoint/2010/main">
    <mc:Choice Requires="p14">
      <p:transition spd="slow" p14:dur="2000" advTm="22404"/>
    </mc:Choice>
    <mc:Fallback xmlns="">
      <p:transition spd="slow" advTm="22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3000"/>
                                  </p:stCondLst>
                                  <p:childTnLst>
                                    <p:set>
                                      <p:cBhvr>
                                        <p:cTn id="6" dur="1" fill="hold">
                                          <p:stCondLst>
                                            <p:cond delay="0"/>
                                          </p:stCondLst>
                                        </p:cTn>
                                        <p:tgtEl>
                                          <p:spTgt spid="236"/>
                                        </p:tgtEl>
                                        <p:attrNameLst>
                                          <p:attrName>style.visibility</p:attrName>
                                        </p:attrNameLst>
                                      </p:cBhvr>
                                      <p:to>
                                        <p:strVal val="visible"/>
                                      </p:to>
                                    </p:set>
                                    <p:animEffect transition="in" filter="fade">
                                      <p:cBhvr>
                                        <p:cTn id="7" dur="1000"/>
                                        <p:tgtEl>
                                          <p:spTgt spid="236"/>
                                        </p:tgtEl>
                                      </p:cBhvr>
                                    </p:animEffect>
                                  </p:childTnLst>
                                </p:cTn>
                              </p:par>
                              <p:par>
                                <p:cTn id="8" presetID="10" presetClass="entr" presetSubtype="0" fill="hold" grpId="0" nodeType="withEffect">
                                  <p:stCondLst>
                                    <p:cond delay="13000"/>
                                  </p:stCondLst>
                                  <p:childTnLst>
                                    <p:set>
                                      <p:cBhvr>
                                        <p:cTn id="9" dur="1" fill="hold">
                                          <p:stCondLst>
                                            <p:cond delay="0"/>
                                          </p:stCondLst>
                                        </p:cTn>
                                        <p:tgtEl>
                                          <p:spTgt spid="244"/>
                                        </p:tgtEl>
                                        <p:attrNameLst>
                                          <p:attrName>style.visibility</p:attrName>
                                        </p:attrNameLst>
                                      </p:cBhvr>
                                      <p:to>
                                        <p:strVal val="visible"/>
                                      </p:to>
                                    </p:set>
                                    <p:animEffect transition="in" filter="fade">
                                      <p:cBhvr>
                                        <p:cTn id="10" dur="500"/>
                                        <p:tgtEl>
                                          <p:spTgt spid="244"/>
                                        </p:tgtEl>
                                      </p:cBhvr>
                                    </p:animEffect>
                                  </p:childTnLst>
                                </p:cTn>
                              </p:par>
                              <p:par>
                                <p:cTn id="11" presetID="10" presetClass="entr" presetSubtype="0" fill="hold" nodeType="withEffect">
                                  <p:stCondLst>
                                    <p:cond delay="13000"/>
                                  </p:stCondLst>
                                  <p:childTnLst>
                                    <p:set>
                                      <p:cBhvr>
                                        <p:cTn id="12" dur="1" fill="hold">
                                          <p:stCondLst>
                                            <p:cond delay="0"/>
                                          </p:stCondLst>
                                        </p:cTn>
                                        <p:tgtEl>
                                          <p:spTgt spid="245"/>
                                        </p:tgtEl>
                                        <p:attrNameLst>
                                          <p:attrName>style.visibility</p:attrName>
                                        </p:attrNameLst>
                                      </p:cBhvr>
                                      <p:to>
                                        <p:strVal val="visible"/>
                                      </p:to>
                                    </p:set>
                                    <p:animEffect transition="in" filter="fade">
                                      <p:cBhvr>
                                        <p:cTn id="13" dur="500"/>
                                        <p:tgtEl>
                                          <p:spTgt spid="245"/>
                                        </p:tgtEl>
                                      </p:cBhvr>
                                    </p:animEffect>
                                  </p:childTnLst>
                                </p:cTn>
                              </p:par>
                              <p:par>
                                <p:cTn id="14" presetID="10" presetClass="entr" presetSubtype="0" fill="hold" grpId="0" nodeType="withEffect">
                                  <p:stCondLst>
                                    <p:cond delay="13000"/>
                                  </p:stCondLst>
                                  <p:childTnLst>
                                    <p:set>
                                      <p:cBhvr>
                                        <p:cTn id="15" dur="1" fill="hold">
                                          <p:stCondLst>
                                            <p:cond delay="0"/>
                                          </p:stCondLst>
                                        </p:cTn>
                                        <p:tgtEl>
                                          <p:spTgt spid="246"/>
                                        </p:tgtEl>
                                        <p:attrNameLst>
                                          <p:attrName>style.visibility</p:attrName>
                                        </p:attrNameLst>
                                      </p:cBhvr>
                                      <p:to>
                                        <p:strVal val="visible"/>
                                      </p:to>
                                    </p:set>
                                    <p:animEffect transition="in" filter="fade">
                                      <p:cBhvr>
                                        <p:cTn id="16" dur="500"/>
                                        <p:tgtEl>
                                          <p:spTgt spid="246"/>
                                        </p:tgtEl>
                                      </p:cBhvr>
                                    </p:animEffect>
                                  </p:childTnLst>
                                </p:cTn>
                              </p:par>
                              <p:par>
                                <p:cTn id="17" presetID="10" presetClass="entr" presetSubtype="0" fill="hold" grpId="0" nodeType="withEffect">
                                  <p:stCondLst>
                                    <p:cond delay="13000"/>
                                  </p:stCondLst>
                                  <p:childTnLst>
                                    <p:set>
                                      <p:cBhvr>
                                        <p:cTn id="18" dur="1" fill="hold">
                                          <p:stCondLst>
                                            <p:cond delay="0"/>
                                          </p:stCondLst>
                                        </p:cTn>
                                        <p:tgtEl>
                                          <p:spTgt spid="247"/>
                                        </p:tgtEl>
                                        <p:attrNameLst>
                                          <p:attrName>style.visibility</p:attrName>
                                        </p:attrNameLst>
                                      </p:cBhvr>
                                      <p:to>
                                        <p:strVal val="visible"/>
                                      </p:to>
                                    </p:set>
                                    <p:animEffect transition="in" filter="fade">
                                      <p:cBhvr>
                                        <p:cTn id="19" dur="500"/>
                                        <p:tgtEl>
                                          <p:spTgt spid="247"/>
                                        </p:tgtEl>
                                      </p:cBhvr>
                                    </p:animEffect>
                                  </p:childTnLst>
                                </p:cTn>
                              </p:par>
                              <p:par>
                                <p:cTn id="20" presetID="10" presetClass="entr" presetSubtype="0" fill="hold" grpId="0" nodeType="withEffect">
                                  <p:stCondLst>
                                    <p:cond delay="13000"/>
                                  </p:stCondLst>
                                  <p:childTnLst>
                                    <p:set>
                                      <p:cBhvr>
                                        <p:cTn id="21" dur="1" fill="hold">
                                          <p:stCondLst>
                                            <p:cond delay="0"/>
                                          </p:stCondLst>
                                        </p:cTn>
                                        <p:tgtEl>
                                          <p:spTgt spid="248"/>
                                        </p:tgtEl>
                                        <p:attrNameLst>
                                          <p:attrName>style.visibility</p:attrName>
                                        </p:attrNameLst>
                                      </p:cBhvr>
                                      <p:to>
                                        <p:strVal val="visible"/>
                                      </p:to>
                                    </p:set>
                                    <p:animEffect transition="in" filter="fade">
                                      <p:cBhvr>
                                        <p:cTn id="22" dur="500"/>
                                        <p:tgtEl>
                                          <p:spTgt spid="248"/>
                                        </p:tgtEl>
                                      </p:cBhvr>
                                    </p:animEffect>
                                  </p:childTnLst>
                                </p:cTn>
                              </p:par>
                              <p:par>
                                <p:cTn id="23" presetID="10" presetClass="entr" presetSubtype="0" fill="hold" grpId="0" nodeType="withEffect">
                                  <p:stCondLst>
                                    <p:cond delay="13000"/>
                                  </p:stCondLst>
                                  <p:childTnLst>
                                    <p:set>
                                      <p:cBhvr>
                                        <p:cTn id="24" dur="1" fill="hold">
                                          <p:stCondLst>
                                            <p:cond delay="0"/>
                                          </p:stCondLst>
                                        </p:cTn>
                                        <p:tgtEl>
                                          <p:spTgt spid="249"/>
                                        </p:tgtEl>
                                        <p:attrNameLst>
                                          <p:attrName>style.visibility</p:attrName>
                                        </p:attrNameLst>
                                      </p:cBhvr>
                                      <p:to>
                                        <p:strVal val="visible"/>
                                      </p:to>
                                    </p:set>
                                    <p:animEffect transition="in" filter="fade">
                                      <p:cBhvr>
                                        <p:cTn id="25" dur="500"/>
                                        <p:tgtEl>
                                          <p:spTgt spid="249"/>
                                        </p:tgtEl>
                                      </p:cBhvr>
                                    </p:animEffect>
                                  </p:childTnLst>
                                </p:cTn>
                              </p:par>
                              <p:par>
                                <p:cTn id="26" presetID="10" presetClass="entr" presetSubtype="0" fill="hold" nodeType="withEffect">
                                  <p:stCondLst>
                                    <p:cond delay="13000"/>
                                  </p:stCondLst>
                                  <p:childTnLst>
                                    <p:set>
                                      <p:cBhvr>
                                        <p:cTn id="27" dur="1" fill="hold">
                                          <p:stCondLst>
                                            <p:cond delay="0"/>
                                          </p:stCondLst>
                                        </p:cTn>
                                        <p:tgtEl>
                                          <p:spTgt spid="250"/>
                                        </p:tgtEl>
                                        <p:attrNameLst>
                                          <p:attrName>style.visibility</p:attrName>
                                        </p:attrNameLst>
                                      </p:cBhvr>
                                      <p:to>
                                        <p:strVal val="visible"/>
                                      </p:to>
                                    </p:set>
                                    <p:animEffect transition="in" filter="fade">
                                      <p:cBhvr>
                                        <p:cTn id="28" dur="500"/>
                                        <p:tgtEl>
                                          <p:spTgt spid="250"/>
                                        </p:tgtEl>
                                      </p:cBhvr>
                                    </p:animEffect>
                                  </p:childTnLst>
                                </p:cTn>
                              </p:par>
                              <p:par>
                                <p:cTn id="29" presetID="10" presetClass="entr" presetSubtype="0" fill="hold" grpId="0" nodeType="withEffect">
                                  <p:stCondLst>
                                    <p:cond delay="13000"/>
                                  </p:stCondLst>
                                  <p:childTnLst>
                                    <p:set>
                                      <p:cBhvr>
                                        <p:cTn id="30" dur="1" fill="hold">
                                          <p:stCondLst>
                                            <p:cond delay="0"/>
                                          </p:stCondLst>
                                        </p:cTn>
                                        <p:tgtEl>
                                          <p:spTgt spid="251"/>
                                        </p:tgtEl>
                                        <p:attrNameLst>
                                          <p:attrName>style.visibility</p:attrName>
                                        </p:attrNameLst>
                                      </p:cBhvr>
                                      <p:to>
                                        <p:strVal val="visible"/>
                                      </p:to>
                                    </p:set>
                                    <p:animEffect transition="in" filter="fade">
                                      <p:cBhvr>
                                        <p:cTn id="31" dur="500"/>
                                        <p:tgtEl>
                                          <p:spTgt spid="251"/>
                                        </p:tgtEl>
                                      </p:cBhvr>
                                    </p:animEffect>
                                  </p:childTnLst>
                                </p:cTn>
                              </p:par>
                              <p:par>
                                <p:cTn id="32" presetID="10" presetClass="entr" presetSubtype="0" fill="hold" grpId="0" nodeType="withEffect">
                                  <p:stCondLst>
                                    <p:cond delay="13000"/>
                                  </p:stCondLst>
                                  <p:childTnLst>
                                    <p:set>
                                      <p:cBhvr>
                                        <p:cTn id="33" dur="1" fill="hold">
                                          <p:stCondLst>
                                            <p:cond delay="0"/>
                                          </p:stCondLst>
                                        </p:cTn>
                                        <p:tgtEl>
                                          <p:spTgt spid="252"/>
                                        </p:tgtEl>
                                        <p:attrNameLst>
                                          <p:attrName>style.visibility</p:attrName>
                                        </p:attrNameLst>
                                      </p:cBhvr>
                                      <p:to>
                                        <p:strVal val="visible"/>
                                      </p:to>
                                    </p:set>
                                    <p:animEffect transition="in" filter="fade">
                                      <p:cBhvr>
                                        <p:cTn id="34" dur="500"/>
                                        <p:tgtEl>
                                          <p:spTgt spid="252"/>
                                        </p:tgtEl>
                                      </p:cBhvr>
                                    </p:animEffect>
                                  </p:childTnLst>
                                </p:cTn>
                              </p:par>
                              <p:par>
                                <p:cTn id="35" presetID="10" presetClass="entr" presetSubtype="0" fill="hold" grpId="0" nodeType="withEffect">
                                  <p:stCondLst>
                                    <p:cond delay="13000"/>
                                  </p:stCondLst>
                                  <p:childTnLst>
                                    <p:set>
                                      <p:cBhvr>
                                        <p:cTn id="36" dur="1" fill="hold">
                                          <p:stCondLst>
                                            <p:cond delay="0"/>
                                          </p:stCondLst>
                                        </p:cTn>
                                        <p:tgtEl>
                                          <p:spTgt spid="253"/>
                                        </p:tgtEl>
                                        <p:attrNameLst>
                                          <p:attrName>style.visibility</p:attrName>
                                        </p:attrNameLst>
                                      </p:cBhvr>
                                      <p:to>
                                        <p:strVal val="visible"/>
                                      </p:to>
                                    </p:set>
                                    <p:animEffect transition="in" filter="fade">
                                      <p:cBhvr>
                                        <p:cTn id="37" dur="500"/>
                                        <p:tgtEl>
                                          <p:spTgt spid="253"/>
                                        </p:tgtEl>
                                      </p:cBhvr>
                                    </p:animEffect>
                                  </p:childTnLst>
                                </p:cTn>
                              </p:par>
                              <p:par>
                                <p:cTn id="38" presetID="10" presetClass="entr" presetSubtype="0" fill="hold" grpId="0" nodeType="withEffect">
                                  <p:stCondLst>
                                    <p:cond delay="13000"/>
                                  </p:stCondLst>
                                  <p:childTnLst>
                                    <p:set>
                                      <p:cBhvr>
                                        <p:cTn id="39" dur="1" fill="hold">
                                          <p:stCondLst>
                                            <p:cond delay="0"/>
                                          </p:stCondLst>
                                        </p:cTn>
                                        <p:tgtEl>
                                          <p:spTgt spid="254"/>
                                        </p:tgtEl>
                                        <p:attrNameLst>
                                          <p:attrName>style.visibility</p:attrName>
                                        </p:attrNameLst>
                                      </p:cBhvr>
                                      <p:to>
                                        <p:strVal val="visible"/>
                                      </p:to>
                                    </p:set>
                                    <p:animEffect transition="in" filter="fade">
                                      <p:cBhvr>
                                        <p:cTn id="40" dur="500"/>
                                        <p:tgtEl>
                                          <p:spTgt spid="254"/>
                                        </p:tgtEl>
                                      </p:cBhvr>
                                    </p:animEffect>
                                  </p:childTnLst>
                                </p:cTn>
                              </p:par>
                              <p:par>
                                <p:cTn id="41" presetID="10" presetClass="entr" presetSubtype="0" fill="hold" grpId="0" nodeType="withEffect">
                                  <p:stCondLst>
                                    <p:cond delay="13000"/>
                                  </p:stCondLst>
                                  <p:childTnLst>
                                    <p:set>
                                      <p:cBhvr>
                                        <p:cTn id="42" dur="1" fill="hold">
                                          <p:stCondLst>
                                            <p:cond delay="0"/>
                                          </p:stCondLst>
                                        </p:cTn>
                                        <p:tgtEl>
                                          <p:spTgt spid="255"/>
                                        </p:tgtEl>
                                        <p:attrNameLst>
                                          <p:attrName>style.visibility</p:attrName>
                                        </p:attrNameLst>
                                      </p:cBhvr>
                                      <p:to>
                                        <p:strVal val="visible"/>
                                      </p:to>
                                    </p:set>
                                    <p:animEffect transition="in" filter="fade">
                                      <p:cBhvr>
                                        <p:cTn id="43" dur="500"/>
                                        <p:tgtEl>
                                          <p:spTgt spid="255"/>
                                        </p:tgtEl>
                                      </p:cBhvr>
                                    </p:animEffect>
                                  </p:childTnLst>
                                </p:cTn>
                              </p:par>
                              <p:par>
                                <p:cTn id="44" presetID="10" presetClass="entr" presetSubtype="0" fill="hold" grpId="0" nodeType="withEffect">
                                  <p:stCondLst>
                                    <p:cond delay="13000"/>
                                  </p:stCondLst>
                                  <p:childTnLst>
                                    <p:set>
                                      <p:cBhvr>
                                        <p:cTn id="45" dur="1" fill="hold">
                                          <p:stCondLst>
                                            <p:cond delay="0"/>
                                          </p:stCondLst>
                                        </p:cTn>
                                        <p:tgtEl>
                                          <p:spTgt spid="256"/>
                                        </p:tgtEl>
                                        <p:attrNameLst>
                                          <p:attrName>style.visibility</p:attrName>
                                        </p:attrNameLst>
                                      </p:cBhvr>
                                      <p:to>
                                        <p:strVal val="visible"/>
                                      </p:to>
                                    </p:set>
                                    <p:animEffect transition="in" filter="fade">
                                      <p:cBhvr>
                                        <p:cTn id="46" dur="500"/>
                                        <p:tgtEl>
                                          <p:spTgt spid="256"/>
                                        </p:tgtEl>
                                      </p:cBhvr>
                                    </p:animEffect>
                                  </p:childTnLst>
                                </p:cTn>
                              </p:par>
                              <p:par>
                                <p:cTn id="47" presetID="10" presetClass="entr" presetSubtype="0" fill="hold" grpId="0" nodeType="withEffect">
                                  <p:stCondLst>
                                    <p:cond delay="13000"/>
                                  </p:stCondLst>
                                  <p:childTnLst>
                                    <p:set>
                                      <p:cBhvr>
                                        <p:cTn id="48" dur="1" fill="hold">
                                          <p:stCondLst>
                                            <p:cond delay="0"/>
                                          </p:stCondLst>
                                        </p:cTn>
                                        <p:tgtEl>
                                          <p:spTgt spid="257"/>
                                        </p:tgtEl>
                                        <p:attrNameLst>
                                          <p:attrName>style.visibility</p:attrName>
                                        </p:attrNameLst>
                                      </p:cBhvr>
                                      <p:to>
                                        <p:strVal val="visible"/>
                                      </p:to>
                                    </p:set>
                                    <p:animEffect transition="in" filter="fade">
                                      <p:cBhvr>
                                        <p:cTn id="49" dur="500"/>
                                        <p:tgtEl>
                                          <p:spTgt spid="257"/>
                                        </p:tgtEl>
                                      </p:cBhvr>
                                    </p:animEffect>
                                  </p:childTnLst>
                                </p:cTn>
                              </p:par>
                              <p:par>
                                <p:cTn id="50" presetID="10" presetClass="entr" presetSubtype="0" fill="hold" nodeType="withEffect">
                                  <p:stCondLst>
                                    <p:cond delay="13000"/>
                                  </p:stCondLst>
                                  <p:childTnLst>
                                    <p:set>
                                      <p:cBhvr>
                                        <p:cTn id="51" dur="1" fill="hold">
                                          <p:stCondLst>
                                            <p:cond delay="0"/>
                                          </p:stCondLst>
                                        </p:cTn>
                                        <p:tgtEl>
                                          <p:spTgt spid="258"/>
                                        </p:tgtEl>
                                        <p:attrNameLst>
                                          <p:attrName>style.visibility</p:attrName>
                                        </p:attrNameLst>
                                      </p:cBhvr>
                                      <p:to>
                                        <p:strVal val="visible"/>
                                      </p:to>
                                    </p:set>
                                    <p:animEffect transition="in" filter="fade">
                                      <p:cBhvr>
                                        <p:cTn id="52" dur="500"/>
                                        <p:tgtEl>
                                          <p:spTgt spid="258"/>
                                        </p:tgtEl>
                                      </p:cBhvr>
                                    </p:animEffect>
                                  </p:childTnLst>
                                </p:cTn>
                              </p:par>
                              <p:par>
                                <p:cTn id="53" presetID="10" presetClass="entr" presetSubtype="0" fill="hold" nodeType="withEffect">
                                  <p:stCondLst>
                                    <p:cond delay="1300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par>
                                <p:cTn id="56" presetID="10" presetClass="entr" presetSubtype="0" fill="hold" grpId="0" nodeType="withEffect">
                                  <p:stCondLst>
                                    <p:cond delay="13000"/>
                                  </p:stCondLst>
                                  <p:childTnLst>
                                    <p:set>
                                      <p:cBhvr>
                                        <p:cTn id="57" dur="1" fill="hold">
                                          <p:stCondLst>
                                            <p:cond delay="0"/>
                                          </p:stCondLst>
                                        </p:cTn>
                                        <p:tgtEl>
                                          <p:spTgt spid="77"/>
                                        </p:tgtEl>
                                        <p:attrNameLst>
                                          <p:attrName>style.visibility</p:attrName>
                                        </p:attrNameLst>
                                      </p:cBhvr>
                                      <p:to>
                                        <p:strVal val="visible"/>
                                      </p:to>
                                    </p:set>
                                    <p:animEffect transition="in" filter="fade">
                                      <p:cBhvr>
                                        <p:cTn id="58"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animBg="1"/>
      <p:bldP spid="244" grpId="0" animBg="1"/>
      <p:bldP spid="246" grpId="0" animBg="1"/>
      <p:bldP spid="247" grpId="0" animBg="1"/>
      <p:bldP spid="248" grpId="0" animBg="1"/>
      <p:bldP spid="249" grpId="0" animBg="1"/>
      <p:bldP spid="251" grpId="0" animBg="1"/>
      <p:bldP spid="252" grpId="0" animBg="1"/>
      <p:bldP spid="253" grpId="0" animBg="1"/>
      <p:bldP spid="254" grpId="0"/>
      <p:bldP spid="255" grpId="0" animBg="1"/>
      <p:bldP spid="256" grpId="0" animBg="1"/>
      <p:bldP spid="257" grpId="0" animBg="1"/>
      <p:bldP spid="77"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137161" y="104888"/>
            <a:ext cx="6559809" cy="461665"/>
          </a:xfrm>
          <a:prstGeom prst="rect">
            <a:avLst/>
          </a:prstGeom>
          <a:noFill/>
        </p:spPr>
        <p:txBody>
          <a:bodyPr wrap="none" rtlCol="0">
            <a:spAutoFit/>
          </a:bodyPr>
          <a:lstStyle/>
          <a:p>
            <a:r>
              <a:rPr lang="en-US" sz="2400" b="1" dirty="0">
                <a:latin typeface="Helvetica Neue Condensed Black" charset="0"/>
                <a:ea typeface="Helvetica Neue Condensed Black" charset="0"/>
                <a:cs typeface="Helvetica Neue Condensed Black" charset="0"/>
              </a:rPr>
              <a:t>Pseudo Relevance Feedback for Document Search</a:t>
            </a:r>
          </a:p>
        </p:txBody>
      </p:sp>
      <p:sp>
        <p:nvSpPr>
          <p:cNvPr id="37" name="TextBox 36"/>
          <p:cNvSpPr txBox="1"/>
          <p:nvPr/>
        </p:nvSpPr>
        <p:spPr>
          <a:xfrm>
            <a:off x="250498" y="1100902"/>
            <a:ext cx="1218603" cy="369332"/>
          </a:xfrm>
          <a:prstGeom prst="rect">
            <a:avLst/>
          </a:prstGeom>
          <a:noFill/>
        </p:spPr>
        <p:txBody>
          <a:bodyPr wrap="none" rtlCol="0">
            <a:spAutoFit/>
          </a:bodyPr>
          <a:lstStyle/>
          <a:p>
            <a:r>
              <a:rPr lang="en-US" b="1" dirty="0">
                <a:latin typeface="Helvetica Neue Condensed" charset="0"/>
                <a:ea typeface="Helvetica Neue Condensed" charset="0"/>
                <a:cs typeface="Helvetica Neue Condensed" charset="0"/>
              </a:rPr>
              <a:t>“w</a:t>
            </a:r>
            <a:r>
              <a:rPr lang="en-US" b="1" baseline="-25000" dirty="0">
                <a:latin typeface="Helvetica Neue Condensed" charset="0"/>
                <a:ea typeface="Helvetica Neue Condensed" charset="0"/>
                <a:cs typeface="Helvetica Neue Condensed" charset="0"/>
              </a:rPr>
              <a:t>1</a:t>
            </a:r>
            <a:r>
              <a:rPr lang="en-US" b="1" dirty="0">
                <a:latin typeface="Helvetica Neue Condensed" charset="0"/>
                <a:ea typeface="Helvetica Neue Condensed" charset="0"/>
                <a:cs typeface="Helvetica Neue Condensed" charset="0"/>
              </a:rPr>
              <a:t> w</a:t>
            </a:r>
            <a:r>
              <a:rPr lang="en-US" b="1" baseline="-25000" dirty="0">
                <a:latin typeface="Helvetica Neue Condensed" charset="0"/>
                <a:ea typeface="Helvetica Neue Condensed" charset="0"/>
                <a:cs typeface="Helvetica Neue Condensed" charset="0"/>
              </a:rPr>
              <a:t>2</a:t>
            </a:r>
            <a:r>
              <a:rPr lang="en-US" b="1" dirty="0">
                <a:latin typeface="Helvetica Neue Condensed" charset="0"/>
                <a:ea typeface="Helvetica Neue Condensed" charset="0"/>
                <a:cs typeface="Helvetica Neue Condensed" charset="0"/>
              </a:rPr>
              <a:t> w</a:t>
            </a:r>
            <a:r>
              <a:rPr lang="en-US" b="1" baseline="-25000" dirty="0">
                <a:latin typeface="Helvetica Neue Condensed" charset="0"/>
                <a:ea typeface="Helvetica Neue Condensed" charset="0"/>
                <a:cs typeface="Helvetica Neue Condensed" charset="0"/>
              </a:rPr>
              <a:t>3</a:t>
            </a:r>
            <a:r>
              <a:rPr lang="en-US" b="1" dirty="0">
                <a:latin typeface="Helvetica Neue Condensed" charset="0"/>
                <a:ea typeface="Helvetica Neue Condensed" charset="0"/>
                <a:cs typeface="Helvetica Neue Condensed" charset="0"/>
              </a:rPr>
              <a:t>”</a:t>
            </a:r>
          </a:p>
        </p:txBody>
      </p:sp>
      <p:grpSp>
        <p:nvGrpSpPr>
          <p:cNvPr id="8" name="Group 7"/>
          <p:cNvGrpSpPr/>
          <p:nvPr/>
        </p:nvGrpSpPr>
        <p:grpSpPr>
          <a:xfrm>
            <a:off x="4288972" y="751115"/>
            <a:ext cx="772886" cy="1399638"/>
            <a:chOff x="6487886" y="1001486"/>
            <a:chExt cx="1030514" cy="1866184"/>
          </a:xfrm>
        </p:grpSpPr>
        <p:sp>
          <p:nvSpPr>
            <p:cNvPr id="6" name="Snip Single Corner Rectangle 5"/>
            <p:cNvSpPr/>
            <p:nvPr/>
          </p:nvSpPr>
          <p:spPr>
            <a:xfrm>
              <a:off x="6487886" y="1001486"/>
              <a:ext cx="1030514" cy="1451428"/>
            </a:xfrm>
            <a:prstGeom prst="snip1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Box 6"/>
            <p:cNvSpPr txBox="1"/>
            <p:nvPr/>
          </p:nvSpPr>
          <p:spPr>
            <a:xfrm>
              <a:off x="6531429" y="1103085"/>
              <a:ext cx="943427" cy="1764585"/>
            </a:xfrm>
            <a:prstGeom prst="rect">
              <a:avLst/>
            </a:prstGeom>
            <a:noFill/>
          </p:spPr>
          <p:txBody>
            <a:bodyPr wrap="square" rtlCol="0">
              <a:spAutoFit/>
            </a:bodyPr>
            <a:lstStyle/>
            <a:p>
              <a:pPr>
                <a:lnSpc>
                  <a:spcPts val="420"/>
                </a:lnSpc>
              </a:pPr>
              <a:r>
                <a:rPr lang="is-IS" sz="1350" dirty="0"/>
                <a:t>--- --</a:t>
              </a:r>
            </a:p>
            <a:p>
              <a:pPr>
                <a:lnSpc>
                  <a:spcPts val="420"/>
                </a:lnSpc>
              </a:pPr>
              <a:r>
                <a:rPr lang="is-IS" sz="1350" dirty="0"/>
                <a:t>---- ----</a:t>
              </a:r>
            </a:p>
            <a:p>
              <a:pPr>
                <a:lnSpc>
                  <a:spcPts val="420"/>
                </a:lnSpc>
              </a:pPr>
              <a:r>
                <a:rPr lang="is-IS" sz="1350" dirty="0"/>
                <a:t>--- --------------</a:t>
              </a:r>
            </a:p>
            <a:p>
              <a:pPr>
                <a:lnSpc>
                  <a:spcPts val="420"/>
                </a:lnSpc>
              </a:pPr>
              <a:r>
                <a:rPr lang="is-IS" sz="1350" dirty="0"/>
                <a:t>-------</a:t>
              </a:r>
            </a:p>
            <a:p>
              <a:pPr>
                <a:lnSpc>
                  <a:spcPts val="420"/>
                </a:lnSpc>
              </a:pPr>
              <a:r>
                <a:rPr lang="is-IS" sz="1350" dirty="0"/>
                <a:t>--- --</a:t>
              </a:r>
            </a:p>
            <a:p>
              <a:pPr>
                <a:lnSpc>
                  <a:spcPts val="420"/>
                </a:lnSpc>
              </a:pPr>
              <a:endParaRPr lang="is-IS" sz="1350" dirty="0"/>
            </a:p>
            <a:p>
              <a:pPr>
                <a:lnSpc>
                  <a:spcPts val="420"/>
                </a:lnSpc>
              </a:pPr>
              <a:endParaRPr lang="is-IS" sz="1350" dirty="0"/>
            </a:p>
            <a:p>
              <a:pPr>
                <a:lnSpc>
                  <a:spcPts val="420"/>
                </a:lnSpc>
              </a:pPr>
              <a:r>
                <a:rPr lang="is-IS" sz="1350" dirty="0"/>
                <a:t>---- ----</a:t>
              </a:r>
            </a:p>
            <a:p>
              <a:pPr>
                <a:lnSpc>
                  <a:spcPts val="420"/>
                </a:lnSpc>
              </a:pPr>
              <a:r>
                <a:rPr lang="is-IS" sz="1350" dirty="0"/>
                <a:t>--- -----</a:t>
              </a:r>
            </a:p>
            <a:p>
              <a:pPr>
                <a:lnSpc>
                  <a:spcPts val="420"/>
                </a:lnSpc>
              </a:pPr>
              <a:endParaRPr lang="is-IS" sz="1350" dirty="0"/>
            </a:p>
            <a:p>
              <a:pPr>
                <a:lnSpc>
                  <a:spcPts val="420"/>
                </a:lnSpc>
              </a:pPr>
              <a:r>
                <a:rPr lang="is-IS" sz="1350" dirty="0"/>
                <a:t>---------</a:t>
              </a:r>
            </a:p>
            <a:p>
              <a:pPr>
                <a:lnSpc>
                  <a:spcPts val="420"/>
                </a:lnSpc>
              </a:pPr>
              <a:r>
                <a:rPr lang="is-IS" sz="1350" dirty="0"/>
                <a:t>-------</a:t>
              </a:r>
              <a:endParaRPr lang="en-US" sz="1350" dirty="0"/>
            </a:p>
            <a:p>
              <a:pPr>
                <a:lnSpc>
                  <a:spcPts val="420"/>
                </a:lnSpc>
              </a:pPr>
              <a:endParaRPr lang="en-US" sz="1350" dirty="0"/>
            </a:p>
            <a:p>
              <a:pPr>
                <a:lnSpc>
                  <a:spcPts val="420"/>
                </a:lnSpc>
              </a:pPr>
              <a:r>
                <a:rPr lang="is-IS" sz="1350" dirty="0"/>
                <a:t>--- --</a:t>
              </a:r>
            </a:p>
            <a:p>
              <a:pPr>
                <a:lnSpc>
                  <a:spcPts val="420"/>
                </a:lnSpc>
              </a:pPr>
              <a:r>
                <a:rPr lang="is-IS" sz="1350" dirty="0"/>
                <a:t>---- ----</a:t>
              </a:r>
            </a:p>
            <a:p>
              <a:pPr>
                <a:lnSpc>
                  <a:spcPts val="420"/>
                </a:lnSpc>
              </a:pPr>
              <a:r>
                <a:rPr lang="is-IS" sz="1350" dirty="0"/>
                <a:t>--- -----</a:t>
              </a:r>
            </a:p>
          </p:txBody>
        </p:sp>
      </p:grpSp>
      <p:grpSp>
        <p:nvGrpSpPr>
          <p:cNvPr id="54" name="Group 53"/>
          <p:cNvGrpSpPr/>
          <p:nvPr/>
        </p:nvGrpSpPr>
        <p:grpSpPr>
          <a:xfrm>
            <a:off x="4708072" y="985157"/>
            <a:ext cx="772886" cy="1399638"/>
            <a:chOff x="6487886" y="1001486"/>
            <a:chExt cx="1030514" cy="1866184"/>
          </a:xfrm>
        </p:grpSpPr>
        <p:sp>
          <p:nvSpPr>
            <p:cNvPr id="55" name="Snip Single Corner Rectangle 54"/>
            <p:cNvSpPr/>
            <p:nvPr/>
          </p:nvSpPr>
          <p:spPr>
            <a:xfrm>
              <a:off x="6487886" y="1001486"/>
              <a:ext cx="1030514" cy="1451428"/>
            </a:xfrm>
            <a:prstGeom prst="snip1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TextBox 55"/>
            <p:cNvSpPr txBox="1"/>
            <p:nvPr/>
          </p:nvSpPr>
          <p:spPr>
            <a:xfrm>
              <a:off x="6531429" y="1103085"/>
              <a:ext cx="943427" cy="1764585"/>
            </a:xfrm>
            <a:prstGeom prst="rect">
              <a:avLst/>
            </a:prstGeom>
            <a:noFill/>
          </p:spPr>
          <p:txBody>
            <a:bodyPr wrap="square" rtlCol="0">
              <a:spAutoFit/>
            </a:bodyPr>
            <a:lstStyle/>
            <a:p>
              <a:pPr>
                <a:lnSpc>
                  <a:spcPts val="420"/>
                </a:lnSpc>
              </a:pPr>
              <a:r>
                <a:rPr lang="is-IS" sz="1350" dirty="0"/>
                <a:t>--- --</a:t>
              </a:r>
            </a:p>
            <a:p>
              <a:pPr>
                <a:lnSpc>
                  <a:spcPts val="420"/>
                </a:lnSpc>
              </a:pPr>
              <a:r>
                <a:rPr lang="is-IS" sz="1350" dirty="0"/>
                <a:t>---- ----</a:t>
              </a:r>
            </a:p>
            <a:p>
              <a:pPr>
                <a:lnSpc>
                  <a:spcPts val="420"/>
                </a:lnSpc>
              </a:pPr>
              <a:r>
                <a:rPr lang="is-IS" sz="1350" dirty="0"/>
                <a:t>--- --------------</a:t>
              </a:r>
            </a:p>
            <a:p>
              <a:pPr>
                <a:lnSpc>
                  <a:spcPts val="420"/>
                </a:lnSpc>
              </a:pPr>
              <a:r>
                <a:rPr lang="is-IS" sz="1350" dirty="0"/>
                <a:t>-------</a:t>
              </a:r>
            </a:p>
            <a:p>
              <a:pPr>
                <a:lnSpc>
                  <a:spcPts val="420"/>
                </a:lnSpc>
              </a:pPr>
              <a:r>
                <a:rPr lang="is-IS" sz="1350" dirty="0"/>
                <a:t>--- --</a:t>
              </a:r>
            </a:p>
            <a:p>
              <a:pPr>
                <a:lnSpc>
                  <a:spcPts val="420"/>
                </a:lnSpc>
              </a:pPr>
              <a:endParaRPr lang="is-IS" sz="1350" dirty="0"/>
            </a:p>
            <a:p>
              <a:pPr>
                <a:lnSpc>
                  <a:spcPts val="420"/>
                </a:lnSpc>
              </a:pPr>
              <a:endParaRPr lang="is-IS" sz="1350" dirty="0"/>
            </a:p>
            <a:p>
              <a:pPr>
                <a:lnSpc>
                  <a:spcPts val="420"/>
                </a:lnSpc>
              </a:pPr>
              <a:r>
                <a:rPr lang="is-IS" sz="1350" dirty="0"/>
                <a:t>---- ----</a:t>
              </a:r>
            </a:p>
            <a:p>
              <a:pPr>
                <a:lnSpc>
                  <a:spcPts val="420"/>
                </a:lnSpc>
              </a:pPr>
              <a:r>
                <a:rPr lang="is-IS" sz="1350" dirty="0"/>
                <a:t>--- -----</a:t>
              </a:r>
            </a:p>
            <a:p>
              <a:pPr>
                <a:lnSpc>
                  <a:spcPts val="420"/>
                </a:lnSpc>
              </a:pPr>
              <a:endParaRPr lang="is-IS" sz="1350" dirty="0"/>
            </a:p>
            <a:p>
              <a:pPr>
                <a:lnSpc>
                  <a:spcPts val="420"/>
                </a:lnSpc>
              </a:pPr>
              <a:r>
                <a:rPr lang="is-IS" sz="1350" dirty="0"/>
                <a:t>---------</a:t>
              </a:r>
            </a:p>
            <a:p>
              <a:pPr>
                <a:lnSpc>
                  <a:spcPts val="420"/>
                </a:lnSpc>
              </a:pPr>
              <a:r>
                <a:rPr lang="is-IS" sz="1350" dirty="0"/>
                <a:t>-------</a:t>
              </a:r>
              <a:endParaRPr lang="en-US" sz="1350" dirty="0"/>
            </a:p>
            <a:p>
              <a:pPr>
                <a:lnSpc>
                  <a:spcPts val="420"/>
                </a:lnSpc>
              </a:pPr>
              <a:endParaRPr lang="en-US" sz="1350" dirty="0"/>
            </a:p>
            <a:p>
              <a:pPr>
                <a:lnSpc>
                  <a:spcPts val="420"/>
                </a:lnSpc>
              </a:pPr>
              <a:r>
                <a:rPr lang="is-IS" sz="1350" dirty="0"/>
                <a:t>--- --</a:t>
              </a:r>
            </a:p>
            <a:p>
              <a:pPr>
                <a:lnSpc>
                  <a:spcPts val="420"/>
                </a:lnSpc>
              </a:pPr>
              <a:r>
                <a:rPr lang="is-IS" sz="1350" dirty="0"/>
                <a:t>---- ----</a:t>
              </a:r>
            </a:p>
            <a:p>
              <a:pPr>
                <a:lnSpc>
                  <a:spcPts val="420"/>
                </a:lnSpc>
              </a:pPr>
              <a:r>
                <a:rPr lang="is-IS" sz="1350" dirty="0"/>
                <a:t>--- -----</a:t>
              </a:r>
            </a:p>
          </p:txBody>
        </p:sp>
      </p:grpSp>
      <p:grpSp>
        <p:nvGrpSpPr>
          <p:cNvPr id="57" name="Group 56"/>
          <p:cNvGrpSpPr/>
          <p:nvPr/>
        </p:nvGrpSpPr>
        <p:grpSpPr>
          <a:xfrm>
            <a:off x="3869872" y="1260814"/>
            <a:ext cx="772886" cy="1399638"/>
            <a:chOff x="6487886" y="1001486"/>
            <a:chExt cx="1030514" cy="1866184"/>
          </a:xfrm>
        </p:grpSpPr>
        <p:sp>
          <p:nvSpPr>
            <p:cNvPr id="58" name="Snip Single Corner Rectangle 57"/>
            <p:cNvSpPr/>
            <p:nvPr/>
          </p:nvSpPr>
          <p:spPr>
            <a:xfrm>
              <a:off x="6487886" y="1001486"/>
              <a:ext cx="1030514" cy="1451428"/>
            </a:xfrm>
            <a:prstGeom prst="snip1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9" name="TextBox 58"/>
            <p:cNvSpPr txBox="1"/>
            <p:nvPr/>
          </p:nvSpPr>
          <p:spPr>
            <a:xfrm>
              <a:off x="6531429" y="1103085"/>
              <a:ext cx="943427" cy="1764585"/>
            </a:xfrm>
            <a:prstGeom prst="rect">
              <a:avLst/>
            </a:prstGeom>
            <a:noFill/>
          </p:spPr>
          <p:txBody>
            <a:bodyPr wrap="square" rtlCol="0">
              <a:spAutoFit/>
            </a:bodyPr>
            <a:lstStyle/>
            <a:p>
              <a:pPr>
                <a:lnSpc>
                  <a:spcPts val="420"/>
                </a:lnSpc>
              </a:pPr>
              <a:r>
                <a:rPr lang="is-IS" sz="1350" dirty="0"/>
                <a:t>--- --</a:t>
              </a:r>
            </a:p>
            <a:p>
              <a:pPr>
                <a:lnSpc>
                  <a:spcPts val="420"/>
                </a:lnSpc>
              </a:pPr>
              <a:r>
                <a:rPr lang="is-IS" sz="1350" dirty="0"/>
                <a:t>---- ----</a:t>
              </a:r>
            </a:p>
            <a:p>
              <a:pPr>
                <a:lnSpc>
                  <a:spcPts val="420"/>
                </a:lnSpc>
              </a:pPr>
              <a:r>
                <a:rPr lang="is-IS" sz="1350" dirty="0"/>
                <a:t>--- --------------</a:t>
              </a:r>
            </a:p>
            <a:p>
              <a:pPr>
                <a:lnSpc>
                  <a:spcPts val="420"/>
                </a:lnSpc>
              </a:pPr>
              <a:r>
                <a:rPr lang="is-IS" sz="1350" dirty="0"/>
                <a:t>-------</a:t>
              </a:r>
            </a:p>
            <a:p>
              <a:pPr>
                <a:lnSpc>
                  <a:spcPts val="420"/>
                </a:lnSpc>
              </a:pPr>
              <a:r>
                <a:rPr lang="is-IS" sz="1350" dirty="0"/>
                <a:t>--- --</a:t>
              </a:r>
            </a:p>
            <a:p>
              <a:pPr>
                <a:lnSpc>
                  <a:spcPts val="420"/>
                </a:lnSpc>
              </a:pPr>
              <a:endParaRPr lang="is-IS" sz="1350" dirty="0"/>
            </a:p>
            <a:p>
              <a:pPr>
                <a:lnSpc>
                  <a:spcPts val="420"/>
                </a:lnSpc>
              </a:pPr>
              <a:endParaRPr lang="is-IS" sz="1350" dirty="0"/>
            </a:p>
            <a:p>
              <a:pPr>
                <a:lnSpc>
                  <a:spcPts val="420"/>
                </a:lnSpc>
              </a:pPr>
              <a:r>
                <a:rPr lang="is-IS" sz="1350" dirty="0"/>
                <a:t>---- ----</a:t>
              </a:r>
            </a:p>
            <a:p>
              <a:pPr>
                <a:lnSpc>
                  <a:spcPts val="420"/>
                </a:lnSpc>
              </a:pPr>
              <a:r>
                <a:rPr lang="is-IS" sz="1350" dirty="0"/>
                <a:t>--- -----</a:t>
              </a:r>
            </a:p>
            <a:p>
              <a:pPr>
                <a:lnSpc>
                  <a:spcPts val="420"/>
                </a:lnSpc>
              </a:pPr>
              <a:endParaRPr lang="is-IS" sz="1350" dirty="0"/>
            </a:p>
            <a:p>
              <a:pPr>
                <a:lnSpc>
                  <a:spcPts val="420"/>
                </a:lnSpc>
              </a:pPr>
              <a:r>
                <a:rPr lang="is-IS" sz="1350" dirty="0"/>
                <a:t>---------</a:t>
              </a:r>
            </a:p>
            <a:p>
              <a:pPr>
                <a:lnSpc>
                  <a:spcPts val="420"/>
                </a:lnSpc>
              </a:pPr>
              <a:r>
                <a:rPr lang="is-IS" sz="1350" dirty="0"/>
                <a:t>-------</a:t>
              </a:r>
              <a:endParaRPr lang="en-US" sz="1350" dirty="0"/>
            </a:p>
            <a:p>
              <a:pPr>
                <a:lnSpc>
                  <a:spcPts val="420"/>
                </a:lnSpc>
              </a:pPr>
              <a:endParaRPr lang="en-US" sz="1350" dirty="0"/>
            </a:p>
            <a:p>
              <a:pPr>
                <a:lnSpc>
                  <a:spcPts val="420"/>
                </a:lnSpc>
              </a:pPr>
              <a:r>
                <a:rPr lang="is-IS" sz="1350" dirty="0"/>
                <a:t>--- --</a:t>
              </a:r>
            </a:p>
            <a:p>
              <a:pPr>
                <a:lnSpc>
                  <a:spcPts val="420"/>
                </a:lnSpc>
              </a:pPr>
              <a:r>
                <a:rPr lang="is-IS" sz="1350" dirty="0"/>
                <a:t>---- ----</a:t>
              </a:r>
            </a:p>
            <a:p>
              <a:pPr>
                <a:lnSpc>
                  <a:spcPts val="420"/>
                </a:lnSpc>
              </a:pPr>
              <a:r>
                <a:rPr lang="is-IS" sz="1350" dirty="0"/>
                <a:t>--- -----</a:t>
              </a:r>
            </a:p>
          </p:txBody>
        </p:sp>
      </p:grpSp>
      <p:grpSp>
        <p:nvGrpSpPr>
          <p:cNvPr id="60" name="Group 59"/>
          <p:cNvGrpSpPr/>
          <p:nvPr/>
        </p:nvGrpSpPr>
        <p:grpSpPr>
          <a:xfrm>
            <a:off x="4449535" y="1587731"/>
            <a:ext cx="772886" cy="1399638"/>
            <a:chOff x="6487886" y="1001486"/>
            <a:chExt cx="1030514" cy="1866184"/>
          </a:xfrm>
        </p:grpSpPr>
        <p:sp>
          <p:nvSpPr>
            <p:cNvPr id="61" name="Snip Single Corner Rectangle 60"/>
            <p:cNvSpPr/>
            <p:nvPr/>
          </p:nvSpPr>
          <p:spPr>
            <a:xfrm>
              <a:off x="6487886" y="1001486"/>
              <a:ext cx="1030514" cy="1451428"/>
            </a:xfrm>
            <a:prstGeom prst="snip1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2" name="TextBox 61"/>
            <p:cNvSpPr txBox="1"/>
            <p:nvPr/>
          </p:nvSpPr>
          <p:spPr>
            <a:xfrm>
              <a:off x="6531429" y="1103085"/>
              <a:ext cx="943427" cy="1764585"/>
            </a:xfrm>
            <a:prstGeom prst="rect">
              <a:avLst/>
            </a:prstGeom>
            <a:noFill/>
          </p:spPr>
          <p:txBody>
            <a:bodyPr wrap="square" rtlCol="0">
              <a:spAutoFit/>
            </a:bodyPr>
            <a:lstStyle/>
            <a:p>
              <a:pPr>
                <a:lnSpc>
                  <a:spcPts val="420"/>
                </a:lnSpc>
              </a:pPr>
              <a:r>
                <a:rPr lang="is-IS" sz="1350" dirty="0"/>
                <a:t>--- --</a:t>
              </a:r>
            </a:p>
            <a:p>
              <a:pPr>
                <a:lnSpc>
                  <a:spcPts val="420"/>
                </a:lnSpc>
              </a:pPr>
              <a:r>
                <a:rPr lang="is-IS" sz="1350" dirty="0"/>
                <a:t>---- ----</a:t>
              </a:r>
            </a:p>
            <a:p>
              <a:pPr>
                <a:lnSpc>
                  <a:spcPts val="420"/>
                </a:lnSpc>
              </a:pPr>
              <a:r>
                <a:rPr lang="is-IS" sz="1350" dirty="0"/>
                <a:t>--- --------------</a:t>
              </a:r>
            </a:p>
            <a:p>
              <a:pPr>
                <a:lnSpc>
                  <a:spcPts val="420"/>
                </a:lnSpc>
              </a:pPr>
              <a:r>
                <a:rPr lang="is-IS" sz="1350" dirty="0"/>
                <a:t>-------</a:t>
              </a:r>
            </a:p>
            <a:p>
              <a:pPr>
                <a:lnSpc>
                  <a:spcPts val="420"/>
                </a:lnSpc>
              </a:pPr>
              <a:r>
                <a:rPr lang="is-IS" sz="1350" dirty="0"/>
                <a:t>--- --</a:t>
              </a:r>
            </a:p>
            <a:p>
              <a:pPr>
                <a:lnSpc>
                  <a:spcPts val="420"/>
                </a:lnSpc>
              </a:pPr>
              <a:endParaRPr lang="is-IS" sz="1350" dirty="0"/>
            </a:p>
            <a:p>
              <a:pPr>
                <a:lnSpc>
                  <a:spcPts val="420"/>
                </a:lnSpc>
              </a:pPr>
              <a:endParaRPr lang="is-IS" sz="1350" dirty="0"/>
            </a:p>
            <a:p>
              <a:pPr>
                <a:lnSpc>
                  <a:spcPts val="420"/>
                </a:lnSpc>
              </a:pPr>
              <a:r>
                <a:rPr lang="is-IS" sz="1350" dirty="0"/>
                <a:t>---- ----</a:t>
              </a:r>
            </a:p>
            <a:p>
              <a:pPr>
                <a:lnSpc>
                  <a:spcPts val="420"/>
                </a:lnSpc>
              </a:pPr>
              <a:r>
                <a:rPr lang="is-IS" sz="1350" dirty="0"/>
                <a:t>--- -----</a:t>
              </a:r>
            </a:p>
            <a:p>
              <a:pPr>
                <a:lnSpc>
                  <a:spcPts val="420"/>
                </a:lnSpc>
              </a:pPr>
              <a:endParaRPr lang="is-IS" sz="1350" dirty="0"/>
            </a:p>
            <a:p>
              <a:pPr>
                <a:lnSpc>
                  <a:spcPts val="420"/>
                </a:lnSpc>
              </a:pPr>
              <a:r>
                <a:rPr lang="is-IS" sz="1350" dirty="0"/>
                <a:t>---------</a:t>
              </a:r>
            </a:p>
            <a:p>
              <a:pPr>
                <a:lnSpc>
                  <a:spcPts val="420"/>
                </a:lnSpc>
              </a:pPr>
              <a:r>
                <a:rPr lang="is-IS" sz="1350" dirty="0"/>
                <a:t>-------</a:t>
              </a:r>
              <a:endParaRPr lang="en-US" sz="1350" dirty="0"/>
            </a:p>
            <a:p>
              <a:pPr>
                <a:lnSpc>
                  <a:spcPts val="420"/>
                </a:lnSpc>
              </a:pPr>
              <a:endParaRPr lang="en-US" sz="1350" dirty="0"/>
            </a:p>
            <a:p>
              <a:pPr>
                <a:lnSpc>
                  <a:spcPts val="420"/>
                </a:lnSpc>
              </a:pPr>
              <a:r>
                <a:rPr lang="is-IS" sz="1350" dirty="0"/>
                <a:t>--- --</a:t>
              </a:r>
            </a:p>
            <a:p>
              <a:pPr>
                <a:lnSpc>
                  <a:spcPts val="420"/>
                </a:lnSpc>
              </a:pPr>
              <a:r>
                <a:rPr lang="is-IS" sz="1350" dirty="0"/>
                <a:t>---- ----</a:t>
              </a:r>
            </a:p>
            <a:p>
              <a:pPr>
                <a:lnSpc>
                  <a:spcPts val="420"/>
                </a:lnSpc>
              </a:pPr>
              <a:r>
                <a:rPr lang="is-IS" sz="1350" dirty="0"/>
                <a:t>--- -----</a:t>
              </a:r>
            </a:p>
          </p:txBody>
        </p:sp>
      </p:grpSp>
      <p:cxnSp>
        <p:nvCxnSpPr>
          <p:cNvPr id="10" name="Straight Arrow Connector 9"/>
          <p:cNvCxnSpPr/>
          <p:nvPr/>
        </p:nvCxnSpPr>
        <p:spPr>
          <a:xfrm>
            <a:off x="1817915" y="1368086"/>
            <a:ext cx="182880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974593" y="1116489"/>
            <a:ext cx="1451038" cy="507831"/>
          </a:xfrm>
          <a:prstGeom prst="rect">
            <a:avLst/>
          </a:prstGeom>
          <a:noFill/>
        </p:spPr>
        <p:txBody>
          <a:bodyPr wrap="none" rtlCol="0">
            <a:spAutoFit/>
          </a:bodyPr>
          <a:lstStyle/>
          <a:p>
            <a:r>
              <a:rPr lang="en-US" sz="1350" dirty="0">
                <a:latin typeface="Helvetica Neue LT Com 47 Light Condensed" charset="0"/>
                <a:ea typeface="Helvetica Neue LT Com 47 Light Condensed" charset="0"/>
                <a:cs typeface="Helvetica Neue LT Com 47 Light Condensed" charset="0"/>
              </a:rPr>
              <a:t>Search “relevant” </a:t>
            </a:r>
          </a:p>
          <a:p>
            <a:r>
              <a:rPr lang="en-US" sz="1350" dirty="0">
                <a:latin typeface="Helvetica Neue LT Com 47 Light Condensed" charset="0"/>
                <a:ea typeface="Helvetica Neue LT Com 47 Light Condensed" charset="0"/>
                <a:cs typeface="Helvetica Neue LT Com 47 Light Condensed" charset="0"/>
              </a:rPr>
              <a:t>documents</a:t>
            </a:r>
          </a:p>
        </p:txBody>
      </p:sp>
      <p:sp>
        <p:nvSpPr>
          <p:cNvPr id="63" name="TextBox 62"/>
          <p:cNvSpPr txBox="1"/>
          <p:nvPr/>
        </p:nvSpPr>
        <p:spPr>
          <a:xfrm>
            <a:off x="7592995" y="1006280"/>
            <a:ext cx="987771" cy="369332"/>
          </a:xfrm>
          <a:prstGeom prst="rect">
            <a:avLst/>
          </a:prstGeom>
          <a:noFill/>
        </p:spPr>
        <p:txBody>
          <a:bodyPr wrap="none" rtlCol="0">
            <a:spAutoFit/>
          </a:bodyPr>
          <a:lstStyle/>
          <a:p>
            <a:r>
              <a:rPr lang="en-US" b="1" dirty="0" err="1">
                <a:solidFill>
                  <a:schemeClr val="accent1"/>
                </a:solidFill>
                <a:latin typeface="Helvetica Neue Condensed" charset="0"/>
                <a:ea typeface="Helvetica Neue Condensed" charset="0"/>
                <a:cs typeface="Helvetica Neue Condensed" charset="0"/>
              </a:rPr>
              <a:t>w</a:t>
            </a:r>
            <a:r>
              <a:rPr lang="en-US" b="1" baseline="-25000" dirty="0" err="1">
                <a:solidFill>
                  <a:schemeClr val="accent1"/>
                </a:solidFill>
                <a:latin typeface="Helvetica Neue Condensed" charset="0"/>
                <a:ea typeface="Helvetica Neue Condensed" charset="0"/>
                <a:cs typeface="Helvetica Neue Condensed" charset="0"/>
              </a:rPr>
              <a:t>x</a:t>
            </a:r>
            <a:r>
              <a:rPr lang="en-US" b="1" dirty="0">
                <a:solidFill>
                  <a:schemeClr val="accent1"/>
                </a:solidFill>
                <a:latin typeface="Helvetica Neue Condensed" charset="0"/>
                <a:ea typeface="Helvetica Neue Condensed" charset="0"/>
                <a:cs typeface="Helvetica Neue Condensed" charset="0"/>
              </a:rPr>
              <a:t> </a:t>
            </a:r>
            <a:r>
              <a:rPr lang="en-US" b="1" dirty="0" err="1">
                <a:solidFill>
                  <a:schemeClr val="accent1"/>
                </a:solidFill>
                <a:latin typeface="Helvetica Neue Condensed" charset="0"/>
                <a:ea typeface="Helvetica Neue Condensed" charset="0"/>
                <a:cs typeface="Helvetica Neue Condensed" charset="0"/>
              </a:rPr>
              <a:t>w</a:t>
            </a:r>
            <a:r>
              <a:rPr lang="en-US" b="1" baseline="-25000" dirty="0" err="1">
                <a:solidFill>
                  <a:schemeClr val="accent1"/>
                </a:solidFill>
                <a:latin typeface="Helvetica Neue Condensed" charset="0"/>
                <a:ea typeface="Helvetica Neue Condensed" charset="0"/>
                <a:cs typeface="Helvetica Neue Condensed" charset="0"/>
              </a:rPr>
              <a:t>y</a:t>
            </a:r>
            <a:r>
              <a:rPr lang="en-US" b="1" dirty="0">
                <a:solidFill>
                  <a:schemeClr val="accent1"/>
                </a:solidFill>
                <a:latin typeface="Helvetica Neue Condensed" charset="0"/>
                <a:ea typeface="Helvetica Neue Condensed" charset="0"/>
                <a:cs typeface="Helvetica Neue Condensed" charset="0"/>
              </a:rPr>
              <a:t> </a:t>
            </a:r>
            <a:r>
              <a:rPr lang="en-US" b="1" dirty="0" err="1">
                <a:solidFill>
                  <a:schemeClr val="accent1"/>
                </a:solidFill>
                <a:latin typeface="Helvetica Neue Condensed" charset="0"/>
                <a:ea typeface="Helvetica Neue Condensed" charset="0"/>
                <a:cs typeface="Helvetica Neue Condensed" charset="0"/>
              </a:rPr>
              <a:t>w</a:t>
            </a:r>
            <a:r>
              <a:rPr lang="en-US" b="1" baseline="-25000" dirty="0" err="1">
                <a:solidFill>
                  <a:schemeClr val="accent1"/>
                </a:solidFill>
                <a:latin typeface="Helvetica Neue Condensed" charset="0"/>
                <a:ea typeface="Helvetica Neue Condensed" charset="0"/>
                <a:cs typeface="Helvetica Neue Condensed" charset="0"/>
              </a:rPr>
              <a:t>z</a:t>
            </a:r>
            <a:endParaRPr lang="en-US" b="1" baseline="-25000" dirty="0">
              <a:solidFill>
                <a:schemeClr val="accent1"/>
              </a:solidFill>
              <a:latin typeface="Helvetica Neue Condensed" charset="0"/>
              <a:ea typeface="Helvetica Neue Condensed" charset="0"/>
              <a:cs typeface="Helvetica Neue Condensed" charset="0"/>
            </a:endParaRPr>
          </a:p>
        </p:txBody>
      </p:sp>
      <p:cxnSp>
        <p:nvCxnSpPr>
          <p:cNvPr id="64" name="Straight Arrow Connector 63"/>
          <p:cNvCxnSpPr/>
          <p:nvPr/>
        </p:nvCxnSpPr>
        <p:spPr>
          <a:xfrm>
            <a:off x="5569074" y="1338355"/>
            <a:ext cx="182880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5725753" y="1086758"/>
            <a:ext cx="1191352" cy="507831"/>
          </a:xfrm>
          <a:prstGeom prst="rect">
            <a:avLst/>
          </a:prstGeom>
          <a:noFill/>
        </p:spPr>
        <p:txBody>
          <a:bodyPr wrap="none" rtlCol="0">
            <a:spAutoFit/>
          </a:bodyPr>
          <a:lstStyle/>
          <a:p>
            <a:r>
              <a:rPr lang="en-US" sz="1350">
                <a:latin typeface="Helvetica Neue LT Com 47 Light Condensed" charset="0"/>
                <a:ea typeface="Helvetica Neue LT Com 47 Light Condensed" charset="0"/>
                <a:cs typeface="Helvetica Neue LT Com 47 Light Condensed" charset="0"/>
              </a:rPr>
              <a:t>Extract “</a:t>
            </a:r>
            <a:r>
              <a:rPr lang="en-US" sz="1350" dirty="0" err="1">
                <a:latin typeface="Helvetica Neue LT Com 47 Light Condensed" charset="0"/>
                <a:ea typeface="Helvetica Neue LT Com 47 Light Condensed" charset="0"/>
                <a:cs typeface="Helvetica Neue LT Com 47 Light Condensed" charset="0"/>
              </a:rPr>
              <a:t>new</a:t>
            </a:r>
            <a:r>
              <a:rPr lang="en-US" sz="1350" dirty="0">
                <a:latin typeface="Helvetica Neue LT Com 47 Light Condensed" charset="0"/>
                <a:ea typeface="Helvetica Neue LT Com 47 Light Condensed" charset="0"/>
                <a:cs typeface="Helvetica Neue LT Com 47 Light Condensed" charset="0"/>
              </a:rPr>
              <a:t>” </a:t>
            </a:r>
          </a:p>
          <a:p>
            <a:r>
              <a:rPr lang="en-US" sz="1350" dirty="0">
                <a:latin typeface="Helvetica Neue LT Com 47 Light Condensed" charset="0"/>
                <a:ea typeface="Helvetica Neue LT Com 47 Light Condensed" charset="0"/>
                <a:cs typeface="Helvetica Neue LT Com 47 Light Condensed" charset="0"/>
              </a:rPr>
              <a:t>keywords</a:t>
            </a:r>
          </a:p>
        </p:txBody>
      </p:sp>
      <p:cxnSp>
        <p:nvCxnSpPr>
          <p:cNvPr id="15" name="Curved Connector 14"/>
          <p:cNvCxnSpPr>
            <a:stCxn id="63" idx="2"/>
            <a:endCxn id="79" idx="0"/>
          </p:cNvCxnSpPr>
          <p:nvPr/>
        </p:nvCxnSpPr>
        <p:spPr>
          <a:xfrm rot="16200000" flipH="1">
            <a:off x="7745769" y="1716724"/>
            <a:ext cx="700394" cy="18170"/>
          </a:xfrm>
          <a:prstGeom prst="curvedConnector3">
            <a:avLst>
              <a:gd name="adj1" fmla="val 50000"/>
            </a:avLst>
          </a:prstGeom>
          <a:ln w="31750">
            <a:tailEnd type="triangle"/>
          </a:ln>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4316119" y="2903320"/>
            <a:ext cx="772886" cy="1399638"/>
            <a:chOff x="6487886" y="1001486"/>
            <a:chExt cx="1030514" cy="1866184"/>
          </a:xfrm>
          <a:solidFill>
            <a:schemeClr val="accent6">
              <a:lumMod val="20000"/>
              <a:lumOff val="80000"/>
            </a:schemeClr>
          </a:solidFill>
        </p:grpSpPr>
        <p:sp>
          <p:nvSpPr>
            <p:cNvPr id="67" name="Snip Single Corner Rectangle 66"/>
            <p:cNvSpPr/>
            <p:nvPr/>
          </p:nvSpPr>
          <p:spPr>
            <a:xfrm>
              <a:off x="6487886" y="1001486"/>
              <a:ext cx="1030514" cy="1451428"/>
            </a:xfrm>
            <a:prstGeom prst="snip1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8" name="TextBox 67"/>
            <p:cNvSpPr txBox="1"/>
            <p:nvPr/>
          </p:nvSpPr>
          <p:spPr>
            <a:xfrm>
              <a:off x="6531429" y="1103085"/>
              <a:ext cx="943427" cy="1764585"/>
            </a:xfrm>
            <a:prstGeom prst="rect">
              <a:avLst/>
            </a:prstGeom>
            <a:grpFill/>
          </p:spPr>
          <p:txBody>
            <a:bodyPr wrap="square" rtlCol="0">
              <a:spAutoFit/>
            </a:bodyPr>
            <a:lstStyle/>
            <a:p>
              <a:pPr>
                <a:lnSpc>
                  <a:spcPts val="420"/>
                </a:lnSpc>
              </a:pPr>
              <a:r>
                <a:rPr lang="is-IS" sz="1350" dirty="0"/>
                <a:t>--- --</a:t>
              </a:r>
            </a:p>
            <a:p>
              <a:pPr>
                <a:lnSpc>
                  <a:spcPts val="420"/>
                </a:lnSpc>
              </a:pPr>
              <a:r>
                <a:rPr lang="is-IS" sz="1350" dirty="0"/>
                <a:t>---- ----</a:t>
              </a:r>
            </a:p>
            <a:p>
              <a:pPr>
                <a:lnSpc>
                  <a:spcPts val="420"/>
                </a:lnSpc>
              </a:pPr>
              <a:r>
                <a:rPr lang="is-IS" sz="1350" dirty="0"/>
                <a:t>--- --------------</a:t>
              </a:r>
            </a:p>
            <a:p>
              <a:pPr>
                <a:lnSpc>
                  <a:spcPts val="420"/>
                </a:lnSpc>
              </a:pPr>
              <a:r>
                <a:rPr lang="is-IS" sz="1350" dirty="0"/>
                <a:t>-------</a:t>
              </a:r>
            </a:p>
            <a:p>
              <a:pPr>
                <a:lnSpc>
                  <a:spcPts val="420"/>
                </a:lnSpc>
              </a:pPr>
              <a:r>
                <a:rPr lang="is-IS" sz="1350" dirty="0"/>
                <a:t>--- --</a:t>
              </a:r>
            </a:p>
            <a:p>
              <a:pPr>
                <a:lnSpc>
                  <a:spcPts val="420"/>
                </a:lnSpc>
              </a:pPr>
              <a:endParaRPr lang="is-IS" sz="1350" dirty="0"/>
            </a:p>
            <a:p>
              <a:pPr>
                <a:lnSpc>
                  <a:spcPts val="420"/>
                </a:lnSpc>
              </a:pPr>
              <a:endParaRPr lang="is-IS" sz="1350" dirty="0"/>
            </a:p>
            <a:p>
              <a:pPr>
                <a:lnSpc>
                  <a:spcPts val="420"/>
                </a:lnSpc>
              </a:pPr>
              <a:r>
                <a:rPr lang="is-IS" sz="1350" dirty="0"/>
                <a:t>---- ----</a:t>
              </a:r>
            </a:p>
            <a:p>
              <a:pPr>
                <a:lnSpc>
                  <a:spcPts val="420"/>
                </a:lnSpc>
              </a:pPr>
              <a:r>
                <a:rPr lang="is-IS" sz="1350" dirty="0"/>
                <a:t>--- -----</a:t>
              </a:r>
            </a:p>
            <a:p>
              <a:pPr>
                <a:lnSpc>
                  <a:spcPts val="420"/>
                </a:lnSpc>
              </a:pPr>
              <a:endParaRPr lang="is-IS" sz="1350" dirty="0"/>
            </a:p>
            <a:p>
              <a:pPr>
                <a:lnSpc>
                  <a:spcPts val="420"/>
                </a:lnSpc>
              </a:pPr>
              <a:r>
                <a:rPr lang="is-IS" sz="1350" dirty="0"/>
                <a:t>---------</a:t>
              </a:r>
            </a:p>
            <a:p>
              <a:pPr>
                <a:lnSpc>
                  <a:spcPts val="420"/>
                </a:lnSpc>
              </a:pPr>
              <a:r>
                <a:rPr lang="is-IS" sz="1350" dirty="0"/>
                <a:t>-------</a:t>
              </a:r>
              <a:endParaRPr lang="en-US" sz="1350" dirty="0"/>
            </a:p>
            <a:p>
              <a:pPr>
                <a:lnSpc>
                  <a:spcPts val="420"/>
                </a:lnSpc>
              </a:pPr>
              <a:endParaRPr lang="en-US" sz="1350" dirty="0"/>
            </a:p>
            <a:p>
              <a:pPr>
                <a:lnSpc>
                  <a:spcPts val="420"/>
                </a:lnSpc>
              </a:pPr>
              <a:r>
                <a:rPr lang="is-IS" sz="1350" dirty="0"/>
                <a:t>--- --</a:t>
              </a:r>
            </a:p>
            <a:p>
              <a:pPr>
                <a:lnSpc>
                  <a:spcPts val="420"/>
                </a:lnSpc>
              </a:pPr>
              <a:r>
                <a:rPr lang="is-IS" sz="1350" dirty="0"/>
                <a:t>---- ----</a:t>
              </a:r>
            </a:p>
            <a:p>
              <a:pPr>
                <a:lnSpc>
                  <a:spcPts val="420"/>
                </a:lnSpc>
              </a:pPr>
              <a:r>
                <a:rPr lang="is-IS" sz="1350" dirty="0"/>
                <a:t>--- -----</a:t>
              </a:r>
            </a:p>
          </p:txBody>
        </p:sp>
      </p:grpSp>
      <p:grpSp>
        <p:nvGrpSpPr>
          <p:cNvPr id="69" name="Group 68"/>
          <p:cNvGrpSpPr/>
          <p:nvPr/>
        </p:nvGrpSpPr>
        <p:grpSpPr>
          <a:xfrm>
            <a:off x="4735219" y="3137363"/>
            <a:ext cx="772886" cy="1297046"/>
            <a:chOff x="6487886" y="1001486"/>
            <a:chExt cx="1030514" cy="1729395"/>
          </a:xfrm>
          <a:solidFill>
            <a:schemeClr val="accent6">
              <a:lumMod val="20000"/>
              <a:lumOff val="80000"/>
            </a:schemeClr>
          </a:solidFill>
        </p:grpSpPr>
        <p:sp>
          <p:nvSpPr>
            <p:cNvPr id="70" name="Snip Single Corner Rectangle 69"/>
            <p:cNvSpPr/>
            <p:nvPr/>
          </p:nvSpPr>
          <p:spPr>
            <a:xfrm>
              <a:off x="6487886" y="1001486"/>
              <a:ext cx="1030514" cy="1451428"/>
            </a:xfrm>
            <a:prstGeom prst="snip1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1" name="TextBox 70"/>
            <p:cNvSpPr txBox="1"/>
            <p:nvPr/>
          </p:nvSpPr>
          <p:spPr>
            <a:xfrm>
              <a:off x="6531429" y="1103085"/>
              <a:ext cx="943427" cy="1627796"/>
            </a:xfrm>
            <a:prstGeom prst="rect">
              <a:avLst/>
            </a:prstGeom>
            <a:grpFill/>
          </p:spPr>
          <p:txBody>
            <a:bodyPr wrap="square" rtlCol="0">
              <a:spAutoFit/>
            </a:bodyPr>
            <a:lstStyle/>
            <a:p>
              <a:pPr>
                <a:lnSpc>
                  <a:spcPts val="420"/>
                </a:lnSpc>
              </a:pPr>
              <a:r>
                <a:rPr lang="is-IS" sz="1350" dirty="0"/>
                <a:t>--- --</a:t>
              </a:r>
            </a:p>
            <a:p>
              <a:pPr>
                <a:lnSpc>
                  <a:spcPts val="420"/>
                </a:lnSpc>
              </a:pPr>
              <a:r>
                <a:rPr lang="is-IS" sz="1350" dirty="0"/>
                <a:t>---- ----</a:t>
              </a:r>
            </a:p>
            <a:p>
              <a:pPr>
                <a:lnSpc>
                  <a:spcPts val="420"/>
                </a:lnSpc>
              </a:pPr>
              <a:r>
                <a:rPr lang="is-IS" sz="1350" dirty="0"/>
                <a:t>--- --------------</a:t>
              </a:r>
            </a:p>
            <a:p>
              <a:pPr>
                <a:lnSpc>
                  <a:spcPts val="420"/>
                </a:lnSpc>
              </a:pPr>
              <a:r>
                <a:rPr lang="is-IS" sz="1350" dirty="0"/>
                <a:t>-------</a:t>
              </a:r>
            </a:p>
            <a:p>
              <a:pPr>
                <a:lnSpc>
                  <a:spcPts val="420"/>
                </a:lnSpc>
              </a:pPr>
              <a:r>
                <a:rPr lang="is-IS" sz="1350" dirty="0"/>
                <a:t>--- --</a:t>
              </a:r>
            </a:p>
            <a:p>
              <a:pPr>
                <a:lnSpc>
                  <a:spcPts val="420"/>
                </a:lnSpc>
              </a:pPr>
              <a:endParaRPr lang="is-IS" sz="1350" dirty="0"/>
            </a:p>
            <a:p>
              <a:pPr>
                <a:lnSpc>
                  <a:spcPts val="420"/>
                </a:lnSpc>
              </a:pPr>
              <a:endParaRPr lang="is-IS" sz="1350" dirty="0"/>
            </a:p>
            <a:p>
              <a:pPr>
                <a:lnSpc>
                  <a:spcPts val="420"/>
                </a:lnSpc>
              </a:pPr>
              <a:r>
                <a:rPr lang="is-IS" sz="1350" dirty="0"/>
                <a:t>---- ----</a:t>
              </a:r>
            </a:p>
            <a:p>
              <a:pPr>
                <a:lnSpc>
                  <a:spcPts val="420"/>
                </a:lnSpc>
              </a:pPr>
              <a:r>
                <a:rPr lang="is-IS" sz="1350" dirty="0"/>
                <a:t>--- -----</a:t>
              </a:r>
            </a:p>
            <a:p>
              <a:pPr>
                <a:lnSpc>
                  <a:spcPts val="420"/>
                </a:lnSpc>
              </a:pPr>
              <a:endParaRPr lang="is-IS" sz="1350" dirty="0"/>
            </a:p>
            <a:p>
              <a:pPr>
                <a:lnSpc>
                  <a:spcPts val="420"/>
                </a:lnSpc>
              </a:pPr>
              <a:r>
                <a:rPr lang="is-IS" sz="1350" dirty="0"/>
                <a:t>---------</a:t>
              </a:r>
            </a:p>
            <a:p>
              <a:pPr>
                <a:lnSpc>
                  <a:spcPts val="420"/>
                </a:lnSpc>
              </a:pPr>
              <a:r>
                <a:rPr lang="is-IS" sz="1350" dirty="0"/>
                <a:t>-------</a:t>
              </a:r>
              <a:endParaRPr lang="en-US" sz="1350" dirty="0"/>
            </a:p>
            <a:p>
              <a:pPr>
                <a:lnSpc>
                  <a:spcPts val="420"/>
                </a:lnSpc>
              </a:pPr>
              <a:endParaRPr lang="en-US" sz="1350" dirty="0"/>
            </a:p>
            <a:p>
              <a:pPr>
                <a:lnSpc>
                  <a:spcPts val="420"/>
                </a:lnSpc>
              </a:pPr>
              <a:r>
                <a:rPr lang="is-IS" sz="1350" dirty="0"/>
                <a:t>--- --</a:t>
              </a:r>
            </a:p>
            <a:p>
              <a:pPr>
                <a:lnSpc>
                  <a:spcPts val="420"/>
                </a:lnSpc>
              </a:pPr>
              <a:r>
                <a:rPr lang="is-IS" sz="1350" dirty="0"/>
                <a:t>---- ----</a:t>
              </a:r>
            </a:p>
          </p:txBody>
        </p:sp>
      </p:grpSp>
      <p:grpSp>
        <p:nvGrpSpPr>
          <p:cNvPr id="72" name="Group 71"/>
          <p:cNvGrpSpPr/>
          <p:nvPr/>
        </p:nvGrpSpPr>
        <p:grpSpPr>
          <a:xfrm>
            <a:off x="3897019" y="3413018"/>
            <a:ext cx="772886" cy="1194455"/>
            <a:chOff x="6487886" y="1001486"/>
            <a:chExt cx="1030514" cy="1592606"/>
          </a:xfrm>
          <a:solidFill>
            <a:schemeClr val="accent6">
              <a:lumMod val="20000"/>
              <a:lumOff val="80000"/>
            </a:schemeClr>
          </a:solidFill>
        </p:grpSpPr>
        <p:sp>
          <p:nvSpPr>
            <p:cNvPr id="73" name="Snip Single Corner Rectangle 72"/>
            <p:cNvSpPr/>
            <p:nvPr/>
          </p:nvSpPr>
          <p:spPr>
            <a:xfrm>
              <a:off x="6487886" y="1001486"/>
              <a:ext cx="1030514" cy="1451428"/>
            </a:xfrm>
            <a:prstGeom prst="snip1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4" name="TextBox 73"/>
            <p:cNvSpPr txBox="1"/>
            <p:nvPr/>
          </p:nvSpPr>
          <p:spPr>
            <a:xfrm>
              <a:off x="6531429" y="1103085"/>
              <a:ext cx="943427" cy="1491007"/>
            </a:xfrm>
            <a:prstGeom prst="rect">
              <a:avLst/>
            </a:prstGeom>
            <a:grpFill/>
          </p:spPr>
          <p:txBody>
            <a:bodyPr wrap="square" rtlCol="0">
              <a:spAutoFit/>
            </a:bodyPr>
            <a:lstStyle/>
            <a:p>
              <a:pPr>
                <a:lnSpc>
                  <a:spcPts val="420"/>
                </a:lnSpc>
              </a:pPr>
              <a:r>
                <a:rPr lang="is-IS" sz="1350" dirty="0"/>
                <a:t>--- --</a:t>
              </a:r>
            </a:p>
            <a:p>
              <a:pPr>
                <a:lnSpc>
                  <a:spcPts val="420"/>
                </a:lnSpc>
              </a:pPr>
              <a:r>
                <a:rPr lang="is-IS" sz="1350" dirty="0"/>
                <a:t>---- ----</a:t>
              </a:r>
            </a:p>
            <a:p>
              <a:pPr>
                <a:lnSpc>
                  <a:spcPts val="420"/>
                </a:lnSpc>
              </a:pPr>
              <a:r>
                <a:rPr lang="is-IS" sz="1350" dirty="0"/>
                <a:t>--- --------------</a:t>
              </a:r>
            </a:p>
            <a:p>
              <a:pPr>
                <a:lnSpc>
                  <a:spcPts val="420"/>
                </a:lnSpc>
              </a:pPr>
              <a:r>
                <a:rPr lang="is-IS" sz="1350" dirty="0"/>
                <a:t>-------</a:t>
              </a:r>
            </a:p>
            <a:p>
              <a:pPr>
                <a:lnSpc>
                  <a:spcPts val="420"/>
                </a:lnSpc>
              </a:pPr>
              <a:r>
                <a:rPr lang="is-IS" sz="1350" dirty="0"/>
                <a:t>--- --</a:t>
              </a:r>
            </a:p>
            <a:p>
              <a:pPr>
                <a:lnSpc>
                  <a:spcPts val="420"/>
                </a:lnSpc>
              </a:pPr>
              <a:endParaRPr lang="is-IS" sz="1350" dirty="0"/>
            </a:p>
            <a:p>
              <a:pPr>
                <a:lnSpc>
                  <a:spcPts val="420"/>
                </a:lnSpc>
              </a:pPr>
              <a:endParaRPr lang="is-IS" sz="1350" dirty="0"/>
            </a:p>
            <a:p>
              <a:pPr>
                <a:lnSpc>
                  <a:spcPts val="420"/>
                </a:lnSpc>
              </a:pPr>
              <a:r>
                <a:rPr lang="is-IS" sz="1350" dirty="0"/>
                <a:t>---- ----</a:t>
              </a:r>
            </a:p>
            <a:p>
              <a:pPr>
                <a:lnSpc>
                  <a:spcPts val="420"/>
                </a:lnSpc>
              </a:pPr>
              <a:r>
                <a:rPr lang="is-IS" sz="1350" dirty="0"/>
                <a:t>--- -----</a:t>
              </a:r>
            </a:p>
            <a:p>
              <a:pPr>
                <a:lnSpc>
                  <a:spcPts val="420"/>
                </a:lnSpc>
              </a:pPr>
              <a:endParaRPr lang="is-IS" sz="1350" dirty="0"/>
            </a:p>
            <a:p>
              <a:pPr>
                <a:lnSpc>
                  <a:spcPts val="420"/>
                </a:lnSpc>
              </a:pPr>
              <a:r>
                <a:rPr lang="is-IS" sz="1350" dirty="0"/>
                <a:t>---------</a:t>
              </a:r>
            </a:p>
            <a:p>
              <a:pPr>
                <a:lnSpc>
                  <a:spcPts val="420"/>
                </a:lnSpc>
              </a:pPr>
              <a:r>
                <a:rPr lang="is-IS" sz="1350" dirty="0"/>
                <a:t>-------</a:t>
              </a:r>
              <a:endParaRPr lang="en-US" sz="1350" dirty="0"/>
            </a:p>
            <a:p>
              <a:pPr>
                <a:lnSpc>
                  <a:spcPts val="420"/>
                </a:lnSpc>
              </a:pPr>
              <a:endParaRPr lang="en-US" sz="1350" dirty="0"/>
            </a:p>
            <a:p>
              <a:pPr>
                <a:lnSpc>
                  <a:spcPts val="420"/>
                </a:lnSpc>
              </a:pPr>
              <a:r>
                <a:rPr lang="is-IS" sz="1350" dirty="0"/>
                <a:t>--- --</a:t>
              </a:r>
            </a:p>
          </p:txBody>
        </p:sp>
      </p:grpSp>
      <p:grpSp>
        <p:nvGrpSpPr>
          <p:cNvPr id="75" name="Group 74"/>
          <p:cNvGrpSpPr/>
          <p:nvPr/>
        </p:nvGrpSpPr>
        <p:grpSpPr>
          <a:xfrm>
            <a:off x="4476682" y="3739936"/>
            <a:ext cx="772886" cy="1194455"/>
            <a:chOff x="6487886" y="1001486"/>
            <a:chExt cx="1030514" cy="1592606"/>
          </a:xfrm>
          <a:solidFill>
            <a:schemeClr val="accent6">
              <a:lumMod val="20000"/>
              <a:lumOff val="80000"/>
            </a:schemeClr>
          </a:solidFill>
        </p:grpSpPr>
        <p:sp>
          <p:nvSpPr>
            <p:cNvPr id="77" name="Snip Single Corner Rectangle 76"/>
            <p:cNvSpPr/>
            <p:nvPr/>
          </p:nvSpPr>
          <p:spPr>
            <a:xfrm>
              <a:off x="6487886" y="1001486"/>
              <a:ext cx="1030514" cy="1451428"/>
            </a:xfrm>
            <a:prstGeom prst="snip1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8" name="TextBox 77"/>
            <p:cNvSpPr txBox="1"/>
            <p:nvPr/>
          </p:nvSpPr>
          <p:spPr>
            <a:xfrm>
              <a:off x="6531429" y="1103085"/>
              <a:ext cx="943427" cy="1491007"/>
            </a:xfrm>
            <a:prstGeom prst="rect">
              <a:avLst/>
            </a:prstGeom>
            <a:grpFill/>
          </p:spPr>
          <p:txBody>
            <a:bodyPr wrap="square" rtlCol="0">
              <a:spAutoFit/>
            </a:bodyPr>
            <a:lstStyle/>
            <a:p>
              <a:pPr>
                <a:lnSpc>
                  <a:spcPts val="420"/>
                </a:lnSpc>
              </a:pPr>
              <a:r>
                <a:rPr lang="is-IS" sz="1350" dirty="0"/>
                <a:t>--- --</a:t>
              </a:r>
            </a:p>
            <a:p>
              <a:pPr>
                <a:lnSpc>
                  <a:spcPts val="420"/>
                </a:lnSpc>
              </a:pPr>
              <a:r>
                <a:rPr lang="is-IS" sz="1350" dirty="0"/>
                <a:t>---- ----</a:t>
              </a:r>
            </a:p>
            <a:p>
              <a:pPr>
                <a:lnSpc>
                  <a:spcPts val="420"/>
                </a:lnSpc>
              </a:pPr>
              <a:r>
                <a:rPr lang="is-IS" sz="1350" dirty="0"/>
                <a:t>--- --------------</a:t>
              </a:r>
            </a:p>
            <a:p>
              <a:pPr>
                <a:lnSpc>
                  <a:spcPts val="420"/>
                </a:lnSpc>
              </a:pPr>
              <a:r>
                <a:rPr lang="is-IS" sz="1350" dirty="0"/>
                <a:t>-------</a:t>
              </a:r>
            </a:p>
            <a:p>
              <a:pPr>
                <a:lnSpc>
                  <a:spcPts val="420"/>
                </a:lnSpc>
              </a:pPr>
              <a:r>
                <a:rPr lang="is-IS" sz="1350" dirty="0"/>
                <a:t>--- --</a:t>
              </a:r>
            </a:p>
            <a:p>
              <a:pPr>
                <a:lnSpc>
                  <a:spcPts val="420"/>
                </a:lnSpc>
              </a:pPr>
              <a:endParaRPr lang="is-IS" sz="1350" dirty="0"/>
            </a:p>
            <a:p>
              <a:pPr>
                <a:lnSpc>
                  <a:spcPts val="420"/>
                </a:lnSpc>
              </a:pPr>
              <a:endParaRPr lang="is-IS" sz="1350" dirty="0"/>
            </a:p>
            <a:p>
              <a:pPr>
                <a:lnSpc>
                  <a:spcPts val="420"/>
                </a:lnSpc>
              </a:pPr>
              <a:r>
                <a:rPr lang="is-IS" sz="1350" dirty="0"/>
                <a:t>---- ----</a:t>
              </a:r>
            </a:p>
            <a:p>
              <a:pPr>
                <a:lnSpc>
                  <a:spcPts val="420"/>
                </a:lnSpc>
              </a:pPr>
              <a:r>
                <a:rPr lang="is-IS" sz="1350" dirty="0"/>
                <a:t>--- -----</a:t>
              </a:r>
            </a:p>
            <a:p>
              <a:pPr>
                <a:lnSpc>
                  <a:spcPts val="420"/>
                </a:lnSpc>
              </a:pPr>
              <a:endParaRPr lang="is-IS" sz="1350" dirty="0"/>
            </a:p>
            <a:p>
              <a:pPr>
                <a:lnSpc>
                  <a:spcPts val="420"/>
                </a:lnSpc>
              </a:pPr>
              <a:r>
                <a:rPr lang="is-IS" sz="1350" dirty="0"/>
                <a:t>---------</a:t>
              </a:r>
            </a:p>
            <a:p>
              <a:pPr>
                <a:lnSpc>
                  <a:spcPts val="420"/>
                </a:lnSpc>
              </a:pPr>
              <a:r>
                <a:rPr lang="is-IS" sz="1350" dirty="0"/>
                <a:t>-------</a:t>
              </a:r>
              <a:endParaRPr lang="en-US" sz="1350" dirty="0"/>
            </a:p>
            <a:p>
              <a:pPr>
                <a:lnSpc>
                  <a:spcPts val="420"/>
                </a:lnSpc>
              </a:pPr>
              <a:endParaRPr lang="en-US" sz="1350" dirty="0"/>
            </a:p>
            <a:p>
              <a:pPr>
                <a:lnSpc>
                  <a:spcPts val="420"/>
                </a:lnSpc>
              </a:pPr>
              <a:r>
                <a:rPr lang="is-IS" sz="1350" dirty="0"/>
                <a:t>--- --</a:t>
              </a:r>
            </a:p>
          </p:txBody>
        </p:sp>
      </p:grpSp>
      <p:sp>
        <p:nvSpPr>
          <p:cNvPr id="79" name="TextBox 78"/>
          <p:cNvSpPr txBox="1"/>
          <p:nvPr/>
        </p:nvSpPr>
        <p:spPr>
          <a:xfrm>
            <a:off x="7549450" y="2076006"/>
            <a:ext cx="1111202" cy="646331"/>
          </a:xfrm>
          <a:prstGeom prst="rect">
            <a:avLst/>
          </a:prstGeom>
          <a:noFill/>
        </p:spPr>
        <p:txBody>
          <a:bodyPr wrap="none" rtlCol="0">
            <a:spAutoFit/>
          </a:bodyPr>
          <a:lstStyle/>
          <a:p>
            <a:r>
              <a:rPr lang="en-US" b="1" dirty="0">
                <a:latin typeface="Helvetica Neue Condensed" charset="0"/>
                <a:ea typeface="Helvetica Neue Condensed" charset="0"/>
                <a:cs typeface="Helvetica Neue Condensed" charset="0"/>
              </a:rPr>
              <a:t>“w</a:t>
            </a:r>
            <a:r>
              <a:rPr lang="en-US" b="1" baseline="-25000" dirty="0">
                <a:latin typeface="Helvetica Neue Condensed" charset="0"/>
                <a:ea typeface="Helvetica Neue Condensed" charset="0"/>
                <a:cs typeface="Helvetica Neue Condensed" charset="0"/>
              </a:rPr>
              <a:t>1</a:t>
            </a:r>
            <a:r>
              <a:rPr lang="en-US" b="1" dirty="0">
                <a:latin typeface="Helvetica Neue Condensed" charset="0"/>
                <a:ea typeface="Helvetica Neue Condensed" charset="0"/>
                <a:cs typeface="Helvetica Neue Condensed" charset="0"/>
              </a:rPr>
              <a:t> w</a:t>
            </a:r>
            <a:r>
              <a:rPr lang="en-US" b="1" baseline="-25000" dirty="0">
                <a:latin typeface="Helvetica Neue Condensed" charset="0"/>
                <a:ea typeface="Helvetica Neue Condensed" charset="0"/>
                <a:cs typeface="Helvetica Neue Condensed" charset="0"/>
              </a:rPr>
              <a:t>2</a:t>
            </a:r>
            <a:r>
              <a:rPr lang="en-US" b="1" dirty="0">
                <a:latin typeface="Helvetica Neue Condensed" charset="0"/>
                <a:ea typeface="Helvetica Neue Condensed" charset="0"/>
                <a:cs typeface="Helvetica Neue Condensed" charset="0"/>
              </a:rPr>
              <a:t> w</a:t>
            </a:r>
            <a:r>
              <a:rPr lang="en-US" b="1" baseline="-25000" dirty="0">
                <a:latin typeface="Helvetica Neue Condensed" charset="0"/>
                <a:ea typeface="Helvetica Neue Condensed" charset="0"/>
                <a:cs typeface="Helvetica Neue Condensed" charset="0"/>
              </a:rPr>
              <a:t>3</a:t>
            </a:r>
          </a:p>
          <a:p>
            <a:r>
              <a:rPr lang="en-US" b="1" dirty="0" err="1">
                <a:solidFill>
                  <a:schemeClr val="accent1"/>
                </a:solidFill>
                <a:latin typeface="Helvetica Neue Condensed" charset="0"/>
                <a:ea typeface="Helvetica Neue Condensed" charset="0"/>
                <a:cs typeface="Helvetica Neue Condensed" charset="0"/>
              </a:rPr>
              <a:t>w</a:t>
            </a:r>
            <a:r>
              <a:rPr lang="en-US" b="1" baseline="-25000" dirty="0" err="1">
                <a:solidFill>
                  <a:schemeClr val="accent1"/>
                </a:solidFill>
                <a:latin typeface="Helvetica Neue Condensed" charset="0"/>
                <a:ea typeface="Helvetica Neue Condensed" charset="0"/>
                <a:cs typeface="Helvetica Neue Condensed" charset="0"/>
              </a:rPr>
              <a:t>x</a:t>
            </a:r>
            <a:r>
              <a:rPr lang="en-US" b="1" dirty="0">
                <a:solidFill>
                  <a:schemeClr val="accent1"/>
                </a:solidFill>
                <a:latin typeface="Helvetica Neue Condensed" charset="0"/>
                <a:ea typeface="Helvetica Neue Condensed" charset="0"/>
                <a:cs typeface="Helvetica Neue Condensed" charset="0"/>
              </a:rPr>
              <a:t> </a:t>
            </a:r>
            <a:r>
              <a:rPr lang="en-US" b="1" dirty="0" err="1">
                <a:solidFill>
                  <a:schemeClr val="accent1"/>
                </a:solidFill>
                <a:latin typeface="Helvetica Neue Condensed" charset="0"/>
                <a:ea typeface="Helvetica Neue Condensed" charset="0"/>
                <a:cs typeface="Helvetica Neue Condensed" charset="0"/>
              </a:rPr>
              <a:t>w</a:t>
            </a:r>
            <a:r>
              <a:rPr lang="en-US" b="1" baseline="-25000" dirty="0" err="1">
                <a:solidFill>
                  <a:schemeClr val="accent1"/>
                </a:solidFill>
                <a:latin typeface="Helvetica Neue Condensed" charset="0"/>
                <a:ea typeface="Helvetica Neue Condensed" charset="0"/>
                <a:cs typeface="Helvetica Neue Condensed" charset="0"/>
              </a:rPr>
              <a:t>y</a:t>
            </a:r>
            <a:r>
              <a:rPr lang="en-US" b="1" dirty="0">
                <a:solidFill>
                  <a:schemeClr val="accent1"/>
                </a:solidFill>
                <a:latin typeface="Helvetica Neue Condensed" charset="0"/>
                <a:ea typeface="Helvetica Neue Condensed" charset="0"/>
                <a:cs typeface="Helvetica Neue Condensed" charset="0"/>
              </a:rPr>
              <a:t> </a:t>
            </a:r>
            <a:r>
              <a:rPr lang="en-US" b="1" dirty="0" err="1">
                <a:solidFill>
                  <a:schemeClr val="accent1"/>
                </a:solidFill>
                <a:latin typeface="Helvetica Neue Condensed" charset="0"/>
                <a:ea typeface="Helvetica Neue Condensed" charset="0"/>
                <a:cs typeface="Helvetica Neue Condensed" charset="0"/>
              </a:rPr>
              <a:t>w</a:t>
            </a:r>
            <a:r>
              <a:rPr lang="en-US" b="1" baseline="-25000" dirty="0" err="1">
                <a:solidFill>
                  <a:schemeClr val="accent1"/>
                </a:solidFill>
                <a:latin typeface="Helvetica Neue Condensed" charset="0"/>
                <a:ea typeface="Helvetica Neue Condensed" charset="0"/>
                <a:cs typeface="Helvetica Neue Condensed" charset="0"/>
              </a:rPr>
              <a:t>z</a:t>
            </a:r>
            <a:r>
              <a:rPr lang="en-US" b="1" dirty="0">
                <a:latin typeface="Helvetica Neue Condensed" charset="0"/>
                <a:ea typeface="Helvetica Neue Condensed" charset="0"/>
                <a:cs typeface="Helvetica Neue Condensed" charset="0"/>
              </a:rPr>
              <a:t>”</a:t>
            </a:r>
          </a:p>
        </p:txBody>
      </p:sp>
      <p:sp>
        <p:nvSpPr>
          <p:cNvPr id="80" name="TextBox 79"/>
          <p:cNvSpPr txBox="1"/>
          <p:nvPr/>
        </p:nvSpPr>
        <p:spPr>
          <a:xfrm>
            <a:off x="7427982" y="1455519"/>
            <a:ext cx="691216" cy="507831"/>
          </a:xfrm>
          <a:prstGeom prst="rect">
            <a:avLst/>
          </a:prstGeom>
          <a:noFill/>
        </p:spPr>
        <p:txBody>
          <a:bodyPr wrap="none" rtlCol="0">
            <a:spAutoFit/>
          </a:bodyPr>
          <a:lstStyle/>
          <a:p>
            <a:pPr algn="r"/>
            <a:r>
              <a:rPr lang="en-US" sz="1350" dirty="0">
                <a:latin typeface="Helvetica Neue LT Com 47 Light Condensed" charset="0"/>
                <a:ea typeface="Helvetica Neue LT Com 47 Light Condensed" charset="0"/>
                <a:cs typeface="Helvetica Neue LT Com 47 Light Condensed" charset="0"/>
              </a:rPr>
              <a:t>Expand</a:t>
            </a:r>
          </a:p>
          <a:p>
            <a:pPr algn="r"/>
            <a:r>
              <a:rPr lang="en-US" sz="1350" dirty="0">
                <a:latin typeface="Helvetica Neue LT Com 47 Light Condensed" charset="0"/>
                <a:ea typeface="Helvetica Neue LT Com 47 Light Condensed" charset="0"/>
                <a:cs typeface="Helvetica Neue LT Com 47 Light Condensed" charset="0"/>
              </a:rPr>
              <a:t>query</a:t>
            </a:r>
          </a:p>
        </p:txBody>
      </p:sp>
      <p:cxnSp>
        <p:nvCxnSpPr>
          <p:cNvPr id="81" name="Curved Connector 80"/>
          <p:cNvCxnSpPr>
            <a:stCxn id="79" idx="2"/>
            <a:endCxn id="70" idx="0"/>
          </p:cNvCxnSpPr>
          <p:nvPr/>
        </p:nvCxnSpPr>
        <p:spPr>
          <a:xfrm rot="5400000">
            <a:off x="6326922" y="1903520"/>
            <a:ext cx="959312" cy="2596946"/>
          </a:xfrm>
          <a:prstGeom prst="curvedConnector2">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6409955" y="3575402"/>
            <a:ext cx="1181734" cy="507831"/>
          </a:xfrm>
          <a:prstGeom prst="rect">
            <a:avLst/>
          </a:prstGeom>
          <a:noFill/>
        </p:spPr>
        <p:txBody>
          <a:bodyPr wrap="none" rtlCol="0">
            <a:spAutoFit/>
          </a:bodyPr>
          <a:lstStyle/>
          <a:p>
            <a:r>
              <a:rPr lang="en-US" sz="1350" dirty="0">
                <a:latin typeface="Helvetica Neue LT Com 47 Light Condensed" charset="0"/>
                <a:ea typeface="Helvetica Neue LT Com 47 Light Condensed" charset="0"/>
                <a:cs typeface="Helvetica Neue LT Com 47 Light Condensed" charset="0"/>
              </a:rPr>
              <a:t>Search “new” </a:t>
            </a:r>
          </a:p>
          <a:p>
            <a:r>
              <a:rPr lang="en-US" sz="1350" dirty="0">
                <a:latin typeface="Helvetica Neue LT Com 47 Light Condensed" charset="0"/>
                <a:ea typeface="Helvetica Neue LT Com 47 Light Condensed" charset="0"/>
                <a:cs typeface="Helvetica Neue LT Com 47 Light Condensed" charset="0"/>
              </a:rPr>
              <a:t>documents</a:t>
            </a:r>
          </a:p>
        </p:txBody>
      </p:sp>
      <p:sp>
        <p:nvSpPr>
          <p:cNvPr id="83" name="TextBox 82"/>
          <p:cNvSpPr txBox="1"/>
          <p:nvPr/>
        </p:nvSpPr>
        <p:spPr>
          <a:xfrm>
            <a:off x="216198" y="902404"/>
            <a:ext cx="1226554" cy="300082"/>
          </a:xfrm>
          <a:prstGeom prst="rect">
            <a:avLst/>
          </a:prstGeom>
          <a:noFill/>
        </p:spPr>
        <p:txBody>
          <a:bodyPr wrap="none" rtlCol="0">
            <a:spAutoFit/>
          </a:bodyPr>
          <a:lstStyle/>
          <a:p>
            <a:r>
              <a:rPr lang="en-US" sz="1350" dirty="0">
                <a:latin typeface="Helvetica Neue LT Com 47 Light Condensed" charset="0"/>
                <a:ea typeface="Helvetica Neue LT Com 47 Light Condensed" charset="0"/>
                <a:cs typeface="Helvetica Neue LT Com 47 Light Condensed" charset="0"/>
              </a:rPr>
              <a:t>Keyword Query</a:t>
            </a:r>
          </a:p>
        </p:txBody>
      </p:sp>
      <p:sp>
        <p:nvSpPr>
          <p:cNvPr id="2" name="Rectangle 1"/>
          <p:cNvSpPr/>
          <p:nvPr/>
        </p:nvSpPr>
        <p:spPr>
          <a:xfrm>
            <a:off x="3584306" y="2014418"/>
            <a:ext cx="2236510" cy="338554"/>
          </a:xfrm>
          <a:prstGeom prst="rect">
            <a:avLst/>
          </a:prstGeom>
          <a:solidFill>
            <a:schemeClr val="bg1"/>
          </a:solidFill>
          <a:ln w="19050">
            <a:solidFill>
              <a:schemeClr val="accent1"/>
            </a:solidFill>
          </a:ln>
        </p:spPr>
        <p:txBody>
          <a:bodyPr wrap="none">
            <a:spAutoFit/>
          </a:bodyPr>
          <a:lstStyle/>
          <a:p>
            <a:r>
              <a:rPr lang="en-US" sz="1600" b="1" dirty="0">
                <a:latin typeface="Helvetica Neue" charset="0"/>
                <a:ea typeface="Helvetica Neue" charset="0"/>
                <a:cs typeface="Helvetica Neue" charset="0"/>
              </a:rPr>
              <a:t>Pseudo-Relevant Set</a:t>
            </a:r>
          </a:p>
        </p:txBody>
      </p:sp>
      <p:pic>
        <p:nvPicPr>
          <p:cNvPr id="3" name="Picture 2"/>
          <p:cNvPicPr>
            <a:picLocks noChangeAspect="1"/>
          </p:cNvPicPr>
          <p:nvPr/>
        </p:nvPicPr>
        <p:blipFill rotWithShape="1">
          <a:blip r:embed="rId4" cstate="hqprint">
            <a:extLst>
              <a:ext uri="{28A0092B-C50C-407E-A947-70E740481C1C}">
                <a14:useLocalDpi xmlns:a14="http://schemas.microsoft.com/office/drawing/2010/main"/>
              </a:ext>
            </a:extLst>
          </a:blip>
          <a:srcRect t="-1"/>
          <a:stretch/>
        </p:blipFill>
        <p:spPr>
          <a:xfrm>
            <a:off x="88106" y="2525220"/>
            <a:ext cx="3228125" cy="709451"/>
          </a:xfrm>
          <a:prstGeom prst="rect">
            <a:avLst/>
          </a:prstGeom>
        </p:spPr>
      </p:pic>
      <p:sp>
        <p:nvSpPr>
          <p:cNvPr id="41" name="Rounded Rectangle 40"/>
          <p:cNvSpPr/>
          <p:nvPr/>
        </p:nvSpPr>
        <p:spPr>
          <a:xfrm>
            <a:off x="1359721" y="2525228"/>
            <a:ext cx="993189" cy="782799"/>
          </a:xfrm>
          <a:prstGeom prst="roundRect">
            <a:avLst/>
          </a:prstGeom>
          <a:noFill/>
          <a:ln w="28575">
            <a:solidFill>
              <a:schemeClr val="accent1">
                <a:shade val="95000"/>
                <a:satMod val="10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ounded Rectangle 41"/>
          <p:cNvSpPr/>
          <p:nvPr/>
        </p:nvSpPr>
        <p:spPr>
          <a:xfrm>
            <a:off x="2476389" y="2523236"/>
            <a:ext cx="887050" cy="782799"/>
          </a:xfrm>
          <a:prstGeom prst="roundRect">
            <a:avLst/>
          </a:prstGeom>
          <a:noFill/>
          <a:ln w="28575">
            <a:solidFill>
              <a:schemeClr val="accent1">
                <a:shade val="95000"/>
                <a:satMod val="10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526704" y="2213925"/>
            <a:ext cx="709361" cy="512961"/>
          </a:xfrm>
          <a:prstGeom prst="rect">
            <a:avLst/>
          </a:prstGeom>
          <a:noFill/>
        </p:spPr>
        <p:txBody>
          <a:bodyPr wrap="none" rtlCol="0">
            <a:spAutoFit/>
          </a:bodyPr>
          <a:lstStyle/>
          <a:p>
            <a:pPr defTabSz="430202">
              <a:lnSpc>
                <a:spcPct val="75000"/>
              </a:lnSpc>
              <a:spcAft>
                <a:spcPts val="400"/>
              </a:spcAft>
              <a:buSzPct val="100000"/>
            </a:pPr>
            <a:r>
              <a:rPr lang="en-US" sz="1600" b="1" dirty="0">
                <a:solidFill>
                  <a:srgbClr val="000000"/>
                </a:solidFill>
                <a:latin typeface="Helvetica Neue LT Com 77 Bold Condensed" charset="0"/>
                <a:ea typeface="Helvetica Neue LT Com 77 Bold Condensed" charset="0"/>
                <a:cs typeface="Helvetica Neue LT Com 77 Bold Condensed" charset="0"/>
              </a:rPr>
              <a:t>Query </a:t>
            </a:r>
          </a:p>
          <a:p>
            <a:pPr defTabSz="430202">
              <a:lnSpc>
                <a:spcPct val="75000"/>
              </a:lnSpc>
              <a:spcAft>
                <a:spcPts val="400"/>
              </a:spcAft>
              <a:buSzPct val="100000"/>
            </a:pPr>
            <a:endParaRPr lang="en-US" sz="1600" b="1" dirty="0">
              <a:solidFill>
                <a:srgbClr val="000000"/>
              </a:solidFill>
              <a:latin typeface="Helvetica Neue LT Com 77 Bold Condensed" charset="0"/>
              <a:ea typeface="Helvetica Neue LT Com 77 Bold Condensed" charset="0"/>
              <a:cs typeface="Helvetica Neue LT Com 77 Bold Condensed" charset="0"/>
            </a:endParaRPr>
          </a:p>
        </p:txBody>
      </p:sp>
      <p:sp>
        <p:nvSpPr>
          <p:cNvPr id="44" name="TextBox 43"/>
          <p:cNvSpPr txBox="1"/>
          <p:nvPr/>
        </p:nvSpPr>
        <p:spPr>
          <a:xfrm>
            <a:off x="2694532" y="2221795"/>
            <a:ext cx="510076" cy="276999"/>
          </a:xfrm>
          <a:prstGeom prst="rect">
            <a:avLst/>
          </a:prstGeom>
          <a:noFill/>
        </p:spPr>
        <p:txBody>
          <a:bodyPr wrap="none" rtlCol="0">
            <a:spAutoFit/>
          </a:bodyPr>
          <a:lstStyle/>
          <a:p>
            <a:pPr algn="r" defTabSz="430202">
              <a:lnSpc>
                <a:spcPct val="75000"/>
              </a:lnSpc>
              <a:spcAft>
                <a:spcPts val="400"/>
              </a:spcAft>
              <a:buSzPct val="100000"/>
            </a:pPr>
            <a:r>
              <a:rPr lang="en-US" sz="1600" b="1">
                <a:solidFill>
                  <a:srgbClr val="000000"/>
                </a:solidFill>
                <a:latin typeface="Helvetica Neue LT Com 77 Bold Condensed" charset="0"/>
                <a:ea typeface="Helvetica Neue LT Com 77 Bold Condensed" charset="0"/>
                <a:cs typeface="Helvetica Neue LT Com 77 Bold Condensed" charset="0"/>
              </a:rPr>
              <a:t>PRS</a:t>
            </a:r>
            <a:endParaRPr lang="en-US" sz="1600" b="1" dirty="0">
              <a:solidFill>
                <a:srgbClr val="000000"/>
              </a:solidFill>
              <a:latin typeface="Helvetica Neue LT Com 77 Bold Condensed" charset="0"/>
              <a:ea typeface="Helvetica Neue LT Com 77 Bold Condensed" charset="0"/>
              <a:cs typeface="Helvetica Neue LT Com 77 Bold Condensed" charset="0"/>
            </a:endParaRPr>
          </a:p>
        </p:txBody>
      </p:sp>
      <p:sp>
        <p:nvSpPr>
          <p:cNvPr id="45" name="Rectangle 44">
            <a:extLst>
              <a:ext uri="{FF2B5EF4-FFF2-40B4-BE49-F238E27FC236}">
                <a16:creationId xmlns:a16="http://schemas.microsoft.com/office/drawing/2014/main" id="{2E615A9F-3050-BB4E-8E19-BC8A4E000906}"/>
              </a:ext>
            </a:extLst>
          </p:cNvPr>
          <p:cNvSpPr/>
          <p:nvPr/>
        </p:nvSpPr>
        <p:spPr>
          <a:xfrm>
            <a:off x="7154409" y="232992"/>
            <a:ext cx="1852430" cy="300082"/>
          </a:xfrm>
          <a:prstGeom prst="rect">
            <a:avLst/>
          </a:prstGeom>
        </p:spPr>
        <p:txBody>
          <a:bodyPr wrap="none">
            <a:spAutoFit/>
          </a:bodyPr>
          <a:lstStyle/>
          <a:p>
            <a:r>
              <a:rPr lang="en-GB" sz="1350" dirty="0">
                <a:solidFill>
                  <a:srgbClr val="0072E5"/>
                </a:solidFill>
                <a:latin typeface="LibreCaslonText"/>
              </a:rPr>
              <a:t>Lissandrini et al. </a:t>
            </a:r>
            <a:r>
              <a:rPr lang="en-GB" sz="1350" dirty="0">
                <a:latin typeface="LibreCaslonText"/>
              </a:rPr>
              <a:t>[</a:t>
            </a:r>
            <a:r>
              <a:rPr lang="en-GB" sz="1350" dirty="0">
                <a:solidFill>
                  <a:srgbClr val="0072E5"/>
                </a:solidFill>
                <a:latin typeface="LibreCaslonText"/>
              </a:rPr>
              <a:t>2020</a:t>
            </a:r>
            <a:r>
              <a:rPr lang="en-GB" sz="1350" dirty="0">
                <a:latin typeface="LibreCaslonText"/>
              </a:rPr>
              <a:t>] </a:t>
            </a:r>
          </a:p>
        </p:txBody>
      </p:sp>
    </p:spTree>
    <p:custDataLst>
      <p:tags r:id="rId1"/>
    </p:custDataLst>
    <p:extLst>
      <p:ext uri="{BB962C8B-B14F-4D97-AF65-F5344CB8AC3E}">
        <p14:creationId xmlns:p14="http://schemas.microsoft.com/office/powerpoint/2010/main" val="1095371674"/>
      </p:ext>
    </p:extLst>
  </p:cSld>
  <p:clrMapOvr>
    <a:masterClrMapping/>
  </p:clrMapOvr>
  <mc:AlternateContent xmlns:mc="http://schemas.openxmlformats.org/markup-compatibility/2006" xmlns:p14="http://schemas.microsoft.com/office/powerpoint/2010/main">
    <mc:Choice Requires="p14">
      <p:transition spd="slow" p14:dur="2000" advTm="34149"/>
    </mc:Choice>
    <mc:Fallback xmlns="">
      <p:transition spd="slow" advTm="341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9">
                                            <p:txEl>
                                              <p:pRg st="0" end="0"/>
                                            </p:txEl>
                                          </p:spTgt>
                                        </p:tgtEl>
                                        <p:attrNameLst>
                                          <p:attrName>style.visibility</p:attrName>
                                        </p:attrNameLst>
                                      </p:cBhvr>
                                      <p:to>
                                        <p:strVal val="visible"/>
                                      </p:to>
                                    </p:set>
                                    <p:animEffect transition="in" filter="dissolve">
                                      <p:cBhvr>
                                        <p:cTn id="11" dur="500"/>
                                        <p:tgtEl>
                                          <p:spTgt spid="79">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par>
                          <p:cTn id="15" fill="hold">
                            <p:stCondLst>
                              <p:cond delay="1000"/>
                            </p:stCondLst>
                            <p:childTnLst>
                              <p:par>
                                <p:cTn id="16" presetID="9" presetClass="entr" presetSubtype="0" fill="hold" nodeType="afterEffect">
                                  <p:stCondLst>
                                    <p:cond delay="500"/>
                                  </p:stCondLst>
                                  <p:childTnLst>
                                    <p:set>
                                      <p:cBhvr>
                                        <p:cTn id="17" dur="1" fill="hold">
                                          <p:stCondLst>
                                            <p:cond delay="0"/>
                                          </p:stCondLst>
                                        </p:cTn>
                                        <p:tgtEl>
                                          <p:spTgt spid="79">
                                            <p:txEl>
                                              <p:pRg st="1" end="1"/>
                                            </p:txEl>
                                          </p:spTgt>
                                        </p:tgtEl>
                                        <p:attrNameLst>
                                          <p:attrName>style.visibility</p:attrName>
                                        </p:attrNameLst>
                                      </p:cBhvr>
                                      <p:to>
                                        <p:strVal val="visible"/>
                                      </p:to>
                                    </p:set>
                                    <p:animEffect transition="in" filter="dissolve">
                                      <p:cBhvr>
                                        <p:cTn id="18" dur="500"/>
                                        <p:tgtEl>
                                          <p:spTgt spid="7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fade">
                                      <p:cBhvr>
                                        <p:cTn id="23" dur="500"/>
                                        <p:tgtEl>
                                          <p:spTgt spid="79"/>
                                        </p:tgtEl>
                                      </p:cBhvr>
                                    </p:animEffect>
                                  </p:childTnLst>
                                </p:cTn>
                              </p:par>
                              <p:par>
                                <p:cTn id="24" presetID="10" presetClass="entr" presetSubtype="0" fill="hold" nodeType="withEffect">
                                  <p:stCondLst>
                                    <p:cond delay="0"/>
                                  </p:stCondLst>
                                  <p:childTnLst>
                                    <p:set>
                                      <p:cBhvr>
                                        <p:cTn id="25" dur="1" fill="hold">
                                          <p:stCondLst>
                                            <p:cond delay="0"/>
                                          </p:stCondLst>
                                        </p:cTn>
                                        <p:tgtEl>
                                          <p:spTgt spid="81"/>
                                        </p:tgtEl>
                                        <p:attrNameLst>
                                          <p:attrName>style.visibility</p:attrName>
                                        </p:attrNameLst>
                                      </p:cBhvr>
                                      <p:to>
                                        <p:strVal val="visible"/>
                                      </p:to>
                                    </p:set>
                                    <p:animEffect transition="in" filter="fade">
                                      <p:cBhvr>
                                        <p:cTn id="26" dur="500"/>
                                        <p:tgtEl>
                                          <p:spTgt spid="8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2"/>
                                        </p:tgtEl>
                                        <p:attrNameLst>
                                          <p:attrName>style.visibility</p:attrName>
                                        </p:attrNameLst>
                                      </p:cBhvr>
                                      <p:to>
                                        <p:strVal val="visible"/>
                                      </p:to>
                                    </p:set>
                                    <p:animEffect transition="in" filter="fade">
                                      <p:cBhvr>
                                        <p:cTn id="29" dur="500"/>
                                        <p:tgtEl>
                                          <p:spTgt spid="82"/>
                                        </p:tgtEl>
                                      </p:cBhvr>
                                    </p:animEffect>
                                  </p:childTnLst>
                                </p:cTn>
                              </p:par>
                              <p:par>
                                <p:cTn id="30" presetID="10" presetClass="entr" presetSubtype="0" fill="hold" nodeType="with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fade">
                                      <p:cBhvr>
                                        <p:cTn id="32" dur="500"/>
                                        <p:tgtEl>
                                          <p:spTgt spid="75"/>
                                        </p:tgtEl>
                                      </p:cBhvr>
                                    </p:animEffect>
                                  </p:childTnLst>
                                </p:cTn>
                              </p:par>
                              <p:par>
                                <p:cTn id="33" presetID="10" presetClass="entr" presetSubtype="0" fill="hold" nodeType="with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fade">
                                      <p:cBhvr>
                                        <p:cTn id="35" dur="500"/>
                                        <p:tgtEl>
                                          <p:spTgt spid="72"/>
                                        </p:tgtEl>
                                      </p:cBhvr>
                                    </p:animEffect>
                                  </p:childTnLst>
                                </p:cTn>
                              </p:par>
                              <p:par>
                                <p:cTn id="36" presetID="10" presetClass="entr" presetSubtype="0" fill="hold" nodeType="withEffect">
                                  <p:stCondLst>
                                    <p:cond delay="0"/>
                                  </p:stCondLst>
                                  <p:childTnLst>
                                    <p:set>
                                      <p:cBhvr>
                                        <p:cTn id="37" dur="1" fill="hold">
                                          <p:stCondLst>
                                            <p:cond delay="0"/>
                                          </p:stCondLst>
                                        </p:cTn>
                                        <p:tgtEl>
                                          <p:spTgt spid="66"/>
                                        </p:tgtEl>
                                        <p:attrNameLst>
                                          <p:attrName>style.visibility</p:attrName>
                                        </p:attrNameLst>
                                      </p:cBhvr>
                                      <p:to>
                                        <p:strVal val="visible"/>
                                      </p:to>
                                    </p:set>
                                    <p:animEffect transition="in" filter="fade">
                                      <p:cBhvr>
                                        <p:cTn id="38" dur="500"/>
                                        <p:tgtEl>
                                          <p:spTgt spid="66"/>
                                        </p:tgtEl>
                                      </p:cBhvr>
                                    </p:animEffect>
                                  </p:childTnLst>
                                </p:cTn>
                              </p:par>
                              <p:par>
                                <p:cTn id="39" presetID="10" presetClass="entr" presetSubtype="0" fill="hold" nodeType="withEffect">
                                  <p:stCondLst>
                                    <p:cond delay="0"/>
                                  </p:stCondLst>
                                  <p:childTnLst>
                                    <p:set>
                                      <p:cBhvr>
                                        <p:cTn id="40" dur="1" fill="hold">
                                          <p:stCondLst>
                                            <p:cond delay="0"/>
                                          </p:stCondLst>
                                        </p:cTn>
                                        <p:tgtEl>
                                          <p:spTgt spid="69"/>
                                        </p:tgtEl>
                                        <p:attrNameLst>
                                          <p:attrName>style.visibility</p:attrName>
                                        </p:attrNameLst>
                                      </p:cBhvr>
                                      <p:to>
                                        <p:strVal val="visible"/>
                                      </p:to>
                                    </p:set>
                                    <p:animEffect transition="in" filter="fade">
                                      <p:cBhvr>
                                        <p:cTn id="41" dur="500"/>
                                        <p:tgtEl>
                                          <p:spTgt spid="69"/>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dissolve">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dissolve">
                                      <p:cBhvr>
                                        <p:cTn id="51" dur="500"/>
                                        <p:tgtEl>
                                          <p:spTgt spid="4"/>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dissolve">
                                      <p:cBhvr>
                                        <p:cTn id="54" dur="500"/>
                                        <p:tgtEl>
                                          <p:spTgt spid="41"/>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dissolve">
                                      <p:cBhvr>
                                        <p:cTn id="59" dur="500"/>
                                        <p:tgtEl>
                                          <p:spTgt spid="42"/>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dissolve">
                                      <p:cBhvr>
                                        <p:cTn id="6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p:bldP spid="82" grpId="0"/>
      <p:bldP spid="41" grpId="0" animBg="1"/>
      <p:bldP spid="42" grpId="0" animBg="1"/>
      <p:bldP spid="4" grpId="0"/>
      <p:bldP spid="44"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137161" y="104888"/>
            <a:ext cx="4794902" cy="461665"/>
          </a:xfrm>
          <a:prstGeom prst="rect">
            <a:avLst/>
          </a:prstGeom>
          <a:noFill/>
        </p:spPr>
        <p:txBody>
          <a:bodyPr wrap="none" rtlCol="0">
            <a:spAutoFit/>
          </a:bodyPr>
          <a:lstStyle/>
          <a:p>
            <a:r>
              <a:rPr lang="en-US" sz="2400" b="1" dirty="0">
                <a:latin typeface="Helvetica Neue Condensed Black" charset="0"/>
                <a:ea typeface="Helvetica Neue Condensed Black" charset="0"/>
                <a:cs typeface="Helvetica Neue Condensed Black" charset="0"/>
              </a:rPr>
              <a:t>Pseudo Relevance Feedback Models</a:t>
            </a: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t="-1"/>
          <a:stretch/>
        </p:blipFill>
        <p:spPr>
          <a:xfrm>
            <a:off x="88106" y="2525220"/>
            <a:ext cx="3228125" cy="709451"/>
          </a:xfrm>
          <a:prstGeom prst="rect">
            <a:avLst/>
          </a:prstGeom>
        </p:spPr>
      </p:pic>
      <p:sp>
        <p:nvSpPr>
          <p:cNvPr id="42" name="Rounded Rectangle 41"/>
          <p:cNvSpPr/>
          <p:nvPr/>
        </p:nvSpPr>
        <p:spPr>
          <a:xfrm>
            <a:off x="2476389" y="2523236"/>
            <a:ext cx="887050" cy="782799"/>
          </a:xfrm>
          <a:prstGeom prst="roundRect">
            <a:avLst/>
          </a:prstGeom>
          <a:noFill/>
          <a:ln w="28575">
            <a:solidFill>
              <a:schemeClr val="accent1">
                <a:shade val="95000"/>
                <a:satMod val="10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27393" y="2785690"/>
            <a:ext cx="4776436" cy="1156400"/>
          </a:xfrm>
          <a:prstGeom prst="rect">
            <a:avLst/>
          </a:prstGeom>
        </p:spPr>
      </p:pic>
      <p:sp>
        <p:nvSpPr>
          <p:cNvPr id="47" name="Rectangle 46"/>
          <p:cNvSpPr/>
          <p:nvPr/>
        </p:nvSpPr>
        <p:spPr>
          <a:xfrm>
            <a:off x="7365" y="3577947"/>
            <a:ext cx="3516575" cy="827887"/>
          </a:xfrm>
          <a:prstGeom prst="rect">
            <a:avLst/>
          </a:prstGeom>
          <a:solidFill>
            <a:schemeClr val="accent1"/>
          </a:solidFill>
          <a:ln>
            <a:noFill/>
          </a:ln>
          <a:effectLst>
            <a:outerShdw blurRad="50800" dist="38100" dir="2700000" algn="tl" rotWithShape="0">
              <a:prstClr val="black">
                <a:alpha val="75000"/>
              </a:prstClr>
            </a:outerShdw>
          </a:effectLst>
        </p:spPr>
        <p:style>
          <a:lnRef idx="1">
            <a:schemeClr val="accent1"/>
          </a:lnRef>
          <a:fillRef idx="3">
            <a:schemeClr val="accent1"/>
          </a:fillRef>
          <a:effectRef idx="2">
            <a:schemeClr val="accent1"/>
          </a:effectRef>
          <a:fontRef idx="minor">
            <a:schemeClr val="lt1"/>
          </a:fontRef>
        </p:style>
        <p:txBody>
          <a:bodyPr lIns="216000" rtlCol="0" anchor="ctr"/>
          <a:lstStyle/>
          <a:p>
            <a:pPr algn="r"/>
            <a:r>
              <a:rPr lang="en-US" sz="2000" b="1" dirty="0">
                <a:latin typeface="Helvetica Neue LT Com 77 Bold Condensed" charset="0"/>
                <a:ea typeface="Helvetica Neue LT Com 77 Bold Condensed" charset="0"/>
                <a:cs typeface="Helvetica Neue LT Com 77 Bold Condensed" charset="0"/>
              </a:rPr>
              <a:t>2 Models of Estimation</a:t>
            </a:r>
          </a:p>
          <a:p>
            <a:pPr algn="r"/>
            <a:r>
              <a:rPr lang="en-US" dirty="0">
                <a:latin typeface="Helvetica Neue LT Com 57 Condensed" charset="0"/>
                <a:ea typeface="Helvetica Neue LT Com 57 Condensed" charset="0"/>
                <a:cs typeface="Helvetica Neue LT Com 57 Condensed" charset="0"/>
              </a:rPr>
              <a:t>MLE &amp; KL-Divergence</a:t>
            </a:r>
          </a:p>
        </p:txBody>
      </p:sp>
      <p:sp>
        <p:nvSpPr>
          <p:cNvPr id="48" name="TextBox 47"/>
          <p:cNvSpPr txBox="1"/>
          <p:nvPr/>
        </p:nvSpPr>
        <p:spPr>
          <a:xfrm>
            <a:off x="3827393" y="658729"/>
            <a:ext cx="3333261" cy="276999"/>
          </a:xfrm>
          <a:prstGeom prst="rect">
            <a:avLst/>
          </a:prstGeom>
          <a:noFill/>
        </p:spPr>
        <p:txBody>
          <a:bodyPr wrap="square" rtlCol="0">
            <a:spAutoFit/>
          </a:bodyPr>
          <a:lstStyle/>
          <a:p>
            <a:pPr defTabSz="430202">
              <a:lnSpc>
                <a:spcPct val="75000"/>
              </a:lnSpc>
              <a:spcAft>
                <a:spcPts val="400"/>
              </a:spcAft>
              <a:buSzPct val="100000"/>
            </a:pPr>
            <a:r>
              <a:rPr lang="en-US" sz="1600" b="1">
                <a:solidFill>
                  <a:srgbClr val="000000"/>
                </a:solidFill>
                <a:latin typeface="Helvetica Neue LT Com 77 Bold Condensed" charset="0"/>
                <a:ea typeface="Helvetica Neue LT Com 77 Bold Condensed" charset="0"/>
                <a:cs typeface="Helvetica Neue LT Com 77 Bold Condensed" charset="0"/>
              </a:rPr>
              <a:t>Maximum Likelihood Estimation</a:t>
            </a:r>
            <a:endParaRPr lang="en-US" sz="1600" b="1" dirty="0">
              <a:solidFill>
                <a:srgbClr val="000000"/>
              </a:solidFill>
              <a:latin typeface="Helvetica Neue LT Com 77 Bold Condensed" charset="0"/>
              <a:ea typeface="Helvetica Neue LT Com 77 Bold Condensed" charset="0"/>
              <a:cs typeface="Helvetica Neue LT Com 77 Bold Condensed" charset="0"/>
            </a:endParaRPr>
          </a:p>
        </p:txBody>
      </p:sp>
      <p:sp>
        <p:nvSpPr>
          <p:cNvPr id="49" name="TextBox 48"/>
          <p:cNvSpPr txBox="1"/>
          <p:nvPr/>
        </p:nvSpPr>
        <p:spPr>
          <a:xfrm>
            <a:off x="3827393" y="2571002"/>
            <a:ext cx="3333261" cy="276999"/>
          </a:xfrm>
          <a:prstGeom prst="rect">
            <a:avLst/>
          </a:prstGeom>
          <a:noFill/>
        </p:spPr>
        <p:txBody>
          <a:bodyPr wrap="square" rtlCol="0">
            <a:spAutoFit/>
          </a:bodyPr>
          <a:lstStyle/>
          <a:p>
            <a:pPr defTabSz="430202">
              <a:lnSpc>
                <a:spcPct val="75000"/>
              </a:lnSpc>
              <a:spcAft>
                <a:spcPts val="400"/>
              </a:spcAft>
              <a:buSzPct val="100000"/>
            </a:pPr>
            <a:r>
              <a:rPr lang="en-US" sz="1600" b="1" dirty="0">
                <a:solidFill>
                  <a:srgbClr val="000000"/>
                </a:solidFill>
                <a:latin typeface="Helvetica Neue LT Com 77 Bold Condensed" charset="0"/>
                <a:ea typeface="Helvetica Neue LT Com 77 Bold Condensed" charset="0"/>
                <a:cs typeface="Helvetica Neue LT Com 77 Bold Condensed" charset="0"/>
              </a:rPr>
              <a:t>KL-Divergence</a:t>
            </a:r>
          </a:p>
        </p:txBody>
      </p:sp>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00396" y="1726928"/>
            <a:ext cx="2533112" cy="34956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985870" y="920512"/>
            <a:ext cx="3814721" cy="719313"/>
          </a:xfrm>
          <a:prstGeom prst="rect">
            <a:avLst/>
          </a:prstGeom>
        </p:spPr>
      </p:pic>
      <p:sp>
        <p:nvSpPr>
          <p:cNvPr id="4" name="Rectangle 3"/>
          <p:cNvSpPr/>
          <p:nvPr/>
        </p:nvSpPr>
        <p:spPr>
          <a:xfrm>
            <a:off x="51893" y="2444437"/>
            <a:ext cx="2406390" cy="932507"/>
          </a:xfrm>
          <a:prstGeom prst="rect">
            <a:avLst/>
          </a:prstGeom>
          <a:solidFill>
            <a:schemeClr val="bg1">
              <a:alpha val="4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694532" y="2221795"/>
            <a:ext cx="510076" cy="276999"/>
          </a:xfrm>
          <a:prstGeom prst="rect">
            <a:avLst/>
          </a:prstGeom>
          <a:noFill/>
        </p:spPr>
        <p:txBody>
          <a:bodyPr wrap="none" rtlCol="0">
            <a:spAutoFit/>
          </a:bodyPr>
          <a:lstStyle/>
          <a:p>
            <a:pPr algn="r" defTabSz="430202">
              <a:lnSpc>
                <a:spcPct val="75000"/>
              </a:lnSpc>
              <a:spcAft>
                <a:spcPts val="400"/>
              </a:spcAft>
              <a:buSzPct val="100000"/>
            </a:pPr>
            <a:r>
              <a:rPr lang="en-US" sz="1600" b="1">
                <a:solidFill>
                  <a:srgbClr val="000000"/>
                </a:solidFill>
                <a:latin typeface="Helvetica Neue LT Com 77 Bold Condensed" charset="0"/>
                <a:ea typeface="Helvetica Neue LT Com 77 Bold Condensed" charset="0"/>
                <a:cs typeface="Helvetica Neue LT Com 77 Bold Condensed" charset="0"/>
              </a:rPr>
              <a:t>PRS</a:t>
            </a:r>
            <a:endParaRPr lang="en-US" sz="1600" b="1" dirty="0">
              <a:solidFill>
                <a:srgbClr val="000000"/>
              </a:solidFill>
              <a:latin typeface="Helvetica Neue LT Com 77 Bold Condensed" charset="0"/>
              <a:ea typeface="Helvetica Neue LT Com 77 Bold Condensed" charset="0"/>
              <a:cs typeface="Helvetica Neue LT Com 77 Bold Condensed" charset="0"/>
            </a:endParaRPr>
          </a:p>
        </p:txBody>
      </p:sp>
      <p:sp>
        <p:nvSpPr>
          <p:cNvPr id="13" name="Rectangle 12">
            <a:extLst>
              <a:ext uri="{FF2B5EF4-FFF2-40B4-BE49-F238E27FC236}">
                <a16:creationId xmlns:a16="http://schemas.microsoft.com/office/drawing/2014/main" id="{5A9350AF-A844-B243-AE98-5E691AB65A71}"/>
              </a:ext>
            </a:extLst>
          </p:cNvPr>
          <p:cNvSpPr/>
          <p:nvPr/>
        </p:nvSpPr>
        <p:spPr>
          <a:xfrm>
            <a:off x="7154409" y="232992"/>
            <a:ext cx="1852430" cy="300082"/>
          </a:xfrm>
          <a:prstGeom prst="rect">
            <a:avLst/>
          </a:prstGeom>
        </p:spPr>
        <p:txBody>
          <a:bodyPr wrap="none">
            <a:spAutoFit/>
          </a:bodyPr>
          <a:lstStyle/>
          <a:p>
            <a:r>
              <a:rPr lang="en-GB" sz="1350" dirty="0">
                <a:solidFill>
                  <a:srgbClr val="0072E5"/>
                </a:solidFill>
                <a:latin typeface="LibreCaslonText"/>
              </a:rPr>
              <a:t>Lissandrini et al. </a:t>
            </a:r>
            <a:r>
              <a:rPr lang="en-GB" sz="1350" dirty="0">
                <a:latin typeface="LibreCaslonText"/>
              </a:rPr>
              <a:t>[</a:t>
            </a:r>
            <a:r>
              <a:rPr lang="en-GB" sz="1350" dirty="0">
                <a:solidFill>
                  <a:srgbClr val="0072E5"/>
                </a:solidFill>
                <a:latin typeface="LibreCaslonText"/>
              </a:rPr>
              <a:t>2020</a:t>
            </a:r>
            <a:r>
              <a:rPr lang="en-GB" sz="1350" dirty="0">
                <a:latin typeface="LibreCaslonText"/>
              </a:rPr>
              <a:t>] </a:t>
            </a:r>
          </a:p>
        </p:txBody>
      </p:sp>
    </p:spTree>
    <p:extLst>
      <p:ext uri="{BB962C8B-B14F-4D97-AF65-F5344CB8AC3E}">
        <p14:creationId xmlns:p14="http://schemas.microsoft.com/office/powerpoint/2010/main" val="1495772240"/>
      </p:ext>
    </p:extLst>
  </p:cSld>
  <p:clrMapOvr>
    <a:masterClrMapping/>
  </p:clrMapOvr>
  <mc:AlternateContent xmlns:mc="http://schemas.openxmlformats.org/markup-compatibility/2006" xmlns:p14="http://schemas.microsoft.com/office/powerpoint/2010/main">
    <mc:Choice Requires="p14">
      <p:transition spd="med" p14:dur="700" advTm="21205">
        <p:fade/>
      </p:transition>
    </mc:Choice>
    <mc:Fallback xmlns="">
      <p:transition spd="med" advTm="21205">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Bag Model for Graphs</a:t>
            </a:r>
          </a:p>
        </p:txBody>
      </p:sp>
      <p:cxnSp>
        <p:nvCxnSpPr>
          <p:cNvPr id="3" name="Straight Arrow Connector 2"/>
          <p:cNvCxnSpPr>
            <a:endCxn id="28" idx="2"/>
          </p:cNvCxnSpPr>
          <p:nvPr/>
        </p:nvCxnSpPr>
        <p:spPr>
          <a:xfrm flipV="1">
            <a:off x="2388941" y="1802448"/>
            <a:ext cx="726185" cy="268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a:stCxn id="32" idx="2"/>
          </p:cNvCxnSpPr>
          <p:nvPr/>
        </p:nvCxnSpPr>
        <p:spPr>
          <a:xfrm>
            <a:off x="4460469" y="2400936"/>
            <a:ext cx="0" cy="827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a:stCxn id="32" idx="0"/>
            <a:endCxn id="28" idx="2"/>
          </p:cNvCxnSpPr>
          <p:nvPr/>
        </p:nvCxnSpPr>
        <p:spPr>
          <a:xfrm flipH="1" flipV="1">
            <a:off x="3115122" y="1802448"/>
            <a:ext cx="1345349" cy="26828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32" idx="3"/>
          </p:cNvCxnSpPr>
          <p:nvPr/>
        </p:nvCxnSpPr>
        <p:spPr>
          <a:xfrm>
            <a:off x="4786757" y="2235836"/>
            <a:ext cx="503633" cy="367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290390" y="2933633"/>
            <a:ext cx="5477" cy="2947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176608" y="2959448"/>
            <a:ext cx="580608" cy="230832"/>
          </a:xfrm>
          <a:prstGeom prst="rect">
            <a:avLst/>
          </a:prstGeom>
          <a:solidFill>
            <a:schemeClr val="bg1">
              <a:alpha val="58000"/>
            </a:schemeClr>
          </a:solidFill>
        </p:spPr>
        <p:txBody>
          <a:bodyPr wrap="none" rtlCol="0">
            <a:spAutoFit/>
          </a:bodyPr>
          <a:lstStyle/>
          <a:p>
            <a:r>
              <a:rPr lang="en-US" sz="900">
                <a:latin typeface="Helvetica Neue LT Com 57 Condensed" charset="0"/>
                <a:ea typeface="Helvetica Neue LT Com 57 Condensed" charset="0"/>
                <a:cs typeface="Helvetica Neue LT Com 57 Condensed" charset="0"/>
              </a:rPr>
              <a:t>acted_in</a:t>
            </a:r>
            <a:endParaRPr lang="en-US" sz="900" dirty="0">
              <a:latin typeface="Helvetica Neue LT Com 57 Condensed" charset="0"/>
              <a:ea typeface="Helvetica Neue LT Com 57 Condensed" charset="0"/>
              <a:cs typeface="Helvetica Neue LT Com 57 Condensed" charset="0"/>
            </a:endParaRPr>
          </a:p>
        </p:txBody>
      </p:sp>
      <p:sp>
        <p:nvSpPr>
          <p:cNvPr id="9" name="TextBox 8"/>
          <p:cNvSpPr txBox="1"/>
          <p:nvPr/>
        </p:nvSpPr>
        <p:spPr>
          <a:xfrm>
            <a:off x="4953275" y="2960666"/>
            <a:ext cx="580608" cy="230832"/>
          </a:xfrm>
          <a:prstGeom prst="rect">
            <a:avLst/>
          </a:prstGeom>
          <a:solidFill>
            <a:schemeClr val="bg1">
              <a:alpha val="58000"/>
            </a:schemeClr>
          </a:solidFill>
        </p:spPr>
        <p:txBody>
          <a:bodyPr wrap="none" rtlCol="0">
            <a:spAutoFit/>
          </a:bodyPr>
          <a:lstStyle/>
          <a:p>
            <a:r>
              <a:rPr lang="en-US" sz="900">
                <a:latin typeface="Helvetica Neue LT Com 57 Condensed" charset="0"/>
                <a:ea typeface="Helvetica Neue LT Com 57 Condensed" charset="0"/>
                <a:cs typeface="Helvetica Neue LT Com 57 Condensed" charset="0"/>
              </a:rPr>
              <a:t>acted_in</a:t>
            </a:r>
            <a:endParaRPr lang="en-US" sz="900" dirty="0">
              <a:latin typeface="Helvetica Neue LT Com 57 Condensed" charset="0"/>
              <a:ea typeface="Helvetica Neue LT Com 57 Condensed" charset="0"/>
              <a:cs typeface="Helvetica Neue LT Com 57 Condensed" charset="0"/>
            </a:endParaRPr>
          </a:p>
        </p:txBody>
      </p:sp>
      <p:sp>
        <p:nvSpPr>
          <p:cNvPr id="10" name="TextBox 9"/>
          <p:cNvSpPr txBox="1"/>
          <p:nvPr/>
        </p:nvSpPr>
        <p:spPr>
          <a:xfrm rot="18870998">
            <a:off x="1428498" y="2241804"/>
            <a:ext cx="801823" cy="230832"/>
          </a:xfrm>
          <a:prstGeom prst="rect">
            <a:avLst/>
          </a:prstGeom>
          <a:solidFill>
            <a:schemeClr val="bg1">
              <a:alpha val="58000"/>
            </a:schemeClr>
          </a:solidFill>
        </p:spPr>
        <p:txBody>
          <a:bodyPr wrap="none" rtlCol="0">
            <a:spAutoFit/>
          </a:bodyPr>
          <a:lstStyle/>
          <a:p>
            <a:r>
              <a:rPr lang="en-US" sz="900" dirty="0" err="1">
                <a:latin typeface="Helvetica Neue LT Com 57 Condensed" charset="0"/>
                <a:ea typeface="Helvetica Neue LT Com 57 Condensed" charset="0"/>
                <a:cs typeface="Helvetica Neue LT Com 57 Condensed" charset="0"/>
              </a:rPr>
              <a:t>married_with</a:t>
            </a:r>
            <a:endParaRPr lang="en-US" sz="900" dirty="0">
              <a:latin typeface="Helvetica Neue LT Com 57 Condensed" charset="0"/>
              <a:ea typeface="Helvetica Neue LT Com 57 Condensed" charset="0"/>
              <a:cs typeface="Helvetica Neue LT Com 57 Condensed" charset="0"/>
            </a:endParaRPr>
          </a:p>
        </p:txBody>
      </p:sp>
      <p:sp>
        <p:nvSpPr>
          <p:cNvPr id="11" name="TextBox 10"/>
          <p:cNvSpPr txBox="1"/>
          <p:nvPr/>
        </p:nvSpPr>
        <p:spPr>
          <a:xfrm rot="2083526">
            <a:off x="4731186" y="2202023"/>
            <a:ext cx="801823" cy="230832"/>
          </a:xfrm>
          <a:prstGeom prst="rect">
            <a:avLst/>
          </a:prstGeom>
          <a:solidFill>
            <a:schemeClr val="bg1">
              <a:alpha val="58000"/>
            </a:schemeClr>
          </a:solidFill>
        </p:spPr>
        <p:txBody>
          <a:bodyPr wrap="none" rtlCol="0">
            <a:spAutoFit/>
          </a:bodyPr>
          <a:lstStyle/>
          <a:p>
            <a:r>
              <a:rPr lang="en-US" sz="900" dirty="0" err="1">
                <a:latin typeface="Helvetica Neue LT Com 57 Condensed" charset="0"/>
                <a:ea typeface="Helvetica Neue LT Com 57 Condensed" charset="0"/>
                <a:cs typeface="Helvetica Neue LT Com 57 Condensed" charset="0"/>
              </a:rPr>
              <a:t>married_with</a:t>
            </a:r>
            <a:endParaRPr lang="en-US" sz="900" dirty="0">
              <a:latin typeface="Helvetica Neue LT Com 57 Condensed" charset="0"/>
              <a:ea typeface="Helvetica Neue LT Com 57 Condensed" charset="0"/>
              <a:cs typeface="Helvetica Neue LT Com 57 Condensed" charset="0"/>
            </a:endParaRPr>
          </a:p>
        </p:txBody>
      </p:sp>
      <p:sp>
        <p:nvSpPr>
          <p:cNvPr id="12" name="TextBox 11"/>
          <p:cNvSpPr txBox="1"/>
          <p:nvPr/>
        </p:nvSpPr>
        <p:spPr>
          <a:xfrm>
            <a:off x="819107" y="1835675"/>
            <a:ext cx="763351" cy="230832"/>
          </a:xfrm>
          <a:prstGeom prst="rect">
            <a:avLst/>
          </a:prstGeom>
          <a:solidFill>
            <a:schemeClr val="bg1">
              <a:alpha val="58000"/>
            </a:schemeClr>
          </a:solidFill>
        </p:spPr>
        <p:txBody>
          <a:bodyPr wrap="none" rtlCol="0">
            <a:spAutoFit/>
          </a:bodyPr>
          <a:lstStyle/>
          <a:p>
            <a:r>
              <a:rPr lang="en-US" sz="900" dirty="0" err="1">
                <a:latin typeface="Helvetica Neue LT Com 57 Condensed" charset="0"/>
                <a:ea typeface="Helvetica Neue LT Com 57 Condensed" charset="0"/>
                <a:cs typeface="Helvetica Neue LT Com 57 Condensed" charset="0"/>
              </a:rPr>
              <a:t>President_of</a:t>
            </a:r>
            <a:endParaRPr lang="en-US" sz="900" dirty="0">
              <a:latin typeface="Helvetica Neue LT Com 57 Condensed" charset="0"/>
              <a:ea typeface="Helvetica Neue LT Com 57 Condensed" charset="0"/>
              <a:cs typeface="Helvetica Neue LT Com 57 Condensed" charset="0"/>
            </a:endParaRPr>
          </a:p>
        </p:txBody>
      </p:sp>
      <p:sp>
        <p:nvSpPr>
          <p:cNvPr id="13" name="TextBox 12"/>
          <p:cNvSpPr txBox="1"/>
          <p:nvPr/>
        </p:nvSpPr>
        <p:spPr>
          <a:xfrm>
            <a:off x="2297146" y="1836241"/>
            <a:ext cx="763351" cy="230832"/>
          </a:xfrm>
          <a:prstGeom prst="rect">
            <a:avLst/>
          </a:prstGeom>
          <a:solidFill>
            <a:schemeClr val="bg1">
              <a:alpha val="58000"/>
            </a:schemeClr>
          </a:solidFill>
        </p:spPr>
        <p:txBody>
          <a:bodyPr wrap="none" rtlCol="0">
            <a:spAutoFit/>
          </a:bodyPr>
          <a:lstStyle/>
          <a:p>
            <a:r>
              <a:rPr lang="en-US" sz="900" dirty="0" err="1">
                <a:latin typeface="Helvetica Neue LT Com 57 Condensed" charset="0"/>
                <a:ea typeface="Helvetica Neue LT Com 57 Condensed" charset="0"/>
                <a:cs typeface="Helvetica Neue LT Com 57 Condensed" charset="0"/>
              </a:rPr>
              <a:t>President_of</a:t>
            </a:r>
            <a:endParaRPr lang="en-US" sz="900" dirty="0">
              <a:latin typeface="Helvetica Neue LT Com 57 Condensed" charset="0"/>
              <a:ea typeface="Helvetica Neue LT Com 57 Condensed" charset="0"/>
              <a:cs typeface="Helvetica Neue LT Com 57 Condensed" charset="0"/>
            </a:endParaRPr>
          </a:p>
        </p:txBody>
      </p:sp>
      <p:sp>
        <p:nvSpPr>
          <p:cNvPr id="14" name="TextBox 13"/>
          <p:cNvSpPr txBox="1"/>
          <p:nvPr/>
        </p:nvSpPr>
        <p:spPr>
          <a:xfrm>
            <a:off x="3543600" y="1621164"/>
            <a:ext cx="832279" cy="246221"/>
          </a:xfrm>
          <a:prstGeom prst="rect">
            <a:avLst/>
          </a:prstGeom>
          <a:solidFill>
            <a:schemeClr val="bg1">
              <a:alpha val="58000"/>
            </a:schemeClr>
          </a:solidFill>
        </p:spPr>
        <p:txBody>
          <a:bodyPr wrap="none" rtlCol="0">
            <a:spAutoFit/>
          </a:bodyPr>
          <a:lstStyle/>
          <a:p>
            <a:r>
              <a:rPr lang="en-US" sz="1000" b="1" dirty="0" err="1">
                <a:latin typeface="Helvetica Neue LT Com 57 Condensed" charset="0"/>
                <a:ea typeface="Helvetica Neue LT Com 57 Condensed" charset="0"/>
                <a:cs typeface="Helvetica Neue LT Com 57 Condensed" charset="0"/>
              </a:rPr>
              <a:t>President_of</a:t>
            </a:r>
            <a:endParaRPr lang="en-US" sz="1000" b="1" dirty="0">
              <a:latin typeface="Helvetica Neue LT Com 57 Condensed" charset="0"/>
              <a:ea typeface="Helvetica Neue LT Com 57 Condensed" charset="0"/>
              <a:cs typeface="Helvetica Neue LT Com 57 Condensed" charset="0"/>
            </a:endParaRPr>
          </a:p>
        </p:txBody>
      </p:sp>
      <p:sp>
        <p:nvSpPr>
          <p:cNvPr id="15" name="Rounded Rectangle 14"/>
          <p:cNvSpPr/>
          <p:nvPr/>
        </p:nvSpPr>
        <p:spPr>
          <a:xfrm>
            <a:off x="2853745" y="1573843"/>
            <a:ext cx="522752" cy="228600"/>
          </a:xfrm>
          <a:prstGeom prst="roundRect">
            <a:avLst/>
          </a:prstGeom>
          <a:solidFill>
            <a:schemeClr val="accent1">
              <a:lumMod val="40000"/>
              <a:lumOff val="60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dirty="0">
                <a:solidFill>
                  <a:schemeClr val="tx1"/>
                </a:solidFill>
                <a:latin typeface="Helvetica Neue LT Com 57 Condensed" charset="0"/>
                <a:ea typeface="Helvetica Neue LT Com 57 Condensed" charset="0"/>
                <a:cs typeface="Helvetica Neue LT Com 57 Condensed" charset="0"/>
              </a:rPr>
              <a:t>U.S.A.</a:t>
            </a:r>
          </a:p>
        </p:txBody>
      </p:sp>
      <p:sp>
        <p:nvSpPr>
          <p:cNvPr id="16" name="Rounded Rectangle 15"/>
          <p:cNvSpPr/>
          <p:nvPr/>
        </p:nvSpPr>
        <p:spPr>
          <a:xfrm>
            <a:off x="2091233" y="2070731"/>
            <a:ext cx="595415" cy="330201"/>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dirty="0">
                <a:solidFill>
                  <a:schemeClr val="tx1"/>
                </a:solidFill>
                <a:latin typeface="Helvetica Neue LT Com 57 Condensed" charset="0"/>
                <a:ea typeface="Helvetica Neue LT Com 57 Condensed" charset="0"/>
                <a:cs typeface="Helvetica Neue LT Com 57 Condensed" charset="0"/>
              </a:rPr>
              <a:t>Barack</a:t>
            </a:r>
          </a:p>
          <a:p>
            <a:pPr algn="ctr"/>
            <a:r>
              <a:rPr lang="en-US" sz="975" dirty="0">
                <a:solidFill>
                  <a:schemeClr val="tx1"/>
                </a:solidFill>
                <a:latin typeface="Helvetica Neue LT Com 57 Condensed" charset="0"/>
                <a:ea typeface="Helvetica Neue LT Com 57 Condensed" charset="0"/>
                <a:cs typeface="Helvetica Neue LT Com 57 Condensed" charset="0"/>
              </a:rPr>
              <a:t>Obama</a:t>
            </a:r>
          </a:p>
        </p:txBody>
      </p:sp>
      <p:sp>
        <p:nvSpPr>
          <p:cNvPr id="17" name="Rounded Rectangle 16"/>
          <p:cNvSpPr/>
          <p:nvPr/>
        </p:nvSpPr>
        <p:spPr>
          <a:xfrm>
            <a:off x="1431624" y="2603432"/>
            <a:ext cx="652565" cy="330201"/>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dirty="0">
                <a:solidFill>
                  <a:schemeClr val="tx1"/>
                </a:solidFill>
                <a:latin typeface="Helvetica Neue LT Com 57 Condensed" charset="0"/>
                <a:ea typeface="Helvetica Neue LT Com 57 Condensed" charset="0"/>
                <a:cs typeface="Helvetica Neue LT Com 57 Condensed" charset="0"/>
              </a:rPr>
              <a:t>Michelle</a:t>
            </a:r>
          </a:p>
          <a:p>
            <a:pPr algn="ctr"/>
            <a:r>
              <a:rPr lang="en-US" sz="975" dirty="0">
                <a:solidFill>
                  <a:schemeClr val="tx1"/>
                </a:solidFill>
                <a:latin typeface="Helvetica Neue LT Com 57 Condensed" charset="0"/>
                <a:ea typeface="Helvetica Neue LT Com 57 Condensed" charset="0"/>
                <a:cs typeface="Helvetica Neue LT Com 57 Condensed" charset="0"/>
              </a:rPr>
              <a:t>Obama</a:t>
            </a:r>
          </a:p>
        </p:txBody>
      </p:sp>
      <p:sp>
        <p:nvSpPr>
          <p:cNvPr id="18" name="Rounded Rectangle 17"/>
          <p:cNvSpPr/>
          <p:nvPr/>
        </p:nvSpPr>
        <p:spPr>
          <a:xfrm>
            <a:off x="4134192" y="2070731"/>
            <a:ext cx="652565" cy="330201"/>
          </a:xfrm>
          <a:prstGeom prst="roundRect">
            <a:avLst/>
          </a:prstGeom>
          <a:solidFill>
            <a:schemeClr val="accent1">
              <a:lumMod val="40000"/>
              <a:lumOff val="60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Helvetica Neue LT Com 57 Condensed" charset="0"/>
                <a:ea typeface="Helvetica Neue LT Com 57 Condensed" charset="0"/>
                <a:cs typeface="Helvetica Neue LT Com 57 Condensed" charset="0"/>
              </a:rPr>
              <a:t> Ronald Reagan</a:t>
            </a:r>
            <a:endParaRPr lang="en-US" sz="975" dirty="0">
              <a:solidFill>
                <a:schemeClr val="tx1"/>
              </a:solidFill>
              <a:latin typeface="Helvetica Neue LT Com 57 Condensed" charset="0"/>
              <a:ea typeface="Helvetica Neue LT Com 57 Condensed" charset="0"/>
              <a:cs typeface="Helvetica Neue LT Com 57 Condensed" charset="0"/>
            </a:endParaRPr>
          </a:p>
        </p:txBody>
      </p:sp>
      <p:sp>
        <p:nvSpPr>
          <p:cNvPr id="19" name="Rounded Rectangle 18"/>
          <p:cNvSpPr/>
          <p:nvPr/>
        </p:nvSpPr>
        <p:spPr>
          <a:xfrm>
            <a:off x="4945057" y="2603432"/>
            <a:ext cx="690665" cy="330201"/>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Helvetica Neue LT Com 57 Condensed" charset="0"/>
                <a:ea typeface="Helvetica Neue LT Com 57 Condensed" charset="0"/>
                <a:cs typeface="Helvetica Neue LT Com 57 Condensed" charset="0"/>
              </a:rPr>
              <a:t>Jane Wyman</a:t>
            </a:r>
          </a:p>
        </p:txBody>
      </p:sp>
      <p:sp>
        <p:nvSpPr>
          <p:cNvPr id="20" name="Rounded Rectangle 19"/>
          <p:cNvSpPr/>
          <p:nvPr/>
        </p:nvSpPr>
        <p:spPr>
          <a:xfrm>
            <a:off x="4201482" y="3228424"/>
            <a:ext cx="585275" cy="539749"/>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dirty="0">
                <a:solidFill>
                  <a:schemeClr val="tx1"/>
                </a:solidFill>
                <a:latin typeface="Helvetica Neue LT Com 57 Condensed" charset="0"/>
                <a:ea typeface="Helvetica Neue LT Com 57 Condensed" charset="0"/>
                <a:cs typeface="Helvetica Neue LT Com 57 Condensed" charset="0"/>
              </a:rPr>
              <a:t>Law and Order</a:t>
            </a:r>
          </a:p>
        </p:txBody>
      </p:sp>
      <p:sp>
        <p:nvSpPr>
          <p:cNvPr id="21" name="Rounded Rectangle 20"/>
          <p:cNvSpPr/>
          <p:nvPr/>
        </p:nvSpPr>
        <p:spPr>
          <a:xfrm>
            <a:off x="4878773" y="3228424"/>
            <a:ext cx="834187" cy="539749"/>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a:solidFill>
                  <a:schemeClr val="tx1"/>
                </a:solidFill>
                <a:latin typeface="Helvetica Neue LT Com 57 Condensed" charset="0"/>
                <a:ea typeface="Helvetica Neue LT Com 57 Condensed" charset="0"/>
                <a:cs typeface="Helvetica Neue LT Com 57 Condensed" charset="0"/>
              </a:rPr>
              <a:t>Pollyanna</a:t>
            </a:r>
            <a:endParaRPr lang="en-US" sz="975" dirty="0">
              <a:solidFill>
                <a:schemeClr val="tx1"/>
              </a:solidFill>
              <a:latin typeface="Helvetica Neue LT Com 57 Condensed" charset="0"/>
              <a:ea typeface="Helvetica Neue LT Com 57 Condensed" charset="0"/>
              <a:cs typeface="Helvetica Neue LT Com 57 Condensed" charset="0"/>
            </a:endParaRPr>
          </a:p>
        </p:txBody>
      </p:sp>
      <p:sp>
        <p:nvSpPr>
          <p:cNvPr id="22" name="Rounded Rectangle 21"/>
          <p:cNvSpPr/>
          <p:nvPr/>
        </p:nvSpPr>
        <p:spPr>
          <a:xfrm>
            <a:off x="2075694" y="3280388"/>
            <a:ext cx="652565" cy="330201"/>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dirty="0">
                <a:solidFill>
                  <a:schemeClr val="tx1"/>
                </a:solidFill>
                <a:latin typeface="Helvetica Neue LT Com 57 Condensed" charset="0"/>
                <a:ea typeface="Helvetica Neue LT Com 57 Condensed" charset="0"/>
                <a:cs typeface="Helvetica Neue LT Com 57 Condensed" charset="0"/>
              </a:rPr>
              <a:t>Natasha</a:t>
            </a:r>
          </a:p>
          <a:p>
            <a:pPr algn="ctr"/>
            <a:r>
              <a:rPr lang="en-US" sz="975" dirty="0">
                <a:solidFill>
                  <a:schemeClr val="tx1"/>
                </a:solidFill>
                <a:latin typeface="Helvetica Neue LT Com 57 Condensed" charset="0"/>
                <a:ea typeface="Helvetica Neue LT Com 57 Condensed" charset="0"/>
                <a:cs typeface="Helvetica Neue LT Com 57 Condensed" charset="0"/>
              </a:rPr>
              <a:t>Obama</a:t>
            </a:r>
          </a:p>
        </p:txBody>
      </p:sp>
      <p:cxnSp>
        <p:nvCxnSpPr>
          <p:cNvPr id="23" name="Straight Arrow Connector 22"/>
          <p:cNvCxnSpPr/>
          <p:nvPr/>
        </p:nvCxnSpPr>
        <p:spPr>
          <a:xfrm>
            <a:off x="2388941" y="2400933"/>
            <a:ext cx="13036" cy="8794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144610" y="2435741"/>
            <a:ext cx="636713" cy="230832"/>
          </a:xfrm>
          <a:prstGeom prst="rect">
            <a:avLst/>
          </a:prstGeom>
          <a:solidFill>
            <a:schemeClr val="bg1">
              <a:alpha val="58000"/>
            </a:schemeClr>
          </a:solidFill>
        </p:spPr>
        <p:txBody>
          <a:bodyPr wrap="none" rtlCol="0">
            <a:spAutoFit/>
          </a:bodyPr>
          <a:lstStyle/>
          <a:p>
            <a:r>
              <a:rPr lang="en-US" sz="900">
                <a:latin typeface="Helvetica Neue LT Com 57 Condensed" charset="0"/>
                <a:ea typeface="Helvetica Neue LT Com 57 Condensed" charset="0"/>
                <a:cs typeface="Helvetica Neue LT Com 57 Condensed" charset="0"/>
              </a:rPr>
              <a:t>Has_child</a:t>
            </a:r>
            <a:endParaRPr lang="en-US" sz="900" dirty="0">
              <a:latin typeface="Helvetica Neue LT Com 57 Condensed" charset="0"/>
              <a:ea typeface="Helvetica Neue LT Com 57 Condensed" charset="0"/>
              <a:cs typeface="Helvetica Neue LT Com 57 Condensed" charset="0"/>
            </a:endParaRPr>
          </a:p>
        </p:txBody>
      </p:sp>
      <p:sp>
        <p:nvSpPr>
          <p:cNvPr id="25" name="TextBox 24"/>
          <p:cNvSpPr txBox="1"/>
          <p:nvPr/>
        </p:nvSpPr>
        <p:spPr>
          <a:xfrm>
            <a:off x="1644815" y="2994173"/>
            <a:ext cx="636713" cy="230832"/>
          </a:xfrm>
          <a:prstGeom prst="rect">
            <a:avLst/>
          </a:prstGeom>
          <a:solidFill>
            <a:schemeClr val="bg1">
              <a:alpha val="58000"/>
            </a:schemeClr>
          </a:solidFill>
        </p:spPr>
        <p:txBody>
          <a:bodyPr wrap="none" rtlCol="0">
            <a:spAutoFit/>
          </a:bodyPr>
          <a:lstStyle/>
          <a:p>
            <a:r>
              <a:rPr lang="en-US" sz="900">
                <a:latin typeface="Helvetica Neue LT Com 57 Condensed" charset="0"/>
                <a:ea typeface="Helvetica Neue LT Com 57 Condensed" charset="0"/>
                <a:cs typeface="Helvetica Neue LT Com 57 Condensed" charset="0"/>
              </a:rPr>
              <a:t>Has_child</a:t>
            </a:r>
            <a:endParaRPr lang="en-US" sz="900" dirty="0">
              <a:latin typeface="Helvetica Neue LT Com 57 Condensed" charset="0"/>
              <a:ea typeface="Helvetica Neue LT Com 57 Condensed" charset="0"/>
              <a:cs typeface="Helvetica Neue LT Com 57 Condensed" charset="0"/>
            </a:endParaRPr>
          </a:p>
        </p:txBody>
      </p:sp>
      <p:sp>
        <p:nvSpPr>
          <p:cNvPr id="26" name="Rounded Rectangle 25"/>
          <p:cNvSpPr/>
          <p:nvPr/>
        </p:nvSpPr>
        <p:spPr>
          <a:xfrm>
            <a:off x="2019328" y="1214365"/>
            <a:ext cx="667316" cy="228600"/>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Helvetica Neue LT Com 57 Condensed" charset="0"/>
                <a:ea typeface="Helvetica Neue LT Com 57 Condensed" charset="0"/>
                <a:cs typeface="Helvetica Neue LT Com 57 Condensed" charset="0"/>
              </a:rPr>
              <a:t>Americas</a:t>
            </a:r>
            <a:endParaRPr lang="en-US" sz="975" dirty="0">
              <a:solidFill>
                <a:schemeClr val="tx1"/>
              </a:solidFill>
              <a:latin typeface="Helvetica Neue LT Com 57 Condensed" charset="0"/>
              <a:ea typeface="Helvetica Neue LT Com 57 Condensed" charset="0"/>
              <a:cs typeface="Helvetica Neue LT Com 57 Condensed" charset="0"/>
            </a:endParaRPr>
          </a:p>
        </p:txBody>
      </p:sp>
      <p:cxnSp>
        <p:nvCxnSpPr>
          <p:cNvPr id="27" name="Straight Arrow Connector 26"/>
          <p:cNvCxnSpPr/>
          <p:nvPr/>
        </p:nvCxnSpPr>
        <p:spPr>
          <a:xfrm flipH="1">
            <a:off x="1335383" y="1328665"/>
            <a:ext cx="683945" cy="245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28" idx="0"/>
          </p:cNvCxnSpPr>
          <p:nvPr/>
        </p:nvCxnSpPr>
        <p:spPr>
          <a:xfrm>
            <a:off x="2686643" y="1328665"/>
            <a:ext cx="428478" cy="245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728350" y="1294577"/>
            <a:ext cx="577402" cy="230832"/>
          </a:xfrm>
          <a:prstGeom prst="rect">
            <a:avLst/>
          </a:prstGeom>
          <a:solidFill>
            <a:schemeClr val="bg1">
              <a:alpha val="58000"/>
            </a:schemeClr>
          </a:solidFill>
        </p:spPr>
        <p:txBody>
          <a:bodyPr wrap="none" rtlCol="0">
            <a:spAutoFit/>
          </a:bodyPr>
          <a:lstStyle/>
          <a:p>
            <a:r>
              <a:rPr lang="en-US" sz="900" dirty="0">
                <a:latin typeface="Helvetica Neue LT Com 57 Condensed" charset="0"/>
                <a:ea typeface="Helvetica Neue LT Com 57 Condensed" charset="0"/>
                <a:cs typeface="Helvetica Neue LT Com 57 Condensed" charset="0"/>
              </a:rPr>
              <a:t>contains</a:t>
            </a:r>
          </a:p>
        </p:txBody>
      </p:sp>
      <p:sp>
        <p:nvSpPr>
          <p:cNvPr id="30" name="TextBox 29"/>
          <p:cNvSpPr txBox="1"/>
          <p:nvPr/>
        </p:nvSpPr>
        <p:spPr>
          <a:xfrm>
            <a:off x="72097" y="1350139"/>
            <a:ext cx="906145" cy="300082"/>
          </a:xfrm>
          <a:prstGeom prst="rect">
            <a:avLst/>
          </a:prstGeom>
          <a:noFill/>
        </p:spPr>
        <p:txBody>
          <a:bodyPr wrap="none" rtlCol="0">
            <a:spAutoFit/>
          </a:bodyPr>
          <a:lstStyle/>
          <a:p>
            <a:r>
              <a:rPr lang="en-US" sz="1350" b="1" dirty="0">
                <a:latin typeface="Helvetica Neue LT Com 77 Bold Condensed" charset="0"/>
                <a:ea typeface="Helvetica Neue LT Com 77 Bold Condensed" charset="0"/>
                <a:cs typeface="Helvetica Neue LT Com 77 Bold Condensed" charset="0"/>
              </a:rPr>
              <a:t>DATABASE</a:t>
            </a:r>
          </a:p>
        </p:txBody>
      </p:sp>
      <p:cxnSp>
        <p:nvCxnSpPr>
          <p:cNvPr id="31" name="Straight Arrow Connector 30"/>
          <p:cNvCxnSpPr/>
          <p:nvPr/>
        </p:nvCxnSpPr>
        <p:spPr>
          <a:xfrm flipH="1">
            <a:off x="610889" y="2933634"/>
            <a:ext cx="1" cy="298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1335378" y="1802448"/>
            <a:ext cx="0" cy="268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610885" y="2235836"/>
            <a:ext cx="390836" cy="367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rot="19063059">
            <a:off x="319233" y="2189832"/>
            <a:ext cx="801823" cy="230832"/>
          </a:xfrm>
          <a:prstGeom prst="rect">
            <a:avLst/>
          </a:prstGeom>
          <a:solidFill>
            <a:schemeClr val="bg1">
              <a:alpha val="58000"/>
            </a:schemeClr>
          </a:solidFill>
        </p:spPr>
        <p:txBody>
          <a:bodyPr wrap="none" rtlCol="0">
            <a:spAutoFit/>
          </a:bodyPr>
          <a:lstStyle/>
          <a:p>
            <a:r>
              <a:rPr lang="en-US" sz="900" dirty="0" err="1">
                <a:latin typeface="Helvetica Neue LT Com 57 Condensed" charset="0"/>
                <a:ea typeface="Helvetica Neue LT Com 57 Condensed" charset="0"/>
                <a:cs typeface="Helvetica Neue LT Com 57 Condensed" charset="0"/>
              </a:rPr>
              <a:t>married_with</a:t>
            </a:r>
            <a:endParaRPr lang="en-US" sz="900" dirty="0">
              <a:latin typeface="Helvetica Neue LT Com 57 Condensed" charset="0"/>
              <a:ea typeface="Helvetica Neue LT Com 57 Condensed" charset="0"/>
              <a:cs typeface="Helvetica Neue LT Com 57 Condensed" charset="0"/>
            </a:endParaRPr>
          </a:p>
        </p:txBody>
      </p:sp>
      <p:sp>
        <p:nvSpPr>
          <p:cNvPr id="35" name="TextBox 34"/>
          <p:cNvSpPr txBox="1"/>
          <p:nvPr/>
        </p:nvSpPr>
        <p:spPr>
          <a:xfrm>
            <a:off x="284603" y="2979011"/>
            <a:ext cx="580608" cy="230832"/>
          </a:xfrm>
          <a:prstGeom prst="rect">
            <a:avLst/>
          </a:prstGeom>
          <a:solidFill>
            <a:schemeClr val="bg1">
              <a:alpha val="58000"/>
            </a:schemeClr>
          </a:solidFill>
        </p:spPr>
        <p:txBody>
          <a:bodyPr wrap="none" rtlCol="0">
            <a:spAutoFit/>
          </a:bodyPr>
          <a:lstStyle/>
          <a:p>
            <a:r>
              <a:rPr lang="en-US" sz="900">
                <a:latin typeface="Helvetica Neue LT Com 57 Condensed" charset="0"/>
                <a:ea typeface="Helvetica Neue LT Com 57 Condensed" charset="0"/>
                <a:cs typeface="Helvetica Neue LT Com 57 Condensed" charset="0"/>
              </a:rPr>
              <a:t>acted_in</a:t>
            </a:r>
            <a:endParaRPr lang="en-US" sz="900" dirty="0">
              <a:latin typeface="Helvetica Neue LT Com 57 Condensed" charset="0"/>
              <a:ea typeface="Helvetica Neue LT Com 57 Condensed" charset="0"/>
              <a:cs typeface="Helvetica Neue LT Com 57 Condensed" charset="0"/>
            </a:endParaRPr>
          </a:p>
        </p:txBody>
      </p:sp>
      <p:sp>
        <p:nvSpPr>
          <p:cNvPr id="36" name="Rounded Rectangle 35"/>
          <p:cNvSpPr/>
          <p:nvPr/>
        </p:nvSpPr>
        <p:spPr>
          <a:xfrm>
            <a:off x="1001725" y="1573843"/>
            <a:ext cx="667316" cy="228600"/>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Helvetica Neue LT Com 57 Condensed" charset="0"/>
                <a:ea typeface="Helvetica Neue LT Com 57 Condensed" charset="0"/>
                <a:cs typeface="Helvetica Neue LT Com 57 Condensed" charset="0"/>
              </a:rPr>
              <a:t>Argentina</a:t>
            </a:r>
          </a:p>
        </p:txBody>
      </p:sp>
      <p:sp>
        <p:nvSpPr>
          <p:cNvPr id="37" name="Rounded Rectangle 36"/>
          <p:cNvSpPr/>
          <p:nvPr/>
        </p:nvSpPr>
        <p:spPr>
          <a:xfrm>
            <a:off x="1001725" y="2070731"/>
            <a:ext cx="667316" cy="330201"/>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dirty="0">
                <a:solidFill>
                  <a:schemeClr val="tx1"/>
                </a:solidFill>
                <a:latin typeface="Helvetica Neue LT Com 57 Condensed" charset="0"/>
                <a:ea typeface="Helvetica Neue LT Com 57 Condensed" charset="0"/>
                <a:cs typeface="Helvetica Neue LT Com 57 Condensed" charset="0"/>
              </a:rPr>
              <a:t> Juan </a:t>
            </a:r>
            <a:r>
              <a:rPr lang="en-US" sz="975" dirty="0" err="1">
                <a:solidFill>
                  <a:schemeClr val="tx1"/>
                </a:solidFill>
                <a:latin typeface="Helvetica Neue LT Com 57 Condensed" charset="0"/>
                <a:ea typeface="Helvetica Neue LT Com 57 Condensed" charset="0"/>
                <a:cs typeface="Helvetica Neue LT Com 57 Condensed" charset="0"/>
              </a:rPr>
              <a:t>Perón</a:t>
            </a:r>
            <a:endParaRPr lang="en-US" sz="975" dirty="0">
              <a:solidFill>
                <a:schemeClr val="tx1"/>
              </a:solidFill>
              <a:latin typeface="Helvetica Neue LT Com 57 Condensed" charset="0"/>
              <a:ea typeface="Helvetica Neue LT Com 57 Condensed" charset="0"/>
              <a:cs typeface="Helvetica Neue LT Com 57 Condensed" charset="0"/>
            </a:endParaRPr>
          </a:p>
        </p:txBody>
      </p:sp>
      <p:sp>
        <p:nvSpPr>
          <p:cNvPr id="38" name="Rounded Rectangle 37"/>
          <p:cNvSpPr/>
          <p:nvPr/>
        </p:nvSpPr>
        <p:spPr>
          <a:xfrm>
            <a:off x="284607" y="2603432"/>
            <a:ext cx="652565" cy="330201"/>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dirty="0">
                <a:solidFill>
                  <a:schemeClr val="tx1"/>
                </a:solidFill>
                <a:latin typeface="Helvetica Neue LT Com 57 Condensed" charset="0"/>
                <a:ea typeface="Helvetica Neue LT Com 57 Condensed" charset="0"/>
                <a:cs typeface="Helvetica Neue LT Com 57 Condensed" charset="0"/>
              </a:rPr>
              <a:t>Eva</a:t>
            </a:r>
          </a:p>
          <a:p>
            <a:pPr algn="ctr"/>
            <a:r>
              <a:rPr lang="en-US" sz="975" dirty="0" err="1">
                <a:solidFill>
                  <a:schemeClr val="tx1"/>
                </a:solidFill>
                <a:latin typeface="Helvetica Neue LT Com 57 Condensed" charset="0"/>
                <a:ea typeface="Helvetica Neue LT Com 57 Condensed" charset="0"/>
                <a:cs typeface="Helvetica Neue LT Com 57 Condensed" charset="0"/>
              </a:rPr>
              <a:t>Perón</a:t>
            </a:r>
            <a:endParaRPr lang="en-US" sz="975" dirty="0">
              <a:solidFill>
                <a:schemeClr val="tx1"/>
              </a:solidFill>
              <a:latin typeface="Helvetica Neue LT Com 57 Condensed" charset="0"/>
              <a:ea typeface="Helvetica Neue LT Com 57 Condensed" charset="0"/>
              <a:cs typeface="Helvetica Neue LT Com 57 Condensed" charset="0"/>
            </a:endParaRPr>
          </a:p>
        </p:txBody>
      </p:sp>
      <p:sp>
        <p:nvSpPr>
          <p:cNvPr id="39" name="Rounded Rectangle 38"/>
          <p:cNvSpPr/>
          <p:nvPr/>
        </p:nvSpPr>
        <p:spPr>
          <a:xfrm>
            <a:off x="301223" y="3232137"/>
            <a:ext cx="619330" cy="539749"/>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latin typeface="Helvetica Neue LT Com 57 Condensed" charset="0"/>
                <a:ea typeface="Helvetica Neue LT Com 57 Condensed" charset="0"/>
                <a:cs typeface="Helvetica Neue LT Com 57 Condensed" charset="0"/>
              </a:rPr>
              <a:t>The Prodigal Woman </a:t>
            </a:r>
            <a:endParaRPr lang="en-US" sz="900" dirty="0">
              <a:solidFill>
                <a:schemeClr val="tx1"/>
              </a:solidFill>
              <a:latin typeface="Helvetica Neue LT Com 57 Condensed" charset="0"/>
              <a:ea typeface="Helvetica Neue LT Com 57 Condensed" charset="0"/>
              <a:cs typeface="Helvetica Neue LT Com 57 Condensed" charset="0"/>
            </a:endParaRPr>
          </a:p>
        </p:txBody>
      </p:sp>
      <p:sp>
        <p:nvSpPr>
          <p:cNvPr id="40" name="TextBox 39"/>
          <p:cNvSpPr txBox="1"/>
          <p:nvPr/>
        </p:nvSpPr>
        <p:spPr>
          <a:xfrm>
            <a:off x="1176835" y="1319228"/>
            <a:ext cx="577402" cy="230832"/>
          </a:xfrm>
          <a:prstGeom prst="rect">
            <a:avLst/>
          </a:prstGeom>
          <a:solidFill>
            <a:schemeClr val="bg1">
              <a:alpha val="58000"/>
            </a:schemeClr>
          </a:solidFill>
        </p:spPr>
        <p:txBody>
          <a:bodyPr wrap="none" rtlCol="0">
            <a:spAutoFit/>
          </a:bodyPr>
          <a:lstStyle/>
          <a:p>
            <a:r>
              <a:rPr lang="en-US" sz="900" dirty="0">
                <a:latin typeface="Helvetica Neue LT Com 57 Condensed" charset="0"/>
                <a:ea typeface="Helvetica Neue LT Com 57 Condensed" charset="0"/>
                <a:cs typeface="Helvetica Neue LT Com 57 Condensed" charset="0"/>
              </a:rPr>
              <a:t>contains</a:t>
            </a:r>
          </a:p>
        </p:txBody>
      </p:sp>
      <p:cxnSp>
        <p:nvCxnSpPr>
          <p:cNvPr id="41" name="Straight Arrow Connector 40"/>
          <p:cNvCxnSpPr/>
          <p:nvPr/>
        </p:nvCxnSpPr>
        <p:spPr>
          <a:xfrm flipH="1">
            <a:off x="1757907" y="2235832"/>
            <a:ext cx="333326" cy="367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1757905" y="2933634"/>
            <a:ext cx="644070" cy="3467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3184094" y="2933633"/>
            <a:ext cx="4024" cy="2947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849417" y="2960603"/>
            <a:ext cx="580608" cy="230832"/>
          </a:xfrm>
          <a:prstGeom prst="rect">
            <a:avLst/>
          </a:prstGeom>
          <a:solidFill>
            <a:schemeClr val="bg1">
              <a:alpha val="58000"/>
            </a:schemeClr>
          </a:solidFill>
        </p:spPr>
        <p:txBody>
          <a:bodyPr wrap="none" rtlCol="0">
            <a:spAutoFit/>
          </a:bodyPr>
          <a:lstStyle/>
          <a:p>
            <a:r>
              <a:rPr lang="en-US" sz="900" dirty="0" err="1">
                <a:latin typeface="Helvetica Neue LT Com 57 Condensed" charset="0"/>
                <a:ea typeface="Helvetica Neue LT Com 57 Condensed" charset="0"/>
                <a:cs typeface="Helvetica Neue LT Com 57 Condensed" charset="0"/>
              </a:rPr>
              <a:t>acted_in</a:t>
            </a:r>
            <a:endParaRPr lang="en-US" sz="900" dirty="0">
              <a:latin typeface="Helvetica Neue LT Com 57 Condensed" charset="0"/>
              <a:ea typeface="Helvetica Neue LT Com 57 Condensed" charset="0"/>
              <a:cs typeface="Helvetica Neue LT Com 57 Condensed" charset="0"/>
            </a:endParaRPr>
          </a:p>
        </p:txBody>
      </p:sp>
      <p:sp>
        <p:nvSpPr>
          <p:cNvPr id="45" name="Rounded Rectangle 44"/>
          <p:cNvSpPr/>
          <p:nvPr/>
        </p:nvSpPr>
        <p:spPr>
          <a:xfrm>
            <a:off x="2886386" y="2603432"/>
            <a:ext cx="595415" cy="330201"/>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latin typeface="Helvetica Neue LT Com 57 Condensed" charset="0"/>
                <a:ea typeface="Helvetica Neue LT Com 57 Condensed" charset="0"/>
                <a:cs typeface="Helvetica Neue LT Com 57 Condensed" charset="0"/>
              </a:rPr>
              <a:t>Nancy Reagan</a:t>
            </a:r>
            <a:endParaRPr lang="en-US" sz="1000" dirty="0">
              <a:solidFill>
                <a:schemeClr val="tx1"/>
              </a:solidFill>
              <a:latin typeface="Helvetica Neue LT Com 57 Condensed" charset="0"/>
              <a:ea typeface="Helvetica Neue LT Com 57 Condensed" charset="0"/>
              <a:cs typeface="Helvetica Neue LT Com 57 Condensed" charset="0"/>
            </a:endParaRPr>
          </a:p>
        </p:txBody>
      </p:sp>
      <p:sp>
        <p:nvSpPr>
          <p:cNvPr id="46" name="Rounded Rectangle 45"/>
          <p:cNvSpPr/>
          <p:nvPr/>
        </p:nvSpPr>
        <p:spPr>
          <a:xfrm>
            <a:off x="2868927" y="3228424"/>
            <a:ext cx="638380" cy="539749"/>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Helvetica Neue LT Com 57 Condensed" charset="0"/>
                <a:ea typeface="Helvetica Neue LT Com 57 Condensed" charset="0"/>
                <a:cs typeface="Helvetica Neue LT Com 57 Condensed" charset="0"/>
              </a:rPr>
              <a:t>Night Into Morning </a:t>
            </a:r>
          </a:p>
        </p:txBody>
      </p:sp>
      <p:cxnSp>
        <p:nvCxnSpPr>
          <p:cNvPr id="47" name="Straight Arrow Connector 46"/>
          <p:cNvCxnSpPr/>
          <p:nvPr/>
        </p:nvCxnSpPr>
        <p:spPr>
          <a:xfrm flipH="1">
            <a:off x="3184092" y="2235835"/>
            <a:ext cx="950094" cy="3675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rot="20218968">
            <a:off x="3247887" y="2191004"/>
            <a:ext cx="801823" cy="230832"/>
          </a:xfrm>
          <a:prstGeom prst="rect">
            <a:avLst/>
          </a:prstGeom>
          <a:solidFill>
            <a:schemeClr val="bg1">
              <a:alpha val="58000"/>
            </a:schemeClr>
          </a:solidFill>
        </p:spPr>
        <p:txBody>
          <a:bodyPr wrap="none" rtlCol="0">
            <a:spAutoFit/>
          </a:bodyPr>
          <a:lstStyle/>
          <a:p>
            <a:r>
              <a:rPr lang="en-US" sz="900" dirty="0" err="1">
                <a:latin typeface="Helvetica Neue LT Com 57 Condensed" charset="0"/>
                <a:ea typeface="Helvetica Neue LT Com 57 Condensed" charset="0"/>
                <a:cs typeface="Helvetica Neue LT Com 57 Condensed" charset="0"/>
              </a:rPr>
              <a:t>married_with</a:t>
            </a:r>
            <a:endParaRPr lang="en-US" sz="900" dirty="0">
              <a:latin typeface="Helvetica Neue LT Com 57 Condensed" charset="0"/>
              <a:ea typeface="Helvetica Neue LT Com 57 Condensed" charset="0"/>
              <a:cs typeface="Helvetica Neue LT Com 57 Condensed" charset="0"/>
            </a:endParaRPr>
          </a:p>
        </p:txBody>
      </p:sp>
      <p:cxnSp>
        <p:nvCxnSpPr>
          <p:cNvPr id="49" name="Straight Arrow Connector 48"/>
          <p:cNvCxnSpPr/>
          <p:nvPr/>
        </p:nvCxnSpPr>
        <p:spPr>
          <a:xfrm flipH="1">
            <a:off x="4046383" y="2400931"/>
            <a:ext cx="414090" cy="273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891696" y="2426297"/>
            <a:ext cx="562975" cy="230832"/>
          </a:xfrm>
          <a:prstGeom prst="rect">
            <a:avLst/>
          </a:prstGeom>
          <a:solidFill>
            <a:schemeClr val="bg1">
              <a:alpha val="58000"/>
            </a:schemeClr>
          </a:solidFill>
        </p:spPr>
        <p:txBody>
          <a:bodyPr wrap="none" rtlCol="0">
            <a:spAutoFit/>
          </a:bodyPr>
          <a:lstStyle/>
          <a:p>
            <a:r>
              <a:rPr lang="en-US" sz="900" dirty="0" err="1">
                <a:latin typeface="Helvetica Neue LT Com 57 Condensed" charset="0"/>
                <a:ea typeface="Helvetica Neue LT Com 57 Condensed" charset="0"/>
                <a:cs typeface="Helvetica Neue LT Com 57 Condensed" charset="0"/>
              </a:rPr>
              <a:t>Lives_in</a:t>
            </a:r>
            <a:endParaRPr lang="en-US" sz="900" dirty="0">
              <a:latin typeface="Helvetica Neue LT Com 57 Condensed" charset="0"/>
              <a:ea typeface="Helvetica Neue LT Com 57 Condensed" charset="0"/>
              <a:cs typeface="Helvetica Neue LT Com 57 Condensed" charset="0"/>
            </a:endParaRPr>
          </a:p>
        </p:txBody>
      </p:sp>
      <p:sp>
        <p:nvSpPr>
          <p:cNvPr id="51" name="Rounded Rectangle 50"/>
          <p:cNvSpPr/>
          <p:nvPr/>
        </p:nvSpPr>
        <p:spPr>
          <a:xfrm>
            <a:off x="3606260" y="2677949"/>
            <a:ext cx="691069" cy="321191"/>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a:solidFill>
                  <a:schemeClr val="tx1"/>
                </a:solidFill>
                <a:latin typeface="Helvetica Neue LT Com 57 Condensed" charset="0"/>
                <a:ea typeface="Helvetica Neue LT Com 57 Condensed" charset="0"/>
                <a:cs typeface="Helvetica Neue LT Com 57 Condensed" charset="0"/>
              </a:rPr>
              <a:t>California</a:t>
            </a:r>
            <a:endParaRPr lang="en-US" sz="975" dirty="0">
              <a:solidFill>
                <a:schemeClr val="tx1"/>
              </a:solidFill>
              <a:latin typeface="Helvetica Neue LT Com 57 Condensed" charset="0"/>
              <a:ea typeface="Helvetica Neue LT Com 57 Condensed" charset="0"/>
              <a:cs typeface="Helvetica Neue LT Com 57 Condensed" charset="0"/>
            </a:endParaRPr>
          </a:p>
        </p:txBody>
      </p:sp>
      <p:sp>
        <p:nvSpPr>
          <p:cNvPr id="52" name="Rounded Rectangle 51"/>
          <p:cNvSpPr/>
          <p:nvPr/>
        </p:nvSpPr>
        <p:spPr>
          <a:xfrm>
            <a:off x="6316194" y="945818"/>
            <a:ext cx="2372734" cy="601428"/>
          </a:xfrm>
          <a:prstGeom prst="roundRect">
            <a:avLst/>
          </a:prstGeom>
          <a:solidFill>
            <a:schemeClr val="accent1">
              <a:lumMod val="60000"/>
              <a:lumOff val="40000"/>
              <a:alpha val="49000"/>
            </a:schemeClr>
          </a:solidFill>
          <a:ln w="25400" cmpd="sng">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latin typeface="Helvetica Neue LT Com 57 Condensed" charset="0"/>
              <a:ea typeface="Helvetica Neue LT Com 57 Condensed" charset="0"/>
              <a:cs typeface="Helvetica Neue LT Com 57 Condensed" charset="0"/>
            </a:endParaRPr>
          </a:p>
        </p:txBody>
      </p:sp>
      <p:cxnSp>
        <p:nvCxnSpPr>
          <p:cNvPr id="53" name="Straight Arrow Connector 52"/>
          <p:cNvCxnSpPr/>
          <p:nvPr/>
        </p:nvCxnSpPr>
        <p:spPr>
          <a:xfrm>
            <a:off x="7101032" y="1264088"/>
            <a:ext cx="9103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7120221" y="987327"/>
            <a:ext cx="832279" cy="246221"/>
          </a:xfrm>
          <a:prstGeom prst="rect">
            <a:avLst/>
          </a:prstGeom>
          <a:solidFill>
            <a:schemeClr val="bg1">
              <a:alpha val="58000"/>
            </a:schemeClr>
          </a:solidFill>
        </p:spPr>
        <p:txBody>
          <a:bodyPr wrap="none" rtlCol="0">
            <a:spAutoFit/>
          </a:bodyPr>
          <a:lstStyle/>
          <a:p>
            <a:r>
              <a:rPr lang="en-US" sz="1000" dirty="0" err="1">
                <a:latin typeface="Helvetica Neue LT Com 57 Condensed" charset="0"/>
                <a:ea typeface="Helvetica Neue LT Com 57 Condensed" charset="0"/>
                <a:cs typeface="Helvetica Neue LT Com 57 Condensed" charset="0"/>
              </a:rPr>
              <a:t>President_of</a:t>
            </a:r>
            <a:endParaRPr lang="en-US" sz="1000" dirty="0">
              <a:latin typeface="Helvetica Neue LT Com 57 Condensed" charset="0"/>
              <a:ea typeface="Helvetica Neue LT Com 57 Condensed" charset="0"/>
              <a:cs typeface="Helvetica Neue LT Com 57 Condensed" charset="0"/>
            </a:endParaRPr>
          </a:p>
        </p:txBody>
      </p:sp>
      <p:sp>
        <p:nvSpPr>
          <p:cNvPr id="55" name="Rounded Rectangle 54"/>
          <p:cNvSpPr/>
          <p:nvPr/>
        </p:nvSpPr>
        <p:spPr>
          <a:xfrm>
            <a:off x="8011369" y="1149788"/>
            <a:ext cx="522752" cy="228600"/>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Helvetica Neue LT Com 57 Condensed" charset="0"/>
                <a:ea typeface="Helvetica Neue LT Com 57 Condensed" charset="0"/>
                <a:cs typeface="Helvetica Neue LT Com 57 Condensed" charset="0"/>
              </a:rPr>
              <a:t>U.S.A.</a:t>
            </a:r>
          </a:p>
        </p:txBody>
      </p:sp>
      <p:sp>
        <p:nvSpPr>
          <p:cNvPr id="56" name="Rounded Rectangle 55"/>
          <p:cNvSpPr/>
          <p:nvPr/>
        </p:nvSpPr>
        <p:spPr>
          <a:xfrm>
            <a:off x="6448467" y="1098988"/>
            <a:ext cx="652565" cy="330201"/>
          </a:xfrm>
          <a:prstGeom prst="round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Helvetica Neue LT Com 57 Condensed" charset="0"/>
                <a:ea typeface="Helvetica Neue LT Com 57 Condensed" charset="0"/>
                <a:cs typeface="Helvetica Neue LT Com 57 Condensed" charset="0"/>
              </a:rPr>
              <a:t> Ronald Reagan</a:t>
            </a:r>
            <a:endParaRPr lang="en-US" sz="900" dirty="0">
              <a:solidFill>
                <a:schemeClr val="tx1"/>
              </a:solidFill>
              <a:latin typeface="Helvetica Neue LT Com 57 Condensed" charset="0"/>
              <a:ea typeface="Helvetica Neue LT Com 57 Condensed" charset="0"/>
              <a:cs typeface="Helvetica Neue LT Com 57 Condensed" charset="0"/>
            </a:endParaRPr>
          </a:p>
        </p:txBody>
      </p:sp>
      <p:sp>
        <p:nvSpPr>
          <p:cNvPr id="57" name="TextBox 56"/>
          <p:cNvSpPr txBox="1"/>
          <p:nvPr/>
        </p:nvSpPr>
        <p:spPr>
          <a:xfrm>
            <a:off x="6635146" y="549122"/>
            <a:ext cx="1678665" cy="369332"/>
          </a:xfrm>
          <a:prstGeom prst="rect">
            <a:avLst/>
          </a:prstGeom>
          <a:noFill/>
        </p:spPr>
        <p:txBody>
          <a:bodyPr wrap="none" rtlCol="0">
            <a:spAutoFit/>
          </a:bodyPr>
          <a:lstStyle/>
          <a:p>
            <a:r>
              <a:rPr lang="en-US" b="1" dirty="0">
                <a:latin typeface="Helvetica Neue Condensed" charset="0"/>
                <a:ea typeface="Helvetica Neue Condensed" charset="0"/>
                <a:cs typeface="Helvetica Neue Condensed" charset="0"/>
              </a:rPr>
              <a:t>The User Search</a:t>
            </a:r>
          </a:p>
        </p:txBody>
      </p:sp>
      <p:sp>
        <p:nvSpPr>
          <p:cNvPr id="58" name="TextBox 57"/>
          <p:cNvSpPr txBox="1"/>
          <p:nvPr/>
        </p:nvSpPr>
        <p:spPr>
          <a:xfrm>
            <a:off x="6303316" y="2335687"/>
            <a:ext cx="2494594" cy="369332"/>
          </a:xfrm>
          <a:prstGeom prst="rect">
            <a:avLst/>
          </a:prstGeom>
          <a:noFill/>
        </p:spPr>
        <p:txBody>
          <a:bodyPr wrap="none" rtlCol="0">
            <a:spAutoFit/>
          </a:bodyPr>
          <a:lstStyle/>
          <a:p>
            <a:r>
              <a:rPr lang="en-US" b="1">
                <a:latin typeface="Helvetica Neue Condensed" charset="0"/>
                <a:ea typeface="Helvetica Neue Condensed" charset="0"/>
                <a:cs typeface="Helvetica Neue Condensed" charset="0"/>
              </a:rPr>
              <a:t>The Bag-of-Labels Model</a:t>
            </a:r>
            <a:endParaRPr lang="en-US" b="1" dirty="0">
              <a:latin typeface="Helvetica Neue Condensed" charset="0"/>
              <a:ea typeface="Helvetica Neue Condensed" charset="0"/>
              <a:cs typeface="Helvetica Neue Condensed" charset="0"/>
            </a:endParaRPr>
          </a:p>
        </p:txBody>
      </p:sp>
      <p:sp>
        <p:nvSpPr>
          <p:cNvPr id="59" name="TextBox 58"/>
          <p:cNvSpPr txBox="1"/>
          <p:nvPr/>
        </p:nvSpPr>
        <p:spPr>
          <a:xfrm>
            <a:off x="6120307" y="2794902"/>
            <a:ext cx="2768707" cy="559127"/>
          </a:xfrm>
          <a:prstGeom prst="rect">
            <a:avLst/>
          </a:prstGeom>
          <a:noFill/>
        </p:spPr>
        <p:txBody>
          <a:bodyPr wrap="none" rtlCol="0">
            <a:spAutoFit/>
          </a:bodyPr>
          <a:lstStyle/>
          <a:p>
            <a:pPr algn="ctr" defTabSz="430202">
              <a:spcAft>
                <a:spcPts val="400"/>
              </a:spcAft>
              <a:buSzPct val="100000"/>
            </a:pPr>
            <a:r>
              <a:rPr lang="en-US" sz="1350" dirty="0" err="1">
                <a:solidFill>
                  <a:srgbClr val="000000"/>
                </a:solidFill>
                <a:latin typeface="Helvetica Neue LT Com 47 Light Condensed" charset="0"/>
                <a:ea typeface="Helvetica Neue LT Com 47 Light Condensed" charset="0"/>
                <a:cs typeface="Helvetica Neue LT Com 47 Light Condensed" charset="0"/>
              </a:rPr>
              <a:t>President_of</a:t>
            </a:r>
            <a:r>
              <a:rPr lang="en-US" sz="1350" dirty="0">
                <a:solidFill>
                  <a:srgbClr val="000000"/>
                </a:solidFill>
                <a:latin typeface="Helvetica Neue LT Com 47 Light Condensed" charset="0"/>
                <a:ea typeface="Helvetica Neue LT Com 47 Light Condensed" charset="0"/>
                <a:cs typeface="Helvetica Neue LT Com 47 Light Condensed" charset="0"/>
              </a:rPr>
              <a:t>, contains, </a:t>
            </a:r>
            <a:r>
              <a:rPr lang="en-US" sz="1350" dirty="0" err="1">
                <a:solidFill>
                  <a:srgbClr val="000000"/>
                </a:solidFill>
                <a:latin typeface="Helvetica Neue LT Com 47 Light Condensed" charset="0"/>
                <a:ea typeface="Helvetica Neue LT Com 47 Light Condensed" charset="0"/>
                <a:cs typeface="Helvetica Neue LT Com 47 Light Condensed" charset="0"/>
              </a:rPr>
              <a:t>married_with</a:t>
            </a:r>
            <a:r>
              <a:rPr lang="en-US" sz="1350" dirty="0">
                <a:solidFill>
                  <a:srgbClr val="000000"/>
                </a:solidFill>
                <a:latin typeface="Helvetica Neue LT Com 47 Light Condensed" charset="0"/>
                <a:ea typeface="Helvetica Neue LT Com 47 Light Condensed" charset="0"/>
                <a:cs typeface="Helvetica Neue LT Com 47 Light Condensed" charset="0"/>
              </a:rPr>
              <a:t>,</a:t>
            </a:r>
          </a:p>
          <a:p>
            <a:pPr algn="ctr" defTabSz="430202">
              <a:spcAft>
                <a:spcPts val="400"/>
              </a:spcAft>
              <a:buSzPct val="100000"/>
            </a:pPr>
            <a:r>
              <a:rPr lang="en-US" sz="1350" dirty="0" err="1">
                <a:solidFill>
                  <a:srgbClr val="000000"/>
                </a:solidFill>
                <a:latin typeface="Helvetica Neue LT Com 47 Light Condensed" charset="0"/>
                <a:ea typeface="Helvetica Neue LT Com 47 Light Condensed" charset="0"/>
                <a:cs typeface="Helvetica Neue LT Com 47 Light Condensed" charset="0"/>
              </a:rPr>
              <a:t>married_with</a:t>
            </a:r>
            <a:r>
              <a:rPr lang="en-US" sz="1350" dirty="0">
                <a:solidFill>
                  <a:srgbClr val="000000"/>
                </a:solidFill>
                <a:latin typeface="Helvetica Neue LT Com 47 Light Condensed" charset="0"/>
                <a:ea typeface="Helvetica Neue LT Com 47 Light Condensed" charset="0"/>
                <a:cs typeface="Helvetica Neue LT Com 47 Light Condensed" charset="0"/>
              </a:rPr>
              <a:t>, </a:t>
            </a:r>
            <a:r>
              <a:rPr lang="en-US" sz="1350" dirty="0" err="1">
                <a:solidFill>
                  <a:srgbClr val="000000"/>
                </a:solidFill>
                <a:latin typeface="Helvetica Neue LT Com 47 Light Condensed" charset="0"/>
                <a:ea typeface="Helvetica Neue LT Com 47 Light Condensed" charset="0"/>
                <a:cs typeface="Helvetica Neue LT Com 47 Light Condensed" charset="0"/>
              </a:rPr>
              <a:t>acted_in</a:t>
            </a:r>
            <a:r>
              <a:rPr lang="en-US" sz="1350" dirty="0">
                <a:solidFill>
                  <a:srgbClr val="000000"/>
                </a:solidFill>
                <a:latin typeface="Helvetica Neue LT Com 47 Light Condensed" charset="0"/>
                <a:ea typeface="Helvetica Neue LT Com 47 Light Condensed" charset="0"/>
                <a:cs typeface="Helvetica Neue LT Com 47 Light Condensed" charset="0"/>
              </a:rPr>
              <a:t>, </a:t>
            </a:r>
            <a:r>
              <a:rPr lang="en-US" sz="1350" dirty="0" err="1">
                <a:solidFill>
                  <a:srgbClr val="000000"/>
                </a:solidFill>
                <a:latin typeface="Helvetica Neue LT Com 47 Light Condensed" charset="0"/>
                <a:ea typeface="Helvetica Neue LT Com 47 Light Condensed" charset="0"/>
                <a:cs typeface="Helvetica Neue LT Com 47 Light Condensed" charset="0"/>
              </a:rPr>
              <a:t>lives_in</a:t>
            </a:r>
            <a:endParaRPr lang="en-US" sz="1350" dirty="0">
              <a:solidFill>
                <a:srgbClr val="000000"/>
              </a:solidFill>
              <a:latin typeface="Helvetica Neue LT Com 47 Light Condensed" charset="0"/>
              <a:ea typeface="Helvetica Neue LT Com 47 Light Condensed" charset="0"/>
              <a:cs typeface="Helvetica Neue LT Com 47 Light Condensed" charset="0"/>
            </a:endParaRPr>
          </a:p>
        </p:txBody>
      </p:sp>
      <p:sp>
        <p:nvSpPr>
          <p:cNvPr id="60" name="Double Brace 59"/>
          <p:cNvSpPr/>
          <p:nvPr/>
        </p:nvSpPr>
        <p:spPr>
          <a:xfrm>
            <a:off x="5999241" y="2737631"/>
            <a:ext cx="2987063" cy="693342"/>
          </a:xfrm>
          <a:prstGeom prst="bracePair">
            <a:avLst/>
          </a:prstGeom>
          <a:ln w="22225" cmpd="sng">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Rectangle 60"/>
          <p:cNvSpPr/>
          <p:nvPr/>
        </p:nvSpPr>
        <p:spPr>
          <a:xfrm>
            <a:off x="4535489" y="3639811"/>
            <a:ext cx="4817571" cy="734942"/>
          </a:xfrm>
          <a:prstGeom prst="rect">
            <a:avLst/>
          </a:prstGeom>
          <a:solidFill>
            <a:schemeClr val="accent1"/>
          </a:solidFill>
          <a:ln>
            <a:noFill/>
          </a:ln>
          <a:effectLst>
            <a:outerShdw blurRad="50800" dist="38100" dir="2700000" algn="tl" rotWithShape="0">
              <a:prstClr val="black">
                <a:alpha val="75000"/>
              </a:prstClr>
            </a:outerShdw>
          </a:effectLst>
        </p:spPr>
        <p:style>
          <a:lnRef idx="1">
            <a:schemeClr val="accent1"/>
          </a:lnRef>
          <a:fillRef idx="3">
            <a:schemeClr val="accent1"/>
          </a:fillRef>
          <a:effectRef idx="2">
            <a:schemeClr val="accent1"/>
          </a:effectRef>
          <a:fontRef idx="minor">
            <a:schemeClr val="lt1"/>
          </a:fontRef>
        </p:style>
        <p:txBody>
          <a:bodyPr lIns="216000" rtlCol="0" anchor="ctr"/>
          <a:lstStyle/>
          <a:p>
            <a:pPr marL="285743" indent="-285743">
              <a:buFont typeface="Arial" charset="0"/>
              <a:buChar char="•"/>
            </a:pPr>
            <a:r>
              <a:rPr lang="en-US" dirty="0">
                <a:latin typeface="Helvetica Neue LT Com 37 Thin Condensed" charset="0"/>
                <a:ea typeface="Helvetica Neue LT Com 37 Thin Condensed" charset="0"/>
                <a:cs typeface="Helvetica Neue LT Com 37 Thin Condensed" charset="0"/>
              </a:rPr>
              <a:t>Graphs can be modeled as </a:t>
            </a:r>
            <a:r>
              <a:rPr lang="en-US" b="1" dirty="0">
                <a:latin typeface="Helvetica Neue LT Com 77 Bold Condensed" charset="0"/>
                <a:ea typeface="Helvetica Neue LT Com 77 Bold Condensed" charset="0"/>
                <a:cs typeface="Helvetica Neue LT Com 77 Bold Condensed" charset="0"/>
              </a:rPr>
              <a:t>Bag of Words</a:t>
            </a:r>
          </a:p>
          <a:p>
            <a:pPr marL="285743" indent="-285743">
              <a:buFont typeface="Arial" charset="0"/>
              <a:buChar char="•"/>
            </a:pPr>
            <a:r>
              <a:rPr lang="en-US" dirty="0">
                <a:latin typeface="Helvetica Neue LT Com 37 Thin Condensed" charset="0"/>
                <a:ea typeface="Helvetica Neue LT Com 37 Thin Condensed" charset="0"/>
                <a:cs typeface="Helvetica Neue LT Com 37 Thin Condensed" charset="0"/>
              </a:rPr>
              <a:t>Describes </a:t>
            </a:r>
            <a:r>
              <a:rPr lang="en-US" b="1" dirty="0">
                <a:latin typeface="Helvetica Neue LT Com 77 Bold Condensed" charset="0"/>
                <a:ea typeface="Helvetica Neue LT Com 77 Bold Condensed" charset="0"/>
                <a:cs typeface="Helvetica Neue LT Com 77 Bold Condensed" charset="0"/>
              </a:rPr>
              <a:t>MORE than what is in the query</a:t>
            </a:r>
          </a:p>
        </p:txBody>
      </p:sp>
      <p:sp>
        <p:nvSpPr>
          <p:cNvPr id="63" name="TextBox 62"/>
          <p:cNvSpPr txBox="1"/>
          <p:nvPr/>
        </p:nvSpPr>
        <p:spPr>
          <a:xfrm>
            <a:off x="6321868" y="1605638"/>
            <a:ext cx="2305439" cy="636072"/>
          </a:xfrm>
          <a:prstGeom prst="rect">
            <a:avLst/>
          </a:prstGeom>
          <a:noFill/>
        </p:spPr>
        <p:txBody>
          <a:bodyPr wrap="none" rtlCol="0">
            <a:spAutoFit/>
          </a:bodyPr>
          <a:lstStyle/>
          <a:p>
            <a:pPr algn="ctr" defTabSz="430202">
              <a:spcAft>
                <a:spcPts val="400"/>
              </a:spcAft>
              <a:buSzPct val="100000"/>
            </a:pPr>
            <a:r>
              <a:rPr lang="en-US" sz="1600" dirty="0">
                <a:solidFill>
                  <a:srgbClr val="000000"/>
                </a:solidFill>
                <a:latin typeface="Helvetica Neue" charset="0"/>
                <a:ea typeface="Helvetica Neue" charset="0"/>
                <a:cs typeface="Helvetica Neue" charset="0"/>
              </a:rPr>
              <a:t>How can we convert to</a:t>
            </a:r>
          </a:p>
          <a:p>
            <a:pPr algn="ctr" defTabSz="430202">
              <a:spcAft>
                <a:spcPts val="400"/>
              </a:spcAft>
              <a:buSzPct val="100000"/>
            </a:pPr>
            <a:r>
              <a:rPr lang="en-US" sz="1600" dirty="0">
                <a:solidFill>
                  <a:srgbClr val="000000"/>
                </a:solidFill>
                <a:latin typeface="Helvetica Neue" charset="0"/>
                <a:ea typeface="Helvetica Neue" charset="0"/>
                <a:cs typeface="Helvetica Neue" charset="0"/>
              </a:rPr>
              <a:t>the document model?</a:t>
            </a:r>
          </a:p>
        </p:txBody>
      </p:sp>
      <p:sp>
        <p:nvSpPr>
          <p:cNvPr id="64" name="TextBox 63"/>
          <p:cNvSpPr txBox="1"/>
          <p:nvPr/>
        </p:nvSpPr>
        <p:spPr>
          <a:xfrm rot="2083526">
            <a:off x="4733103" y="2205312"/>
            <a:ext cx="801823" cy="230832"/>
          </a:xfrm>
          <a:prstGeom prst="rect">
            <a:avLst/>
          </a:prstGeom>
          <a:solidFill>
            <a:schemeClr val="bg1">
              <a:alpha val="58000"/>
            </a:schemeClr>
          </a:solidFill>
        </p:spPr>
        <p:txBody>
          <a:bodyPr wrap="none" rtlCol="0">
            <a:spAutoFit/>
          </a:bodyPr>
          <a:lstStyle/>
          <a:p>
            <a:r>
              <a:rPr lang="en-US" sz="900" dirty="0" err="1">
                <a:latin typeface="Helvetica Neue LT Com 57 Condensed" charset="0"/>
                <a:ea typeface="Helvetica Neue LT Com 57 Condensed" charset="0"/>
                <a:cs typeface="Helvetica Neue LT Com 57 Condensed" charset="0"/>
              </a:rPr>
              <a:t>married_with</a:t>
            </a:r>
            <a:endParaRPr lang="en-US" sz="900" dirty="0">
              <a:latin typeface="Helvetica Neue LT Com 57 Condensed" charset="0"/>
              <a:ea typeface="Helvetica Neue LT Com 57 Condensed" charset="0"/>
              <a:cs typeface="Helvetica Neue LT Com 57 Condensed" charset="0"/>
            </a:endParaRPr>
          </a:p>
        </p:txBody>
      </p:sp>
      <p:sp>
        <p:nvSpPr>
          <p:cNvPr id="65" name="TextBox 64"/>
          <p:cNvSpPr txBox="1"/>
          <p:nvPr/>
        </p:nvSpPr>
        <p:spPr>
          <a:xfrm>
            <a:off x="2299063" y="1839530"/>
            <a:ext cx="763351" cy="230832"/>
          </a:xfrm>
          <a:prstGeom prst="rect">
            <a:avLst/>
          </a:prstGeom>
          <a:solidFill>
            <a:schemeClr val="bg1">
              <a:alpha val="58000"/>
            </a:schemeClr>
          </a:solidFill>
        </p:spPr>
        <p:txBody>
          <a:bodyPr wrap="none" rtlCol="0">
            <a:spAutoFit/>
          </a:bodyPr>
          <a:lstStyle/>
          <a:p>
            <a:r>
              <a:rPr lang="en-US" sz="900" dirty="0" err="1">
                <a:latin typeface="Helvetica Neue LT Com 57 Condensed" charset="0"/>
                <a:ea typeface="Helvetica Neue LT Com 57 Condensed" charset="0"/>
                <a:cs typeface="Helvetica Neue LT Com 57 Condensed" charset="0"/>
              </a:rPr>
              <a:t>President_of</a:t>
            </a:r>
            <a:endParaRPr lang="en-US" sz="900" dirty="0">
              <a:latin typeface="Helvetica Neue LT Com 57 Condensed" charset="0"/>
              <a:ea typeface="Helvetica Neue LT Com 57 Condensed" charset="0"/>
              <a:cs typeface="Helvetica Neue LT Com 57 Condensed" charset="0"/>
            </a:endParaRPr>
          </a:p>
        </p:txBody>
      </p:sp>
      <p:sp>
        <p:nvSpPr>
          <p:cNvPr id="66" name="TextBox 65"/>
          <p:cNvSpPr txBox="1"/>
          <p:nvPr/>
        </p:nvSpPr>
        <p:spPr>
          <a:xfrm>
            <a:off x="3545515" y="1624455"/>
            <a:ext cx="832279" cy="246221"/>
          </a:xfrm>
          <a:prstGeom prst="rect">
            <a:avLst/>
          </a:prstGeom>
          <a:solidFill>
            <a:schemeClr val="bg1">
              <a:alpha val="58000"/>
            </a:schemeClr>
          </a:solidFill>
        </p:spPr>
        <p:txBody>
          <a:bodyPr wrap="none" rtlCol="0">
            <a:spAutoFit/>
          </a:bodyPr>
          <a:lstStyle/>
          <a:p>
            <a:r>
              <a:rPr lang="en-US" sz="1000" b="1" dirty="0" err="1">
                <a:latin typeface="Helvetica Neue LT Com 57 Condensed" charset="0"/>
                <a:ea typeface="Helvetica Neue LT Com 57 Condensed" charset="0"/>
                <a:cs typeface="Helvetica Neue LT Com 57 Condensed" charset="0"/>
              </a:rPr>
              <a:t>President_of</a:t>
            </a:r>
            <a:endParaRPr lang="en-US" sz="1000" b="1" dirty="0">
              <a:latin typeface="Helvetica Neue LT Com 57 Condensed" charset="0"/>
              <a:ea typeface="Helvetica Neue LT Com 57 Condensed" charset="0"/>
              <a:cs typeface="Helvetica Neue LT Com 57 Condensed" charset="0"/>
            </a:endParaRPr>
          </a:p>
        </p:txBody>
      </p:sp>
      <p:sp>
        <p:nvSpPr>
          <p:cNvPr id="67" name="TextBox 66"/>
          <p:cNvSpPr txBox="1"/>
          <p:nvPr/>
        </p:nvSpPr>
        <p:spPr>
          <a:xfrm>
            <a:off x="2730265" y="1297867"/>
            <a:ext cx="577402" cy="230832"/>
          </a:xfrm>
          <a:prstGeom prst="rect">
            <a:avLst/>
          </a:prstGeom>
          <a:solidFill>
            <a:schemeClr val="bg1">
              <a:alpha val="58000"/>
            </a:schemeClr>
          </a:solidFill>
        </p:spPr>
        <p:txBody>
          <a:bodyPr wrap="none" rtlCol="0">
            <a:spAutoFit/>
          </a:bodyPr>
          <a:lstStyle/>
          <a:p>
            <a:r>
              <a:rPr lang="en-US" sz="900" dirty="0">
                <a:latin typeface="Helvetica Neue LT Com 57 Condensed" charset="0"/>
                <a:ea typeface="Helvetica Neue LT Com 57 Condensed" charset="0"/>
                <a:cs typeface="Helvetica Neue LT Com 57 Condensed" charset="0"/>
              </a:rPr>
              <a:t>contains</a:t>
            </a:r>
          </a:p>
        </p:txBody>
      </p:sp>
      <p:sp>
        <p:nvSpPr>
          <p:cNvPr id="68" name="TextBox 67"/>
          <p:cNvSpPr txBox="1"/>
          <p:nvPr/>
        </p:nvSpPr>
        <p:spPr>
          <a:xfrm rot="20218968">
            <a:off x="3249804" y="2194295"/>
            <a:ext cx="801823" cy="230832"/>
          </a:xfrm>
          <a:prstGeom prst="rect">
            <a:avLst/>
          </a:prstGeom>
          <a:solidFill>
            <a:schemeClr val="bg1">
              <a:alpha val="58000"/>
            </a:schemeClr>
          </a:solidFill>
        </p:spPr>
        <p:txBody>
          <a:bodyPr wrap="none" rtlCol="0">
            <a:spAutoFit/>
          </a:bodyPr>
          <a:lstStyle/>
          <a:p>
            <a:r>
              <a:rPr lang="en-US" sz="900" dirty="0" err="1">
                <a:latin typeface="Helvetica Neue LT Com 57 Condensed" charset="0"/>
                <a:ea typeface="Helvetica Neue LT Com 57 Condensed" charset="0"/>
                <a:cs typeface="Helvetica Neue LT Com 57 Condensed" charset="0"/>
              </a:rPr>
              <a:t>married_with</a:t>
            </a:r>
            <a:endParaRPr lang="en-US" sz="900" dirty="0">
              <a:latin typeface="Helvetica Neue LT Com 57 Condensed" charset="0"/>
              <a:ea typeface="Helvetica Neue LT Com 57 Condensed" charset="0"/>
              <a:cs typeface="Helvetica Neue LT Com 57 Condensed" charset="0"/>
            </a:endParaRPr>
          </a:p>
        </p:txBody>
      </p:sp>
      <p:sp>
        <p:nvSpPr>
          <p:cNvPr id="69" name="TextBox 68"/>
          <p:cNvSpPr txBox="1"/>
          <p:nvPr/>
        </p:nvSpPr>
        <p:spPr>
          <a:xfrm>
            <a:off x="3893612" y="2429587"/>
            <a:ext cx="562975" cy="230832"/>
          </a:xfrm>
          <a:prstGeom prst="rect">
            <a:avLst/>
          </a:prstGeom>
          <a:solidFill>
            <a:schemeClr val="bg1">
              <a:alpha val="58000"/>
            </a:schemeClr>
          </a:solidFill>
        </p:spPr>
        <p:txBody>
          <a:bodyPr wrap="none" rtlCol="0">
            <a:spAutoFit/>
          </a:bodyPr>
          <a:lstStyle/>
          <a:p>
            <a:r>
              <a:rPr lang="en-US" sz="900" dirty="0" err="1">
                <a:latin typeface="Helvetica Neue LT Com 57 Condensed" charset="0"/>
                <a:ea typeface="Helvetica Neue LT Com 57 Condensed" charset="0"/>
                <a:cs typeface="Helvetica Neue LT Com 57 Condensed" charset="0"/>
              </a:rPr>
              <a:t>Lives_in</a:t>
            </a:r>
            <a:endParaRPr lang="en-US" sz="900" dirty="0">
              <a:latin typeface="Helvetica Neue LT Com 57 Condensed" charset="0"/>
              <a:ea typeface="Helvetica Neue LT Com 57 Condensed" charset="0"/>
              <a:cs typeface="Helvetica Neue LT Com 57 Condensed" charset="0"/>
            </a:endParaRPr>
          </a:p>
        </p:txBody>
      </p:sp>
      <p:sp>
        <p:nvSpPr>
          <p:cNvPr id="71" name="Right Arrow 70">
            <a:extLst>
              <a:ext uri="{FF2B5EF4-FFF2-40B4-BE49-F238E27FC236}">
                <a16:creationId xmlns:a16="http://schemas.microsoft.com/office/drawing/2014/main" id="{C98A193E-D013-384B-A263-3C650EEC1EE6}"/>
              </a:ext>
            </a:extLst>
          </p:cNvPr>
          <p:cNvSpPr/>
          <p:nvPr/>
        </p:nvSpPr>
        <p:spPr>
          <a:xfrm rot="7649983">
            <a:off x="4013365" y="1127403"/>
            <a:ext cx="547628" cy="391589"/>
          </a:xfrm>
          <a:prstGeom prst="rightArrow">
            <a:avLst/>
          </a:prstGeom>
          <a:solidFill>
            <a:schemeClr val="bg1"/>
          </a:solidFill>
          <a:ln w="38100">
            <a:solidFill>
              <a:schemeClr val="accent1"/>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D87BEA8-FC74-4045-9EAB-9D3CC59B7FC7}"/>
              </a:ext>
            </a:extLst>
          </p:cNvPr>
          <p:cNvSpPr/>
          <p:nvPr/>
        </p:nvSpPr>
        <p:spPr>
          <a:xfrm>
            <a:off x="7154409" y="232992"/>
            <a:ext cx="1852430" cy="300082"/>
          </a:xfrm>
          <a:prstGeom prst="rect">
            <a:avLst/>
          </a:prstGeom>
        </p:spPr>
        <p:txBody>
          <a:bodyPr wrap="none">
            <a:spAutoFit/>
          </a:bodyPr>
          <a:lstStyle/>
          <a:p>
            <a:r>
              <a:rPr lang="en-GB" sz="1350" dirty="0">
                <a:solidFill>
                  <a:srgbClr val="0072E5"/>
                </a:solidFill>
                <a:latin typeface="LibreCaslonText"/>
              </a:rPr>
              <a:t>Lissandrini et al. </a:t>
            </a:r>
            <a:r>
              <a:rPr lang="en-GB" sz="1350" dirty="0">
                <a:latin typeface="LibreCaslonText"/>
              </a:rPr>
              <a:t>[</a:t>
            </a:r>
            <a:r>
              <a:rPr lang="en-GB" sz="1350" dirty="0">
                <a:solidFill>
                  <a:srgbClr val="0072E5"/>
                </a:solidFill>
                <a:latin typeface="LibreCaslonText"/>
              </a:rPr>
              <a:t>2020</a:t>
            </a:r>
            <a:r>
              <a:rPr lang="en-GB" sz="1350" dirty="0">
                <a:latin typeface="LibreCaslonText"/>
              </a:rPr>
              <a:t>] </a:t>
            </a:r>
          </a:p>
        </p:txBody>
      </p:sp>
    </p:spTree>
    <p:custDataLst>
      <p:tags r:id="rId1"/>
    </p:custDataLst>
    <p:extLst>
      <p:ext uri="{BB962C8B-B14F-4D97-AF65-F5344CB8AC3E}">
        <p14:creationId xmlns:p14="http://schemas.microsoft.com/office/powerpoint/2010/main" val="720666665"/>
      </p:ext>
    </p:extLst>
  </p:cSld>
  <p:clrMapOvr>
    <a:masterClrMapping/>
  </p:clrMapOvr>
  <mc:AlternateContent xmlns:mc="http://schemas.openxmlformats.org/markup-compatibility/2006" xmlns:p14="http://schemas.microsoft.com/office/powerpoint/2010/main">
    <mc:Choice Requires="p14">
      <p:transition spd="slow" p14:dur="2000" advTm="25658"/>
    </mc:Choice>
    <mc:Fallback xmlns="">
      <p:transition spd="slow" advTm="256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1" nodeType="clickEffect">
                                  <p:stCondLst>
                                    <p:cond delay="0"/>
                                  </p:stCondLst>
                                  <p:childTnLst>
                                    <p:animMotion origin="layout" path="M 2.22222E-6 -4.07407E-6 L 0.48437 0.32655 " pathEditMode="relative" rAng="0" ptsTypes="AA">
                                      <p:cBhvr>
                                        <p:cTn id="11" dur="2000" fill="hold"/>
                                        <p:tgtEl>
                                          <p:spTgt spid="29"/>
                                        </p:tgtEl>
                                        <p:attrNameLst>
                                          <p:attrName>ppt_x</p:attrName>
                                          <p:attrName>ppt_y</p:attrName>
                                        </p:attrNameLst>
                                      </p:cBhvr>
                                      <p:rCtr x="24219" y="16327"/>
                                    </p:animMotion>
                                  </p:childTnLst>
                                </p:cTn>
                              </p:par>
                              <p:par>
                                <p:cTn id="12" presetID="0" presetClass="path" presetSubtype="0" accel="50000" decel="50000" fill="hold" grpId="1" nodeType="withEffect">
                                  <p:stCondLst>
                                    <p:cond delay="0"/>
                                  </p:stCondLst>
                                  <p:childTnLst>
                                    <p:animMotion origin="layout" path="M -1.38889E-6 -9.87654E-7 L 0.52778 0.24414 " pathEditMode="relative" rAng="0" ptsTypes="AA">
                                      <p:cBhvr>
                                        <p:cTn id="13" dur="2000" fill="hold"/>
                                        <p:tgtEl>
                                          <p:spTgt spid="13"/>
                                        </p:tgtEl>
                                        <p:attrNameLst>
                                          <p:attrName>ppt_x</p:attrName>
                                          <p:attrName>ppt_y</p:attrName>
                                        </p:attrNameLst>
                                      </p:cBhvr>
                                      <p:rCtr x="26389" y="12191"/>
                                    </p:animMotion>
                                  </p:childTnLst>
                                </p:cTn>
                              </p:par>
                              <p:par>
                                <p:cTn id="14" presetID="0" presetClass="path" presetSubtype="0" accel="50000" decel="50000" fill="hold" grpId="1" nodeType="withEffect">
                                  <p:stCondLst>
                                    <p:cond delay="0"/>
                                  </p:stCondLst>
                                  <p:childTnLst>
                                    <p:animMotion origin="layout" path="M 1.66667E-6 3.20988E-6 L 0.42917 0.17191 " pathEditMode="relative" rAng="0" ptsTypes="AA">
                                      <p:cBhvr>
                                        <p:cTn id="15" dur="2000" fill="hold"/>
                                        <p:tgtEl>
                                          <p:spTgt spid="48"/>
                                        </p:tgtEl>
                                        <p:attrNameLst>
                                          <p:attrName>ppt_x</p:attrName>
                                          <p:attrName>ppt_y</p:attrName>
                                        </p:attrNameLst>
                                      </p:cBhvr>
                                      <p:rCtr x="21458" y="8580"/>
                                    </p:animMotion>
                                  </p:childTnLst>
                                </p:cTn>
                              </p:par>
                              <p:par>
                                <p:cTn id="16" presetID="0" presetClass="path" presetSubtype="0" accel="50000" decel="50000" fill="hold" grpId="1" nodeType="withEffect">
                                  <p:stCondLst>
                                    <p:cond delay="0"/>
                                  </p:stCondLst>
                                  <p:childTnLst>
                                    <p:animMotion origin="layout" path="M 3.88889E-6 1.11111E-6 L 0.38767 0.25864 " pathEditMode="relative" rAng="0" ptsTypes="AA">
                                      <p:cBhvr>
                                        <p:cTn id="17" dur="2000" fill="hold"/>
                                        <p:tgtEl>
                                          <p:spTgt spid="14"/>
                                        </p:tgtEl>
                                        <p:attrNameLst>
                                          <p:attrName>ppt_x</p:attrName>
                                          <p:attrName>ppt_y</p:attrName>
                                        </p:attrNameLst>
                                      </p:cBhvr>
                                      <p:rCtr x="19375" y="12932"/>
                                    </p:animMotion>
                                  </p:childTnLst>
                                </p:cTn>
                              </p:par>
                              <p:par>
                                <p:cTn id="18" presetID="0" presetClass="path" presetSubtype="0" accel="50000" decel="50000" fill="hold" grpId="1" nodeType="withEffect">
                                  <p:stCondLst>
                                    <p:cond delay="0"/>
                                  </p:stCondLst>
                                  <p:childTnLst>
                                    <p:animMotion origin="layout" path="M 2.5E-6 4.19753E-6 L 0.37708 0.13271 " pathEditMode="relative" rAng="0" ptsTypes="AA">
                                      <p:cBhvr>
                                        <p:cTn id="19" dur="2000" fill="hold"/>
                                        <p:tgtEl>
                                          <p:spTgt spid="50"/>
                                        </p:tgtEl>
                                        <p:attrNameLst>
                                          <p:attrName>ppt_x</p:attrName>
                                          <p:attrName>ppt_y</p:attrName>
                                        </p:attrNameLst>
                                      </p:cBhvr>
                                      <p:rCtr x="18854" y="6636"/>
                                    </p:animMotion>
                                  </p:childTnLst>
                                </p:cTn>
                              </p:par>
                              <p:par>
                                <p:cTn id="20" presetID="0" presetClass="path" presetSubtype="0" accel="50000" decel="50000" fill="hold" grpId="1" nodeType="withEffect">
                                  <p:stCondLst>
                                    <p:cond delay="0"/>
                                  </p:stCondLst>
                                  <p:childTnLst>
                                    <p:animMotion origin="layout" path="M -2.77778E-6 4.93827E-7 L 0.34705 0.0321 " pathEditMode="relative" rAng="0" ptsTypes="AA">
                                      <p:cBhvr>
                                        <p:cTn id="21" dur="2000" fill="hold"/>
                                        <p:tgtEl>
                                          <p:spTgt spid="8"/>
                                        </p:tgtEl>
                                        <p:attrNameLst>
                                          <p:attrName>ppt_x</p:attrName>
                                          <p:attrName>ppt_y</p:attrName>
                                        </p:attrNameLst>
                                      </p:cBhvr>
                                      <p:rCtr x="17344" y="1605"/>
                                    </p:animMotion>
                                  </p:childTnLst>
                                </p:cTn>
                              </p:par>
                              <p:par>
                                <p:cTn id="22" presetID="0" presetClass="path" presetSubtype="0" accel="50000" decel="50000" fill="hold" grpId="1" nodeType="withEffect">
                                  <p:stCondLst>
                                    <p:cond delay="0"/>
                                  </p:stCondLst>
                                  <p:childTnLst>
                                    <p:animMotion origin="layout" path="M -4.72222E-6 2.71605E-6 L 0.26181 0.16975 " pathEditMode="relative" rAng="0" ptsTypes="AA">
                                      <p:cBhvr>
                                        <p:cTn id="23" dur="2000" fill="hold"/>
                                        <p:tgtEl>
                                          <p:spTgt spid="11"/>
                                        </p:tgtEl>
                                        <p:attrNameLst>
                                          <p:attrName>ppt_x</p:attrName>
                                          <p:attrName>ppt_y</p:attrName>
                                        </p:attrNameLst>
                                      </p:cBhvr>
                                      <p:rCtr x="13090" y="8488"/>
                                    </p:animMotion>
                                  </p:childTnLst>
                                </p:cTn>
                              </p:par>
                            </p:childTnLst>
                          </p:cTn>
                        </p:par>
                        <p:par>
                          <p:cTn id="24" fill="hold">
                            <p:stCondLst>
                              <p:cond delay="2000"/>
                            </p:stCondLst>
                            <p:childTnLst>
                              <p:par>
                                <p:cTn id="25" presetID="9" presetClass="exit" presetSubtype="0" fill="hold" grpId="0" nodeType="afterEffect">
                                  <p:stCondLst>
                                    <p:cond delay="0"/>
                                  </p:stCondLst>
                                  <p:childTnLst>
                                    <p:animEffect transition="out" filter="dissolve">
                                      <p:cBhvr>
                                        <p:cTn id="26" dur="500"/>
                                        <p:tgtEl>
                                          <p:spTgt spid="29"/>
                                        </p:tgtEl>
                                      </p:cBhvr>
                                    </p:animEffect>
                                    <p:set>
                                      <p:cBhvr>
                                        <p:cTn id="27" dur="1" fill="hold">
                                          <p:stCondLst>
                                            <p:cond delay="499"/>
                                          </p:stCondLst>
                                        </p:cTn>
                                        <p:tgtEl>
                                          <p:spTgt spid="29"/>
                                        </p:tgtEl>
                                        <p:attrNameLst>
                                          <p:attrName>style.visibility</p:attrName>
                                        </p:attrNameLst>
                                      </p:cBhvr>
                                      <p:to>
                                        <p:strVal val="hidden"/>
                                      </p:to>
                                    </p:set>
                                  </p:childTnLst>
                                </p:cTn>
                              </p:par>
                              <p:par>
                                <p:cTn id="28" presetID="9" presetClass="exit" presetSubtype="0" fill="hold" grpId="0" nodeType="withEffect">
                                  <p:stCondLst>
                                    <p:cond delay="0"/>
                                  </p:stCondLst>
                                  <p:childTnLst>
                                    <p:animEffect transition="out" filter="dissolv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par>
                                <p:cTn id="31" presetID="9" presetClass="exit" presetSubtype="0" fill="hold" grpId="0" nodeType="withEffect">
                                  <p:stCondLst>
                                    <p:cond delay="0"/>
                                  </p:stCondLst>
                                  <p:childTnLst>
                                    <p:animEffect transition="out" filter="dissolv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par>
                                <p:cTn id="34" presetID="9" presetClass="exit" presetSubtype="0" fill="hold" grpId="0" nodeType="withEffect">
                                  <p:stCondLst>
                                    <p:cond delay="0"/>
                                  </p:stCondLst>
                                  <p:childTnLst>
                                    <p:animEffect transition="out" filter="dissolve">
                                      <p:cBhvr>
                                        <p:cTn id="35" dur="500"/>
                                        <p:tgtEl>
                                          <p:spTgt spid="48"/>
                                        </p:tgtEl>
                                      </p:cBhvr>
                                    </p:animEffect>
                                    <p:set>
                                      <p:cBhvr>
                                        <p:cTn id="36" dur="1" fill="hold">
                                          <p:stCondLst>
                                            <p:cond delay="499"/>
                                          </p:stCondLst>
                                        </p:cTn>
                                        <p:tgtEl>
                                          <p:spTgt spid="48"/>
                                        </p:tgtEl>
                                        <p:attrNameLst>
                                          <p:attrName>style.visibility</p:attrName>
                                        </p:attrNameLst>
                                      </p:cBhvr>
                                      <p:to>
                                        <p:strVal val="hidden"/>
                                      </p:to>
                                    </p:set>
                                  </p:childTnLst>
                                </p:cTn>
                              </p:par>
                              <p:par>
                                <p:cTn id="37" presetID="9" presetClass="exit" presetSubtype="0" fill="hold" grpId="0" nodeType="withEffect">
                                  <p:stCondLst>
                                    <p:cond delay="0"/>
                                  </p:stCondLst>
                                  <p:childTnLst>
                                    <p:animEffect transition="out" filter="dissolve">
                                      <p:cBhvr>
                                        <p:cTn id="38" dur="500"/>
                                        <p:tgtEl>
                                          <p:spTgt spid="50"/>
                                        </p:tgtEl>
                                      </p:cBhvr>
                                    </p:animEffect>
                                    <p:set>
                                      <p:cBhvr>
                                        <p:cTn id="39" dur="1" fill="hold">
                                          <p:stCondLst>
                                            <p:cond delay="499"/>
                                          </p:stCondLst>
                                        </p:cTn>
                                        <p:tgtEl>
                                          <p:spTgt spid="50"/>
                                        </p:tgtEl>
                                        <p:attrNameLst>
                                          <p:attrName>style.visibility</p:attrName>
                                        </p:attrNameLst>
                                      </p:cBhvr>
                                      <p:to>
                                        <p:strVal val="hidden"/>
                                      </p:to>
                                    </p:set>
                                  </p:childTnLst>
                                </p:cTn>
                              </p:par>
                              <p:par>
                                <p:cTn id="40" presetID="9" presetClass="exit" presetSubtype="0" fill="hold" grpId="0" nodeType="withEffect">
                                  <p:stCondLst>
                                    <p:cond delay="0"/>
                                  </p:stCondLst>
                                  <p:childTnLst>
                                    <p:animEffect transition="out" filter="dissolv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9" presetClass="exit" presetSubtype="0" fill="hold" grpId="0" nodeType="withEffect">
                                  <p:stCondLst>
                                    <p:cond delay="0"/>
                                  </p:stCondLst>
                                  <p:childTnLst>
                                    <p:animEffect transition="out" filter="dissolv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childTnLst>
                          </p:cTn>
                        </p:par>
                        <p:par>
                          <p:cTn id="46" fill="hold">
                            <p:stCondLst>
                              <p:cond delay="2500"/>
                            </p:stCondLst>
                            <p:childTnLst>
                              <p:par>
                                <p:cTn id="47" presetID="9" presetClass="entr" presetSubtype="0" fill="hold" grpId="0" nodeType="after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dissolve">
                                      <p:cBhvr>
                                        <p:cTn id="49" dur="500"/>
                                        <p:tgtEl>
                                          <p:spTgt spid="60"/>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dissolve">
                                      <p:cBhvr>
                                        <p:cTn id="52" dur="500"/>
                                        <p:tgtEl>
                                          <p:spTgt spid="59"/>
                                        </p:tgtEl>
                                      </p:cBhvr>
                                    </p:animEffect>
                                  </p:childTnLst>
                                </p:cTn>
                              </p:par>
                            </p:childTnLst>
                          </p:cTn>
                        </p:par>
                        <p:par>
                          <p:cTn id="53" fill="hold">
                            <p:stCondLst>
                              <p:cond delay="3000"/>
                            </p:stCondLst>
                            <p:childTnLst>
                              <p:par>
                                <p:cTn id="54" presetID="10" presetClass="entr" presetSubtype="0" fill="hold" grpId="0" nodeType="after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fade">
                                      <p:cBhvr>
                                        <p:cTn id="56"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animBg="1"/>
      <p:bldP spid="11" grpId="1" animBg="1"/>
      <p:bldP spid="13" grpId="0" animBg="1"/>
      <p:bldP spid="13" grpId="1" animBg="1"/>
      <p:bldP spid="14" grpId="0" animBg="1"/>
      <p:bldP spid="14" grpId="1" animBg="1"/>
      <p:bldP spid="29" grpId="0" animBg="1"/>
      <p:bldP spid="29" grpId="1" animBg="1"/>
      <p:bldP spid="48" grpId="0" animBg="1"/>
      <p:bldP spid="48" grpId="1" animBg="1"/>
      <p:bldP spid="50" grpId="0" animBg="1"/>
      <p:bldP spid="50" grpId="1" animBg="1"/>
      <p:bldP spid="58" grpId="0"/>
      <p:bldP spid="59" grpId="0"/>
      <p:bldP spid="60" grpId="0" animBg="1"/>
      <p:bldP spid="61"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3"/>
          </p:nvPr>
        </p:nvSpPr>
        <p:spPr/>
        <p:txBody>
          <a:bodyPr/>
          <a:lstStyle/>
          <a:p>
            <a:r>
              <a:rPr lang="en-US"/>
              <a:t>D. Mottin, M. Lissandrini, T. Palpanas, Y. Velegrakis</a:t>
            </a:r>
            <a:endParaRPr lang="en-US" dirty="0"/>
          </a:p>
        </p:txBody>
      </p:sp>
      <p:pic>
        <p:nvPicPr>
          <p:cNvPr id="6" name="Picture 5" descr="A row of red chairs&#10;&#10;Description automatically generated">
            <a:extLst>
              <a:ext uri="{FF2B5EF4-FFF2-40B4-BE49-F238E27FC236}">
                <a16:creationId xmlns:a16="http://schemas.microsoft.com/office/drawing/2014/main" id="{729FE161-BD50-194F-9E0A-59DADCAC83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6250"/>
            <a:ext cx="9144000" cy="6096000"/>
          </a:xfrm>
          <a:prstGeom prst="rect">
            <a:avLst/>
          </a:prstGeom>
        </p:spPr>
      </p:pic>
      <p:sp>
        <p:nvSpPr>
          <p:cNvPr id="3" name="TextBox 2">
            <a:extLst>
              <a:ext uri="{FF2B5EF4-FFF2-40B4-BE49-F238E27FC236}">
                <a16:creationId xmlns:a16="http://schemas.microsoft.com/office/drawing/2014/main" id="{698FBD36-7CB0-E84D-97F1-32F16B4EF1DA}"/>
              </a:ext>
            </a:extLst>
          </p:cNvPr>
          <p:cNvSpPr txBox="1"/>
          <p:nvPr/>
        </p:nvSpPr>
        <p:spPr>
          <a:xfrm>
            <a:off x="0" y="4188145"/>
            <a:ext cx="9144000" cy="609737"/>
          </a:xfrm>
          <a:prstGeom prst="rect">
            <a:avLst/>
          </a:prstGeom>
          <a:solidFill>
            <a:schemeClr val="tx1">
              <a:lumMod val="85000"/>
              <a:lumOff val="15000"/>
              <a:alpha val="63000"/>
            </a:schemeClr>
          </a:solidFill>
          <a:ln w="25400">
            <a:solidFill>
              <a:schemeClr val="bg1"/>
            </a:solidFill>
          </a:ln>
        </p:spPr>
        <p:txBody>
          <a:bodyPr wrap="square" lIns="360000" tIns="180000" rIns="360000" bIns="180000" rtlCol="0">
            <a:spAutoFit/>
          </a:bodyPr>
          <a:lstStyle/>
          <a:p>
            <a:pPr algn="ctr" defTabSz="430213">
              <a:spcAft>
                <a:spcPts val="400"/>
              </a:spcAft>
              <a:buSzPct val="100000"/>
            </a:pPr>
            <a:r>
              <a:rPr lang="en-US" sz="1600" dirty="0">
                <a:solidFill>
                  <a:schemeClr val="bg1"/>
                </a:solidFill>
                <a:latin typeface="Monaco" pitchFamily="2" charset="77"/>
                <a:cs typeface="HP Simplified" pitchFamily="34" charset="0"/>
              </a:rPr>
              <a:t>https://</a:t>
            </a:r>
            <a:r>
              <a:rPr lang="en-US" sz="1600" dirty="0" err="1">
                <a:solidFill>
                  <a:schemeClr val="bg1"/>
                </a:solidFill>
                <a:latin typeface="Monaco" pitchFamily="2" charset="77"/>
                <a:cs typeface="HP Simplified" pitchFamily="34" charset="0"/>
              </a:rPr>
              <a:t>www.youtube.com</a:t>
            </a:r>
            <a:r>
              <a:rPr lang="en-US" sz="1600" dirty="0">
                <a:solidFill>
                  <a:schemeClr val="bg1"/>
                </a:solidFill>
                <a:latin typeface="Monaco" pitchFamily="2" charset="77"/>
                <a:cs typeface="HP Simplified" pitchFamily="34" charset="0"/>
              </a:rPr>
              <a:t>/</a:t>
            </a:r>
            <a:r>
              <a:rPr lang="en-US" sz="1600" dirty="0" err="1">
                <a:solidFill>
                  <a:schemeClr val="bg1"/>
                </a:solidFill>
                <a:latin typeface="Monaco" pitchFamily="2" charset="77"/>
                <a:cs typeface="HP Simplified" pitchFamily="34" charset="0"/>
              </a:rPr>
              <a:t>watch?v</a:t>
            </a:r>
            <a:r>
              <a:rPr lang="en-US" sz="1600" dirty="0">
                <a:solidFill>
                  <a:schemeClr val="bg1"/>
                </a:solidFill>
                <a:latin typeface="Monaco" pitchFamily="2" charset="77"/>
                <a:cs typeface="HP Simplified" pitchFamily="34" charset="0"/>
              </a:rPr>
              <a:t>=A1_dKvX5ZRk</a:t>
            </a:r>
          </a:p>
        </p:txBody>
      </p:sp>
    </p:spTree>
    <p:extLst>
      <p:ext uri="{BB962C8B-B14F-4D97-AF65-F5344CB8AC3E}">
        <p14:creationId xmlns:p14="http://schemas.microsoft.com/office/powerpoint/2010/main" val="730780175"/>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24922 0.3875" pathEditMode="relative" ptsTypes="AA">
                                      <p:cBhvr>
                                        <p:cTn id="6" dur="30000" fill="hold"/>
                                        <p:tgtEl>
                                          <p:spTgt spid="6"/>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6"/>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24922 0.3875 L 0 0" pathEditMode="relative" ptsTypes="AA">
                                      <p:cBhvr>
                                        <p:cTn id="11" dur="30000" fill="hold"/>
                                        <p:tgtEl>
                                          <p:spTgt spid="6"/>
                                        </p:tgtEl>
                                        <p:attrNameLst>
                                          <p:attrName>ppt_x</p:attrName>
                                          <p:attrName>ppt_y</p:attrName>
                                        </p:attrNameLst>
                                      </p:cBhvr>
                                    </p:animMotion>
                                  </p:childTnLst>
                                </p:cTn>
                              </p:par>
                              <p:par>
                                <p:cTn id="12" presetID="6" presetClass="emph" presetSubtype="0" accel="50000" decel="50000" fill="hold" nodeType="withEffect">
                                  <p:stCondLst>
                                    <p:cond delay="5000"/>
                                  </p:stCondLst>
                                  <p:childTnLst>
                                    <p:animScale>
                                      <p:cBhvr>
                                        <p:cTn id="13" dur="30000" fill="hold"/>
                                        <p:tgtEl>
                                          <p:spTgt spid="6"/>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0 0 L 0 0" pathEditMode="relative" ptsTypes="AA">
                                      <p:cBhvr>
                                        <p:cTn id="16" dur="5000" fill="hold"/>
                                        <p:tgtEl>
                                          <p:spTgt spid="6"/>
                                        </p:tgtEl>
                                        <p:attrNameLst>
                                          <p:attrName>ppt_x</p:attrName>
                                          <p:attrName>ppt_y</p:attrName>
                                        </p:attrNameLst>
                                      </p:cBhvr>
                                    </p:animMotion>
                                  </p:childTnLst>
                                </p:cTn>
                              </p:par>
                            </p:childTnLst>
                          </p:cTn>
                        </p:par>
                      </p:childTnLst>
                    </p:cTn>
                  </p:par>
                </p:childTnLst>
              </p:cTn>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a:extLst>
              <a:ext uri="{FF2B5EF4-FFF2-40B4-BE49-F238E27FC236}">
                <a16:creationId xmlns:a16="http://schemas.microsoft.com/office/drawing/2014/main" id="{2AF14591-42EB-5844-9220-B9C38D0844AE}"/>
              </a:ext>
            </a:extLst>
          </p:cNvPr>
          <p:cNvSpPr/>
          <p:nvPr/>
        </p:nvSpPr>
        <p:spPr>
          <a:xfrm>
            <a:off x="2516950" y="1722479"/>
            <a:ext cx="1394062" cy="1895744"/>
          </a:xfrm>
          <a:prstGeom prst="roundRect">
            <a:avLst>
              <a:gd name="adj" fmla="val 5198"/>
            </a:avLst>
          </a:prstGeom>
          <a:noFill/>
          <a:ln w="25400" cap="flat" cmpd="sng" algn="ctr">
            <a:solidFill>
              <a:srgbClr val="44546A"/>
            </a:solidFill>
            <a:prstDash val="solid"/>
            <a:miter lim="800000"/>
          </a:ln>
          <a:effectLst/>
        </p:spPr>
        <p:txBody>
          <a:bodyPr rtlCol="0" anchor="ctr"/>
          <a:lstStyle/>
          <a:p>
            <a:pPr algn="ctr" defTabSz="685800">
              <a:defRPr/>
            </a:pPr>
            <a:endParaRPr lang="en-US" sz="1350" kern="0" dirty="0">
              <a:solidFill>
                <a:srgbClr val="44546A"/>
              </a:solidFill>
              <a:latin typeface="Helvetica Neue" charset="0"/>
              <a:ea typeface="Helvetica Neue" charset="0"/>
              <a:cs typeface="Helvetica Neue" charset="0"/>
            </a:endParaRPr>
          </a:p>
        </p:txBody>
      </p:sp>
      <p:sp>
        <p:nvSpPr>
          <p:cNvPr id="28" name="Rounded Rectangle 27">
            <a:extLst>
              <a:ext uri="{FF2B5EF4-FFF2-40B4-BE49-F238E27FC236}">
                <a16:creationId xmlns:a16="http://schemas.microsoft.com/office/drawing/2014/main" id="{B3663739-0887-1446-A7DC-33E350E589D1}"/>
              </a:ext>
            </a:extLst>
          </p:cNvPr>
          <p:cNvSpPr/>
          <p:nvPr/>
        </p:nvSpPr>
        <p:spPr>
          <a:xfrm>
            <a:off x="4052024" y="1721232"/>
            <a:ext cx="1404000" cy="1895744"/>
          </a:xfrm>
          <a:prstGeom prst="roundRect">
            <a:avLst>
              <a:gd name="adj" fmla="val 7078"/>
            </a:avLst>
          </a:prstGeom>
          <a:noFill/>
          <a:ln w="25400" cap="flat" cmpd="sng" algn="ctr">
            <a:solidFill>
              <a:srgbClr val="44546A"/>
            </a:solidFill>
            <a:prstDash val="solid"/>
            <a:miter lim="800000"/>
          </a:ln>
          <a:effectLst/>
        </p:spPr>
        <p:txBody>
          <a:bodyPr rtlCol="0" anchor="ctr"/>
          <a:lstStyle/>
          <a:p>
            <a:pPr algn="ctr" defTabSz="685800">
              <a:defRPr/>
            </a:pPr>
            <a:endParaRPr lang="en-US" sz="1350" kern="0" dirty="0">
              <a:solidFill>
                <a:srgbClr val="44546A"/>
              </a:solidFill>
              <a:latin typeface="Helvetica Neue" charset="0"/>
              <a:ea typeface="Helvetica Neue" charset="0"/>
              <a:cs typeface="Helvetica Neue" charset="0"/>
            </a:endParaRPr>
          </a:p>
        </p:txBody>
      </p:sp>
      <p:sp>
        <p:nvSpPr>
          <p:cNvPr id="29" name="Rounded Rectangle 28">
            <a:extLst>
              <a:ext uri="{FF2B5EF4-FFF2-40B4-BE49-F238E27FC236}">
                <a16:creationId xmlns:a16="http://schemas.microsoft.com/office/drawing/2014/main" id="{D0D8B6C2-01CF-134D-9492-4C7D446DCEE4}"/>
              </a:ext>
            </a:extLst>
          </p:cNvPr>
          <p:cNvSpPr/>
          <p:nvPr/>
        </p:nvSpPr>
        <p:spPr>
          <a:xfrm>
            <a:off x="5679065" y="1716644"/>
            <a:ext cx="1404000" cy="1895744"/>
          </a:xfrm>
          <a:prstGeom prst="roundRect">
            <a:avLst>
              <a:gd name="adj" fmla="val 6778"/>
            </a:avLst>
          </a:prstGeom>
          <a:noFill/>
          <a:ln w="25400" cap="flat" cmpd="sng" algn="ctr">
            <a:solidFill>
              <a:srgbClr val="44546A"/>
            </a:solidFill>
            <a:prstDash val="solid"/>
            <a:miter lim="800000"/>
          </a:ln>
          <a:effectLst/>
        </p:spPr>
        <p:txBody>
          <a:bodyPr rtlCol="0" anchor="ctr"/>
          <a:lstStyle/>
          <a:p>
            <a:pPr algn="ctr" defTabSz="685800">
              <a:defRPr/>
            </a:pPr>
            <a:endParaRPr lang="en-US" sz="1350" kern="0" dirty="0">
              <a:solidFill>
                <a:srgbClr val="44546A"/>
              </a:solidFill>
              <a:latin typeface="Helvetica Neue" charset="0"/>
              <a:ea typeface="Helvetica Neue" charset="0"/>
              <a:cs typeface="Helvetica Neue" charset="0"/>
            </a:endParaRPr>
          </a:p>
        </p:txBody>
      </p:sp>
      <p:sp>
        <p:nvSpPr>
          <p:cNvPr id="30" name="Rounded Rectangle 29">
            <a:extLst>
              <a:ext uri="{FF2B5EF4-FFF2-40B4-BE49-F238E27FC236}">
                <a16:creationId xmlns:a16="http://schemas.microsoft.com/office/drawing/2014/main" id="{7C7CE606-BD61-2145-8CA0-7BEF27413210}"/>
              </a:ext>
            </a:extLst>
          </p:cNvPr>
          <p:cNvSpPr/>
          <p:nvPr/>
        </p:nvSpPr>
        <p:spPr>
          <a:xfrm>
            <a:off x="7248878" y="1716644"/>
            <a:ext cx="1404000" cy="1895744"/>
          </a:xfrm>
          <a:prstGeom prst="roundRect">
            <a:avLst>
              <a:gd name="adj" fmla="val 6778"/>
            </a:avLst>
          </a:prstGeom>
          <a:noFill/>
          <a:ln w="25400" cap="flat" cmpd="sng" algn="ctr">
            <a:solidFill>
              <a:srgbClr val="44546A"/>
            </a:solidFill>
            <a:prstDash val="solid"/>
            <a:miter lim="800000"/>
          </a:ln>
          <a:effectLst/>
        </p:spPr>
        <p:txBody>
          <a:bodyPr rtlCol="0" anchor="ctr"/>
          <a:lstStyle/>
          <a:p>
            <a:pPr algn="ctr" defTabSz="685800">
              <a:defRPr/>
            </a:pPr>
            <a:endParaRPr lang="en-US" sz="1350" kern="0" dirty="0">
              <a:solidFill>
                <a:srgbClr val="44546A"/>
              </a:solidFill>
              <a:latin typeface="Helvetica Neue" charset="0"/>
              <a:ea typeface="Helvetica Neue" charset="0"/>
              <a:cs typeface="Helvetica Neue" charset="0"/>
            </a:endParaRPr>
          </a:p>
        </p:txBody>
      </p:sp>
      <p:sp>
        <p:nvSpPr>
          <p:cNvPr id="31" name="Rounded Rectangle 30">
            <a:extLst>
              <a:ext uri="{FF2B5EF4-FFF2-40B4-BE49-F238E27FC236}">
                <a16:creationId xmlns:a16="http://schemas.microsoft.com/office/drawing/2014/main" id="{80D0A947-1E56-5245-9EA4-B54CF7BC5D85}"/>
              </a:ext>
            </a:extLst>
          </p:cNvPr>
          <p:cNvSpPr/>
          <p:nvPr/>
        </p:nvSpPr>
        <p:spPr>
          <a:xfrm>
            <a:off x="3394781" y="694498"/>
            <a:ext cx="1102312" cy="557456"/>
          </a:xfrm>
          <a:prstGeom prst="roundRect">
            <a:avLst/>
          </a:prstGeom>
          <a:solidFill>
            <a:sysClr val="window" lastClr="FFFFFF"/>
          </a:solidFill>
          <a:ln w="31750" cap="flat" cmpd="sng" algn="ctr">
            <a:solidFill>
              <a:srgbClr val="44546A"/>
            </a:solidFill>
            <a:prstDash val="solid"/>
            <a:miter lim="800000"/>
          </a:ln>
          <a:effectLst/>
        </p:spPr>
        <p:txBody>
          <a:bodyPr rtlCol="0" anchor="ctr"/>
          <a:lstStyle/>
          <a:p>
            <a:pPr algn="ctr" defTabSz="685800">
              <a:defRPr/>
            </a:pPr>
            <a:r>
              <a:rPr lang="en-US" sz="2100" b="1" kern="0" dirty="0">
                <a:solidFill>
                  <a:srgbClr val="44546A"/>
                </a:solidFill>
                <a:latin typeface="Helvetica Neue Condensed Black" charset="0"/>
                <a:ea typeface="Helvetica Neue Condensed Black" charset="0"/>
                <a:cs typeface="Helvetica Neue Condensed Black" charset="0"/>
              </a:rPr>
              <a:t>Nodes</a:t>
            </a:r>
            <a:endParaRPr lang="en-US" b="1" kern="0" dirty="0">
              <a:solidFill>
                <a:srgbClr val="44546A"/>
              </a:solidFill>
              <a:latin typeface="Helvetica Neue Condensed Black" charset="0"/>
              <a:ea typeface="Helvetica Neue Condensed Black" charset="0"/>
              <a:cs typeface="Helvetica Neue Condensed Black" charset="0"/>
            </a:endParaRPr>
          </a:p>
        </p:txBody>
      </p:sp>
      <p:sp>
        <p:nvSpPr>
          <p:cNvPr id="32" name="Rounded Rectangle 31">
            <a:extLst>
              <a:ext uri="{FF2B5EF4-FFF2-40B4-BE49-F238E27FC236}">
                <a16:creationId xmlns:a16="http://schemas.microsoft.com/office/drawing/2014/main" id="{F18EC26C-3AAA-D14F-93DF-4AD82FE3D2B3}"/>
              </a:ext>
            </a:extLst>
          </p:cNvPr>
          <p:cNvSpPr/>
          <p:nvPr/>
        </p:nvSpPr>
        <p:spPr>
          <a:xfrm>
            <a:off x="2516951" y="1709858"/>
            <a:ext cx="1394061" cy="486000"/>
          </a:xfrm>
          <a:prstGeom prst="roundRect">
            <a:avLst/>
          </a:prstGeom>
          <a:pattFill prst="dkUpDiag">
            <a:fgClr>
              <a:srgbClr val="44546A">
                <a:lumMod val="20000"/>
                <a:lumOff val="80000"/>
              </a:srgbClr>
            </a:fgClr>
            <a:bgClr>
              <a:sysClr val="window" lastClr="FFFFFF"/>
            </a:bgClr>
          </a:pattFill>
          <a:ln w="25400" cap="flat" cmpd="sng" algn="ctr">
            <a:solidFill>
              <a:srgbClr val="44546A"/>
            </a:solidFill>
            <a:prstDash val="solid"/>
            <a:miter lim="800000"/>
          </a:ln>
          <a:effectLst/>
        </p:spPr>
        <p:txBody>
          <a:bodyPr rtlCol="0" anchor="ctr"/>
          <a:lstStyle/>
          <a:p>
            <a:pPr algn="ctr" defTabSz="685800">
              <a:defRPr/>
            </a:pPr>
            <a:r>
              <a:rPr lang="en-US" sz="1350" b="1" kern="0" dirty="0">
                <a:solidFill>
                  <a:srgbClr val="44546A"/>
                </a:solidFill>
                <a:effectLst>
                  <a:outerShdw blurRad="203200" dist="584200" algn="ctr" rotWithShape="0">
                    <a:prstClr val="white"/>
                  </a:outerShdw>
                </a:effectLst>
                <a:latin typeface="Helvetica Neue" charset="0"/>
                <a:ea typeface="Helvetica Neue" charset="0"/>
                <a:cs typeface="Helvetica Neue" charset="0"/>
              </a:rPr>
              <a:t>Connectivity</a:t>
            </a:r>
          </a:p>
        </p:txBody>
      </p:sp>
      <p:sp>
        <p:nvSpPr>
          <p:cNvPr id="33" name="Rounded Rectangle 32">
            <a:extLst>
              <a:ext uri="{FF2B5EF4-FFF2-40B4-BE49-F238E27FC236}">
                <a16:creationId xmlns:a16="http://schemas.microsoft.com/office/drawing/2014/main" id="{2E548283-1900-154E-9C5E-19C1FBCE5860}"/>
              </a:ext>
            </a:extLst>
          </p:cNvPr>
          <p:cNvSpPr/>
          <p:nvPr/>
        </p:nvSpPr>
        <p:spPr>
          <a:xfrm>
            <a:off x="4052024" y="1709858"/>
            <a:ext cx="1404000" cy="486000"/>
          </a:xfrm>
          <a:prstGeom prst="roundRect">
            <a:avLst/>
          </a:prstGeom>
          <a:pattFill prst="dkUpDiag">
            <a:fgClr>
              <a:srgbClr val="44546A">
                <a:lumMod val="20000"/>
                <a:lumOff val="80000"/>
              </a:srgbClr>
            </a:fgClr>
            <a:bgClr>
              <a:sysClr val="window" lastClr="FFFFFF"/>
            </a:bgClr>
          </a:pattFill>
          <a:ln w="25400" cap="flat" cmpd="sng" algn="ctr">
            <a:solidFill>
              <a:srgbClr val="44546A"/>
            </a:solidFill>
            <a:prstDash val="solid"/>
            <a:miter lim="800000"/>
          </a:ln>
          <a:effectLst/>
        </p:spPr>
        <p:txBody>
          <a:bodyPr rtlCol="0" anchor="ctr"/>
          <a:lstStyle/>
          <a:p>
            <a:pPr algn="ctr" defTabSz="685800">
              <a:defRPr/>
            </a:pPr>
            <a:r>
              <a:rPr lang="en-US" sz="1350" b="1" kern="0" dirty="0">
                <a:solidFill>
                  <a:srgbClr val="44546A"/>
                </a:solidFill>
                <a:latin typeface="Helvetica Neue" charset="0"/>
                <a:ea typeface="Helvetica Neue" charset="0"/>
                <a:cs typeface="Helvetica Neue" charset="0"/>
              </a:rPr>
              <a:t>Properties</a:t>
            </a:r>
          </a:p>
        </p:txBody>
      </p:sp>
      <p:sp>
        <p:nvSpPr>
          <p:cNvPr id="34" name="Rounded Rectangle 33">
            <a:extLst>
              <a:ext uri="{FF2B5EF4-FFF2-40B4-BE49-F238E27FC236}">
                <a16:creationId xmlns:a16="http://schemas.microsoft.com/office/drawing/2014/main" id="{82DAD883-F43F-1249-8ACB-E7B8BBAC1E5B}"/>
              </a:ext>
            </a:extLst>
          </p:cNvPr>
          <p:cNvSpPr/>
          <p:nvPr/>
        </p:nvSpPr>
        <p:spPr>
          <a:xfrm>
            <a:off x="7246774" y="1709858"/>
            <a:ext cx="1406104" cy="473378"/>
          </a:xfrm>
          <a:prstGeom prst="roundRect">
            <a:avLst/>
          </a:prstGeom>
          <a:pattFill prst="dkUpDiag">
            <a:fgClr>
              <a:srgbClr val="44546A">
                <a:lumMod val="20000"/>
                <a:lumOff val="80000"/>
              </a:srgbClr>
            </a:fgClr>
            <a:bgClr>
              <a:sysClr val="window" lastClr="FFFFFF"/>
            </a:bgClr>
          </a:pattFill>
          <a:ln w="25400" cap="flat" cmpd="sng" algn="ctr">
            <a:solidFill>
              <a:srgbClr val="44546A"/>
            </a:solidFill>
            <a:prstDash val="solid"/>
            <a:miter lim="800000"/>
          </a:ln>
          <a:effectLst/>
        </p:spPr>
        <p:txBody>
          <a:bodyPr rtlCol="0" anchor="ctr"/>
          <a:lstStyle/>
          <a:p>
            <a:pPr algn="ctr" defTabSz="685800">
              <a:defRPr/>
            </a:pPr>
            <a:r>
              <a:rPr lang="en-US" sz="1350" b="1" kern="0" dirty="0">
                <a:solidFill>
                  <a:srgbClr val="44546A"/>
                </a:solidFill>
                <a:latin typeface="Helvetica Neue" charset="0"/>
                <a:ea typeface="Helvetica Neue" charset="0"/>
                <a:cs typeface="Helvetica Neue" charset="0"/>
              </a:rPr>
              <a:t>(Edge-)Labels</a:t>
            </a:r>
          </a:p>
        </p:txBody>
      </p:sp>
      <p:sp>
        <p:nvSpPr>
          <p:cNvPr id="35" name="TextBox 34">
            <a:extLst>
              <a:ext uri="{FF2B5EF4-FFF2-40B4-BE49-F238E27FC236}">
                <a16:creationId xmlns:a16="http://schemas.microsoft.com/office/drawing/2014/main" id="{D50D6C59-3023-AF4F-91C9-B14C4899A586}"/>
              </a:ext>
            </a:extLst>
          </p:cNvPr>
          <p:cNvSpPr txBox="1"/>
          <p:nvPr/>
        </p:nvSpPr>
        <p:spPr>
          <a:xfrm>
            <a:off x="4071559" y="2258791"/>
            <a:ext cx="1271502" cy="566822"/>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Similar Entities</a:t>
            </a:r>
          </a:p>
          <a:p>
            <a:pPr defTabSz="322660">
              <a:lnSpc>
                <a:spcPts val="1095"/>
              </a:lnSpc>
              <a:spcAft>
                <a:spcPts val="300"/>
              </a:spcAft>
              <a:buSzPct val="100000"/>
            </a:pPr>
            <a:r>
              <a:rPr lang="en-US" sz="1050" dirty="0">
                <a:solidFill>
                  <a:srgbClr val="44546A"/>
                </a:solidFill>
                <a:latin typeface="Georgia Regular" charset="0"/>
                <a:ea typeface="Georgia Regular" charset="0"/>
                <a:cs typeface="Georgia Regular" charset="0"/>
              </a:rPr>
              <a:t>[Metzger et al.’13, </a:t>
            </a:r>
          </a:p>
          <a:p>
            <a:pPr defTabSz="322660">
              <a:lnSpc>
                <a:spcPts val="1095"/>
              </a:lnSpc>
              <a:spcAft>
                <a:spcPts val="300"/>
              </a:spcAft>
              <a:buSzPct val="100000"/>
            </a:pPr>
            <a:r>
              <a:rPr lang="en-US" sz="1050" dirty="0" err="1">
                <a:solidFill>
                  <a:srgbClr val="44546A"/>
                </a:solidFill>
                <a:latin typeface="Georgia Regular" charset="0"/>
                <a:ea typeface="Georgia Regular" charset="0"/>
                <a:cs typeface="Georgia Regular" charset="0"/>
              </a:rPr>
              <a:t>Sobczak</a:t>
            </a:r>
            <a:r>
              <a:rPr lang="en-US" sz="1050" dirty="0">
                <a:solidFill>
                  <a:srgbClr val="44546A"/>
                </a:solidFill>
                <a:latin typeface="Georgia Regular" charset="0"/>
                <a:ea typeface="Georgia Regular" charset="0"/>
                <a:cs typeface="Georgia Regular" charset="0"/>
              </a:rPr>
              <a:t> et al.’15]</a:t>
            </a:r>
          </a:p>
        </p:txBody>
      </p:sp>
      <p:sp>
        <p:nvSpPr>
          <p:cNvPr id="36" name="TextBox 35">
            <a:extLst>
              <a:ext uri="{FF2B5EF4-FFF2-40B4-BE49-F238E27FC236}">
                <a16:creationId xmlns:a16="http://schemas.microsoft.com/office/drawing/2014/main" id="{DC02C642-2B27-B549-B573-373535DC3906}"/>
              </a:ext>
            </a:extLst>
          </p:cNvPr>
          <p:cNvSpPr txBox="1"/>
          <p:nvPr/>
        </p:nvSpPr>
        <p:spPr>
          <a:xfrm>
            <a:off x="2584816" y="3066574"/>
            <a:ext cx="1361120" cy="517834"/>
          </a:xfrm>
          <a:prstGeom prst="rect">
            <a:avLst/>
          </a:prstGeom>
          <a:noFill/>
          <a:ln>
            <a:noFill/>
          </a:ln>
          <a:effectLst/>
        </p:spPr>
        <p:txBody>
          <a:bodyPr wrap="square" rtlCol="0">
            <a:spAutoFit/>
          </a:bodyPr>
          <a:lstStyle/>
          <a:p>
            <a:pPr algn="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Clusters</a:t>
            </a:r>
          </a:p>
          <a:p>
            <a:pPr algn="r" defTabSz="322660">
              <a:lnSpc>
                <a:spcPts val="870"/>
              </a:lnSpc>
              <a:spcAft>
                <a:spcPts val="300"/>
              </a:spcAft>
              <a:buSzPct val="100000"/>
            </a:pPr>
            <a:r>
              <a:rPr lang="en-US" sz="1050" dirty="0">
                <a:solidFill>
                  <a:srgbClr val="44546A"/>
                </a:solidFill>
                <a:latin typeface="Georgia Regular" charset="0"/>
                <a:ea typeface="Georgia Regular" charset="0"/>
                <a:cs typeface="Georgia Regular" charset="0"/>
              </a:rPr>
              <a:t> [</a:t>
            </a:r>
            <a:r>
              <a:rPr lang="en-US" sz="1050" dirty="0" err="1">
                <a:solidFill>
                  <a:srgbClr val="44546A"/>
                </a:solidFill>
                <a:latin typeface="Georgia Regular" charset="0"/>
                <a:ea typeface="Georgia Regular" charset="0"/>
                <a:cs typeface="Georgia Regular" charset="0"/>
              </a:rPr>
              <a:t>Perozzi</a:t>
            </a:r>
            <a:r>
              <a:rPr lang="en-US" sz="1050" dirty="0">
                <a:solidFill>
                  <a:srgbClr val="44546A"/>
                </a:solidFill>
                <a:latin typeface="Georgia Regular" charset="0"/>
                <a:ea typeface="Georgia Regular" charset="0"/>
                <a:cs typeface="Georgia Regular" charset="0"/>
              </a:rPr>
              <a:t> et al.’14, </a:t>
            </a:r>
          </a:p>
          <a:p>
            <a:pPr algn="r" defTabSz="322660">
              <a:lnSpc>
                <a:spcPts val="870"/>
              </a:lnSpc>
              <a:spcAft>
                <a:spcPts val="300"/>
              </a:spcAft>
              <a:buSzPct val="100000"/>
            </a:pPr>
            <a:r>
              <a:rPr lang="en-US" sz="1050" dirty="0" err="1">
                <a:solidFill>
                  <a:srgbClr val="44546A"/>
                </a:solidFill>
                <a:latin typeface="Georgia Regular" charset="0"/>
                <a:ea typeface="Georgia Regular" charset="0"/>
                <a:cs typeface="Georgia Regular" charset="0"/>
              </a:rPr>
              <a:t>Kloumann</a:t>
            </a:r>
            <a:r>
              <a:rPr lang="en-US" sz="1050" dirty="0">
                <a:solidFill>
                  <a:srgbClr val="44546A"/>
                </a:solidFill>
                <a:latin typeface="Georgia Regular" charset="0"/>
                <a:ea typeface="Georgia Regular" charset="0"/>
                <a:cs typeface="Georgia Regular" charset="0"/>
              </a:rPr>
              <a:t> et al. 14]</a:t>
            </a:r>
          </a:p>
        </p:txBody>
      </p:sp>
      <p:sp>
        <p:nvSpPr>
          <p:cNvPr id="37" name="TextBox 36">
            <a:extLst>
              <a:ext uri="{FF2B5EF4-FFF2-40B4-BE49-F238E27FC236}">
                <a16:creationId xmlns:a16="http://schemas.microsoft.com/office/drawing/2014/main" id="{BF0B1CCF-2FA3-0844-8E93-368872AC42B1}"/>
              </a:ext>
            </a:extLst>
          </p:cNvPr>
          <p:cNvSpPr txBox="1"/>
          <p:nvPr/>
        </p:nvSpPr>
        <p:spPr>
          <a:xfrm>
            <a:off x="2497938" y="2271416"/>
            <a:ext cx="1367682" cy="656590"/>
          </a:xfrm>
          <a:prstGeom prst="rect">
            <a:avLst/>
          </a:prstGeom>
          <a:noFill/>
          <a:ln>
            <a:noFill/>
          </a:ln>
          <a:effectLst/>
        </p:spPr>
        <p:txBody>
          <a:bodyPr wrap="none" rtlCol="0">
            <a:spAutoFit/>
          </a:bodyPr>
          <a:lstStyle>
            <a:defPPr>
              <a:defRPr lang="en-US"/>
            </a:defPPr>
            <a:lvl1pPr defTabSz="430213">
              <a:lnSpc>
                <a:spcPts val="1160"/>
              </a:lnSpc>
              <a:spcAft>
                <a:spcPts val="400"/>
              </a:spcAft>
              <a:buSzPct val="100000"/>
              <a:defRPr b="1">
                <a:solidFill>
                  <a:schemeClr val="bg1"/>
                </a:solidFill>
              </a:defRPr>
            </a:lvl1pPr>
          </a:lstStyle>
          <a:p>
            <a:r>
              <a:rPr lang="en-US" sz="1200" b="0" dirty="0">
                <a:solidFill>
                  <a:srgbClr val="44546A"/>
                </a:solidFill>
                <a:latin typeface="Georgia Regular" charset="0"/>
                <a:ea typeface="Georgia Regular" charset="0"/>
                <a:cs typeface="Georgia Regular" charset="0"/>
              </a:rPr>
              <a:t>Mediator Nodes</a:t>
            </a:r>
          </a:p>
          <a:p>
            <a:r>
              <a:rPr lang="en-US" sz="1050" b="0" dirty="0">
                <a:solidFill>
                  <a:srgbClr val="44546A"/>
                </a:solidFill>
                <a:latin typeface="Georgia Regular" charset="0"/>
                <a:ea typeface="Georgia Regular" charset="0"/>
                <a:cs typeface="Georgia Regular" charset="0"/>
              </a:rPr>
              <a:t>[</a:t>
            </a:r>
            <a:r>
              <a:rPr lang="en-US" sz="1050" b="0" dirty="0" err="1">
                <a:solidFill>
                  <a:srgbClr val="44546A"/>
                </a:solidFill>
                <a:latin typeface="Georgia Regular" charset="0"/>
                <a:ea typeface="Georgia Regular" charset="0"/>
                <a:cs typeface="Georgia Regular" charset="0"/>
              </a:rPr>
              <a:t>Gionis</a:t>
            </a:r>
            <a:r>
              <a:rPr lang="en-US" sz="1050" b="0" dirty="0">
                <a:solidFill>
                  <a:srgbClr val="44546A"/>
                </a:solidFill>
                <a:latin typeface="Georgia Regular" charset="0"/>
                <a:ea typeface="Georgia Regular" charset="0"/>
                <a:cs typeface="Georgia Regular" charset="0"/>
              </a:rPr>
              <a:t> et al. ‘15</a:t>
            </a:r>
          </a:p>
          <a:p>
            <a:r>
              <a:rPr lang="en-US" sz="1050" b="0" dirty="0" err="1">
                <a:solidFill>
                  <a:srgbClr val="44546A"/>
                </a:solidFill>
                <a:latin typeface="Georgia Regular" charset="0"/>
                <a:ea typeface="Georgia Regular" charset="0"/>
                <a:cs typeface="Georgia Regular" charset="0"/>
              </a:rPr>
              <a:t>Ruchansky</a:t>
            </a:r>
            <a:r>
              <a:rPr lang="en-US" sz="1050" b="0" dirty="0">
                <a:solidFill>
                  <a:srgbClr val="44546A"/>
                </a:solidFill>
                <a:latin typeface="Georgia Regular" charset="0"/>
                <a:ea typeface="Georgia Regular" charset="0"/>
                <a:cs typeface="Georgia Regular" charset="0"/>
              </a:rPr>
              <a:t> et al.’15]</a:t>
            </a:r>
          </a:p>
        </p:txBody>
      </p:sp>
      <p:sp>
        <p:nvSpPr>
          <p:cNvPr id="38" name="Rounded Rectangle 37">
            <a:extLst>
              <a:ext uri="{FF2B5EF4-FFF2-40B4-BE49-F238E27FC236}">
                <a16:creationId xmlns:a16="http://schemas.microsoft.com/office/drawing/2014/main" id="{E390871F-D0F5-C844-AD1C-EA73C03E1DA9}"/>
              </a:ext>
            </a:extLst>
          </p:cNvPr>
          <p:cNvSpPr/>
          <p:nvPr/>
        </p:nvSpPr>
        <p:spPr>
          <a:xfrm>
            <a:off x="5680736" y="1709858"/>
            <a:ext cx="1404000" cy="486000"/>
          </a:xfrm>
          <a:prstGeom prst="roundRect">
            <a:avLst/>
          </a:prstGeom>
          <a:pattFill prst="dkUpDiag">
            <a:fgClr>
              <a:srgbClr val="44546A">
                <a:lumMod val="20000"/>
                <a:lumOff val="80000"/>
              </a:srgbClr>
            </a:fgClr>
            <a:bgClr>
              <a:sysClr val="window" lastClr="FFFFFF"/>
            </a:bgClr>
          </a:pattFill>
          <a:ln w="25400" cap="flat" cmpd="sng" algn="ctr">
            <a:solidFill>
              <a:srgbClr val="44546A"/>
            </a:solidFill>
            <a:prstDash val="solid"/>
            <a:miter lim="800000"/>
          </a:ln>
          <a:effectLst/>
        </p:spPr>
        <p:txBody>
          <a:bodyPr rtlCol="0" anchor="ctr"/>
          <a:lstStyle/>
          <a:p>
            <a:pPr algn="ctr" defTabSz="685800">
              <a:defRPr/>
            </a:pPr>
            <a:r>
              <a:rPr lang="en-US" sz="1350" b="1" kern="0">
                <a:solidFill>
                  <a:srgbClr val="44546A"/>
                </a:solidFill>
                <a:latin typeface="Helvetica Neue" charset="0"/>
                <a:ea typeface="Helvetica Neue" charset="0"/>
                <a:cs typeface="Helvetica Neue" charset="0"/>
              </a:rPr>
              <a:t>Queries</a:t>
            </a:r>
            <a:endParaRPr lang="en-US" sz="1350" b="1" kern="0" dirty="0">
              <a:solidFill>
                <a:srgbClr val="44546A"/>
              </a:solidFill>
              <a:latin typeface="Helvetica Neue" charset="0"/>
              <a:ea typeface="Helvetica Neue" charset="0"/>
              <a:cs typeface="Helvetica Neue" charset="0"/>
            </a:endParaRPr>
          </a:p>
        </p:txBody>
      </p:sp>
      <p:sp>
        <p:nvSpPr>
          <p:cNvPr id="39" name="TextBox 38">
            <a:extLst>
              <a:ext uri="{FF2B5EF4-FFF2-40B4-BE49-F238E27FC236}">
                <a16:creationId xmlns:a16="http://schemas.microsoft.com/office/drawing/2014/main" id="{5482C279-0C96-9744-BBD6-B35FA8EB17EC}"/>
              </a:ext>
            </a:extLst>
          </p:cNvPr>
          <p:cNvSpPr txBox="1"/>
          <p:nvPr/>
        </p:nvSpPr>
        <p:spPr>
          <a:xfrm>
            <a:off x="5912468" y="3220462"/>
            <a:ext cx="1186543" cy="363946"/>
          </a:xfrm>
          <a:prstGeom prst="rect">
            <a:avLst/>
          </a:prstGeom>
          <a:noFill/>
          <a:ln>
            <a:noFill/>
          </a:ln>
          <a:effectLst/>
        </p:spPr>
        <p:txBody>
          <a:bodyPr wrap="none" rtlCol="0">
            <a:spAutoFit/>
          </a:bodyPr>
          <a:lstStyle/>
          <a:p>
            <a:pPr algn="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SPARQL</a:t>
            </a:r>
          </a:p>
          <a:p>
            <a:pPr algn="r" defTabSz="322660">
              <a:lnSpc>
                <a:spcPts val="870"/>
              </a:lnSpc>
              <a:spcAft>
                <a:spcPts val="300"/>
              </a:spcAft>
              <a:buSzPct val="100000"/>
            </a:pPr>
            <a:r>
              <a:rPr lang="en-US" sz="1050" dirty="0">
                <a:solidFill>
                  <a:srgbClr val="44546A"/>
                </a:solidFill>
                <a:latin typeface="Georgia Regular" charset="0"/>
                <a:ea typeface="Georgia Regular" charset="0"/>
                <a:cs typeface="Georgia Regular" charset="0"/>
              </a:rPr>
              <a:t>[</a:t>
            </a:r>
            <a:r>
              <a:rPr lang="pt-BR" sz="1050" dirty="0">
                <a:solidFill>
                  <a:srgbClr val="44546A"/>
                </a:solidFill>
                <a:latin typeface="Georgia Regular" charset="0"/>
                <a:ea typeface="Georgia Regular" charset="0"/>
                <a:cs typeface="Georgia Regular" charset="0"/>
              </a:rPr>
              <a:t>Arenas et al.’16]</a:t>
            </a:r>
            <a:endParaRPr lang="en-US" sz="1050" dirty="0">
              <a:solidFill>
                <a:srgbClr val="44546A"/>
              </a:solidFill>
              <a:latin typeface="Georgia Regular" charset="0"/>
              <a:ea typeface="Georgia Regular" charset="0"/>
              <a:cs typeface="Georgia Regular" charset="0"/>
            </a:endParaRPr>
          </a:p>
        </p:txBody>
      </p:sp>
      <p:sp>
        <p:nvSpPr>
          <p:cNvPr id="40" name="TextBox 39">
            <a:extLst>
              <a:ext uri="{FF2B5EF4-FFF2-40B4-BE49-F238E27FC236}">
                <a16:creationId xmlns:a16="http://schemas.microsoft.com/office/drawing/2014/main" id="{CD86E814-9944-AA49-9B2B-99A81812B828}"/>
              </a:ext>
            </a:extLst>
          </p:cNvPr>
          <p:cNvSpPr txBox="1"/>
          <p:nvPr/>
        </p:nvSpPr>
        <p:spPr>
          <a:xfrm>
            <a:off x="5680736" y="2267314"/>
            <a:ext cx="1242648"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Path Queries</a:t>
            </a:r>
          </a:p>
          <a:p>
            <a:pPr defTabSz="322660">
              <a:lnSpc>
                <a:spcPts val="870"/>
              </a:lnSpc>
              <a:spcAft>
                <a:spcPts val="300"/>
              </a:spcAft>
              <a:buSzPct val="100000"/>
            </a:pPr>
            <a:r>
              <a:rPr lang="en-US" sz="1050" dirty="0">
                <a:solidFill>
                  <a:srgbClr val="44546A"/>
                </a:solidFill>
                <a:latin typeface="Georgia Regular" charset="0"/>
                <a:ea typeface="Georgia Regular" charset="0"/>
                <a:cs typeface="Georgia Regular" charset="0"/>
              </a:rPr>
              <a:t>[</a:t>
            </a:r>
            <a:r>
              <a:rPr lang="en-US" sz="1050" dirty="0" err="1">
                <a:solidFill>
                  <a:srgbClr val="44546A"/>
                </a:solidFill>
                <a:latin typeface="Georgia Regular" charset="0"/>
                <a:ea typeface="Georgia Regular" charset="0"/>
                <a:cs typeface="Georgia Regular" charset="0"/>
              </a:rPr>
              <a:t>Bonifati</a:t>
            </a:r>
            <a:r>
              <a:rPr lang="en-US" sz="1050" dirty="0">
                <a:solidFill>
                  <a:srgbClr val="44546A"/>
                </a:solidFill>
                <a:latin typeface="Georgia Regular" charset="0"/>
                <a:ea typeface="Georgia Regular" charset="0"/>
                <a:cs typeface="Georgia Regular" charset="0"/>
              </a:rPr>
              <a:t> et al.’15]</a:t>
            </a:r>
          </a:p>
        </p:txBody>
      </p:sp>
      <p:sp>
        <p:nvSpPr>
          <p:cNvPr id="41" name="TextBox 40">
            <a:extLst>
              <a:ext uri="{FF2B5EF4-FFF2-40B4-BE49-F238E27FC236}">
                <a16:creationId xmlns:a16="http://schemas.microsoft.com/office/drawing/2014/main" id="{E0C02B72-6603-4540-9C18-831253583C46}"/>
              </a:ext>
            </a:extLst>
          </p:cNvPr>
          <p:cNvSpPr txBox="1"/>
          <p:nvPr/>
        </p:nvSpPr>
        <p:spPr>
          <a:xfrm>
            <a:off x="7226348" y="2301799"/>
            <a:ext cx="1274708"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Entity Tuples</a:t>
            </a:r>
          </a:p>
          <a:p>
            <a:pPr defTabSz="322660">
              <a:lnSpc>
                <a:spcPts val="870"/>
              </a:lnSpc>
              <a:spcAft>
                <a:spcPts val="300"/>
              </a:spcAft>
              <a:buSzPct val="100000"/>
            </a:pPr>
            <a:r>
              <a:rPr lang="en-US" sz="1050" dirty="0">
                <a:solidFill>
                  <a:srgbClr val="44546A"/>
                </a:solidFill>
                <a:latin typeface="Georgia Regular" charset="0"/>
                <a:ea typeface="Georgia Regular" charset="0"/>
                <a:cs typeface="Georgia Regular" charset="0"/>
              </a:rPr>
              <a:t>[</a:t>
            </a:r>
            <a:r>
              <a:rPr lang="en-US" sz="1050" dirty="0" err="1">
                <a:solidFill>
                  <a:srgbClr val="44546A"/>
                </a:solidFill>
                <a:latin typeface="Georgia Regular" charset="0"/>
                <a:ea typeface="Georgia Regular" charset="0"/>
                <a:cs typeface="Georgia Regular" charset="0"/>
              </a:rPr>
              <a:t>Jayaram</a:t>
            </a:r>
            <a:r>
              <a:rPr lang="en-US" sz="1050" dirty="0">
                <a:solidFill>
                  <a:srgbClr val="44546A"/>
                </a:solidFill>
                <a:latin typeface="Georgia Regular" charset="0"/>
                <a:ea typeface="Georgia Regular" charset="0"/>
                <a:cs typeface="Georgia Regular" charset="0"/>
              </a:rPr>
              <a:t> et al.’15]</a:t>
            </a:r>
          </a:p>
        </p:txBody>
      </p:sp>
      <p:sp>
        <p:nvSpPr>
          <p:cNvPr id="42" name="TextBox 41">
            <a:extLst>
              <a:ext uri="{FF2B5EF4-FFF2-40B4-BE49-F238E27FC236}">
                <a16:creationId xmlns:a16="http://schemas.microsoft.com/office/drawing/2014/main" id="{8E24E0EC-6370-7C43-95C0-AF1ED76D4BFF}"/>
              </a:ext>
            </a:extLst>
          </p:cNvPr>
          <p:cNvSpPr txBox="1"/>
          <p:nvPr/>
        </p:nvSpPr>
        <p:spPr>
          <a:xfrm>
            <a:off x="7290004" y="2676697"/>
            <a:ext cx="1362874" cy="900246"/>
          </a:xfrm>
          <a:prstGeom prst="rect">
            <a:avLst/>
          </a:prstGeom>
          <a:noFill/>
          <a:ln>
            <a:noFill/>
          </a:ln>
          <a:effectLst/>
        </p:spPr>
        <p:txBody>
          <a:bodyPr wrap="none" rtlCol="0">
            <a:spAutoFit/>
          </a:bodyPr>
          <a:lstStyle/>
          <a:p>
            <a:pPr algn="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Similar </a:t>
            </a:r>
          </a:p>
          <a:p>
            <a:pPr algn="r" defTabSz="322660">
              <a:lnSpc>
                <a:spcPts val="870"/>
              </a:lnSpc>
              <a:spcAft>
                <a:spcPts val="300"/>
              </a:spcAft>
              <a:buSzPct val="100000"/>
            </a:pPr>
            <a:r>
              <a:rPr lang="en-US" sz="1200" dirty="0">
                <a:solidFill>
                  <a:srgbClr val="44546A"/>
                </a:solidFill>
                <a:latin typeface="Georgia Regular" charset="0"/>
                <a:ea typeface="Georgia Regular" charset="0"/>
                <a:cs typeface="Georgia Regular" charset="0"/>
              </a:rPr>
              <a:t>Structures</a:t>
            </a:r>
          </a:p>
          <a:p>
            <a:pPr algn="r" defTabSz="322660">
              <a:lnSpc>
                <a:spcPts val="1095"/>
              </a:lnSpc>
              <a:spcAft>
                <a:spcPts val="300"/>
              </a:spcAft>
              <a:buSzPct val="100000"/>
            </a:pPr>
            <a:r>
              <a:rPr lang="en-US" sz="1050" dirty="0">
                <a:solidFill>
                  <a:srgbClr val="44546A"/>
                </a:solidFill>
                <a:latin typeface="Georgia Regular" charset="0"/>
                <a:ea typeface="Georgia Regular" charset="0"/>
                <a:cs typeface="Georgia Regular" charset="0"/>
              </a:rPr>
              <a:t>[</a:t>
            </a:r>
            <a:r>
              <a:rPr lang="is-IS" sz="1050" dirty="0">
                <a:solidFill>
                  <a:srgbClr val="44546A"/>
                </a:solidFill>
                <a:latin typeface="Georgia Regular" charset="0"/>
                <a:ea typeface="Georgia Regular" charset="0"/>
                <a:cs typeface="Georgia Regular" charset="0"/>
              </a:rPr>
              <a:t>Mottin et al.’14,</a:t>
            </a:r>
          </a:p>
          <a:p>
            <a:pPr algn="r" defTabSz="322660">
              <a:lnSpc>
                <a:spcPts val="1095"/>
              </a:lnSpc>
              <a:spcAft>
                <a:spcPts val="300"/>
              </a:spcAft>
              <a:buSzPct val="100000"/>
            </a:pPr>
            <a:r>
              <a:rPr lang="is-IS" sz="1050" dirty="0">
                <a:solidFill>
                  <a:srgbClr val="44546A"/>
                </a:solidFill>
                <a:latin typeface="Georgia Regular" charset="0"/>
                <a:ea typeface="Georgia Regular" charset="0"/>
                <a:cs typeface="Georgia Regular" charset="0"/>
              </a:rPr>
              <a:t>Xie et al.’17,</a:t>
            </a:r>
          </a:p>
          <a:p>
            <a:pPr algn="r" defTabSz="322660">
              <a:lnSpc>
                <a:spcPts val="1095"/>
              </a:lnSpc>
              <a:spcAft>
                <a:spcPts val="300"/>
              </a:spcAft>
              <a:buSzPct val="100000"/>
            </a:pPr>
            <a:r>
              <a:rPr lang="is-IS" sz="1050" dirty="0">
                <a:solidFill>
                  <a:srgbClr val="44546A"/>
                </a:solidFill>
                <a:latin typeface="Georgia Regular" charset="0"/>
                <a:ea typeface="Georgia Regular" charset="0"/>
                <a:cs typeface="Georgia Regular" charset="0"/>
              </a:rPr>
              <a:t>Lissandrini et al’18]</a:t>
            </a:r>
            <a:endParaRPr lang="en-US" sz="1050" dirty="0">
              <a:solidFill>
                <a:srgbClr val="44546A"/>
              </a:solidFill>
              <a:latin typeface="Georgia Regular" charset="0"/>
              <a:ea typeface="Georgia Regular" charset="0"/>
              <a:cs typeface="Georgia Regular" charset="0"/>
            </a:endParaRPr>
          </a:p>
        </p:txBody>
      </p:sp>
      <p:cxnSp>
        <p:nvCxnSpPr>
          <p:cNvPr id="43" name="Elbow Connector 42">
            <a:extLst>
              <a:ext uri="{FF2B5EF4-FFF2-40B4-BE49-F238E27FC236}">
                <a16:creationId xmlns:a16="http://schemas.microsoft.com/office/drawing/2014/main" id="{3E67EA35-6755-2848-AE85-DC6DEF529E57}"/>
              </a:ext>
            </a:extLst>
          </p:cNvPr>
          <p:cNvCxnSpPr>
            <a:stCxn id="31" idx="2"/>
            <a:endCxn id="33" idx="0"/>
          </p:cNvCxnSpPr>
          <p:nvPr/>
        </p:nvCxnSpPr>
        <p:spPr>
          <a:xfrm rot="16200000" flipH="1">
            <a:off x="4121027" y="1076862"/>
            <a:ext cx="457905" cy="808087"/>
          </a:xfrm>
          <a:prstGeom prst="bentConnector3">
            <a:avLst>
              <a:gd name="adj1" fmla="val 50000"/>
            </a:avLst>
          </a:prstGeom>
          <a:noFill/>
          <a:ln w="28575" cap="flat" cmpd="sng" algn="ctr">
            <a:solidFill>
              <a:srgbClr val="44546A"/>
            </a:solidFill>
            <a:prstDash val="solid"/>
            <a:miter lim="800000"/>
            <a:tailEnd type="triangle" w="lg" len="lg"/>
          </a:ln>
          <a:effectLst/>
        </p:spPr>
      </p:cxnSp>
      <p:cxnSp>
        <p:nvCxnSpPr>
          <p:cNvPr id="44" name="Elbow Connector 43">
            <a:extLst>
              <a:ext uri="{FF2B5EF4-FFF2-40B4-BE49-F238E27FC236}">
                <a16:creationId xmlns:a16="http://schemas.microsoft.com/office/drawing/2014/main" id="{ED842CBD-8023-094F-A3C0-A4E8D6460A07}"/>
              </a:ext>
            </a:extLst>
          </p:cNvPr>
          <p:cNvCxnSpPr>
            <a:stCxn id="46" idx="2"/>
            <a:endCxn id="38" idx="0"/>
          </p:cNvCxnSpPr>
          <p:nvPr/>
        </p:nvCxnSpPr>
        <p:spPr>
          <a:xfrm rot="5400000">
            <a:off x="6554151" y="1091285"/>
            <a:ext cx="447159" cy="789989"/>
          </a:xfrm>
          <a:prstGeom prst="bentConnector3">
            <a:avLst>
              <a:gd name="adj1" fmla="val 50000"/>
            </a:avLst>
          </a:prstGeom>
          <a:noFill/>
          <a:ln w="28575" cap="flat" cmpd="sng" algn="ctr">
            <a:solidFill>
              <a:srgbClr val="44546A"/>
            </a:solidFill>
            <a:prstDash val="solid"/>
            <a:miter lim="800000"/>
            <a:tailEnd type="triangle" w="lg" len="lg"/>
          </a:ln>
          <a:effectLst/>
        </p:spPr>
      </p:cxnSp>
      <p:cxnSp>
        <p:nvCxnSpPr>
          <p:cNvPr id="45" name="Elbow Connector 44">
            <a:extLst>
              <a:ext uri="{FF2B5EF4-FFF2-40B4-BE49-F238E27FC236}">
                <a16:creationId xmlns:a16="http://schemas.microsoft.com/office/drawing/2014/main" id="{F4C8733B-BBBE-5940-8BB4-E637685F63B2}"/>
              </a:ext>
            </a:extLst>
          </p:cNvPr>
          <p:cNvCxnSpPr>
            <a:stCxn id="46" idx="2"/>
            <a:endCxn id="34" idx="0"/>
          </p:cNvCxnSpPr>
          <p:nvPr/>
        </p:nvCxnSpPr>
        <p:spPr>
          <a:xfrm rot="16200000" flipH="1">
            <a:off x="7337696" y="1097728"/>
            <a:ext cx="447159" cy="777101"/>
          </a:xfrm>
          <a:prstGeom prst="bentConnector3">
            <a:avLst>
              <a:gd name="adj1" fmla="val 50000"/>
            </a:avLst>
          </a:prstGeom>
          <a:noFill/>
          <a:ln w="28575" cap="flat" cmpd="sng" algn="ctr">
            <a:solidFill>
              <a:srgbClr val="44546A"/>
            </a:solidFill>
            <a:prstDash val="solid"/>
            <a:miter lim="800000"/>
            <a:tailEnd type="triangle" w="lg" len="lg"/>
          </a:ln>
          <a:effectLst/>
        </p:spPr>
      </p:cxnSp>
      <p:sp>
        <p:nvSpPr>
          <p:cNvPr id="46" name="Rounded Rectangle 45">
            <a:extLst>
              <a:ext uri="{FF2B5EF4-FFF2-40B4-BE49-F238E27FC236}">
                <a16:creationId xmlns:a16="http://schemas.microsoft.com/office/drawing/2014/main" id="{E69ABDD9-6148-EA41-BAE8-742C7236AA4E}"/>
              </a:ext>
            </a:extLst>
          </p:cNvPr>
          <p:cNvSpPr/>
          <p:nvPr/>
        </p:nvSpPr>
        <p:spPr>
          <a:xfrm>
            <a:off x="6469246" y="705244"/>
            <a:ext cx="1406957" cy="557456"/>
          </a:xfrm>
          <a:prstGeom prst="roundRect">
            <a:avLst/>
          </a:prstGeom>
          <a:solidFill>
            <a:sysClr val="window" lastClr="FFFFFF"/>
          </a:solidFill>
          <a:ln w="31750" cap="flat" cmpd="sng" algn="ctr">
            <a:solidFill>
              <a:srgbClr val="44546A"/>
            </a:solidFill>
            <a:prstDash val="solid"/>
            <a:miter lim="800000"/>
          </a:ln>
          <a:effectLst/>
        </p:spPr>
        <p:txBody>
          <a:bodyPr rtlCol="0" anchor="ctr"/>
          <a:lstStyle/>
          <a:p>
            <a:pPr algn="ctr" defTabSz="685800">
              <a:defRPr/>
            </a:pPr>
            <a:r>
              <a:rPr lang="en-US" sz="2100" b="1" kern="0">
                <a:solidFill>
                  <a:srgbClr val="44546A"/>
                </a:solidFill>
                <a:latin typeface="Helvetica Neue Condensed Black" charset="0"/>
                <a:ea typeface="Helvetica Neue Condensed Black" charset="0"/>
                <a:cs typeface="Helvetica Neue Condensed Black" charset="0"/>
              </a:rPr>
              <a:t>Structures</a:t>
            </a:r>
            <a:endParaRPr lang="en-US" sz="2100" b="1" kern="0" dirty="0">
              <a:solidFill>
                <a:srgbClr val="44546A"/>
              </a:solidFill>
              <a:latin typeface="Helvetica Neue Condensed Black" charset="0"/>
              <a:ea typeface="Helvetica Neue Condensed Black" charset="0"/>
              <a:cs typeface="Helvetica Neue Condensed Black" charset="0"/>
            </a:endParaRPr>
          </a:p>
        </p:txBody>
      </p:sp>
      <p:sp>
        <p:nvSpPr>
          <p:cNvPr id="47" name="TextBox 46">
            <a:extLst>
              <a:ext uri="{FF2B5EF4-FFF2-40B4-BE49-F238E27FC236}">
                <a16:creationId xmlns:a16="http://schemas.microsoft.com/office/drawing/2014/main" id="{14ACF953-316C-184A-95D2-8C443DDB6A9A}"/>
              </a:ext>
            </a:extLst>
          </p:cNvPr>
          <p:cNvSpPr txBox="1"/>
          <p:nvPr/>
        </p:nvSpPr>
        <p:spPr>
          <a:xfrm>
            <a:off x="251741" y="810847"/>
            <a:ext cx="2064989" cy="369332"/>
          </a:xfrm>
          <a:prstGeom prst="rect">
            <a:avLst/>
          </a:prstGeom>
          <a:noFill/>
          <a:ln>
            <a:noFill/>
          </a:ln>
          <a:effectLst/>
        </p:spPr>
        <p:txBody>
          <a:bodyPr wrap="none" rtlCol="0">
            <a:spAutoFit/>
          </a:bodyPr>
          <a:lstStyle/>
          <a:p>
            <a:pPr defTabSz="322660">
              <a:spcAft>
                <a:spcPts val="300"/>
              </a:spcAft>
              <a:buSzPct val="100000"/>
            </a:pPr>
            <a:r>
              <a:rPr lang="en-US" b="1" dirty="0">
                <a:solidFill>
                  <a:srgbClr val="44546A"/>
                </a:solidFill>
                <a:latin typeface="Helvetica Neue" charset="0"/>
                <a:ea typeface="Helvetica Neue" charset="0"/>
                <a:cs typeface="Helvetica Neue" charset="0"/>
              </a:rPr>
              <a:t>SEARCHING </a:t>
            </a:r>
            <a:r>
              <a:rPr lang="en-US" dirty="0">
                <a:solidFill>
                  <a:srgbClr val="44546A"/>
                </a:solidFill>
                <a:latin typeface="Helvetica Neue Thin" charset="0"/>
                <a:ea typeface="Helvetica Neue Thin" charset="0"/>
                <a:cs typeface="Helvetica Neue Thin" charset="0"/>
              </a:rPr>
              <a:t>FOR</a:t>
            </a:r>
          </a:p>
        </p:txBody>
      </p:sp>
      <p:sp>
        <p:nvSpPr>
          <p:cNvPr id="48" name="TextBox 47">
            <a:extLst>
              <a:ext uri="{FF2B5EF4-FFF2-40B4-BE49-F238E27FC236}">
                <a16:creationId xmlns:a16="http://schemas.microsoft.com/office/drawing/2014/main" id="{F943F67E-B475-1C48-A944-33305E1E326F}"/>
              </a:ext>
            </a:extLst>
          </p:cNvPr>
          <p:cNvSpPr txBox="1"/>
          <p:nvPr/>
        </p:nvSpPr>
        <p:spPr>
          <a:xfrm>
            <a:off x="292426" y="1773422"/>
            <a:ext cx="1899174" cy="369332"/>
          </a:xfrm>
          <a:prstGeom prst="rect">
            <a:avLst/>
          </a:prstGeom>
          <a:noFill/>
          <a:ln>
            <a:noFill/>
          </a:ln>
          <a:effectLst/>
        </p:spPr>
        <p:txBody>
          <a:bodyPr wrap="none" rtlCol="0">
            <a:spAutoFit/>
          </a:bodyPr>
          <a:lstStyle/>
          <a:p>
            <a:pPr defTabSz="322660">
              <a:spcAft>
                <a:spcPts val="300"/>
              </a:spcAft>
              <a:buSzPct val="100000"/>
            </a:pPr>
            <a:r>
              <a:rPr lang="en-US" dirty="0">
                <a:solidFill>
                  <a:srgbClr val="44546A"/>
                </a:solidFill>
                <a:latin typeface="Helvetica Neue Thin" charset="0"/>
                <a:ea typeface="Helvetica Neue Thin" charset="0"/>
                <a:cs typeface="Helvetica Neue Thin" charset="0"/>
              </a:rPr>
              <a:t>BY </a:t>
            </a:r>
            <a:r>
              <a:rPr lang="en-US" b="1" dirty="0">
                <a:solidFill>
                  <a:srgbClr val="44546A"/>
                </a:solidFill>
                <a:latin typeface="Helvetica Neue" charset="0"/>
                <a:ea typeface="Helvetica Neue" charset="0"/>
                <a:cs typeface="Helvetica Neue" charset="0"/>
              </a:rPr>
              <a:t>LOOKING</a:t>
            </a:r>
            <a:r>
              <a:rPr lang="en-US" dirty="0">
                <a:solidFill>
                  <a:srgbClr val="44546A"/>
                </a:solidFill>
                <a:latin typeface="Helvetica Neue Thin" charset="0"/>
                <a:ea typeface="Helvetica Neue Thin" charset="0"/>
                <a:cs typeface="Helvetica Neue Thin" charset="0"/>
              </a:rPr>
              <a:t> AT</a:t>
            </a:r>
          </a:p>
        </p:txBody>
      </p:sp>
      <p:cxnSp>
        <p:nvCxnSpPr>
          <p:cNvPr id="49" name="Elbow Connector 48">
            <a:extLst>
              <a:ext uri="{FF2B5EF4-FFF2-40B4-BE49-F238E27FC236}">
                <a16:creationId xmlns:a16="http://schemas.microsoft.com/office/drawing/2014/main" id="{0259BC23-D4E8-E546-8DE7-3B6013E01A13}"/>
              </a:ext>
            </a:extLst>
          </p:cNvPr>
          <p:cNvCxnSpPr>
            <a:stCxn id="31" idx="2"/>
            <a:endCxn id="32" idx="0"/>
          </p:cNvCxnSpPr>
          <p:nvPr/>
        </p:nvCxnSpPr>
        <p:spPr>
          <a:xfrm rot="5400000">
            <a:off x="3351007" y="1114929"/>
            <a:ext cx="457905" cy="731956"/>
          </a:xfrm>
          <a:prstGeom prst="bentConnector3">
            <a:avLst>
              <a:gd name="adj1" fmla="val 50000"/>
            </a:avLst>
          </a:prstGeom>
          <a:noFill/>
          <a:ln w="28575" cap="flat" cmpd="sng" algn="ctr">
            <a:solidFill>
              <a:srgbClr val="44546A"/>
            </a:solidFill>
            <a:prstDash val="solid"/>
            <a:miter lim="800000"/>
            <a:tailEnd type="triangle" w="lg" len="lg"/>
          </a:ln>
          <a:effectLst/>
        </p:spPr>
      </p:cxnSp>
      <p:sp>
        <p:nvSpPr>
          <p:cNvPr id="50" name="TextBox 49">
            <a:extLst>
              <a:ext uri="{FF2B5EF4-FFF2-40B4-BE49-F238E27FC236}">
                <a16:creationId xmlns:a16="http://schemas.microsoft.com/office/drawing/2014/main" id="{9F440EDA-F936-D741-A686-77AB62DBCA32}"/>
              </a:ext>
            </a:extLst>
          </p:cNvPr>
          <p:cNvSpPr txBox="1"/>
          <p:nvPr/>
        </p:nvSpPr>
        <p:spPr>
          <a:xfrm>
            <a:off x="536072" y="2490903"/>
            <a:ext cx="1497526" cy="369332"/>
          </a:xfrm>
          <a:prstGeom prst="rect">
            <a:avLst/>
          </a:prstGeom>
          <a:noFill/>
          <a:ln>
            <a:noFill/>
          </a:ln>
          <a:effectLst/>
        </p:spPr>
        <p:txBody>
          <a:bodyPr wrap="none" rtlCol="0">
            <a:spAutoFit/>
          </a:bodyPr>
          <a:lstStyle/>
          <a:p>
            <a:pPr defTabSz="322660">
              <a:spcAft>
                <a:spcPts val="300"/>
              </a:spcAft>
              <a:buSzPct val="100000"/>
            </a:pPr>
            <a:r>
              <a:rPr lang="en-US" b="1">
                <a:solidFill>
                  <a:srgbClr val="44546A"/>
                </a:solidFill>
                <a:latin typeface="Helvetica Neue" charset="0"/>
                <a:ea typeface="Helvetica Neue" charset="0"/>
                <a:cs typeface="Helvetica Neue" charset="0"/>
              </a:rPr>
              <a:t>PRODUCES</a:t>
            </a:r>
            <a:endParaRPr lang="en-US" dirty="0">
              <a:solidFill>
                <a:srgbClr val="44546A"/>
              </a:solidFill>
              <a:latin typeface="Helvetica Neue Thin" charset="0"/>
              <a:ea typeface="Helvetica Neue Thin" charset="0"/>
              <a:cs typeface="Helvetica Neue Thin" charset="0"/>
            </a:endParaRPr>
          </a:p>
        </p:txBody>
      </p:sp>
      <p:sp>
        <p:nvSpPr>
          <p:cNvPr id="52" name="Rectangle 51">
            <a:extLst>
              <a:ext uri="{FF2B5EF4-FFF2-40B4-BE49-F238E27FC236}">
                <a16:creationId xmlns:a16="http://schemas.microsoft.com/office/drawing/2014/main" id="{A6BDF15E-BF5E-D043-89D7-08AE020092CB}"/>
              </a:ext>
            </a:extLst>
          </p:cNvPr>
          <p:cNvSpPr/>
          <p:nvPr/>
        </p:nvSpPr>
        <p:spPr>
          <a:xfrm>
            <a:off x="3364191" y="3755450"/>
            <a:ext cx="4476629" cy="46767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a:latin typeface="Helvetica Neue Condensed Black" panose="02000503000000020004" pitchFamily="2" charset="0"/>
                <a:ea typeface="Helvetica Neue Condensed Black" charset="0"/>
                <a:cs typeface="Helvetica Neue Condensed Black" charset="0"/>
              </a:rPr>
              <a:t>Few Approaches accept User Feedback</a:t>
            </a:r>
          </a:p>
        </p:txBody>
      </p:sp>
      <p:sp>
        <p:nvSpPr>
          <p:cNvPr id="53" name="Cross 52">
            <a:extLst>
              <a:ext uri="{FF2B5EF4-FFF2-40B4-BE49-F238E27FC236}">
                <a16:creationId xmlns:a16="http://schemas.microsoft.com/office/drawing/2014/main" id="{ADF48571-1A11-D34D-9A67-98E927E98B5C}"/>
              </a:ext>
            </a:extLst>
          </p:cNvPr>
          <p:cNvSpPr/>
          <p:nvPr/>
        </p:nvSpPr>
        <p:spPr>
          <a:xfrm rot="2563211">
            <a:off x="2218679" y="2737271"/>
            <a:ext cx="748070" cy="665083"/>
          </a:xfrm>
          <a:prstGeom prst="plus">
            <a:avLst>
              <a:gd name="adj" fmla="val 47296"/>
            </a:avLst>
          </a:prstGeom>
          <a:solidFill>
            <a:schemeClr val="accent2">
              <a:lumMod val="75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sp>
        <p:nvSpPr>
          <p:cNvPr id="54" name="Cross 53">
            <a:extLst>
              <a:ext uri="{FF2B5EF4-FFF2-40B4-BE49-F238E27FC236}">
                <a16:creationId xmlns:a16="http://schemas.microsoft.com/office/drawing/2014/main" id="{33BD3311-D1A2-1540-BC22-ACB559329BBD}"/>
              </a:ext>
            </a:extLst>
          </p:cNvPr>
          <p:cNvSpPr/>
          <p:nvPr/>
        </p:nvSpPr>
        <p:spPr>
          <a:xfrm rot="2563211">
            <a:off x="8352892" y="2116744"/>
            <a:ext cx="748070" cy="665083"/>
          </a:xfrm>
          <a:prstGeom prst="plus">
            <a:avLst>
              <a:gd name="adj" fmla="val 47296"/>
            </a:avLst>
          </a:prstGeom>
          <a:solidFill>
            <a:schemeClr val="accent2">
              <a:lumMod val="75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sp>
        <p:nvSpPr>
          <p:cNvPr id="56" name="TextBox 55">
            <a:extLst>
              <a:ext uri="{FF2B5EF4-FFF2-40B4-BE49-F238E27FC236}">
                <a16:creationId xmlns:a16="http://schemas.microsoft.com/office/drawing/2014/main" id="{DFE44A97-7613-6B4A-8AF0-1FAAD006DDD1}"/>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86837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we are</a:t>
            </a:r>
          </a:p>
        </p:txBody>
      </p:sp>
      <p:sp>
        <p:nvSpPr>
          <p:cNvPr id="8" name="Rounded Rectangle 7"/>
          <p:cNvSpPr/>
          <p:nvPr/>
        </p:nvSpPr>
        <p:spPr>
          <a:xfrm>
            <a:off x="1023450" y="3716217"/>
            <a:ext cx="6811871" cy="660713"/>
          </a:xfrm>
          <a:prstGeom prst="round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Challenges and Remarks</a:t>
            </a:r>
          </a:p>
        </p:txBody>
      </p:sp>
      <p:sp>
        <p:nvSpPr>
          <p:cNvPr id="5" name="Rounded Rectangle 4"/>
          <p:cNvSpPr/>
          <p:nvPr/>
        </p:nvSpPr>
        <p:spPr>
          <a:xfrm>
            <a:off x="1023450" y="1866529"/>
            <a:ext cx="5664639" cy="753848"/>
          </a:xfrm>
          <a:prstGeom prst="round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Textual data </a:t>
            </a:r>
          </a:p>
        </p:txBody>
      </p:sp>
      <p:sp>
        <p:nvSpPr>
          <p:cNvPr id="4" name="Rounded Rectangle 3"/>
          <p:cNvSpPr/>
          <p:nvPr/>
        </p:nvSpPr>
        <p:spPr>
          <a:xfrm>
            <a:off x="1023450" y="986194"/>
            <a:ext cx="5664639" cy="753848"/>
          </a:xfrm>
          <a:prstGeom prst="round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Relational databases </a:t>
            </a:r>
          </a:p>
        </p:txBody>
      </p:sp>
      <p:sp>
        <p:nvSpPr>
          <p:cNvPr id="6" name="Rounded Rectangle 5"/>
          <p:cNvSpPr/>
          <p:nvPr/>
        </p:nvSpPr>
        <p:spPr>
          <a:xfrm>
            <a:off x="1023450" y="2758497"/>
            <a:ext cx="5664639" cy="710795"/>
          </a:xfrm>
          <a:prstGeom prst="round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Graphs and networks </a:t>
            </a:r>
          </a:p>
        </p:txBody>
      </p:sp>
      <p:sp>
        <p:nvSpPr>
          <p:cNvPr id="7" name="Rounded Rectangle 6"/>
          <p:cNvSpPr/>
          <p:nvPr/>
        </p:nvSpPr>
        <p:spPr>
          <a:xfrm>
            <a:off x="7014055" y="986194"/>
            <a:ext cx="821267" cy="2483098"/>
          </a:xfrm>
          <a:prstGeom prst="round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dirty="0">
                <a:latin typeface="Helvetica Neue" charset="0"/>
                <a:ea typeface="Helvetica Neue" charset="0"/>
                <a:cs typeface="Helvetica Neue" charset="0"/>
              </a:rPr>
              <a:t> Machine </a:t>
            </a:r>
          </a:p>
          <a:p>
            <a:pPr algn="ctr"/>
            <a:r>
              <a:rPr lang="en-US" dirty="0">
                <a:latin typeface="Helvetica Neue" charset="0"/>
                <a:ea typeface="Helvetica Neue" charset="0"/>
                <a:cs typeface="Helvetica Neue" charset="0"/>
              </a:rPr>
              <a:t>learning </a:t>
            </a:r>
          </a:p>
        </p:txBody>
      </p:sp>
      <p:sp>
        <p:nvSpPr>
          <p:cNvPr id="12" name="TextBox 11">
            <a:extLst>
              <a:ext uri="{FF2B5EF4-FFF2-40B4-BE49-F238E27FC236}">
                <a16:creationId xmlns:a16="http://schemas.microsoft.com/office/drawing/2014/main" id="{DDCB0FAF-82D2-4C4E-B79A-B1F9D96D98CE}"/>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8759302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4C93D-4AB5-F542-BDC5-06B0FD1FD0AE}"/>
              </a:ext>
            </a:extLst>
          </p:cNvPr>
          <p:cNvSpPr>
            <a:spLocks noGrp="1"/>
          </p:cNvSpPr>
          <p:nvPr>
            <p:ph type="title"/>
          </p:nvPr>
        </p:nvSpPr>
        <p:spPr/>
        <p:txBody>
          <a:bodyPr/>
          <a:lstStyle/>
          <a:p>
            <a:r>
              <a:rPr lang="en-US" dirty="0"/>
              <a:t>How ML fits the Big Picture</a:t>
            </a:r>
          </a:p>
        </p:txBody>
      </p:sp>
      <p:pic>
        <p:nvPicPr>
          <p:cNvPr id="36" name="Picture 35">
            <a:extLst>
              <a:ext uri="{FF2B5EF4-FFF2-40B4-BE49-F238E27FC236}">
                <a16:creationId xmlns:a16="http://schemas.microsoft.com/office/drawing/2014/main" id="{B6EBBAFB-4C7E-8B45-8857-E0D09135BD24}"/>
              </a:ext>
            </a:extLst>
          </p:cNvPr>
          <p:cNvPicPr>
            <a:picLocks noChangeAspect="1"/>
          </p:cNvPicPr>
          <p:nvPr/>
        </p:nvPicPr>
        <p:blipFill>
          <a:blip r:embed="rId2"/>
          <a:stretch>
            <a:fillRect/>
          </a:stretch>
        </p:blipFill>
        <p:spPr>
          <a:xfrm>
            <a:off x="1172633" y="972043"/>
            <a:ext cx="6798733" cy="3613234"/>
          </a:xfrm>
          <a:prstGeom prst="rect">
            <a:avLst/>
          </a:prstGeom>
        </p:spPr>
      </p:pic>
      <p:sp>
        <p:nvSpPr>
          <p:cNvPr id="37" name="Left-right Arrow 36">
            <a:extLst>
              <a:ext uri="{FF2B5EF4-FFF2-40B4-BE49-F238E27FC236}">
                <a16:creationId xmlns:a16="http://schemas.microsoft.com/office/drawing/2014/main" id="{FE64E6F8-722A-2942-853E-55D6052F513A}"/>
              </a:ext>
            </a:extLst>
          </p:cNvPr>
          <p:cNvSpPr/>
          <p:nvPr/>
        </p:nvSpPr>
        <p:spPr>
          <a:xfrm>
            <a:off x="6180667" y="1185339"/>
            <a:ext cx="685800" cy="203200"/>
          </a:xfrm>
          <a:prstGeom prst="leftRightArrow">
            <a:avLst/>
          </a:prstGeom>
          <a:solidFill>
            <a:schemeClr val="bg2">
              <a:lumMod val="90000"/>
              <a:alpha val="84000"/>
            </a:schemeClr>
          </a:solidFill>
          <a:ln w="12700">
            <a:solidFill>
              <a:schemeClr val="accent4">
                <a:lumMod val="75000"/>
                <a:alpha val="79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Left-right Arrow 37">
            <a:extLst>
              <a:ext uri="{FF2B5EF4-FFF2-40B4-BE49-F238E27FC236}">
                <a16:creationId xmlns:a16="http://schemas.microsoft.com/office/drawing/2014/main" id="{892AF0A6-7B0A-C34A-9A47-0CDD1C6395E3}"/>
              </a:ext>
            </a:extLst>
          </p:cNvPr>
          <p:cNvSpPr/>
          <p:nvPr/>
        </p:nvSpPr>
        <p:spPr>
          <a:xfrm>
            <a:off x="6180667" y="1769539"/>
            <a:ext cx="685800" cy="203200"/>
          </a:xfrm>
          <a:prstGeom prst="leftRightArrow">
            <a:avLst/>
          </a:prstGeom>
          <a:solidFill>
            <a:srgbClr val="00B050">
              <a:alpha val="84000"/>
            </a:srgbClr>
          </a:solidFill>
          <a:ln w="12700">
            <a:solidFill>
              <a:schemeClr val="accent6">
                <a:alpha val="79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Left-right Arrow 38">
            <a:extLst>
              <a:ext uri="{FF2B5EF4-FFF2-40B4-BE49-F238E27FC236}">
                <a16:creationId xmlns:a16="http://schemas.microsoft.com/office/drawing/2014/main" id="{9E09755A-658B-8D48-890C-27E780BD7A3B}"/>
              </a:ext>
            </a:extLst>
          </p:cNvPr>
          <p:cNvSpPr/>
          <p:nvPr/>
        </p:nvSpPr>
        <p:spPr>
          <a:xfrm>
            <a:off x="6180667" y="2345273"/>
            <a:ext cx="685800" cy="203200"/>
          </a:xfrm>
          <a:prstGeom prst="leftRightArrow">
            <a:avLst/>
          </a:prstGeom>
          <a:solidFill>
            <a:schemeClr val="bg2">
              <a:lumMod val="90000"/>
              <a:alpha val="84000"/>
            </a:schemeClr>
          </a:solidFill>
          <a:ln w="12700">
            <a:solidFill>
              <a:schemeClr val="accent4">
                <a:lumMod val="75000"/>
                <a:alpha val="79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Left-right Arrow 39">
            <a:extLst>
              <a:ext uri="{FF2B5EF4-FFF2-40B4-BE49-F238E27FC236}">
                <a16:creationId xmlns:a16="http://schemas.microsoft.com/office/drawing/2014/main" id="{E3EBE29C-2AAB-C04A-96D7-E96B496CD3C0}"/>
              </a:ext>
            </a:extLst>
          </p:cNvPr>
          <p:cNvSpPr/>
          <p:nvPr/>
        </p:nvSpPr>
        <p:spPr>
          <a:xfrm rot="5400000">
            <a:off x="7052468" y="2599007"/>
            <a:ext cx="544512" cy="218017"/>
          </a:xfrm>
          <a:prstGeom prst="leftRightArrow">
            <a:avLst/>
          </a:prstGeom>
          <a:solidFill>
            <a:schemeClr val="bg2">
              <a:lumMod val="90000"/>
              <a:alpha val="84000"/>
            </a:schemeClr>
          </a:solidFill>
          <a:ln w="12700">
            <a:solidFill>
              <a:schemeClr val="accent4">
                <a:lumMod val="75000"/>
                <a:alpha val="79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636A41C0-3DBD-804A-85EC-455B55F35A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143364" y="584199"/>
            <a:ext cx="910650" cy="910650"/>
          </a:xfrm>
          <a:prstGeom prst="rect">
            <a:avLst/>
          </a:prstGeom>
        </p:spPr>
      </p:pic>
      <p:sp>
        <p:nvSpPr>
          <p:cNvPr id="10" name="TextBox 9">
            <a:extLst>
              <a:ext uri="{FF2B5EF4-FFF2-40B4-BE49-F238E27FC236}">
                <a16:creationId xmlns:a16="http://schemas.microsoft.com/office/drawing/2014/main" id="{6E1DE5F8-A9ED-B042-BFFB-79E7547732C2}"/>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965634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Tutorial’s goals </a:t>
            </a:r>
          </a:p>
        </p:txBody>
      </p:sp>
      <p:sp>
        <p:nvSpPr>
          <p:cNvPr id="4" name="Rounded Rectangle 3"/>
          <p:cNvSpPr/>
          <p:nvPr/>
        </p:nvSpPr>
        <p:spPr>
          <a:xfrm>
            <a:off x="564573" y="1282290"/>
            <a:ext cx="7772400" cy="1162288"/>
          </a:xfrm>
          <a:prstGeom prst="round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charset="0"/>
              <a:buChar char="•"/>
            </a:pPr>
            <a:r>
              <a:rPr lang="en-US" sz="1600" dirty="0">
                <a:latin typeface="Helvetica Neue Regular" charset="0"/>
              </a:rPr>
              <a:t>Exploratory methods using examples </a:t>
            </a:r>
          </a:p>
          <a:p>
            <a:pPr marL="285750" indent="-285750">
              <a:buFont typeface="Arial" charset="0"/>
              <a:buChar char="•"/>
            </a:pPr>
            <a:r>
              <a:rPr lang="en-US" sz="1600" dirty="0">
                <a:latin typeface="Helvetica Neue Regular" charset="0"/>
              </a:rPr>
              <a:t>Algorithms for retrieving data without using query languages</a:t>
            </a:r>
          </a:p>
          <a:p>
            <a:pPr marL="285750" indent="-285750">
              <a:buFont typeface="Arial" charset="0"/>
              <a:buChar char="•"/>
            </a:pPr>
            <a:r>
              <a:rPr lang="en-US" sz="1600" dirty="0">
                <a:latin typeface="Helvetica Neue Regular" charset="0"/>
              </a:rPr>
              <a:t>Interactive methods and user-in-the-loop feedback</a:t>
            </a:r>
          </a:p>
          <a:p>
            <a:pPr marL="285750" indent="-285750">
              <a:buFont typeface="Arial" charset="0"/>
              <a:buChar char="•"/>
            </a:pPr>
            <a:r>
              <a:rPr lang="en-US" sz="1600" dirty="0">
                <a:latin typeface="Helvetica Neue Regular" charset="0"/>
              </a:rPr>
              <a:t>Machine learning for adaptive, online methods</a:t>
            </a:r>
          </a:p>
        </p:txBody>
      </p:sp>
      <p:sp>
        <p:nvSpPr>
          <p:cNvPr id="5" name="Rounded Rectangle 4"/>
          <p:cNvSpPr/>
          <p:nvPr/>
        </p:nvSpPr>
        <p:spPr>
          <a:xfrm>
            <a:off x="564573" y="3234087"/>
            <a:ext cx="7772400" cy="1089645"/>
          </a:xfrm>
          <a:prstGeom prst="roundRect">
            <a:avLst/>
          </a:prstGeom>
          <a:solidFill>
            <a:schemeClr val="accent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 typeface="Arial" charset="0"/>
              <a:buChar char="•"/>
            </a:pPr>
            <a:r>
              <a:rPr lang="en-US" sz="1600" dirty="0">
                <a:latin typeface="Helvetica Neue Regular" charset="0"/>
              </a:rPr>
              <a:t>Declarative query methods</a:t>
            </a:r>
          </a:p>
          <a:p>
            <a:pPr marL="285750" indent="-285750">
              <a:buFont typeface="Arial" charset="0"/>
              <a:buChar char="•"/>
            </a:pPr>
            <a:r>
              <a:rPr lang="en-US" sz="1600" dirty="0">
                <a:latin typeface="Helvetica Neue Regular" charset="0"/>
              </a:rPr>
              <a:t>User interfaces and visualization</a:t>
            </a:r>
          </a:p>
          <a:p>
            <a:pPr marL="285750" indent="-285750">
              <a:buFont typeface="Arial" charset="0"/>
              <a:buChar char="•"/>
            </a:pPr>
            <a:r>
              <a:rPr lang="en-US" sz="1600" dirty="0">
                <a:latin typeface="Helvetica Neue Regular" charset="0"/>
              </a:rPr>
              <a:t>Optimizations for fast data access </a:t>
            </a:r>
          </a:p>
          <a:p>
            <a:pPr marL="285750" indent="-285750">
              <a:buFont typeface="Arial" charset="0"/>
              <a:buChar char="•"/>
            </a:pPr>
            <a:r>
              <a:rPr lang="en-US" sz="1600" dirty="0">
                <a:latin typeface="Helvetica Neue Regular" charset="0"/>
              </a:rPr>
              <a:t>Dynamic data </a:t>
            </a:r>
          </a:p>
        </p:txBody>
      </p:sp>
      <p:sp>
        <p:nvSpPr>
          <p:cNvPr id="6" name="TextBox 5"/>
          <p:cNvSpPr txBox="1"/>
          <p:nvPr/>
        </p:nvSpPr>
        <p:spPr>
          <a:xfrm>
            <a:off x="3778742" y="2653076"/>
            <a:ext cx="1194558" cy="461665"/>
          </a:xfrm>
          <a:prstGeom prst="rect">
            <a:avLst/>
          </a:prstGeom>
          <a:noFill/>
        </p:spPr>
        <p:txBody>
          <a:bodyPr wrap="none" rtlCol="0">
            <a:spAutoFit/>
          </a:bodyPr>
          <a:lstStyle/>
          <a:p>
            <a:pPr marL="0" defTabSz="430213">
              <a:spcAft>
                <a:spcPts val="400"/>
              </a:spcAft>
              <a:buSzPct val="100000"/>
            </a:pPr>
            <a:r>
              <a:rPr lang="en-US" sz="2400" b="1" dirty="0">
                <a:solidFill>
                  <a:srgbClr val="00000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But NOT</a:t>
            </a:r>
          </a:p>
        </p:txBody>
      </p:sp>
      <p:sp>
        <p:nvSpPr>
          <p:cNvPr id="7" name="TextBox 6">
            <a:extLst>
              <a:ext uri="{FF2B5EF4-FFF2-40B4-BE49-F238E27FC236}">
                <a16:creationId xmlns:a16="http://schemas.microsoft.com/office/drawing/2014/main" id="{BE48E62F-4FD6-7C49-9CA9-35F052AC7231}"/>
              </a:ext>
            </a:extLst>
          </p:cNvPr>
          <p:cNvSpPr txBox="1"/>
          <p:nvPr/>
        </p:nvSpPr>
        <p:spPr>
          <a:xfrm>
            <a:off x="243940" y="904515"/>
            <a:ext cx="8505342" cy="369332"/>
          </a:xfrm>
          <a:prstGeom prst="rect">
            <a:avLst/>
          </a:prstGeom>
          <a:noFill/>
        </p:spPr>
        <p:txBody>
          <a:bodyPr wrap="none" rtlCol="0">
            <a:spAutoFit/>
          </a:bodyPr>
          <a:lstStyle/>
          <a:p>
            <a:pPr marL="0" defTabSz="430213">
              <a:spcAft>
                <a:spcPts val="400"/>
              </a:spcAft>
              <a:buSzPct val="100000"/>
            </a:pPr>
            <a:r>
              <a:rPr lang="en-US" b="1" dirty="0">
                <a:solidFill>
                  <a:schemeClr val="accent6">
                    <a:lumMod val="75000"/>
                  </a:schemeClr>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Techniques, Algorithms, Applications for using Examples to support Exploratory Search</a:t>
            </a:r>
          </a:p>
        </p:txBody>
      </p:sp>
      <p:sp>
        <p:nvSpPr>
          <p:cNvPr id="8" name="TextBox 7">
            <a:extLst>
              <a:ext uri="{FF2B5EF4-FFF2-40B4-BE49-F238E27FC236}">
                <a16:creationId xmlns:a16="http://schemas.microsoft.com/office/drawing/2014/main" id="{8178873A-EC49-4D4B-A2BE-5E67BB052314}"/>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6206695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62"/>
          <p:cNvSpPr>
            <a:spLocks noGrp="1"/>
          </p:cNvSpPr>
          <p:nvPr>
            <p:ph type="title"/>
          </p:nvPr>
        </p:nvSpPr>
        <p:spPr/>
        <p:txBody>
          <a:bodyPr/>
          <a:lstStyle/>
          <a:p>
            <a:r>
              <a:rPr lang="en-US" dirty="0"/>
              <a:t>Interactive exploration of datasets</a:t>
            </a:r>
          </a:p>
        </p:txBody>
      </p:sp>
      <p:sp>
        <p:nvSpPr>
          <p:cNvPr id="123" name="Rounded Rectangle 122"/>
          <p:cNvSpPr/>
          <p:nvPr/>
        </p:nvSpPr>
        <p:spPr>
          <a:xfrm>
            <a:off x="754226" y="824942"/>
            <a:ext cx="7741400" cy="441145"/>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Helvetica Neue Regular" charset="0"/>
              </a:rPr>
              <a:t>Main idea:</a:t>
            </a:r>
            <a:r>
              <a:rPr lang="en-US" dirty="0">
                <a:latin typeface="Helvetica Neue Regular" charset="0"/>
              </a:rPr>
              <a:t> Learn the items to show online as more points are acquired</a:t>
            </a:r>
          </a:p>
        </p:txBody>
      </p:sp>
      <p:grpSp>
        <p:nvGrpSpPr>
          <p:cNvPr id="134" name="Group 133"/>
          <p:cNvGrpSpPr/>
          <p:nvPr/>
        </p:nvGrpSpPr>
        <p:grpSpPr>
          <a:xfrm>
            <a:off x="548429" y="1952292"/>
            <a:ext cx="1664537" cy="1127943"/>
            <a:chOff x="985580" y="2449883"/>
            <a:chExt cx="1664537" cy="1127943"/>
          </a:xfrm>
        </p:grpSpPr>
        <p:cxnSp>
          <p:nvCxnSpPr>
            <p:cNvPr id="127" name="Straight Arrow Connector 126"/>
            <p:cNvCxnSpPr/>
            <p:nvPr/>
          </p:nvCxnSpPr>
          <p:spPr>
            <a:xfrm flipV="1">
              <a:off x="985580" y="2449883"/>
              <a:ext cx="0" cy="1127942"/>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flipV="1">
              <a:off x="985580" y="3577825"/>
              <a:ext cx="1664537" cy="1"/>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133" name="Picture 13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196475" y="2168259"/>
            <a:ext cx="910650" cy="910650"/>
          </a:xfrm>
          <a:prstGeom prst="rect">
            <a:avLst/>
          </a:prstGeom>
        </p:spPr>
      </p:pic>
      <p:sp>
        <p:nvSpPr>
          <p:cNvPr id="135" name="Donut 134"/>
          <p:cNvSpPr/>
          <p:nvPr/>
        </p:nvSpPr>
        <p:spPr>
          <a:xfrm>
            <a:off x="855055" y="2174172"/>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36" name="Donut 135"/>
          <p:cNvSpPr/>
          <p:nvPr/>
        </p:nvSpPr>
        <p:spPr>
          <a:xfrm>
            <a:off x="885830" y="2598851"/>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37" name="Donut 136"/>
          <p:cNvSpPr/>
          <p:nvPr/>
        </p:nvSpPr>
        <p:spPr>
          <a:xfrm>
            <a:off x="1615230" y="2266723"/>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38" name="Donut 137"/>
          <p:cNvSpPr/>
          <p:nvPr/>
        </p:nvSpPr>
        <p:spPr>
          <a:xfrm>
            <a:off x="1319126" y="2125350"/>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39" name="Donut 138"/>
          <p:cNvSpPr/>
          <p:nvPr/>
        </p:nvSpPr>
        <p:spPr>
          <a:xfrm>
            <a:off x="1271178" y="2417173"/>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40" name="Donut 139"/>
          <p:cNvSpPr/>
          <p:nvPr/>
        </p:nvSpPr>
        <p:spPr>
          <a:xfrm>
            <a:off x="1012716" y="2369225"/>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41" name="Donut 140"/>
          <p:cNvSpPr/>
          <p:nvPr/>
        </p:nvSpPr>
        <p:spPr>
          <a:xfrm>
            <a:off x="1519334" y="2700756"/>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42" name="Donut 141"/>
          <p:cNvSpPr/>
          <p:nvPr/>
        </p:nvSpPr>
        <p:spPr>
          <a:xfrm>
            <a:off x="1175282" y="2721577"/>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43" name="Donut 142"/>
          <p:cNvSpPr/>
          <p:nvPr/>
        </p:nvSpPr>
        <p:spPr>
          <a:xfrm>
            <a:off x="1720316" y="2463188"/>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44" name="TextBox 143"/>
          <p:cNvSpPr txBox="1"/>
          <p:nvPr/>
        </p:nvSpPr>
        <p:spPr>
          <a:xfrm>
            <a:off x="413742" y="1569719"/>
            <a:ext cx="620683" cy="307777"/>
          </a:xfrm>
          <a:prstGeom prst="rect">
            <a:avLst/>
          </a:prstGeom>
          <a:noFill/>
        </p:spPr>
        <p:txBody>
          <a:bodyPr wrap="none" rtlCol="0">
            <a:spAutoFit/>
          </a:bodyPr>
          <a:lstStyle/>
          <a:p>
            <a:pPr marL="0" defTabSz="430213">
              <a:spcAft>
                <a:spcPts val="400"/>
              </a:spcAft>
              <a:buSzPct val="100000"/>
            </a:pPr>
            <a:r>
              <a:rPr lang="en-US" sz="1400" dirty="0">
                <a:solidFill>
                  <a:srgbClr val="000000"/>
                </a:solidFill>
                <a:latin typeface="Helvetica Neue Regular" charset="0"/>
                <a:cs typeface="Helvetica Neue Regular" charset="0"/>
              </a:rPr>
              <a:t>items</a:t>
            </a:r>
          </a:p>
        </p:txBody>
      </p:sp>
      <p:sp>
        <p:nvSpPr>
          <p:cNvPr id="145" name="TextBox 144"/>
          <p:cNvSpPr txBox="1"/>
          <p:nvPr/>
        </p:nvSpPr>
        <p:spPr>
          <a:xfrm>
            <a:off x="2966957" y="1288053"/>
            <a:ext cx="3918252" cy="338554"/>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Two ways of learning: passive and active</a:t>
            </a:r>
          </a:p>
        </p:txBody>
      </p:sp>
      <p:sp>
        <p:nvSpPr>
          <p:cNvPr id="146" name="Rounded Rectangle 145"/>
          <p:cNvSpPr/>
          <p:nvPr/>
        </p:nvSpPr>
        <p:spPr>
          <a:xfrm>
            <a:off x="1643370" y="4239109"/>
            <a:ext cx="1323587" cy="32852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latin typeface="Helvetica Neue Regular" charset="0"/>
              </a:rPr>
              <a:t>Passive</a:t>
            </a:r>
          </a:p>
        </p:txBody>
      </p:sp>
      <p:sp>
        <p:nvSpPr>
          <p:cNvPr id="147" name="Rounded Rectangle 146"/>
          <p:cNvSpPr/>
          <p:nvPr/>
        </p:nvSpPr>
        <p:spPr>
          <a:xfrm>
            <a:off x="6203507" y="4263240"/>
            <a:ext cx="1323587" cy="32852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latin typeface="Helvetica Neue Regular" charset="0"/>
              </a:rPr>
              <a:t>Active</a:t>
            </a:r>
          </a:p>
        </p:txBody>
      </p:sp>
      <p:sp>
        <p:nvSpPr>
          <p:cNvPr id="148" name="Freeform 147"/>
          <p:cNvSpPr/>
          <p:nvPr/>
        </p:nvSpPr>
        <p:spPr>
          <a:xfrm>
            <a:off x="716589" y="2078391"/>
            <a:ext cx="1148097" cy="848695"/>
          </a:xfrm>
          <a:custGeom>
            <a:avLst/>
            <a:gdLst>
              <a:gd name="connsiteX0" fmla="*/ 178943 w 1148097"/>
              <a:gd name="connsiteY0" fmla="*/ 448987 h 848695"/>
              <a:gd name="connsiteX1" fmla="*/ 178943 w 1148097"/>
              <a:gd name="connsiteY1" fmla="*/ 448987 h 848695"/>
              <a:gd name="connsiteX2" fmla="*/ 124188 w 1148097"/>
              <a:gd name="connsiteY2" fmla="*/ 443512 h 848695"/>
              <a:gd name="connsiteX3" fmla="*/ 107762 w 1148097"/>
              <a:gd name="connsiteY3" fmla="*/ 448987 h 848695"/>
              <a:gd name="connsiteX4" fmla="*/ 63958 w 1148097"/>
              <a:gd name="connsiteY4" fmla="*/ 470889 h 848695"/>
              <a:gd name="connsiteX5" fmla="*/ 31106 w 1148097"/>
              <a:gd name="connsiteY5" fmla="*/ 481840 h 848695"/>
              <a:gd name="connsiteX6" fmla="*/ 20155 w 1148097"/>
              <a:gd name="connsiteY6" fmla="*/ 498266 h 848695"/>
              <a:gd name="connsiteX7" fmla="*/ 3728 w 1148097"/>
              <a:gd name="connsiteY7" fmla="*/ 509217 h 848695"/>
              <a:gd name="connsiteX8" fmla="*/ 20155 w 1148097"/>
              <a:gd name="connsiteY8" fmla="*/ 624202 h 848695"/>
              <a:gd name="connsiteX9" fmla="*/ 31106 w 1148097"/>
              <a:gd name="connsiteY9" fmla="*/ 662530 h 848695"/>
              <a:gd name="connsiteX10" fmla="*/ 42057 w 1148097"/>
              <a:gd name="connsiteY10" fmla="*/ 678956 h 848695"/>
              <a:gd name="connsiteX11" fmla="*/ 63958 w 1148097"/>
              <a:gd name="connsiteY11" fmla="*/ 706333 h 848695"/>
              <a:gd name="connsiteX12" fmla="*/ 85860 w 1148097"/>
              <a:gd name="connsiteY12" fmla="*/ 739186 h 848695"/>
              <a:gd name="connsiteX13" fmla="*/ 91336 w 1148097"/>
              <a:gd name="connsiteY13" fmla="*/ 761088 h 848695"/>
              <a:gd name="connsiteX14" fmla="*/ 140615 w 1148097"/>
              <a:gd name="connsiteY14" fmla="*/ 793941 h 848695"/>
              <a:gd name="connsiteX15" fmla="*/ 173467 w 1148097"/>
              <a:gd name="connsiteY15" fmla="*/ 815842 h 848695"/>
              <a:gd name="connsiteX16" fmla="*/ 189894 w 1148097"/>
              <a:gd name="connsiteY16" fmla="*/ 832269 h 848695"/>
              <a:gd name="connsiteX17" fmla="*/ 343206 w 1148097"/>
              <a:gd name="connsiteY17" fmla="*/ 848695 h 848695"/>
              <a:gd name="connsiteX18" fmla="*/ 491043 w 1148097"/>
              <a:gd name="connsiteY18" fmla="*/ 837744 h 848695"/>
              <a:gd name="connsiteX19" fmla="*/ 523896 w 1148097"/>
              <a:gd name="connsiteY19" fmla="*/ 826793 h 848695"/>
              <a:gd name="connsiteX20" fmla="*/ 556749 w 1148097"/>
              <a:gd name="connsiteY20" fmla="*/ 815842 h 848695"/>
              <a:gd name="connsiteX21" fmla="*/ 573175 w 1148097"/>
              <a:gd name="connsiteY21" fmla="*/ 804891 h 848695"/>
              <a:gd name="connsiteX22" fmla="*/ 611503 w 1148097"/>
              <a:gd name="connsiteY22" fmla="*/ 761088 h 848695"/>
              <a:gd name="connsiteX23" fmla="*/ 633405 w 1148097"/>
              <a:gd name="connsiteY23" fmla="*/ 728235 h 848695"/>
              <a:gd name="connsiteX24" fmla="*/ 638881 w 1148097"/>
              <a:gd name="connsiteY24" fmla="*/ 711809 h 848695"/>
              <a:gd name="connsiteX25" fmla="*/ 660782 w 1148097"/>
              <a:gd name="connsiteY25" fmla="*/ 678956 h 848695"/>
              <a:gd name="connsiteX26" fmla="*/ 688160 w 1148097"/>
              <a:gd name="connsiteY26" fmla="*/ 646103 h 848695"/>
              <a:gd name="connsiteX27" fmla="*/ 699111 w 1148097"/>
              <a:gd name="connsiteY27" fmla="*/ 629677 h 848695"/>
              <a:gd name="connsiteX28" fmla="*/ 704586 w 1148097"/>
              <a:gd name="connsiteY28" fmla="*/ 613251 h 848695"/>
              <a:gd name="connsiteX29" fmla="*/ 742914 w 1148097"/>
              <a:gd name="connsiteY29" fmla="*/ 563972 h 848695"/>
              <a:gd name="connsiteX30" fmla="*/ 759340 w 1148097"/>
              <a:gd name="connsiteY30" fmla="*/ 553021 h 848695"/>
              <a:gd name="connsiteX31" fmla="*/ 781242 w 1148097"/>
              <a:gd name="connsiteY31" fmla="*/ 520168 h 848695"/>
              <a:gd name="connsiteX32" fmla="*/ 814095 w 1148097"/>
              <a:gd name="connsiteY32" fmla="*/ 487315 h 848695"/>
              <a:gd name="connsiteX33" fmla="*/ 825046 w 1148097"/>
              <a:gd name="connsiteY33" fmla="*/ 470889 h 848695"/>
              <a:gd name="connsiteX34" fmla="*/ 874325 w 1148097"/>
              <a:gd name="connsiteY34" fmla="*/ 443512 h 848695"/>
              <a:gd name="connsiteX35" fmla="*/ 890751 w 1148097"/>
              <a:gd name="connsiteY35" fmla="*/ 432561 h 848695"/>
              <a:gd name="connsiteX36" fmla="*/ 923604 w 1148097"/>
              <a:gd name="connsiteY36" fmla="*/ 421610 h 848695"/>
              <a:gd name="connsiteX37" fmla="*/ 940030 w 1148097"/>
              <a:gd name="connsiteY37" fmla="*/ 410659 h 848695"/>
              <a:gd name="connsiteX38" fmla="*/ 972883 w 1148097"/>
              <a:gd name="connsiteY38" fmla="*/ 399708 h 848695"/>
              <a:gd name="connsiteX39" fmla="*/ 1027637 w 1148097"/>
              <a:gd name="connsiteY39" fmla="*/ 372331 h 848695"/>
              <a:gd name="connsiteX40" fmla="*/ 1076916 w 1148097"/>
              <a:gd name="connsiteY40" fmla="*/ 344954 h 848695"/>
              <a:gd name="connsiteX41" fmla="*/ 1104294 w 1148097"/>
              <a:gd name="connsiteY41" fmla="*/ 317576 h 848695"/>
              <a:gd name="connsiteX42" fmla="*/ 1109769 w 1148097"/>
              <a:gd name="connsiteY42" fmla="*/ 295675 h 848695"/>
              <a:gd name="connsiteX43" fmla="*/ 1120720 w 1148097"/>
              <a:gd name="connsiteY43" fmla="*/ 273773 h 848695"/>
              <a:gd name="connsiteX44" fmla="*/ 1131671 w 1148097"/>
              <a:gd name="connsiteY44" fmla="*/ 240920 h 848695"/>
              <a:gd name="connsiteX45" fmla="*/ 1137146 w 1148097"/>
              <a:gd name="connsiteY45" fmla="*/ 224494 h 848695"/>
              <a:gd name="connsiteX46" fmla="*/ 1142622 w 1148097"/>
              <a:gd name="connsiteY46" fmla="*/ 208067 h 848695"/>
              <a:gd name="connsiteX47" fmla="*/ 1148097 w 1148097"/>
              <a:gd name="connsiteY47" fmla="*/ 186166 h 848695"/>
              <a:gd name="connsiteX48" fmla="*/ 1131671 w 1148097"/>
              <a:gd name="connsiteY48" fmla="*/ 114985 h 848695"/>
              <a:gd name="connsiteX49" fmla="*/ 1115245 w 1148097"/>
              <a:gd name="connsiteY49" fmla="*/ 104034 h 848695"/>
              <a:gd name="connsiteX50" fmla="*/ 1109769 w 1148097"/>
              <a:gd name="connsiteY50" fmla="*/ 87608 h 848695"/>
              <a:gd name="connsiteX51" fmla="*/ 1093343 w 1148097"/>
              <a:gd name="connsiteY51" fmla="*/ 82132 h 848695"/>
              <a:gd name="connsiteX52" fmla="*/ 1060490 w 1148097"/>
              <a:gd name="connsiteY52" fmla="*/ 65706 h 848695"/>
              <a:gd name="connsiteX53" fmla="*/ 989309 w 1148097"/>
              <a:gd name="connsiteY53" fmla="*/ 76657 h 848695"/>
              <a:gd name="connsiteX54" fmla="*/ 956457 w 1148097"/>
              <a:gd name="connsiteY54" fmla="*/ 87608 h 848695"/>
              <a:gd name="connsiteX55" fmla="*/ 940030 w 1148097"/>
              <a:gd name="connsiteY55" fmla="*/ 93083 h 848695"/>
              <a:gd name="connsiteX56" fmla="*/ 890751 w 1148097"/>
              <a:gd name="connsiteY56" fmla="*/ 120460 h 848695"/>
              <a:gd name="connsiteX57" fmla="*/ 857899 w 1148097"/>
              <a:gd name="connsiteY57" fmla="*/ 142362 h 848695"/>
              <a:gd name="connsiteX58" fmla="*/ 841472 w 1148097"/>
              <a:gd name="connsiteY58" fmla="*/ 158788 h 848695"/>
              <a:gd name="connsiteX59" fmla="*/ 808619 w 1148097"/>
              <a:gd name="connsiteY59" fmla="*/ 180690 h 848695"/>
              <a:gd name="connsiteX60" fmla="*/ 792193 w 1148097"/>
              <a:gd name="connsiteY60" fmla="*/ 191641 h 848695"/>
              <a:gd name="connsiteX61" fmla="*/ 775767 w 1148097"/>
              <a:gd name="connsiteY61" fmla="*/ 202592 h 848695"/>
              <a:gd name="connsiteX62" fmla="*/ 726488 w 1148097"/>
              <a:gd name="connsiteY62" fmla="*/ 219018 h 848695"/>
              <a:gd name="connsiteX63" fmla="*/ 710061 w 1148097"/>
              <a:gd name="connsiteY63" fmla="*/ 224494 h 848695"/>
              <a:gd name="connsiteX64" fmla="*/ 633405 w 1148097"/>
              <a:gd name="connsiteY64" fmla="*/ 219018 h 848695"/>
              <a:gd name="connsiteX65" fmla="*/ 595077 w 1148097"/>
              <a:gd name="connsiteY65" fmla="*/ 208067 h 848695"/>
              <a:gd name="connsiteX66" fmla="*/ 556749 w 1148097"/>
              <a:gd name="connsiteY66" fmla="*/ 197117 h 848695"/>
              <a:gd name="connsiteX67" fmla="*/ 523896 w 1148097"/>
              <a:gd name="connsiteY67" fmla="*/ 175215 h 848695"/>
              <a:gd name="connsiteX68" fmla="*/ 512945 w 1148097"/>
              <a:gd name="connsiteY68" fmla="*/ 158788 h 848695"/>
              <a:gd name="connsiteX69" fmla="*/ 480093 w 1148097"/>
              <a:gd name="connsiteY69" fmla="*/ 136887 h 848695"/>
              <a:gd name="connsiteX70" fmla="*/ 469142 w 1148097"/>
              <a:gd name="connsiteY70" fmla="*/ 120460 h 848695"/>
              <a:gd name="connsiteX71" fmla="*/ 436289 w 1148097"/>
              <a:gd name="connsiteY71" fmla="*/ 98558 h 848695"/>
              <a:gd name="connsiteX72" fmla="*/ 408912 w 1148097"/>
              <a:gd name="connsiteY72" fmla="*/ 71181 h 848695"/>
              <a:gd name="connsiteX73" fmla="*/ 392485 w 1148097"/>
              <a:gd name="connsiteY73" fmla="*/ 54755 h 848695"/>
              <a:gd name="connsiteX74" fmla="*/ 376059 w 1148097"/>
              <a:gd name="connsiteY74" fmla="*/ 49279 h 848695"/>
              <a:gd name="connsiteX75" fmla="*/ 359633 w 1148097"/>
              <a:gd name="connsiteY75" fmla="*/ 38329 h 848695"/>
              <a:gd name="connsiteX76" fmla="*/ 326780 w 1148097"/>
              <a:gd name="connsiteY76" fmla="*/ 27378 h 848695"/>
              <a:gd name="connsiteX77" fmla="*/ 310354 w 1148097"/>
              <a:gd name="connsiteY77" fmla="*/ 16427 h 848695"/>
              <a:gd name="connsiteX78" fmla="*/ 255599 w 1148097"/>
              <a:gd name="connsiteY78" fmla="*/ 0 h 848695"/>
              <a:gd name="connsiteX79" fmla="*/ 195369 w 1148097"/>
              <a:gd name="connsiteY79" fmla="*/ 10951 h 848695"/>
              <a:gd name="connsiteX80" fmla="*/ 178943 w 1148097"/>
              <a:gd name="connsiteY80" fmla="*/ 16427 h 848695"/>
              <a:gd name="connsiteX81" fmla="*/ 146090 w 1148097"/>
              <a:gd name="connsiteY81" fmla="*/ 38329 h 848695"/>
              <a:gd name="connsiteX82" fmla="*/ 113237 w 1148097"/>
              <a:gd name="connsiteY82" fmla="*/ 60230 h 848695"/>
              <a:gd name="connsiteX83" fmla="*/ 80385 w 1148097"/>
              <a:gd name="connsiteY83" fmla="*/ 93083 h 848695"/>
              <a:gd name="connsiteX84" fmla="*/ 58483 w 1148097"/>
              <a:gd name="connsiteY84" fmla="*/ 125936 h 848695"/>
              <a:gd name="connsiteX85" fmla="*/ 47532 w 1148097"/>
              <a:gd name="connsiteY85" fmla="*/ 158788 h 848695"/>
              <a:gd name="connsiteX86" fmla="*/ 53008 w 1148097"/>
              <a:gd name="connsiteY86" fmla="*/ 180690 h 848695"/>
              <a:gd name="connsiteX87" fmla="*/ 85860 w 1148097"/>
              <a:gd name="connsiteY87" fmla="*/ 246396 h 848695"/>
              <a:gd name="connsiteX88" fmla="*/ 118713 w 1148097"/>
              <a:gd name="connsiteY88" fmla="*/ 273773 h 848695"/>
              <a:gd name="connsiteX89" fmla="*/ 140615 w 1148097"/>
              <a:gd name="connsiteY89" fmla="*/ 306626 h 848695"/>
              <a:gd name="connsiteX90" fmla="*/ 157041 w 1148097"/>
              <a:gd name="connsiteY90" fmla="*/ 323052 h 848695"/>
              <a:gd name="connsiteX91" fmla="*/ 195369 w 1148097"/>
              <a:gd name="connsiteY91" fmla="*/ 372331 h 848695"/>
              <a:gd name="connsiteX92" fmla="*/ 200845 w 1148097"/>
              <a:gd name="connsiteY92" fmla="*/ 388757 h 848695"/>
              <a:gd name="connsiteX93" fmla="*/ 189894 w 1148097"/>
              <a:gd name="connsiteY93" fmla="*/ 432561 h 848695"/>
              <a:gd name="connsiteX94" fmla="*/ 178943 w 1148097"/>
              <a:gd name="connsiteY94" fmla="*/ 448987 h 848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148097" h="848695">
                <a:moveTo>
                  <a:pt x="178943" y="448987"/>
                </a:moveTo>
                <a:lnTo>
                  <a:pt x="178943" y="448987"/>
                </a:lnTo>
                <a:cubicBezTo>
                  <a:pt x="160691" y="447162"/>
                  <a:pt x="142531" y="443512"/>
                  <a:pt x="124188" y="443512"/>
                </a:cubicBezTo>
                <a:cubicBezTo>
                  <a:pt x="118417" y="443512"/>
                  <a:pt x="113016" y="446599"/>
                  <a:pt x="107762" y="448987"/>
                </a:cubicBezTo>
                <a:cubicBezTo>
                  <a:pt x="92900" y="455742"/>
                  <a:pt x="79445" y="465727"/>
                  <a:pt x="63958" y="470889"/>
                </a:cubicBezTo>
                <a:lnTo>
                  <a:pt x="31106" y="481840"/>
                </a:lnTo>
                <a:cubicBezTo>
                  <a:pt x="27456" y="487315"/>
                  <a:pt x="24808" y="493613"/>
                  <a:pt x="20155" y="498266"/>
                </a:cubicBezTo>
                <a:cubicBezTo>
                  <a:pt x="15502" y="502919"/>
                  <a:pt x="4455" y="502676"/>
                  <a:pt x="3728" y="509217"/>
                </a:cubicBezTo>
                <a:cubicBezTo>
                  <a:pt x="-5574" y="592934"/>
                  <a:pt x="3508" y="574259"/>
                  <a:pt x="20155" y="624202"/>
                </a:cubicBezTo>
                <a:cubicBezTo>
                  <a:pt x="23665" y="634733"/>
                  <a:pt x="25831" y="651980"/>
                  <a:pt x="31106" y="662530"/>
                </a:cubicBezTo>
                <a:cubicBezTo>
                  <a:pt x="34049" y="668416"/>
                  <a:pt x="38407" y="673481"/>
                  <a:pt x="42057" y="678956"/>
                </a:cubicBezTo>
                <a:cubicBezTo>
                  <a:pt x="54386" y="715946"/>
                  <a:pt x="37287" y="675852"/>
                  <a:pt x="63958" y="706333"/>
                </a:cubicBezTo>
                <a:cubicBezTo>
                  <a:pt x="72625" y="716238"/>
                  <a:pt x="85860" y="739186"/>
                  <a:pt x="85860" y="739186"/>
                </a:cubicBezTo>
                <a:cubicBezTo>
                  <a:pt x="87685" y="746487"/>
                  <a:pt x="86381" y="755425"/>
                  <a:pt x="91336" y="761088"/>
                </a:cubicBezTo>
                <a:cubicBezTo>
                  <a:pt x="91339" y="761091"/>
                  <a:pt x="132400" y="788465"/>
                  <a:pt x="140615" y="793941"/>
                </a:cubicBezTo>
                <a:cubicBezTo>
                  <a:pt x="140620" y="793944"/>
                  <a:pt x="173463" y="815838"/>
                  <a:pt x="173467" y="815842"/>
                </a:cubicBezTo>
                <a:cubicBezTo>
                  <a:pt x="178943" y="821318"/>
                  <a:pt x="182844" y="829065"/>
                  <a:pt x="189894" y="832269"/>
                </a:cubicBezTo>
                <a:cubicBezTo>
                  <a:pt x="229079" y="850081"/>
                  <a:pt x="315984" y="847334"/>
                  <a:pt x="343206" y="848695"/>
                </a:cubicBezTo>
                <a:cubicBezTo>
                  <a:pt x="355886" y="847949"/>
                  <a:pt x="463617" y="842887"/>
                  <a:pt x="491043" y="837744"/>
                </a:cubicBezTo>
                <a:cubicBezTo>
                  <a:pt x="502389" y="835617"/>
                  <a:pt x="512945" y="830443"/>
                  <a:pt x="523896" y="826793"/>
                </a:cubicBezTo>
                <a:cubicBezTo>
                  <a:pt x="523900" y="826792"/>
                  <a:pt x="556746" y="815844"/>
                  <a:pt x="556749" y="815842"/>
                </a:cubicBezTo>
                <a:lnTo>
                  <a:pt x="573175" y="804891"/>
                </a:lnTo>
                <a:cubicBezTo>
                  <a:pt x="598727" y="766564"/>
                  <a:pt x="584126" y="779340"/>
                  <a:pt x="611503" y="761088"/>
                </a:cubicBezTo>
                <a:cubicBezTo>
                  <a:pt x="618804" y="750137"/>
                  <a:pt x="629243" y="740721"/>
                  <a:pt x="633405" y="728235"/>
                </a:cubicBezTo>
                <a:cubicBezTo>
                  <a:pt x="635230" y="722760"/>
                  <a:pt x="636078" y="716854"/>
                  <a:pt x="638881" y="711809"/>
                </a:cubicBezTo>
                <a:cubicBezTo>
                  <a:pt x="645273" y="700304"/>
                  <a:pt x="654896" y="690728"/>
                  <a:pt x="660782" y="678956"/>
                </a:cubicBezTo>
                <a:cubicBezTo>
                  <a:pt x="674676" y="651168"/>
                  <a:pt x="664941" y="661582"/>
                  <a:pt x="688160" y="646103"/>
                </a:cubicBezTo>
                <a:cubicBezTo>
                  <a:pt x="691810" y="640628"/>
                  <a:pt x="696168" y="635563"/>
                  <a:pt x="699111" y="629677"/>
                </a:cubicBezTo>
                <a:cubicBezTo>
                  <a:pt x="701692" y="624515"/>
                  <a:pt x="701783" y="618296"/>
                  <a:pt x="704586" y="613251"/>
                </a:cubicBezTo>
                <a:cubicBezTo>
                  <a:pt x="715112" y="594304"/>
                  <a:pt x="726401" y="577733"/>
                  <a:pt x="742914" y="563972"/>
                </a:cubicBezTo>
                <a:cubicBezTo>
                  <a:pt x="747969" y="559759"/>
                  <a:pt x="753865" y="556671"/>
                  <a:pt x="759340" y="553021"/>
                </a:cubicBezTo>
                <a:cubicBezTo>
                  <a:pt x="766641" y="542070"/>
                  <a:pt x="771935" y="529475"/>
                  <a:pt x="781242" y="520168"/>
                </a:cubicBezTo>
                <a:cubicBezTo>
                  <a:pt x="792193" y="509217"/>
                  <a:pt x="805504" y="500201"/>
                  <a:pt x="814095" y="487315"/>
                </a:cubicBezTo>
                <a:cubicBezTo>
                  <a:pt x="817745" y="481840"/>
                  <a:pt x="820094" y="475222"/>
                  <a:pt x="825046" y="470889"/>
                </a:cubicBezTo>
                <a:cubicBezTo>
                  <a:pt x="848219" y="450613"/>
                  <a:pt x="851763" y="451032"/>
                  <a:pt x="874325" y="443512"/>
                </a:cubicBezTo>
                <a:cubicBezTo>
                  <a:pt x="879800" y="439862"/>
                  <a:pt x="884738" y="435234"/>
                  <a:pt x="890751" y="432561"/>
                </a:cubicBezTo>
                <a:cubicBezTo>
                  <a:pt x="901299" y="427873"/>
                  <a:pt x="923604" y="421610"/>
                  <a:pt x="923604" y="421610"/>
                </a:cubicBezTo>
                <a:cubicBezTo>
                  <a:pt x="929079" y="417960"/>
                  <a:pt x="934017" y="413332"/>
                  <a:pt x="940030" y="410659"/>
                </a:cubicBezTo>
                <a:cubicBezTo>
                  <a:pt x="950578" y="405971"/>
                  <a:pt x="963278" y="406111"/>
                  <a:pt x="972883" y="399708"/>
                </a:cubicBezTo>
                <a:cubicBezTo>
                  <a:pt x="1011997" y="373632"/>
                  <a:pt x="992967" y="380998"/>
                  <a:pt x="1027637" y="372331"/>
                </a:cubicBezTo>
                <a:cubicBezTo>
                  <a:pt x="1065292" y="347228"/>
                  <a:pt x="1048004" y="354591"/>
                  <a:pt x="1076916" y="344954"/>
                </a:cubicBezTo>
                <a:cubicBezTo>
                  <a:pt x="1091518" y="335219"/>
                  <a:pt x="1096993" y="334612"/>
                  <a:pt x="1104294" y="317576"/>
                </a:cubicBezTo>
                <a:cubicBezTo>
                  <a:pt x="1107258" y="310659"/>
                  <a:pt x="1107127" y="302721"/>
                  <a:pt x="1109769" y="295675"/>
                </a:cubicBezTo>
                <a:cubicBezTo>
                  <a:pt x="1112635" y="288032"/>
                  <a:pt x="1117689" y="281352"/>
                  <a:pt x="1120720" y="273773"/>
                </a:cubicBezTo>
                <a:cubicBezTo>
                  <a:pt x="1125007" y="263055"/>
                  <a:pt x="1128021" y="251871"/>
                  <a:pt x="1131671" y="240920"/>
                </a:cubicBezTo>
                <a:lnTo>
                  <a:pt x="1137146" y="224494"/>
                </a:lnTo>
                <a:cubicBezTo>
                  <a:pt x="1138971" y="219018"/>
                  <a:pt x="1141222" y="213667"/>
                  <a:pt x="1142622" y="208067"/>
                </a:cubicBezTo>
                <a:lnTo>
                  <a:pt x="1148097" y="186166"/>
                </a:lnTo>
                <a:cubicBezTo>
                  <a:pt x="1147181" y="179752"/>
                  <a:pt x="1141165" y="121315"/>
                  <a:pt x="1131671" y="114985"/>
                </a:cubicBezTo>
                <a:lnTo>
                  <a:pt x="1115245" y="104034"/>
                </a:lnTo>
                <a:cubicBezTo>
                  <a:pt x="1113420" y="98559"/>
                  <a:pt x="1113850" y="91689"/>
                  <a:pt x="1109769" y="87608"/>
                </a:cubicBezTo>
                <a:cubicBezTo>
                  <a:pt x="1105688" y="83527"/>
                  <a:pt x="1098505" y="84713"/>
                  <a:pt x="1093343" y="82132"/>
                </a:cubicBezTo>
                <a:cubicBezTo>
                  <a:pt x="1050894" y="60907"/>
                  <a:pt x="1101769" y="79465"/>
                  <a:pt x="1060490" y="65706"/>
                </a:cubicBezTo>
                <a:cubicBezTo>
                  <a:pt x="1025779" y="69562"/>
                  <a:pt x="1017206" y="68288"/>
                  <a:pt x="989309" y="76657"/>
                </a:cubicBezTo>
                <a:cubicBezTo>
                  <a:pt x="978253" y="79974"/>
                  <a:pt x="967408" y="83958"/>
                  <a:pt x="956457" y="87608"/>
                </a:cubicBezTo>
                <a:lnTo>
                  <a:pt x="940030" y="93083"/>
                </a:lnTo>
                <a:cubicBezTo>
                  <a:pt x="902376" y="118187"/>
                  <a:pt x="919664" y="110824"/>
                  <a:pt x="890751" y="120460"/>
                </a:cubicBezTo>
                <a:cubicBezTo>
                  <a:pt x="879800" y="127761"/>
                  <a:pt x="867206" y="133056"/>
                  <a:pt x="857899" y="142362"/>
                </a:cubicBezTo>
                <a:cubicBezTo>
                  <a:pt x="852423" y="147837"/>
                  <a:pt x="847584" y="154034"/>
                  <a:pt x="841472" y="158788"/>
                </a:cubicBezTo>
                <a:cubicBezTo>
                  <a:pt x="831083" y="166868"/>
                  <a:pt x="819570" y="173389"/>
                  <a:pt x="808619" y="180690"/>
                </a:cubicBezTo>
                <a:lnTo>
                  <a:pt x="792193" y="191641"/>
                </a:lnTo>
                <a:cubicBezTo>
                  <a:pt x="786718" y="195291"/>
                  <a:pt x="782010" y="200511"/>
                  <a:pt x="775767" y="202592"/>
                </a:cubicBezTo>
                <a:lnTo>
                  <a:pt x="726488" y="219018"/>
                </a:lnTo>
                <a:lnTo>
                  <a:pt x="710061" y="224494"/>
                </a:lnTo>
                <a:cubicBezTo>
                  <a:pt x="684509" y="222669"/>
                  <a:pt x="658865" y="221847"/>
                  <a:pt x="633405" y="219018"/>
                </a:cubicBezTo>
                <a:cubicBezTo>
                  <a:pt x="619390" y="217461"/>
                  <a:pt x="608299" y="211845"/>
                  <a:pt x="595077" y="208067"/>
                </a:cubicBezTo>
                <a:cubicBezTo>
                  <a:pt x="546924" y="194309"/>
                  <a:pt x="596153" y="210251"/>
                  <a:pt x="556749" y="197117"/>
                </a:cubicBezTo>
                <a:cubicBezTo>
                  <a:pt x="545798" y="189816"/>
                  <a:pt x="531197" y="186166"/>
                  <a:pt x="523896" y="175215"/>
                </a:cubicBezTo>
                <a:cubicBezTo>
                  <a:pt x="520246" y="169739"/>
                  <a:pt x="517898" y="163122"/>
                  <a:pt x="512945" y="158788"/>
                </a:cubicBezTo>
                <a:cubicBezTo>
                  <a:pt x="503040" y="150121"/>
                  <a:pt x="480093" y="136887"/>
                  <a:pt x="480093" y="136887"/>
                </a:cubicBezTo>
                <a:cubicBezTo>
                  <a:pt x="476443" y="131411"/>
                  <a:pt x="474095" y="124794"/>
                  <a:pt x="469142" y="120460"/>
                </a:cubicBezTo>
                <a:cubicBezTo>
                  <a:pt x="459237" y="111793"/>
                  <a:pt x="436289" y="98558"/>
                  <a:pt x="436289" y="98558"/>
                </a:cubicBezTo>
                <a:cubicBezTo>
                  <a:pt x="416213" y="68445"/>
                  <a:pt x="436288" y="93994"/>
                  <a:pt x="408912" y="71181"/>
                </a:cubicBezTo>
                <a:cubicBezTo>
                  <a:pt x="402963" y="66224"/>
                  <a:pt x="398928" y="59050"/>
                  <a:pt x="392485" y="54755"/>
                </a:cubicBezTo>
                <a:cubicBezTo>
                  <a:pt x="387683" y="51554"/>
                  <a:pt x="381221" y="51860"/>
                  <a:pt x="376059" y="49279"/>
                </a:cubicBezTo>
                <a:cubicBezTo>
                  <a:pt x="370173" y="46336"/>
                  <a:pt x="365646" y="41001"/>
                  <a:pt x="359633" y="38329"/>
                </a:cubicBezTo>
                <a:cubicBezTo>
                  <a:pt x="349084" y="33641"/>
                  <a:pt x="326780" y="27378"/>
                  <a:pt x="326780" y="27378"/>
                </a:cubicBezTo>
                <a:cubicBezTo>
                  <a:pt x="321305" y="23728"/>
                  <a:pt x="316367" y="19100"/>
                  <a:pt x="310354" y="16427"/>
                </a:cubicBezTo>
                <a:cubicBezTo>
                  <a:pt x="293218" y="8811"/>
                  <a:pt x="273799" y="4551"/>
                  <a:pt x="255599" y="0"/>
                </a:cubicBezTo>
                <a:cubicBezTo>
                  <a:pt x="224592" y="4430"/>
                  <a:pt x="221179" y="3577"/>
                  <a:pt x="195369" y="10951"/>
                </a:cubicBezTo>
                <a:cubicBezTo>
                  <a:pt x="189819" y="12537"/>
                  <a:pt x="183988" y="13624"/>
                  <a:pt x="178943" y="16427"/>
                </a:cubicBezTo>
                <a:cubicBezTo>
                  <a:pt x="167438" y="22819"/>
                  <a:pt x="157041" y="31028"/>
                  <a:pt x="146090" y="38329"/>
                </a:cubicBezTo>
                <a:cubicBezTo>
                  <a:pt x="146088" y="38331"/>
                  <a:pt x="113238" y="60229"/>
                  <a:pt x="113237" y="60230"/>
                </a:cubicBezTo>
                <a:cubicBezTo>
                  <a:pt x="102286" y="71181"/>
                  <a:pt x="88976" y="80197"/>
                  <a:pt x="80385" y="93083"/>
                </a:cubicBezTo>
                <a:lnTo>
                  <a:pt x="58483" y="125936"/>
                </a:lnTo>
                <a:cubicBezTo>
                  <a:pt x="54833" y="136887"/>
                  <a:pt x="44732" y="147590"/>
                  <a:pt x="47532" y="158788"/>
                </a:cubicBezTo>
                <a:cubicBezTo>
                  <a:pt x="49357" y="166089"/>
                  <a:pt x="50846" y="173482"/>
                  <a:pt x="53008" y="180690"/>
                </a:cubicBezTo>
                <a:cubicBezTo>
                  <a:pt x="58474" y="198911"/>
                  <a:pt x="68553" y="234858"/>
                  <a:pt x="85860" y="246396"/>
                </a:cubicBezTo>
                <a:cubicBezTo>
                  <a:pt x="100462" y="256130"/>
                  <a:pt x="107362" y="259179"/>
                  <a:pt x="118713" y="273773"/>
                </a:cubicBezTo>
                <a:cubicBezTo>
                  <a:pt x="126793" y="284162"/>
                  <a:pt x="131308" y="297319"/>
                  <a:pt x="140615" y="306626"/>
                </a:cubicBezTo>
                <a:cubicBezTo>
                  <a:pt x="146090" y="312101"/>
                  <a:pt x="152287" y="316940"/>
                  <a:pt x="157041" y="323052"/>
                </a:cubicBezTo>
                <a:cubicBezTo>
                  <a:pt x="202886" y="381995"/>
                  <a:pt x="158077" y="335039"/>
                  <a:pt x="195369" y="372331"/>
                </a:cubicBezTo>
                <a:cubicBezTo>
                  <a:pt x="197194" y="377806"/>
                  <a:pt x="200845" y="382985"/>
                  <a:pt x="200845" y="388757"/>
                </a:cubicBezTo>
                <a:cubicBezTo>
                  <a:pt x="200845" y="395002"/>
                  <a:pt x="194214" y="423921"/>
                  <a:pt x="189894" y="432561"/>
                </a:cubicBezTo>
                <a:cubicBezTo>
                  <a:pt x="180922" y="450506"/>
                  <a:pt x="180768" y="446249"/>
                  <a:pt x="178943" y="448987"/>
                </a:cubicBezTo>
                <a:close/>
              </a:path>
            </a:pathLst>
          </a:custGeom>
          <a:noFill/>
          <a:ln w="127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Helvetica Neue Regular" charset="0"/>
            </a:endParaRPr>
          </a:p>
        </p:txBody>
      </p:sp>
      <p:pic>
        <p:nvPicPr>
          <p:cNvPr id="149" name="Picture 14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824861" y="2417173"/>
            <a:ext cx="173710" cy="176355"/>
          </a:xfrm>
          <a:prstGeom prst="rect">
            <a:avLst/>
          </a:prstGeom>
        </p:spPr>
      </p:pic>
      <p:pic>
        <p:nvPicPr>
          <p:cNvPr id="150" name="Picture 14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69124" y="2475022"/>
            <a:ext cx="154082" cy="151349"/>
          </a:xfrm>
          <a:prstGeom prst="rect">
            <a:avLst/>
          </a:prstGeom>
        </p:spPr>
      </p:pic>
      <p:cxnSp>
        <p:nvCxnSpPr>
          <p:cNvPr id="152" name="Straight Connector 151"/>
          <p:cNvCxnSpPr/>
          <p:nvPr/>
        </p:nvCxnSpPr>
        <p:spPr>
          <a:xfrm flipV="1">
            <a:off x="1423206" y="1908273"/>
            <a:ext cx="133424" cy="1075609"/>
          </a:xfrm>
          <a:prstGeom prst="line">
            <a:avLst/>
          </a:prstGeom>
          <a:ln w="19050" cmpd="sng">
            <a:solidFill>
              <a:schemeClr val="accent6"/>
            </a:solidFill>
            <a:prstDash val="dash"/>
          </a:ln>
          <a:effectLst/>
        </p:spPr>
        <p:style>
          <a:lnRef idx="2">
            <a:schemeClr val="accent1"/>
          </a:lnRef>
          <a:fillRef idx="0">
            <a:schemeClr val="accent1"/>
          </a:fillRef>
          <a:effectRef idx="1">
            <a:schemeClr val="accent1"/>
          </a:effectRef>
          <a:fontRef idx="minor">
            <a:schemeClr val="tx1"/>
          </a:fontRef>
        </p:style>
      </p:cxnSp>
      <p:pic>
        <p:nvPicPr>
          <p:cNvPr id="154" name="Picture 15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4022" y="3293054"/>
            <a:ext cx="1226542" cy="866245"/>
          </a:xfrm>
          <a:prstGeom prst="rect">
            <a:avLst/>
          </a:prstGeom>
        </p:spPr>
      </p:pic>
      <p:cxnSp>
        <p:nvCxnSpPr>
          <p:cNvPr id="156" name="Elbow Connector 155"/>
          <p:cNvCxnSpPr>
            <a:stCxn id="133" idx="2"/>
            <a:endCxn id="154" idx="3"/>
          </p:cNvCxnSpPr>
          <p:nvPr/>
        </p:nvCxnSpPr>
        <p:spPr>
          <a:xfrm rot="5400000">
            <a:off x="2942548" y="3016925"/>
            <a:ext cx="647268" cy="771236"/>
          </a:xfrm>
          <a:prstGeom prst="bentConnector2">
            <a:avLst/>
          </a:prstGeom>
          <a:ln w="12700" cmpd="sng">
            <a:solidFill>
              <a:srgbClr val="3264A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8" name="Elbow Connector 157"/>
          <p:cNvCxnSpPr>
            <a:stCxn id="154" idx="1"/>
          </p:cNvCxnSpPr>
          <p:nvPr/>
        </p:nvCxnSpPr>
        <p:spPr>
          <a:xfrm rot="10800000">
            <a:off x="1175282" y="3080235"/>
            <a:ext cx="478740" cy="645943"/>
          </a:xfrm>
          <a:prstGeom prst="bentConnector2">
            <a:avLst/>
          </a:prstGeom>
          <a:ln w="12700" cmpd="sng">
            <a:solidFill>
              <a:srgbClr val="3264A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59" name="Picture 15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63178" y="2298099"/>
            <a:ext cx="154082" cy="151349"/>
          </a:xfrm>
          <a:prstGeom prst="rect">
            <a:avLst/>
          </a:prstGeom>
        </p:spPr>
      </p:pic>
      <p:pic>
        <p:nvPicPr>
          <p:cNvPr id="161" name="Picture 16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277751" y="1962756"/>
            <a:ext cx="173710" cy="176355"/>
          </a:xfrm>
          <a:prstGeom prst="rect">
            <a:avLst/>
          </a:prstGeom>
        </p:spPr>
      </p:pic>
      <p:sp>
        <p:nvSpPr>
          <p:cNvPr id="162" name="TextBox 161"/>
          <p:cNvSpPr txBox="1"/>
          <p:nvPr/>
        </p:nvSpPr>
        <p:spPr>
          <a:xfrm>
            <a:off x="1975329" y="3064652"/>
            <a:ext cx="706155" cy="338554"/>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Learn</a:t>
            </a:r>
          </a:p>
        </p:txBody>
      </p:sp>
      <p:grpSp>
        <p:nvGrpSpPr>
          <p:cNvPr id="163" name="Group 162"/>
          <p:cNvGrpSpPr/>
          <p:nvPr/>
        </p:nvGrpSpPr>
        <p:grpSpPr>
          <a:xfrm>
            <a:off x="4733916" y="2546003"/>
            <a:ext cx="1664537" cy="1127943"/>
            <a:chOff x="985580" y="2449883"/>
            <a:chExt cx="1664537" cy="1127943"/>
          </a:xfrm>
        </p:grpSpPr>
        <p:cxnSp>
          <p:nvCxnSpPr>
            <p:cNvPr id="164" name="Straight Arrow Connector 163"/>
            <p:cNvCxnSpPr/>
            <p:nvPr/>
          </p:nvCxnSpPr>
          <p:spPr>
            <a:xfrm flipV="1">
              <a:off x="985580" y="2449883"/>
              <a:ext cx="0" cy="1127942"/>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5" name="Straight Arrow Connector 164"/>
            <p:cNvCxnSpPr/>
            <p:nvPr/>
          </p:nvCxnSpPr>
          <p:spPr>
            <a:xfrm flipV="1">
              <a:off x="985580" y="3577825"/>
              <a:ext cx="1664537" cy="1"/>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166" name="Picture 16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776862" y="2725556"/>
            <a:ext cx="910650" cy="910650"/>
          </a:xfrm>
          <a:prstGeom prst="rect">
            <a:avLst/>
          </a:prstGeom>
        </p:spPr>
      </p:pic>
      <p:sp>
        <p:nvSpPr>
          <p:cNvPr id="167" name="Donut 166"/>
          <p:cNvSpPr/>
          <p:nvPr/>
        </p:nvSpPr>
        <p:spPr>
          <a:xfrm>
            <a:off x="5040542" y="2767883"/>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68" name="Donut 167"/>
          <p:cNvSpPr/>
          <p:nvPr/>
        </p:nvSpPr>
        <p:spPr>
          <a:xfrm>
            <a:off x="5071317" y="3192562"/>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69" name="Donut 168"/>
          <p:cNvSpPr/>
          <p:nvPr/>
        </p:nvSpPr>
        <p:spPr>
          <a:xfrm>
            <a:off x="5800717" y="2860434"/>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70" name="Donut 169"/>
          <p:cNvSpPr/>
          <p:nvPr/>
        </p:nvSpPr>
        <p:spPr>
          <a:xfrm>
            <a:off x="5504613" y="2719061"/>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71" name="Donut 170"/>
          <p:cNvSpPr/>
          <p:nvPr/>
        </p:nvSpPr>
        <p:spPr>
          <a:xfrm>
            <a:off x="5456665" y="3010884"/>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72" name="Donut 171"/>
          <p:cNvSpPr/>
          <p:nvPr/>
        </p:nvSpPr>
        <p:spPr>
          <a:xfrm>
            <a:off x="5198203" y="2962936"/>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73" name="Donut 172"/>
          <p:cNvSpPr/>
          <p:nvPr/>
        </p:nvSpPr>
        <p:spPr>
          <a:xfrm>
            <a:off x="5704821" y="3294467"/>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74" name="Donut 173"/>
          <p:cNvSpPr/>
          <p:nvPr/>
        </p:nvSpPr>
        <p:spPr>
          <a:xfrm>
            <a:off x="5360769" y="3315288"/>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75" name="Donut 174"/>
          <p:cNvSpPr/>
          <p:nvPr/>
        </p:nvSpPr>
        <p:spPr>
          <a:xfrm>
            <a:off x="5896091" y="3073560"/>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176" name="TextBox 175"/>
          <p:cNvSpPr txBox="1"/>
          <p:nvPr/>
        </p:nvSpPr>
        <p:spPr>
          <a:xfrm>
            <a:off x="4599229" y="2163430"/>
            <a:ext cx="620683" cy="307777"/>
          </a:xfrm>
          <a:prstGeom prst="rect">
            <a:avLst/>
          </a:prstGeom>
          <a:noFill/>
        </p:spPr>
        <p:txBody>
          <a:bodyPr wrap="none" rtlCol="0">
            <a:spAutoFit/>
          </a:bodyPr>
          <a:lstStyle/>
          <a:p>
            <a:pPr marL="0" defTabSz="430213">
              <a:spcAft>
                <a:spcPts val="400"/>
              </a:spcAft>
              <a:buSzPct val="100000"/>
            </a:pPr>
            <a:r>
              <a:rPr lang="en-US" sz="1400" dirty="0">
                <a:solidFill>
                  <a:srgbClr val="000000"/>
                </a:solidFill>
                <a:latin typeface="Helvetica Neue Regular" charset="0"/>
                <a:cs typeface="Helvetica Neue Regular" charset="0"/>
              </a:rPr>
              <a:t>items</a:t>
            </a:r>
          </a:p>
        </p:txBody>
      </p:sp>
      <p:pic>
        <p:nvPicPr>
          <p:cNvPr id="182" name="Picture 18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80291" y="2030065"/>
            <a:ext cx="1226542" cy="866245"/>
          </a:xfrm>
          <a:prstGeom prst="rect">
            <a:avLst/>
          </a:prstGeom>
        </p:spPr>
      </p:pic>
      <p:pic>
        <p:nvPicPr>
          <p:cNvPr id="185" name="Picture 18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15330" y="2814957"/>
            <a:ext cx="154082" cy="151349"/>
          </a:xfrm>
          <a:prstGeom prst="rect">
            <a:avLst/>
          </a:prstGeom>
        </p:spPr>
      </p:pic>
      <p:pic>
        <p:nvPicPr>
          <p:cNvPr id="186" name="Picture 18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5478261" y="2555370"/>
            <a:ext cx="137205" cy="139294"/>
          </a:xfrm>
          <a:prstGeom prst="rect">
            <a:avLst/>
          </a:prstGeom>
        </p:spPr>
      </p:pic>
      <p:sp>
        <p:nvSpPr>
          <p:cNvPr id="187" name="TextBox 186"/>
          <p:cNvSpPr txBox="1"/>
          <p:nvPr/>
        </p:nvSpPr>
        <p:spPr>
          <a:xfrm>
            <a:off x="6563728" y="1723607"/>
            <a:ext cx="706155" cy="338554"/>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Learn</a:t>
            </a:r>
          </a:p>
        </p:txBody>
      </p:sp>
      <p:cxnSp>
        <p:nvCxnSpPr>
          <p:cNvPr id="194" name="Elbow Connector 193"/>
          <p:cNvCxnSpPr>
            <a:stCxn id="182" idx="3"/>
            <a:endCxn id="166" idx="0"/>
          </p:cNvCxnSpPr>
          <p:nvPr/>
        </p:nvCxnSpPr>
        <p:spPr>
          <a:xfrm>
            <a:off x="7506833" y="2463188"/>
            <a:ext cx="725354" cy="262368"/>
          </a:xfrm>
          <a:prstGeom prst="bentConnector2">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95" name="TextBox 194"/>
          <p:cNvSpPr txBox="1"/>
          <p:nvPr/>
        </p:nvSpPr>
        <p:spPr>
          <a:xfrm>
            <a:off x="5732416" y="2572157"/>
            <a:ext cx="240772" cy="307777"/>
          </a:xfrm>
          <a:prstGeom prst="rect">
            <a:avLst/>
          </a:prstGeom>
          <a:noFill/>
        </p:spPr>
        <p:txBody>
          <a:bodyPr wrap="none" rtlCol="0">
            <a:spAutoFit/>
          </a:bodyPr>
          <a:lstStyle/>
          <a:p>
            <a:pPr marL="0" defTabSz="430213">
              <a:spcAft>
                <a:spcPts val="400"/>
              </a:spcAft>
              <a:buSzPct val="100000"/>
            </a:pPr>
            <a:r>
              <a:rPr lang="en-US" sz="1400" dirty="0">
                <a:solidFill>
                  <a:srgbClr val="000000"/>
                </a:solidFill>
                <a:latin typeface="Helvetica Neue Regular" charset="0"/>
                <a:cs typeface="Helvetica Neue Regular" charset="0"/>
              </a:rPr>
              <a:t>t</a:t>
            </a:r>
          </a:p>
        </p:txBody>
      </p:sp>
      <p:sp>
        <p:nvSpPr>
          <p:cNvPr id="196" name="TextBox 195"/>
          <p:cNvSpPr txBox="1"/>
          <p:nvPr/>
        </p:nvSpPr>
        <p:spPr>
          <a:xfrm>
            <a:off x="7623783" y="2107893"/>
            <a:ext cx="1454244" cy="338554"/>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Is t       or     ?</a:t>
            </a:r>
          </a:p>
        </p:txBody>
      </p:sp>
      <p:pic>
        <p:nvPicPr>
          <p:cNvPr id="198" name="Picture 19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48325" y="2213524"/>
            <a:ext cx="154082" cy="151349"/>
          </a:xfrm>
          <a:prstGeom prst="rect">
            <a:avLst/>
          </a:prstGeom>
        </p:spPr>
      </p:pic>
      <p:pic>
        <p:nvPicPr>
          <p:cNvPr id="199" name="Picture 19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8669246" y="2244521"/>
            <a:ext cx="97370" cy="98853"/>
          </a:xfrm>
          <a:prstGeom prst="rect">
            <a:avLst/>
          </a:prstGeom>
        </p:spPr>
      </p:pic>
      <p:cxnSp>
        <p:nvCxnSpPr>
          <p:cNvPr id="201" name="Straight Arrow Connector 200"/>
          <p:cNvCxnSpPr>
            <a:stCxn id="166" idx="3"/>
          </p:cNvCxnSpPr>
          <p:nvPr/>
        </p:nvCxnSpPr>
        <p:spPr>
          <a:xfrm flipH="1" flipV="1">
            <a:off x="6393642" y="3163948"/>
            <a:ext cx="1383220" cy="16933"/>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3" name="Elbow Connector 202"/>
          <p:cNvCxnSpPr>
            <a:stCxn id="195" idx="0"/>
            <a:endCxn id="182" idx="1"/>
          </p:cNvCxnSpPr>
          <p:nvPr/>
        </p:nvCxnSpPr>
        <p:spPr>
          <a:xfrm rot="5400000" flipH="1" flipV="1">
            <a:off x="6012062" y="2303929"/>
            <a:ext cx="108969" cy="427489"/>
          </a:xfrm>
          <a:prstGeom prst="bentConnector2">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flipV="1">
            <a:off x="5270650" y="2823014"/>
            <a:ext cx="975470" cy="681003"/>
          </a:xfrm>
          <a:prstGeom prst="line">
            <a:avLst/>
          </a:prstGeom>
          <a:ln w="19050" cmpd="sng">
            <a:solidFill>
              <a:schemeClr val="accent6"/>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flipV="1">
            <a:off x="4884533" y="2713289"/>
            <a:ext cx="1206202" cy="365620"/>
          </a:xfrm>
          <a:prstGeom prst="line">
            <a:avLst/>
          </a:prstGeom>
          <a:ln w="19050" cmpd="sng">
            <a:solidFill>
              <a:schemeClr val="accent6"/>
            </a:solidFill>
            <a:prstDash val="dash"/>
          </a:ln>
          <a:effectLst/>
        </p:spPr>
        <p:style>
          <a:lnRef idx="2">
            <a:schemeClr val="accent1"/>
          </a:lnRef>
          <a:fillRef idx="0">
            <a:schemeClr val="accent1"/>
          </a:fillRef>
          <a:effectRef idx="1">
            <a:schemeClr val="accent1"/>
          </a:effectRef>
          <a:fontRef idx="minor">
            <a:schemeClr val="tx1"/>
          </a:fontRef>
        </p:style>
      </p:cxnSp>
      <p:sp>
        <p:nvSpPr>
          <p:cNvPr id="212" name="TextBox 211"/>
          <p:cNvSpPr txBox="1"/>
          <p:nvPr/>
        </p:nvSpPr>
        <p:spPr>
          <a:xfrm>
            <a:off x="5288705" y="2546058"/>
            <a:ext cx="287258" cy="338554"/>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v</a:t>
            </a:r>
          </a:p>
        </p:txBody>
      </p:sp>
      <p:sp>
        <p:nvSpPr>
          <p:cNvPr id="213" name="TextBox 212"/>
          <p:cNvSpPr txBox="1"/>
          <p:nvPr/>
        </p:nvSpPr>
        <p:spPr>
          <a:xfrm>
            <a:off x="7852884" y="2099367"/>
            <a:ext cx="138418" cy="338554"/>
          </a:xfrm>
          <a:prstGeom prst="rect">
            <a:avLst/>
          </a:prstGeom>
          <a:solidFill>
            <a:schemeClr val="bg1"/>
          </a:solidFill>
        </p:spPr>
        <p:txBody>
          <a:bodyPr wrap="squar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v</a:t>
            </a:r>
          </a:p>
        </p:txBody>
      </p:sp>
      <p:pic>
        <p:nvPicPr>
          <p:cNvPr id="214" name="Picture 2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4501" y="3957699"/>
            <a:ext cx="777457" cy="777457"/>
          </a:xfrm>
          <a:prstGeom prst="rect">
            <a:avLst/>
          </a:prstGeom>
        </p:spPr>
      </p:pic>
      <p:pic>
        <p:nvPicPr>
          <p:cNvPr id="215" name="Picture 21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360769" y="3914206"/>
            <a:ext cx="768719" cy="768719"/>
          </a:xfrm>
          <a:prstGeom prst="rect">
            <a:avLst/>
          </a:prstGeom>
        </p:spPr>
      </p:pic>
      <p:cxnSp>
        <p:nvCxnSpPr>
          <p:cNvPr id="3" name="Straight Connector 2"/>
          <p:cNvCxnSpPr/>
          <p:nvPr/>
        </p:nvCxnSpPr>
        <p:spPr>
          <a:xfrm flipH="1">
            <a:off x="4385733" y="1723607"/>
            <a:ext cx="16934" cy="2868160"/>
          </a:xfrm>
          <a:prstGeom prst="line">
            <a:avLst/>
          </a:prstGeom>
          <a:ln/>
        </p:spPr>
        <p:style>
          <a:lnRef idx="2">
            <a:schemeClr val="accent3"/>
          </a:lnRef>
          <a:fillRef idx="0">
            <a:schemeClr val="accent3"/>
          </a:fillRef>
          <a:effectRef idx="1">
            <a:schemeClr val="accent3"/>
          </a:effectRef>
          <a:fontRef idx="minor">
            <a:schemeClr val="tx1"/>
          </a:fontRef>
        </p:style>
      </p:cxnSp>
      <p:sp>
        <p:nvSpPr>
          <p:cNvPr id="2" name="TextBox 1">
            <a:extLst>
              <a:ext uri="{FF2B5EF4-FFF2-40B4-BE49-F238E27FC236}">
                <a16:creationId xmlns:a16="http://schemas.microsoft.com/office/drawing/2014/main" id="{9019918C-086A-B445-A1D0-35595C57AF9E}"/>
              </a:ext>
            </a:extLst>
          </p:cNvPr>
          <p:cNvSpPr txBox="1"/>
          <p:nvPr/>
        </p:nvSpPr>
        <p:spPr>
          <a:xfrm>
            <a:off x="2108287" y="1683473"/>
            <a:ext cx="1082156" cy="420628"/>
          </a:xfrm>
          <a:prstGeom prst="rect">
            <a:avLst/>
          </a:prstGeom>
          <a:noFill/>
        </p:spPr>
        <p:txBody>
          <a:bodyPr wrap="none" rtlCol="0">
            <a:spAutoFit/>
          </a:bodyPr>
          <a:lstStyle/>
          <a:p>
            <a:pPr marL="0" algn="ctr" defTabSz="430213">
              <a:lnSpc>
                <a:spcPct val="75000"/>
              </a:lnSpc>
              <a:spcAft>
                <a:spcPts val="400"/>
              </a:spcAft>
              <a:buSzPct val="100000"/>
            </a:pPr>
            <a:r>
              <a:rPr lang="en-US" sz="1200" b="1" dirty="0">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RESPONDS</a:t>
            </a:r>
          </a:p>
          <a:p>
            <a:pPr marL="0" algn="ctr" defTabSz="430213">
              <a:lnSpc>
                <a:spcPct val="75000"/>
              </a:lnSpc>
              <a:spcAft>
                <a:spcPts val="400"/>
              </a:spcAft>
              <a:buSzPct val="100000"/>
            </a:pPr>
            <a:r>
              <a:rPr lang="en-US" sz="1200" b="1" dirty="0">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To USER INPUT</a:t>
            </a:r>
          </a:p>
        </p:txBody>
      </p:sp>
      <p:sp>
        <p:nvSpPr>
          <p:cNvPr id="66" name="TextBox 65">
            <a:extLst>
              <a:ext uri="{FF2B5EF4-FFF2-40B4-BE49-F238E27FC236}">
                <a16:creationId xmlns:a16="http://schemas.microsoft.com/office/drawing/2014/main" id="{168EB616-C6BB-C04B-B03F-35C500437467}"/>
              </a:ext>
            </a:extLst>
          </p:cNvPr>
          <p:cNvSpPr txBox="1"/>
          <p:nvPr/>
        </p:nvSpPr>
        <p:spPr>
          <a:xfrm>
            <a:off x="7876736" y="1604697"/>
            <a:ext cx="909223" cy="420628"/>
          </a:xfrm>
          <a:prstGeom prst="rect">
            <a:avLst/>
          </a:prstGeom>
          <a:noFill/>
        </p:spPr>
        <p:txBody>
          <a:bodyPr wrap="none" rtlCol="0">
            <a:spAutoFit/>
          </a:bodyPr>
          <a:lstStyle/>
          <a:p>
            <a:pPr marL="0" algn="ctr" defTabSz="430213">
              <a:lnSpc>
                <a:spcPct val="75000"/>
              </a:lnSpc>
              <a:spcAft>
                <a:spcPts val="400"/>
              </a:spcAft>
              <a:buSzPct val="100000"/>
            </a:pPr>
            <a:r>
              <a:rPr lang="en-US" sz="1200" b="1" dirty="0">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REQUESTS</a:t>
            </a:r>
          </a:p>
          <a:p>
            <a:pPr marL="0" algn="ctr" defTabSz="430213">
              <a:lnSpc>
                <a:spcPct val="75000"/>
              </a:lnSpc>
              <a:spcAft>
                <a:spcPts val="400"/>
              </a:spcAft>
              <a:buSzPct val="100000"/>
            </a:pPr>
            <a:r>
              <a:rPr lang="en-US" sz="1200" b="1" dirty="0">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USER INPUT</a:t>
            </a:r>
          </a:p>
        </p:txBody>
      </p:sp>
      <p:sp>
        <p:nvSpPr>
          <p:cNvPr id="67" name="TextBox 66">
            <a:extLst>
              <a:ext uri="{FF2B5EF4-FFF2-40B4-BE49-F238E27FC236}">
                <a16:creationId xmlns:a16="http://schemas.microsoft.com/office/drawing/2014/main" id="{C250DC7E-268E-8E45-8688-C4FB639E2702}"/>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4413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2"/>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6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8"/>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15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6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6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6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6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7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71"/>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72"/>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73"/>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74"/>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75"/>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76"/>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9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03"/>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82"/>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87"/>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166"/>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194"/>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96"/>
                                        </p:tgtEl>
                                        <p:attrNameLst>
                                          <p:attrName>style.visibility</p:attrName>
                                        </p:attrNameLst>
                                      </p:cBhvr>
                                      <p:to>
                                        <p:strVal val="visible"/>
                                      </p:to>
                                    </p:set>
                                  </p:childTnLst>
                                </p:cTn>
                              </p:par>
                              <p:par>
                                <p:cTn id="68" presetID="10" presetClass="entr" presetSubtype="0" fill="hold" grpId="0" nodeType="withEffect">
                                  <p:stCondLst>
                                    <p:cond delay="0"/>
                                  </p:stCondLst>
                                  <p:childTnLst>
                                    <p:set>
                                      <p:cBhvr>
                                        <p:cTn id="69" dur="1" fill="hold">
                                          <p:stCondLst>
                                            <p:cond delay="0"/>
                                          </p:stCondLst>
                                        </p:cTn>
                                        <p:tgtEl>
                                          <p:spTgt spid="66"/>
                                        </p:tgtEl>
                                        <p:attrNameLst>
                                          <p:attrName>style.visibility</p:attrName>
                                        </p:attrNameLst>
                                      </p:cBhvr>
                                      <p:to>
                                        <p:strVal val="visible"/>
                                      </p:to>
                                    </p:set>
                                    <p:animEffect transition="in" filter="fade">
                                      <p:cBhvr>
                                        <p:cTn id="70" dur="500"/>
                                        <p:tgtEl>
                                          <p:spTgt spid="66"/>
                                        </p:tgtEl>
                                      </p:cBhvr>
                                    </p:animEffect>
                                  </p:childTnLst>
                                </p:cTn>
                              </p:par>
                              <p:par>
                                <p:cTn id="71" presetID="1" presetClass="entr" presetSubtype="0" fill="hold" nodeType="withEffect">
                                  <p:stCondLst>
                                    <p:cond delay="0"/>
                                  </p:stCondLst>
                                  <p:childTnLst>
                                    <p:set>
                                      <p:cBhvr>
                                        <p:cTn id="72" dur="1" fill="hold">
                                          <p:stCondLst>
                                            <p:cond delay="0"/>
                                          </p:stCondLst>
                                        </p:cTn>
                                        <p:tgtEl>
                                          <p:spTgt spid="19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9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6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0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8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1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1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8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62" grpId="0"/>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p:bldP spid="187" grpId="0"/>
      <p:bldP spid="195" grpId="0"/>
      <p:bldP spid="196" grpId="0"/>
      <p:bldP spid="212" grpId="0"/>
      <p:bldP spid="213" grpId="0" animBg="1"/>
      <p:bldP spid="2" grpId="0"/>
      <p:bldP spid="66"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MindReader</a:t>
            </a:r>
            <a:endParaRPr lang="en-US" dirty="0"/>
          </a:p>
        </p:txBody>
      </p:sp>
      <p:sp>
        <p:nvSpPr>
          <p:cNvPr id="5" name="Content Placeholder 4"/>
          <p:cNvSpPr>
            <a:spLocks noGrp="1"/>
          </p:cNvSpPr>
          <p:nvPr>
            <p:ph sz="quarter" idx="12"/>
          </p:nvPr>
        </p:nvSpPr>
        <p:spPr/>
        <p:txBody>
          <a:bodyPr/>
          <a:lstStyle/>
          <a:p>
            <a:r>
              <a:rPr lang="en-US" sz="1600" dirty="0">
                <a:solidFill>
                  <a:srgbClr val="285096"/>
                </a:solidFill>
                <a:latin typeface="Helvetica Neue" charset="0"/>
                <a:ea typeface="Helvetica Neue" charset="0"/>
                <a:cs typeface="Helvetica Neue" charset="0"/>
              </a:rPr>
              <a:t>[</a:t>
            </a:r>
            <a:r>
              <a:rPr lang="ja-JP" altLang="ja-JP" sz="1600" dirty="0">
                <a:solidFill>
                  <a:srgbClr val="285096"/>
                </a:solidFill>
                <a:latin typeface="Helvetica Neue" charset="0"/>
                <a:ea typeface="Helvetica Neue" charset="0"/>
                <a:cs typeface="Helvetica Neue" charset="0"/>
              </a:rPr>
              <a:t>Ishikawa</a:t>
            </a:r>
            <a:r>
              <a:rPr lang="en-US" altLang="ja-JP" sz="1600" dirty="0">
                <a:solidFill>
                  <a:srgbClr val="285096"/>
                </a:solidFill>
                <a:latin typeface="Helvetica Neue" charset="0"/>
                <a:ea typeface="Helvetica Neue" charset="0"/>
                <a:cs typeface="Helvetica Neue" charset="0"/>
              </a:rPr>
              <a:t> </a:t>
            </a:r>
            <a:r>
              <a:rPr lang="en-US" sz="1600" dirty="0">
                <a:solidFill>
                  <a:srgbClr val="285096"/>
                </a:solidFill>
                <a:latin typeface="Helvetica Neue" charset="0"/>
                <a:ea typeface="Helvetica Neue" charset="0"/>
                <a:cs typeface="Helvetica Neue" charset="0"/>
              </a:rPr>
              <a:t>et al.,</a:t>
            </a:r>
            <a:r>
              <a:rPr lang="en-US" altLang="ja-JP" sz="1600" dirty="0">
                <a:solidFill>
                  <a:srgbClr val="285096"/>
                </a:solidFill>
                <a:latin typeface="Helvetica Neue" charset="0"/>
                <a:ea typeface="Helvetica Neue" charset="0"/>
                <a:cs typeface="Helvetica Neue" charset="0"/>
              </a:rPr>
              <a:t> 1999]</a:t>
            </a:r>
            <a:endParaRPr lang="en-US" sz="1600" dirty="0">
              <a:solidFill>
                <a:srgbClr val="285096"/>
              </a:solidFill>
              <a:latin typeface="Helvetica Neue" charset="0"/>
              <a:ea typeface="Helvetica Neue" charset="0"/>
              <a:cs typeface="Helvetica Neue" charset="0"/>
            </a:endParaRPr>
          </a:p>
        </p:txBody>
      </p:sp>
      <p:sp>
        <p:nvSpPr>
          <p:cNvPr id="251" name="Line 4"/>
          <p:cNvSpPr>
            <a:spLocks noChangeShapeType="1"/>
          </p:cNvSpPr>
          <p:nvPr/>
        </p:nvSpPr>
        <p:spPr bwMode="auto">
          <a:xfrm flipV="1">
            <a:off x="4994847" y="1599843"/>
            <a:ext cx="0" cy="2743200"/>
          </a:xfrm>
          <a:prstGeom prst="line">
            <a:avLst/>
          </a:prstGeom>
          <a:noFill/>
          <a:ln w="12700" cap="sq">
            <a:solidFill>
              <a:srgbClr val="00000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52" name="Line 5"/>
          <p:cNvSpPr>
            <a:spLocks noChangeShapeType="1"/>
          </p:cNvSpPr>
          <p:nvPr/>
        </p:nvSpPr>
        <p:spPr bwMode="auto">
          <a:xfrm>
            <a:off x="4994847" y="4343043"/>
            <a:ext cx="2971800" cy="0"/>
          </a:xfrm>
          <a:prstGeom prst="line">
            <a:avLst/>
          </a:prstGeom>
          <a:noFill/>
          <a:ln w="12700" cap="sq">
            <a:solidFill>
              <a:srgbClr val="00000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53" name="Line 6"/>
          <p:cNvSpPr>
            <a:spLocks noChangeShapeType="1"/>
          </p:cNvSpPr>
          <p:nvPr/>
        </p:nvSpPr>
        <p:spPr bwMode="auto">
          <a:xfrm>
            <a:off x="5985447" y="2057043"/>
            <a:ext cx="76200" cy="762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254" name="Line 7"/>
          <p:cNvSpPr>
            <a:spLocks noChangeShapeType="1"/>
          </p:cNvSpPr>
          <p:nvPr/>
        </p:nvSpPr>
        <p:spPr bwMode="auto">
          <a:xfrm flipV="1">
            <a:off x="6061647" y="1980843"/>
            <a:ext cx="152400" cy="1524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255" name="Line 8"/>
          <p:cNvSpPr>
            <a:spLocks noChangeShapeType="1"/>
          </p:cNvSpPr>
          <p:nvPr/>
        </p:nvSpPr>
        <p:spPr bwMode="auto">
          <a:xfrm>
            <a:off x="6518847" y="1828443"/>
            <a:ext cx="76200" cy="762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256" name="Line 9"/>
          <p:cNvSpPr>
            <a:spLocks noChangeShapeType="1"/>
          </p:cNvSpPr>
          <p:nvPr/>
        </p:nvSpPr>
        <p:spPr bwMode="auto">
          <a:xfrm flipV="1">
            <a:off x="6595047" y="1752243"/>
            <a:ext cx="152400" cy="1524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257" name="Line 10"/>
          <p:cNvSpPr>
            <a:spLocks noChangeShapeType="1"/>
          </p:cNvSpPr>
          <p:nvPr/>
        </p:nvSpPr>
        <p:spPr bwMode="auto">
          <a:xfrm>
            <a:off x="5604447" y="2438043"/>
            <a:ext cx="76200" cy="762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258" name="Line 11"/>
          <p:cNvSpPr>
            <a:spLocks noChangeShapeType="1"/>
          </p:cNvSpPr>
          <p:nvPr/>
        </p:nvSpPr>
        <p:spPr bwMode="auto">
          <a:xfrm flipV="1">
            <a:off x="5680647" y="2361843"/>
            <a:ext cx="152400" cy="1524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259" name="Line 12"/>
          <p:cNvSpPr>
            <a:spLocks noChangeShapeType="1"/>
          </p:cNvSpPr>
          <p:nvPr/>
        </p:nvSpPr>
        <p:spPr bwMode="auto">
          <a:xfrm>
            <a:off x="5299647" y="3123843"/>
            <a:ext cx="76200" cy="762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260" name="Line 13"/>
          <p:cNvSpPr>
            <a:spLocks noChangeShapeType="1"/>
          </p:cNvSpPr>
          <p:nvPr/>
        </p:nvSpPr>
        <p:spPr bwMode="auto">
          <a:xfrm flipV="1">
            <a:off x="5375847" y="3047643"/>
            <a:ext cx="152400" cy="1524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261" name="Line 14"/>
          <p:cNvSpPr>
            <a:spLocks noChangeShapeType="1"/>
          </p:cNvSpPr>
          <p:nvPr/>
        </p:nvSpPr>
        <p:spPr bwMode="auto">
          <a:xfrm>
            <a:off x="5756847" y="3504843"/>
            <a:ext cx="76200" cy="762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262" name="Line 15"/>
          <p:cNvSpPr>
            <a:spLocks noChangeShapeType="1"/>
          </p:cNvSpPr>
          <p:nvPr/>
        </p:nvSpPr>
        <p:spPr bwMode="auto">
          <a:xfrm flipV="1">
            <a:off x="5833047" y="3428643"/>
            <a:ext cx="152400" cy="1524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263" name="Line 16"/>
          <p:cNvSpPr>
            <a:spLocks noChangeShapeType="1"/>
          </p:cNvSpPr>
          <p:nvPr/>
        </p:nvSpPr>
        <p:spPr bwMode="auto">
          <a:xfrm>
            <a:off x="6518847" y="3200043"/>
            <a:ext cx="76200" cy="762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264" name="Line 17"/>
          <p:cNvSpPr>
            <a:spLocks noChangeShapeType="1"/>
          </p:cNvSpPr>
          <p:nvPr/>
        </p:nvSpPr>
        <p:spPr bwMode="auto">
          <a:xfrm flipV="1">
            <a:off x="6595047" y="3123843"/>
            <a:ext cx="152400" cy="1524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265" name="Line 18"/>
          <p:cNvSpPr>
            <a:spLocks noChangeShapeType="1"/>
          </p:cNvSpPr>
          <p:nvPr/>
        </p:nvSpPr>
        <p:spPr bwMode="auto">
          <a:xfrm>
            <a:off x="7128447" y="3047643"/>
            <a:ext cx="76200" cy="762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266" name="Line 19"/>
          <p:cNvSpPr>
            <a:spLocks noChangeShapeType="1"/>
          </p:cNvSpPr>
          <p:nvPr/>
        </p:nvSpPr>
        <p:spPr bwMode="auto">
          <a:xfrm flipV="1">
            <a:off x="7204647" y="2971443"/>
            <a:ext cx="152400" cy="1524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267" name="Line 20"/>
          <p:cNvSpPr>
            <a:spLocks noChangeShapeType="1"/>
          </p:cNvSpPr>
          <p:nvPr/>
        </p:nvSpPr>
        <p:spPr bwMode="auto">
          <a:xfrm>
            <a:off x="7509447" y="2438043"/>
            <a:ext cx="76200" cy="762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268" name="Line 21"/>
          <p:cNvSpPr>
            <a:spLocks noChangeShapeType="1"/>
          </p:cNvSpPr>
          <p:nvPr/>
        </p:nvSpPr>
        <p:spPr bwMode="auto">
          <a:xfrm flipV="1">
            <a:off x="7585647" y="2361843"/>
            <a:ext cx="152400" cy="1524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269" name="Line 22"/>
          <p:cNvSpPr>
            <a:spLocks noChangeShapeType="1"/>
          </p:cNvSpPr>
          <p:nvPr/>
        </p:nvSpPr>
        <p:spPr bwMode="auto">
          <a:xfrm>
            <a:off x="5528247" y="2819043"/>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70" name="Line 23"/>
          <p:cNvSpPr>
            <a:spLocks noChangeShapeType="1"/>
          </p:cNvSpPr>
          <p:nvPr/>
        </p:nvSpPr>
        <p:spPr bwMode="auto">
          <a:xfrm flipV="1">
            <a:off x="5604447" y="2742843"/>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71" name="Line 24"/>
          <p:cNvSpPr>
            <a:spLocks noChangeShapeType="1"/>
          </p:cNvSpPr>
          <p:nvPr/>
        </p:nvSpPr>
        <p:spPr bwMode="auto">
          <a:xfrm>
            <a:off x="5528247" y="2895243"/>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72" name="Line 25"/>
          <p:cNvSpPr>
            <a:spLocks noChangeShapeType="1"/>
          </p:cNvSpPr>
          <p:nvPr/>
        </p:nvSpPr>
        <p:spPr bwMode="auto">
          <a:xfrm flipV="1">
            <a:off x="5604447" y="2819043"/>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73" name="Line 26"/>
          <p:cNvSpPr>
            <a:spLocks noChangeShapeType="1"/>
          </p:cNvSpPr>
          <p:nvPr/>
        </p:nvSpPr>
        <p:spPr bwMode="auto">
          <a:xfrm>
            <a:off x="5909247" y="3047643"/>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74" name="Line 27"/>
          <p:cNvSpPr>
            <a:spLocks noChangeShapeType="1"/>
          </p:cNvSpPr>
          <p:nvPr/>
        </p:nvSpPr>
        <p:spPr bwMode="auto">
          <a:xfrm flipV="1">
            <a:off x="5985447" y="2971443"/>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75" name="Line 28"/>
          <p:cNvSpPr>
            <a:spLocks noChangeShapeType="1"/>
          </p:cNvSpPr>
          <p:nvPr/>
        </p:nvSpPr>
        <p:spPr bwMode="auto">
          <a:xfrm>
            <a:off x="5909247" y="3123843"/>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76" name="Line 29"/>
          <p:cNvSpPr>
            <a:spLocks noChangeShapeType="1"/>
          </p:cNvSpPr>
          <p:nvPr/>
        </p:nvSpPr>
        <p:spPr bwMode="auto">
          <a:xfrm flipV="1">
            <a:off x="5985447" y="3047643"/>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77" name="Line 30"/>
          <p:cNvSpPr>
            <a:spLocks noChangeShapeType="1"/>
          </p:cNvSpPr>
          <p:nvPr/>
        </p:nvSpPr>
        <p:spPr bwMode="auto">
          <a:xfrm>
            <a:off x="5909247" y="2438043"/>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78" name="Line 31"/>
          <p:cNvSpPr>
            <a:spLocks noChangeShapeType="1"/>
          </p:cNvSpPr>
          <p:nvPr/>
        </p:nvSpPr>
        <p:spPr bwMode="auto">
          <a:xfrm flipV="1">
            <a:off x="5985447" y="2361843"/>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79" name="Line 32"/>
          <p:cNvSpPr>
            <a:spLocks noChangeShapeType="1"/>
          </p:cNvSpPr>
          <p:nvPr/>
        </p:nvSpPr>
        <p:spPr bwMode="auto">
          <a:xfrm>
            <a:off x="5909247" y="2514243"/>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80" name="Line 33"/>
          <p:cNvSpPr>
            <a:spLocks noChangeShapeType="1"/>
          </p:cNvSpPr>
          <p:nvPr/>
        </p:nvSpPr>
        <p:spPr bwMode="auto">
          <a:xfrm flipV="1">
            <a:off x="5985447" y="2438043"/>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81" name="Line 34"/>
          <p:cNvSpPr>
            <a:spLocks noChangeShapeType="1"/>
          </p:cNvSpPr>
          <p:nvPr/>
        </p:nvSpPr>
        <p:spPr bwMode="auto">
          <a:xfrm>
            <a:off x="6290247" y="2514243"/>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82" name="Line 35"/>
          <p:cNvSpPr>
            <a:spLocks noChangeShapeType="1"/>
          </p:cNvSpPr>
          <p:nvPr/>
        </p:nvSpPr>
        <p:spPr bwMode="auto">
          <a:xfrm flipV="1">
            <a:off x="6366447" y="2438043"/>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83" name="Line 36"/>
          <p:cNvSpPr>
            <a:spLocks noChangeShapeType="1"/>
          </p:cNvSpPr>
          <p:nvPr/>
        </p:nvSpPr>
        <p:spPr bwMode="auto">
          <a:xfrm>
            <a:off x="6290247" y="2590443"/>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84" name="Line 37"/>
          <p:cNvSpPr>
            <a:spLocks noChangeShapeType="1"/>
          </p:cNvSpPr>
          <p:nvPr/>
        </p:nvSpPr>
        <p:spPr bwMode="auto">
          <a:xfrm flipV="1">
            <a:off x="6366447" y="2514243"/>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85" name="Line 38"/>
          <p:cNvSpPr>
            <a:spLocks noChangeShapeType="1"/>
          </p:cNvSpPr>
          <p:nvPr/>
        </p:nvSpPr>
        <p:spPr bwMode="auto">
          <a:xfrm>
            <a:off x="6747447" y="2666643"/>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86" name="Line 39"/>
          <p:cNvSpPr>
            <a:spLocks noChangeShapeType="1"/>
          </p:cNvSpPr>
          <p:nvPr/>
        </p:nvSpPr>
        <p:spPr bwMode="auto">
          <a:xfrm flipV="1">
            <a:off x="6823647" y="2590443"/>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87" name="Line 40"/>
          <p:cNvSpPr>
            <a:spLocks noChangeShapeType="1"/>
          </p:cNvSpPr>
          <p:nvPr/>
        </p:nvSpPr>
        <p:spPr bwMode="auto">
          <a:xfrm>
            <a:off x="6747447" y="2742843"/>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88" name="Line 41"/>
          <p:cNvSpPr>
            <a:spLocks noChangeShapeType="1"/>
          </p:cNvSpPr>
          <p:nvPr/>
        </p:nvSpPr>
        <p:spPr bwMode="auto">
          <a:xfrm flipV="1">
            <a:off x="6823647" y="2666643"/>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89" name="Line 42"/>
          <p:cNvSpPr>
            <a:spLocks noChangeShapeType="1"/>
          </p:cNvSpPr>
          <p:nvPr/>
        </p:nvSpPr>
        <p:spPr bwMode="auto">
          <a:xfrm>
            <a:off x="6747447" y="2133243"/>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90" name="Line 43"/>
          <p:cNvSpPr>
            <a:spLocks noChangeShapeType="1"/>
          </p:cNvSpPr>
          <p:nvPr/>
        </p:nvSpPr>
        <p:spPr bwMode="auto">
          <a:xfrm flipV="1">
            <a:off x="6823647" y="2057043"/>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91" name="Line 44"/>
          <p:cNvSpPr>
            <a:spLocks noChangeShapeType="1"/>
          </p:cNvSpPr>
          <p:nvPr/>
        </p:nvSpPr>
        <p:spPr bwMode="auto">
          <a:xfrm>
            <a:off x="6747447" y="2209443"/>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92" name="Line 45"/>
          <p:cNvSpPr>
            <a:spLocks noChangeShapeType="1"/>
          </p:cNvSpPr>
          <p:nvPr/>
        </p:nvSpPr>
        <p:spPr bwMode="auto">
          <a:xfrm flipV="1">
            <a:off x="6823647" y="2133243"/>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93" name="Line 46"/>
          <p:cNvSpPr>
            <a:spLocks noChangeShapeType="1"/>
          </p:cNvSpPr>
          <p:nvPr/>
        </p:nvSpPr>
        <p:spPr bwMode="auto">
          <a:xfrm>
            <a:off x="7204647" y="1980843"/>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94" name="Line 47"/>
          <p:cNvSpPr>
            <a:spLocks noChangeShapeType="1"/>
          </p:cNvSpPr>
          <p:nvPr/>
        </p:nvSpPr>
        <p:spPr bwMode="auto">
          <a:xfrm flipV="1">
            <a:off x="7280847" y="1904643"/>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95" name="Line 48"/>
          <p:cNvSpPr>
            <a:spLocks noChangeShapeType="1"/>
          </p:cNvSpPr>
          <p:nvPr/>
        </p:nvSpPr>
        <p:spPr bwMode="auto">
          <a:xfrm>
            <a:off x="7204647" y="2057043"/>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96" name="Line 49"/>
          <p:cNvSpPr>
            <a:spLocks noChangeShapeType="1"/>
          </p:cNvSpPr>
          <p:nvPr/>
        </p:nvSpPr>
        <p:spPr bwMode="auto">
          <a:xfrm flipV="1">
            <a:off x="7280847" y="1980843"/>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297" name="Text Box 50"/>
          <p:cNvSpPr txBox="1">
            <a:spLocks noChangeArrowheads="1"/>
          </p:cNvSpPr>
          <p:nvPr/>
        </p:nvSpPr>
        <p:spPr bwMode="auto">
          <a:xfrm>
            <a:off x="7888198" y="4318309"/>
            <a:ext cx="8595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kumimoji="1" lang="en-US" altLang="ja-JP" dirty="0">
                <a:solidFill>
                  <a:srgbClr val="000000"/>
                </a:solidFill>
                <a:latin typeface="Helvetica Neue Regular" charset="0"/>
                <a:ea typeface="Helvetica Neue Regular" charset="0"/>
              </a:rPr>
              <a:t>Height</a:t>
            </a:r>
          </a:p>
        </p:txBody>
      </p:sp>
      <p:sp>
        <p:nvSpPr>
          <p:cNvPr id="298" name="Text Box 51"/>
          <p:cNvSpPr txBox="1">
            <a:spLocks noChangeArrowheads="1"/>
          </p:cNvSpPr>
          <p:nvPr/>
        </p:nvSpPr>
        <p:spPr bwMode="auto">
          <a:xfrm>
            <a:off x="4567249" y="1586946"/>
            <a:ext cx="461665" cy="80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spAutoFit/>
          </a:bodyPr>
          <a:lstStyle/>
          <a:p>
            <a:pPr defTabSz="914400" fontAlgn="base">
              <a:spcBef>
                <a:spcPct val="0"/>
              </a:spcBef>
              <a:spcAft>
                <a:spcPct val="0"/>
              </a:spcAft>
            </a:pPr>
            <a:r>
              <a:rPr kumimoji="1" lang="en-US" altLang="ja-JP" dirty="0">
                <a:solidFill>
                  <a:srgbClr val="000000"/>
                </a:solidFill>
                <a:latin typeface="Helvetica Neue Regular" charset="0"/>
                <a:ea typeface="Helvetica Neue Regular" charset="0"/>
              </a:rPr>
              <a:t>Weight</a:t>
            </a:r>
          </a:p>
        </p:txBody>
      </p:sp>
      <p:sp>
        <p:nvSpPr>
          <p:cNvPr id="299" name="Line 52"/>
          <p:cNvSpPr>
            <a:spLocks noChangeShapeType="1"/>
          </p:cNvSpPr>
          <p:nvPr/>
        </p:nvSpPr>
        <p:spPr bwMode="auto">
          <a:xfrm>
            <a:off x="6976047" y="3645909"/>
            <a:ext cx="76200" cy="762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300" name="Line 53"/>
          <p:cNvSpPr>
            <a:spLocks noChangeShapeType="1"/>
          </p:cNvSpPr>
          <p:nvPr/>
        </p:nvSpPr>
        <p:spPr bwMode="auto">
          <a:xfrm flipV="1">
            <a:off x="7052247" y="3569709"/>
            <a:ext cx="152400" cy="152400"/>
          </a:xfrm>
          <a:prstGeom prst="line">
            <a:avLst/>
          </a:prstGeom>
          <a:noFill/>
          <a:ln w="19050" cap="sq">
            <a:solidFill>
              <a:srgbClr val="00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301" name="Line 54"/>
          <p:cNvSpPr>
            <a:spLocks noChangeShapeType="1"/>
          </p:cNvSpPr>
          <p:nvPr/>
        </p:nvSpPr>
        <p:spPr bwMode="auto">
          <a:xfrm>
            <a:off x="6976047" y="4026909"/>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302" name="Line 55"/>
          <p:cNvSpPr>
            <a:spLocks noChangeShapeType="1"/>
          </p:cNvSpPr>
          <p:nvPr/>
        </p:nvSpPr>
        <p:spPr bwMode="auto">
          <a:xfrm flipV="1">
            <a:off x="7052247" y="3950709"/>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303" name="Line 56"/>
          <p:cNvSpPr>
            <a:spLocks noChangeShapeType="1"/>
          </p:cNvSpPr>
          <p:nvPr/>
        </p:nvSpPr>
        <p:spPr bwMode="auto">
          <a:xfrm>
            <a:off x="6976047" y="4103109"/>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304" name="Line 57"/>
          <p:cNvSpPr>
            <a:spLocks noChangeShapeType="1"/>
          </p:cNvSpPr>
          <p:nvPr/>
        </p:nvSpPr>
        <p:spPr bwMode="auto">
          <a:xfrm flipV="1">
            <a:off x="7052247" y="4026909"/>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305" name="Text Box 58"/>
          <p:cNvSpPr txBox="1">
            <a:spLocks noChangeArrowheads="1"/>
          </p:cNvSpPr>
          <p:nvPr/>
        </p:nvSpPr>
        <p:spPr bwMode="auto">
          <a:xfrm>
            <a:off x="7204647" y="3799897"/>
            <a:ext cx="17267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kumimoji="1" lang="ja-JP" altLang="en-US" sz="2400" dirty="0">
                <a:solidFill>
                  <a:srgbClr val="000000"/>
                </a:solidFill>
                <a:latin typeface="Helvetica Neue Regular" charset="0"/>
                <a:ea typeface="Helvetica Neue Regular" charset="0"/>
              </a:rPr>
              <a:t>: </a:t>
            </a:r>
            <a:r>
              <a:rPr kumimoji="1" lang="en-US" altLang="ja-JP" sz="2400" dirty="0">
                <a:solidFill>
                  <a:srgbClr val="FF6600"/>
                </a:solidFill>
                <a:latin typeface="Helvetica Neue Regular" charset="0"/>
                <a:ea typeface="Helvetica Neue Regular" charset="0"/>
              </a:rPr>
              <a:t>very good</a:t>
            </a:r>
          </a:p>
        </p:txBody>
      </p:sp>
      <p:sp>
        <p:nvSpPr>
          <p:cNvPr id="306" name="Text Box 59"/>
          <p:cNvSpPr txBox="1">
            <a:spLocks noChangeArrowheads="1"/>
          </p:cNvSpPr>
          <p:nvPr/>
        </p:nvSpPr>
        <p:spPr bwMode="auto">
          <a:xfrm>
            <a:off x="7204647" y="3342697"/>
            <a:ext cx="106631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kumimoji="1" lang="ja-JP" altLang="en-US" sz="2400" dirty="0">
                <a:solidFill>
                  <a:srgbClr val="000000"/>
                </a:solidFill>
                <a:latin typeface="Helvetica Neue Regular" charset="0"/>
                <a:ea typeface="Helvetica Neue Regular" charset="0"/>
              </a:rPr>
              <a:t>: </a:t>
            </a:r>
            <a:r>
              <a:rPr kumimoji="1" lang="en-US" altLang="ja-JP" sz="2400" dirty="0">
                <a:solidFill>
                  <a:srgbClr val="0033CC"/>
                </a:solidFill>
                <a:latin typeface="Helvetica Neue Regular" charset="0"/>
                <a:ea typeface="Helvetica Neue Regular" charset="0"/>
              </a:rPr>
              <a:t>good</a:t>
            </a:r>
            <a:endParaRPr kumimoji="1" lang="en-US" altLang="ja-JP" dirty="0">
              <a:solidFill>
                <a:srgbClr val="0033CC"/>
              </a:solidFill>
              <a:latin typeface="Helvetica Neue Regular" charset="0"/>
              <a:ea typeface="Helvetica Neue Regular" charset="0"/>
            </a:endParaRPr>
          </a:p>
        </p:txBody>
      </p:sp>
      <p:sp>
        <p:nvSpPr>
          <p:cNvPr id="307" name="Text Box 60"/>
          <p:cNvSpPr txBox="1">
            <a:spLocks noChangeArrowheads="1"/>
          </p:cNvSpPr>
          <p:nvPr/>
        </p:nvSpPr>
        <p:spPr bwMode="auto">
          <a:xfrm>
            <a:off x="219816" y="2404051"/>
            <a:ext cx="423630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914400" fontAlgn="base">
              <a:spcBef>
                <a:spcPct val="50000"/>
              </a:spcBef>
              <a:spcAft>
                <a:spcPct val="0"/>
              </a:spcAft>
              <a:buClr>
                <a:srgbClr val="FFCC00"/>
              </a:buClr>
              <a:buFontTx/>
              <a:buChar char="•"/>
            </a:pPr>
            <a:r>
              <a:rPr kumimoji="1" lang="ja-JP" altLang="en-US" sz="1600" dirty="0">
                <a:solidFill>
                  <a:srgbClr val="000000"/>
                </a:solidFill>
                <a:ea typeface="Helvetica Neue Regular" charset="0"/>
              </a:rPr>
              <a:t> </a:t>
            </a:r>
            <a:r>
              <a:rPr kumimoji="1" lang="en-US" altLang="ja-JP" dirty="0">
                <a:solidFill>
                  <a:srgbClr val="000000"/>
                </a:solidFill>
                <a:ea typeface="Helvetica Neue Regular" charset="0"/>
              </a:rPr>
              <a:t>The doctor selects examples by </a:t>
            </a:r>
            <a:r>
              <a:rPr kumimoji="1" lang="en-US" altLang="ja-JP" dirty="0">
                <a:solidFill>
                  <a:srgbClr val="0033CC"/>
                </a:solidFill>
                <a:ea typeface="Helvetica Neue Regular" charset="0"/>
              </a:rPr>
              <a:t>browsing</a:t>
            </a:r>
            <a:r>
              <a:rPr kumimoji="1" lang="en-US" altLang="ja-JP" dirty="0">
                <a:solidFill>
                  <a:srgbClr val="000000"/>
                </a:solidFill>
                <a:ea typeface="Helvetica Neue Regular" charset="0"/>
              </a:rPr>
              <a:t> patient database</a:t>
            </a:r>
          </a:p>
          <a:p>
            <a:pPr defTabSz="914400" fontAlgn="base">
              <a:spcBef>
                <a:spcPct val="50000"/>
              </a:spcBef>
              <a:spcAft>
                <a:spcPct val="0"/>
              </a:spcAft>
              <a:buClr>
                <a:srgbClr val="FFCC00"/>
              </a:buClr>
              <a:buFontTx/>
              <a:buChar char="•"/>
            </a:pPr>
            <a:r>
              <a:rPr kumimoji="1" lang="en-US" altLang="ja-JP" dirty="0">
                <a:solidFill>
                  <a:srgbClr val="000000"/>
                </a:solidFill>
                <a:ea typeface="Helvetica Neue Regular" charset="0"/>
              </a:rPr>
              <a:t> The examples have </a:t>
            </a:r>
            <a:r>
              <a:rPr kumimoji="1" lang="en-US" altLang="ja-JP" b="1" dirty="0">
                <a:ea typeface="Helvetica Neue Regular" charset="0"/>
              </a:rPr>
              <a:t>“oblique” </a:t>
            </a:r>
            <a:r>
              <a:rPr kumimoji="1" lang="en-US" altLang="ja-JP" dirty="0">
                <a:solidFill>
                  <a:srgbClr val="000000"/>
                </a:solidFill>
                <a:ea typeface="Helvetica Neue Regular" charset="0"/>
              </a:rPr>
              <a:t>correlation</a:t>
            </a:r>
          </a:p>
          <a:p>
            <a:pPr defTabSz="914400" fontAlgn="base">
              <a:spcBef>
                <a:spcPct val="50000"/>
              </a:spcBef>
              <a:spcAft>
                <a:spcPct val="0"/>
              </a:spcAft>
              <a:buClr>
                <a:srgbClr val="FFCC00"/>
              </a:buClr>
              <a:buFontTx/>
              <a:buChar char="•"/>
            </a:pPr>
            <a:r>
              <a:rPr kumimoji="1" lang="en-US" altLang="ja-JP" dirty="0">
                <a:solidFill>
                  <a:srgbClr val="000000"/>
                </a:solidFill>
                <a:ea typeface="Helvetica Neue Regular" charset="0"/>
              </a:rPr>
              <a:t> We can </a:t>
            </a:r>
            <a:r>
              <a:rPr kumimoji="1" lang="en-US" altLang="ja-JP" dirty="0">
                <a:solidFill>
                  <a:srgbClr val="0033CC"/>
                </a:solidFill>
                <a:ea typeface="Helvetica Neue Regular" charset="0"/>
              </a:rPr>
              <a:t>“guess”</a:t>
            </a:r>
            <a:r>
              <a:rPr kumimoji="1" lang="en-US" altLang="ja-JP" dirty="0">
                <a:solidFill>
                  <a:srgbClr val="000000"/>
                </a:solidFill>
                <a:ea typeface="Helvetica Neue Regular" charset="0"/>
              </a:rPr>
              <a:t> the </a:t>
            </a:r>
            <a:r>
              <a:rPr kumimoji="1" lang="en-US" altLang="ja-JP" dirty="0">
                <a:solidFill>
                  <a:srgbClr val="C00000"/>
                </a:solidFill>
                <a:ea typeface="Helvetica Neue Regular" charset="0"/>
              </a:rPr>
              <a:t>implied query</a:t>
            </a:r>
          </a:p>
        </p:txBody>
      </p:sp>
      <p:sp>
        <p:nvSpPr>
          <p:cNvPr id="308" name="Oval 61"/>
          <p:cNvSpPr>
            <a:spLocks noChangeArrowheads="1"/>
          </p:cNvSpPr>
          <p:nvPr/>
        </p:nvSpPr>
        <p:spPr bwMode="auto">
          <a:xfrm rot="19592665">
            <a:off x="4901184" y="1904643"/>
            <a:ext cx="3124200" cy="1447800"/>
          </a:xfrm>
          <a:prstGeom prst="ellipse">
            <a:avLst/>
          </a:prstGeom>
          <a:noFill/>
          <a:ln w="952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sz="2400" dirty="0">
              <a:solidFill>
                <a:srgbClr val="000000"/>
              </a:solidFill>
              <a:latin typeface="Helvetica Neue Regular" charset="0"/>
              <a:ea typeface="Helvetica Neue Regular" charset="0"/>
            </a:endParaRPr>
          </a:p>
        </p:txBody>
      </p:sp>
      <p:sp>
        <p:nvSpPr>
          <p:cNvPr id="309" name="AutoShape 62"/>
          <p:cNvSpPr>
            <a:spLocks noChangeArrowheads="1"/>
          </p:cNvSpPr>
          <p:nvPr/>
        </p:nvSpPr>
        <p:spPr bwMode="auto">
          <a:xfrm>
            <a:off x="6425184" y="2666643"/>
            <a:ext cx="76200" cy="76200"/>
          </a:xfrm>
          <a:prstGeom prst="flowChartConnector">
            <a:avLst/>
          </a:prstGeom>
          <a:solidFill>
            <a:srgbClr val="C00000"/>
          </a:solidFill>
          <a:ln w="12700" cap="sq">
            <a:solidFill>
              <a:srgbClr val="C00000"/>
            </a:solidFill>
            <a:round/>
            <a:headEnd type="none" w="sm" len="sm"/>
            <a:tailEnd type="none" w="sm" len="sm"/>
          </a:ln>
          <a:effectLst/>
        </p:spPr>
        <p:txBody>
          <a:bodyPr wrap="none" anchor="ctr"/>
          <a:lstStyle/>
          <a:p>
            <a:pPr algn="ctr" defTabSz="914400" fontAlgn="base">
              <a:spcBef>
                <a:spcPct val="0"/>
              </a:spcBef>
              <a:spcAft>
                <a:spcPct val="0"/>
              </a:spcAft>
            </a:pPr>
            <a:endParaRPr kumimoji="1" lang="ja-JP" altLang="en-US" sz="2400" dirty="0">
              <a:solidFill>
                <a:srgbClr val="C00000"/>
              </a:solidFill>
              <a:latin typeface="Helvetica Neue Regular" charset="0"/>
              <a:ea typeface="Helvetica Neue Regular" charset="0"/>
            </a:endParaRPr>
          </a:p>
        </p:txBody>
      </p:sp>
      <p:sp>
        <p:nvSpPr>
          <p:cNvPr id="310" name="Text Box 63"/>
          <p:cNvSpPr txBox="1">
            <a:spLocks noChangeArrowheads="1"/>
          </p:cNvSpPr>
          <p:nvPr/>
        </p:nvSpPr>
        <p:spPr bwMode="auto">
          <a:xfrm>
            <a:off x="6490272" y="2550756"/>
            <a:ext cx="3674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kumimoji="1" lang="en-US" altLang="ja-JP" sz="2400" dirty="0">
                <a:solidFill>
                  <a:srgbClr val="C00000"/>
                </a:solidFill>
                <a:latin typeface="Helvetica Neue Regular" charset="0"/>
                <a:ea typeface="Helvetica Neue Regular" charset="0"/>
              </a:rPr>
              <a:t>q</a:t>
            </a:r>
          </a:p>
        </p:txBody>
      </p:sp>
      <p:sp>
        <p:nvSpPr>
          <p:cNvPr id="311" name="Rounded Rectangle 310"/>
          <p:cNvSpPr/>
          <p:nvPr/>
        </p:nvSpPr>
        <p:spPr>
          <a:xfrm>
            <a:off x="219816" y="1620770"/>
            <a:ext cx="4190999" cy="584397"/>
          </a:xfrm>
          <a:prstGeom prst="round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marL="342900" lvl="0" indent="-342900" algn="ctr" defTabSz="914400" fontAlgn="base">
              <a:spcBef>
                <a:spcPct val="20000"/>
              </a:spcBef>
              <a:spcAft>
                <a:spcPct val="0"/>
              </a:spcAft>
              <a:buClr>
                <a:srgbClr val="FFCC00"/>
              </a:buClr>
              <a:defRPr/>
            </a:pPr>
            <a:r>
              <a:rPr kumimoji="1" lang="en-US" altLang="ja-JP" dirty="0">
                <a:solidFill>
                  <a:srgbClr val="000000"/>
                </a:solidFill>
                <a:ea typeface="Helvetica Neue Regular" charset="0"/>
              </a:rPr>
              <a:t>Searching </a:t>
            </a:r>
            <a:r>
              <a:rPr kumimoji="1" lang="en-US" altLang="ja-JP" dirty="0">
                <a:solidFill>
                  <a:srgbClr val="FF6600"/>
                </a:solidFill>
                <a:ea typeface="Helvetica Neue Regular" charset="0"/>
              </a:rPr>
              <a:t>“mildly </a:t>
            </a:r>
            <a:r>
              <a:rPr kumimoji="1" lang="en-US" altLang="ja-JP" dirty="0" err="1">
                <a:solidFill>
                  <a:srgbClr val="FF6600"/>
                </a:solidFill>
                <a:ea typeface="Helvetica Neue Regular" charset="0"/>
              </a:rPr>
              <a:t>overweighted</a:t>
            </a:r>
            <a:r>
              <a:rPr kumimoji="1" lang="en-US" altLang="ja-JP" dirty="0">
                <a:solidFill>
                  <a:srgbClr val="FF6600"/>
                </a:solidFill>
                <a:ea typeface="Helvetica Neue Regular" charset="0"/>
              </a:rPr>
              <a:t>”</a:t>
            </a:r>
            <a:r>
              <a:rPr kumimoji="1" lang="en-US" altLang="ja-JP" dirty="0">
                <a:solidFill>
                  <a:srgbClr val="000000"/>
                </a:solidFill>
                <a:ea typeface="Helvetica Neue Regular" charset="0"/>
              </a:rPr>
              <a:t> patients</a:t>
            </a:r>
          </a:p>
        </p:txBody>
      </p:sp>
      <p:sp>
        <p:nvSpPr>
          <p:cNvPr id="312" name="Rounded Rectangle 311"/>
          <p:cNvSpPr/>
          <p:nvPr/>
        </p:nvSpPr>
        <p:spPr>
          <a:xfrm>
            <a:off x="629920" y="834541"/>
            <a:ext cx="7863839" cy="360293"/>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Helvetica Neue Regular" charset="0"/>
              </a:rPr>
              <a:t>Main idea:</a:t>
            </a:r>
            <a:r>
              <a:rPr lang="en-US" dirty="0">
                <a:latin typeface="Helvetica Neue Regular" charset="0"/>
              </a:rPr>
              <a:t> learn an </a:t>
            </a:r>
            <a:r>
              <a:rPr lang="en-US" dirty="0">
                <a:solidFill>
                  <a:srgbClr val="FFC000"/>
                </a:solidFill>
                <a:latin typeface="Helvetica Neue Regular" charset="0"/>
              </a:rPr>
              <a:t>implicit</a:t>
            </a:r>
            <a:r>
              <a:rPr lang="en-US" dirty="0">
                <a:latin typeface="Helvetica Neue Regular" charset="0"/>
              </a:rPr>
              <a:t> query from user examples and optional scores</a:t>
            </a:r>
          </a:p>
        </p:txBody>
      </p:sp>
      <p:sp>
        <p:nvSpPr>
          <p:cNvPr id="68" name="TextBox 67">
            <a:extLst>
              <a:ext uri="{FF2B5EF4-FFF2-40B4-BE49-F238E27FC236}">
                <a16:creationId xmlns:a16="http://schemas.microsoft.com/office/drawing/2014/main" id="{56F899B7-13BB-EF49-8D0E-297BF7A454A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52542793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an ellipsoid distance</a:t>
            </a:r>
          </a:p>
        </p:txBody>
      </p:sp>
      <p:sp>
        <p:nvSpPr>
          <p:cNvPr id="4" name="Content Placeholder 3"/>
          <p:cNvSpPr>
            <a:spLocks noGrp="1"/>
          </p:cNvSpPr>
          <p:nvPr>
            <p:ph sz="quarter" idx="12"/>
          </p:nvPr>
        </p:nvSpPr>
        <p:spPr/>
        <p:txBody>
          <a:bodyPr/>
          <a:lstStyle/>
          <a:p>
            <a:r>
              <a:rPr lang="en-US" sz="1600" dirty="0">
                <a:solidFill>
                  <a:srgbClr val="285096"/>
                </a:solidFill>
                <a:latin typeface="Helvetica Neue" charset="0"/>
                <a:ea typeface="Helvetica Neue" charset="0"/>
                <a:cs typeface="Helvetica Neue" charset="0"/>
              </a:rPr>
              <a:t>[</a:t>
            </a:r>
            <a:r>
              <a:rPr lang="ja-JP" altLang="ja-JP" sz="1600" dirty="0">
                <a:solidFill>
                  <a:srgbClr val="285096"/>
                </a:solidFill>
                <a:latin typeface="Helvetica Neue" charset="0"/>
                <a:ea typeface="Helvetica Neue" charset="0"/>
                <a:cs typeface="Helvetica Neue" charset="0"/>
              </a:rPr>
              <a:t>Ishikawa</a:t>
            </a:r>
            <a:r>
              <a:rPr lang="en-US" altLang="ja-JP" sz="1600" dirty="0">
                <a:solidFill>
                  <a:srgbClr val="285096"/>
                </a:solidFill>
                <a:latin typeface="Helvetica Neue" charset="0"/>
                <a:ea typeface="Helvetica Neue" charset="0"/>
                <a:cs typeface="Helvetica Neue" charset="0"/>
              </a:rPr>
              <a:t> </a:t>
            </a:r>
            <a:r>
              <a:rPr lang="en-US" sz="1600" dirty="0">
                <a:solidFill>
                  <a:srgbClr val="285096"/>
                </a:solidFill>
                <a:latin typeface="Helvetica Neue" charset="0"/>
                <a:ea typeface="Helvetica Neue" charset="0"/>
                <a:cs typeface="Helvetica Neue" charset="0"/>
              </a:rPr>
              <a:t>et al.,</a:t>
            </a:r>
            <a:r>
              <a:rPr lang="en-US" altLang="ja-JP" sz="1600" dirty="0">
                <a:solidFill>
                  <a:srgbClr val="285096"/>
                </a:solidFill>
                <a:latin typeface="Helvetica Neue" charset="0"/>
                <a:ea typeface="Helvetica Neue" charset="0"/>
                <a:cs typeface="Helvetica Neue" charset="0"/>
              </a:rPr>
              <a:t> 1999]</a:t>
            </a:r>
            <a:endParaRPr lang="en-US" sz="1600" dirty="0">
              <a:solidFill>
                <a:srgbClr val="285096"/>
              </a:solidFill>
              <a:latin typeface="Helvetica Neue" charset="0"/>
              <a:ea typeface="Helvetica Neue" charset="0"/>
              <a:cs typeface="Helvetica Neue" charset="0"/>
            </a:endParaRPr>
          </a:p>
        </p:txBody>
      </p:sp>
      <mc:AlternateContent xmlns:mc="http://schemas.openxmlformats.org/markup-compatibility/2006" xmlns:a14="http://schemas.microsoft.com/office/drawing/2010/main">
        <mc:Choice Requires="a14">
          <p:sp>
            <p:nvSpPr>
              <p:cNvPr id="8" name="TextBox 7"/>
              <p:cNvSpPr txBox="1"/>
              <p:nvPr/>
            </p:nvSpPr>
            <p:spPr>
              <a:xfrm>
                <a:off x="3131530" y="1003320"/>
                <a:ext cx="3337260" cy="400110"/>
              </a:xfrm>
              <a:prstGeom prst="rect">
                <a:avLst/>
              </a:prstGeom>
              <a:noFill/>
            </p:spPr>
            <p:txBody>
              <a:bodyPr wrap="none" rtlCol="0">
                <a:spAutoFit/>
              </a:bodyPr>
              <a:lstStyle/>
              <a:p>
                <a:pPr marL="0" defTabSz="430213">
                  <a:spcAft>
                    <a:spcPts val="400"/>
                  </a:spcAft>
                  <a:buSzPct val="100000"/>
                </a:pPr>
                <a14:m>
                  <m:oMath xmlns:m="http://schemas.openxmlformats.org/officeDocument/2006/math">
                    <m:r>
                      <a:rPr lang="en-US" sz="2000" smtClean="0">
                        <a:solidFill>
                          <a:srgbClr val="000000"/>
                        </a:solidFill>
                        <a:latin typeface="Cambria Math" charset="0"/>
                        <a:cs typeface="Helvetica Neue Regular" charset="0"/>
                      </a:rPr>
                      <m:t>𝐷</m:t>
                    </m:r>
                    <m:d>
                      <m:dPr>
                        <m:ctrlPr>
                          <a:rPr lang="en-US" sz="2000" i="1" smtClean="0">
                            <a:solidFill>
                              <a:srgbClr val="000000"/>
                            </a:solidFill>
                            <a:latin typeface="Cambria Math" panose="02040503050406030204" pitchFamily="18" charset="0"/>
                            <a:cs typeface="Helvetica Neue Regular" charset="0"/>
                          </a:rPr>
                        </m:ctrlPr>
                      </m:dPr>
                      <m:e>
                        <m:r>
                          <a:rPr lang="en-US" sz="2000" smtClean="0">
                            <a:solidFill>
                              <a:srgbClr val="000000"/>
                            </a:solidFill>
                            <a:latin typeface="Cambria Math" charset="0"/>
                            <a:cs typeface="Helvetica Neue Regular" charset="0"/>
                          </a:rPr>
                          <m:t>𝑥</m:t>
                        </m:r>
                        <m:r>
                          <a:rPr lang="en-US" sz="2000" smtClean="0">
                            <a:solidFill>
                              <a:srgbClr val="000000"/>
                            </a:solidFill>
                            <a:latin typeface="Cambria Math" charset="0"/>
                            <a:cs typeface="Helvetica Neue Regular" charset="0"/>
                          </a:rPr>
                          <m:t>,</m:t>
                        </m:r>
                        <m:r>
                          <a:rPr lang="en-US" sz="2000" smtClean="0">
                            <a:solidFill>
                              <a:srgbClr val="000000"/>
                            </a:solidFill>
                            <a:latin typeface="Cambria Math" charset="0"/>
                            <a:cs typeface="Helvetica Neue Regular" charset="0"/>
                          </a:rPr>
                          <m:t>𝑞</m:t>
                        </m:r>
                      </m:e>
                    </m:d>
                    <m:r>
                      <a:rPr lang="en-US" sz="2000" smtClean="0">
                        <a:solidFill>
                          <a:srgbClr val="000000"/>
                        </a:solidFill>
                        <a:latin typeface="Cambria Math" charset="0"/>
                        <a:cs typeface="Helvetica Neue Regular" charset="0"/>
                      </a:rPr>
                      <m:t>=</m:t>
                    </m:r>
                    <m:sSup>
                      <m:sSupPr>
                        <m:ctrlPr>
                          <a:rPr lang="en-US" sz="2000" i="1" smtClean="0">
                            <a:solidFill>
                              <a:srgbClr val="000000"/>
                            </a:solidFill>
                            <a:latin typeface="Cambria Math" panose="02040503050406030204" pitchFamily="18" charset="0"/>
                            <a:cs typeface="Helvetica Neue Regular" charset="0"/>
                          </a:rPr>
                        </m:ctrlPr>
                      </m:sSupPr>
                      <m:e>
                        <m:d>
                          <m:dPr>
                            <m:ctrlPr>
                              <a:rPr lang="en-US" sz="2000" i="1" smtClean="0">
                                <a:solidFill>
                                  <a:srgbClr val="000000"/>
                                </a:solidFill>
                                <a:latin typeface="Cambria Math" panose="02040503050406030204" pitchFamily="18" charset="0"/>
                                <a:cs typeface="Helvetica Neue Regular" charset="0"/>
                              </a:rPr>
                            </m:ctrlPr>
                          </m:dPr>
                          <m:e>
                            <m:r>
                              <a:rPr lang="en-US" sz="2000" smtClean="0">
                                <a:solidFill>
                                  <a:srgbClr val="000000"/>
                                </a:solidFill>
                                <a:latin typeface="Cambria Math" charset="0"/>
                                <a:cs typeface="Helvetica Neue Regular" charset="0"/>
                              </a:rPr>
                              <m:t>𝑥</m:t>
                            </m:r>
                            <m:r>
                              <a:rPr lang="en-US" sz="2000" smtClean="0">
                                <a:solidFill>
                                  <a:srgbClr val="000000"/>
                                </a:solidFill>
                                <a:latin typeface="Cambria Math" charset="0"/>
                                <a:cs typeface="Helvetica Neue Regular" charset="0"/>
                              </a:rPr>
                              <m:t>−</m:t>
                            </m:r>
                            <m:r>
                              <a:rPr lang="en-US" sz="2000" smtClean="0">
                                <a:solidFill>
                                  <a:srgbClr val="000000"/>
                                </a:solidFill>
                                <a:latin typeface="Cambria Math" charset="0"/>
                                <a:cs typeface="Helvetica Neue Regular" charset="0"/>
                              </a:rPr>
                              <m:t>𝑞</m:t>
                            </m:r>
                          </m:e>
                        </m:d>
                      </m:e>
                      <m:sup>
                        <m:r>
                          <a:rPr lang="en-US" sz="2000" smtClean="0">
                            <a:solidFill>
                              <a:srgbClr val="000000"/>
                            </a:solidFill>
                            <a:latin typeface="Cambria Math" charset="0"/>
                            <a:cs typeface="Helvetica Neue Regular" charset="0"/>
                          </a:rPr>
                          <m:t>⊤</m:t>
                        </m:r>
                      </m:sup>
                    </m:sSup>
                    <m:r>
                      <a:rPr lang="en-US" sz="2000" smtClean="0">
                        <a:solidFill>
                          <a:srgbClr val="000000"/>
                        </a:solidFill>
                        <a:latin typeface="Cambria Math" charset="0"/>
                        <a:cs typeface="Helvetica Neue Regular" charset="0"/>
                      </a:rPr>
                      <m:t>𝑀</m:t>
                    </m:r>
                    <m:r>
                      <a:rPr lang="en-US" sz="2000" smtClean="0">
                        <a:solidFill>
                          <a:srgbClr val="000000"/>
                        </a:solidFill>
                        <a:latin typeface="Cambria Math" charset="0"/>
                        <a:cs typeface="Helvetica Neue Regular" charset="0"/>
                      </a:rPr>
                      <m:t>(</m:t>
                    </m:r>
                    <m:r>
                      <a:rPr lang="en-US" sz="2000" smtClean="0">
                        <a:solidFill>
                          <a:srgbClr val="000000"/>
                        </a:solidFill>
                        <a:latin typeface="Cambria Math" charset="0"/>
                        <a:cs typeface="Helvetica Neue Regular" charset="0"/>
                      </a:rPr>
                      <m:t>𝑥</m:t>
                    </m:r>
                    <m:r>
                      <a:rPr lang="en-US" sz="2000" smtClean="0">
                        <a:solidFill>
                          <a:srgbClr val="000000"/>
                        </a:solidFill>
                        <a:latin typeface="Cambria Math" charset="0"/>
                        <a:cs typeface="Helvetica Neue Regular" charset="0"/>
                      </a:rPr>
                      <m:t>−</m:t>
                    </m:r>
                    <m:r>
                      <a:rPr lang="en-US" sz="2000" smtClean="0">
                        <a:solidFill>
                          <a:srgbClr val="000000"/>
                        </a:solidFill>
                        <a:latin typeface="Cambria Math" charset="0"/>
                        <a:cs typeface="Helvetica Neue Regular" charset="0"/>
                      </a:rPr>
                      <m:t>𝑞</m:t>
                    </m:r>
                    <m:r>
                      <a:rPr lang="en-US" sz="2000" smtClean="0">
                        <a:solidFill>
                          <a:srgbClr val="000000"/>
                        </a:solidFill>
                        <a:latin typeface="Cambria Math" charset="0"/>
                        <a:cs typeface="Helvetica Neue Regular" charset="0"/>
                      </a:rPr>
                      <m:t>)</m:t>
                    </m:r>
                  </m:oMath>
                </a14:m>
                <a:r>
                  <a:rPr lang="en-US" sz="2000" dirty="0">
                    <a:solidFill>
                      <a:srgbClr val="000000"/>
                    </a:solidFill>
                    <a:latin typeface="Helvetica Neue Regular" charset="0"/>
                    <a:cs typeface="Helvetica Neue Regular" charset="0"/>
                  </a:rPr>
                  <a:t> </a:t>
                </a:r>
              </a:p>
            </p:txBody>
          </p:sp>
        </mc:Choice>
        <mc:Fallback xmlns="">
          <p:sp>
            <p:nvSpPr>
              <p:cNvPr id="8" name="TextBox 7"/>
              <p:cNvSpPr txBox="1">
                <a:spLocks noRot="1" noChangeAspect="1" noMove="1" noResize="1" noEditPoints="1" noAdjustHandles="1" noChangeArrowheads="1" noChangeShapeType="1" noTextEdit="1"/>
              </p:cNvSpPr>
              <p:nvPr/>
            </p:nvSpPr>
            <p:spPr>
              <a:xfrm>
                <a:off x="3131530" y="1003320"/>
                <a:ext cx="3337260" cy="400110"/>
              </a:xfrm>
              <a:prstGeom prst="rect">
                <a:avLst/>
              </a:prstGeom>
              <a:blipFill rotWithShape="0">
                <a:blip r:embed="rId2"/>
                <a:stretch>
                  <a:fillRect b="-18462"/>
                </a:stretch>
              </a:blipFill>
            </p:spPr>
            <p:txBody>
              <a:bodyPr/>
              <a:lstStyle/>
              <a:p>
                <a:r>
                  <a:rPr lang="en-US">
                    <a:noFill/>
                  </a:rPr>
                  <a:t> </a:t>
                </a:r>
              </a:p>
            </p:txBody>
          </p:sp>
        </mc:Fallback>
      </mc:AlternateContent>
      <p:sp>
        <p:nvSpPr>
          <p:cNvPr id="9" name="Rounded Rectangular Callout 8"/>
          <p:cNvSpPr/>
          <p:nvPr/>
        </p:nvSpPr>
        <p:spPr>
          <a:xfrm>
            <a:off x="3678693" y="1546436"/>
            <a:ext cx="1757487" cy="336630"/>
          </a:xfrm>
          <a:prstGeom prst="wedgeRoundRectCallout">
            <a:avLst>
              <a:gd name="adj1" fmla="val 24786"/>
              <a:gd name="adj2" fmla="val -102616"/>
              <a:gd name="adj3" fmla="val 1666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Implicit query </a:t>
            </a:r>
          </a:p>
        </p:txBody>
      </p:sp>
      <p:sp>
        <p:nvSpPr>
          <p:cNvPr id="10" name="Rounded Rectangular Callout 9"/>
          <p:cNvSpPr/>
          <p:nvPr/>
        </p:nvSpPr>
        <p:spPr>
          <a:xfrm>
            <a:off x="4961400" y="569138"/>
            <a:ext cx="2557000" cy="404253"/>
          </a:xfrm>
          <a:prstGeom prst="wedgeRoundRectCallout">
            <a:avLst>
              <a:gd name="adj1" fmla="val -29877"/>
              <a:gd name="adj2" fmla="val 86496"/>
              <a:gd name="adj3" fmla="val 1666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Weighted distance matrix</a:t>
            </a:r>
          </a:p>
        </p:txBody>
      </p:sp>
      <p:sp>
        <p:nvSpPr>
          <p:cNvPr id="68" name="Text Box 6"/>
          <p:cNvSpPr txBox="1">
            <a:spLocks noChangeArrowheads="1"/>
          </p:cNvSpPr>
          <p:nvPr/>
        </p:nvSpPr>
        <p:spPr bwMode="auto">
          <a:xfrm>
            <a:off x="1001102" y="714415"/>
            <a:ext cx="9669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kumimoji="1" lang="en-US" altLang="ja-JP" sz="1400" dirty="0">
                <a:solidFill>
                  <a:srgbClr val="000000"/>
                </a:solidFill>
                <a:latin typeface="Helvetica Neue Regular" charset="0"/>
                <a:ea typeface="Helvetica Neue Regular" charset="0"/>
              </a:rPr>
              <a:t>Euclidean</a:t>
            </a:r>
          </a:p>
        </p:txBody>
      </p:sp>
      <p:sp>
        <p:nvSpPr>
          <p:cNvPr id="72" name="Text Box 10"/>
          <p:cNvSpPr txBox="1">
            <a:spLocks noChangeArrowheads="1"/>
          </p:cNvSpPr>
          <p:nvPr/>
        </p:nvSpPr>
        <p:spPr bwMode="auto">
          <a:xfrm>
            <a:off x="1071792" y="2057400"/>
            <a:ext cx="8579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kumimoji="1" lang="en-US" altLang="ja-JP" sz="1200" dirty="0">
                <a:solidFill>
                  <a:srgbClr val="000000"/>
                </a:solidFill>
                <a:latin typeface="Helvetica Neue Regular" charset="0"/>
                <a:ea typeface="Helvetica Neue Regular" charset="0"/>
              </a:rPr>
              <a:t>weighted</a:t>
            </a:r>
          </a:p>
          <a:p>
            <a:pPr defTabSz="914400" fontAlgn="base">
              <a:spcBef>
                <a:spcPct val="0"/>
              </a:spcBef>
              <a:spcAft>
                <a:spcPct val="0"/>
              </a:spcAft>
            </a:pPr>
            <a:r>
              <a:rPr kumimoji="1" lang="en-US" altLang="ja-JP" sz="1200" dirty="0">
                <a:solidFill>
                  <a:srgbClr val="000000"/>
                </a:solidFill>
                <a:latin typeface="Helvetica Neue Regular" charset="0"/>
                <a:ea typeface="Helvetica Neue Regular" charset="0"/>
              </a:rPr>
              <a:t>Euclidean</a:t>
            </a:r>
          </a:p>
        </p:txBody>
      </p:sp>
      <p:sp>
        <p:nvSpPr>
          <p:cNvPr id="75" name="Text Box 13"/>
          <p:cNvSpPr txBox="1">
            <a:spLocks noChangeArrowheads="1"/>
          </p:cNvSpPr>
          <p:nvPr/>
        </p:nvSpPr>
        <p:spPr bwMode="auto">
          <a:xfrm>
            <a:off x="870016" y="3251354"/>
            <a:ext cx="15744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kumimoji="1" lang="en-US" altLang="ja-JP" sz="1400" dirty="0">
                <a:solidFill>
                  <a:srgbClr val="0033CC"/>
                </a:solidFill>
                <a:latin typeface="Helvetica Neue Regular" charset="0"/>
                <a:ea typeface="Helvetica Neue Regular" charset="0"/>
              </a:rPr>
              <a:t>generalized</a:t>
            </a:r>
          </a:p>
          <a:p>
            <a:pPr defTabSz="914400" fontAlgn="base">
              <a:spcBef>
                <a:spcPct val="0"/>
              </a:spcBef>
              <a:spcAft>
                <a:spcPct val="0"/>
              </a:spcAft>
            </a:pPr>
            <a:r>
              <a:rPr kumimoji="1" lang="en-US" altLang="ja-JP" sz="1400" dirty="0">
                <a:solidFill>
                  <a:srgbClr val="0033CC"/>
                </a:solidFill>
                <a:latin typeface="Helvetica Neue Regular" charset="0"/>
                <a:ea typeface="Helvetica Neue Regular" charset="0"/>
              </a:rPr>
              <a:t>ellipsoid distance</a:t>
            </a:r>
            <a:endParaRPr kumimoji="1" lang="en-US" altLang="ja-JP" sz="1400" dirty="0">
              <a:solidFill>
                <a:srgbClr val="000000"/>
              </a:solidFill>
              <a:latin typeface="Helvetica Neue Regular" charset="0"/>
              <a:ea typeface="Helvetica Neue Regular" charset="0"/>
            </a:endParaRPr>
          </a:p>
        </p:txBody>
      </p:sp>
      <p:grpSp>
        <p:nvGrpSpPr>
          <p:cNvPr id="83" name="Group 82"/>
          <p:cNvGrpSpPr/>
          <p:nvPr/>
        </p:nvGrpSpPr>
        <p:grpSpPr>
          <a:xfrm>
            <a:off x="870016" y="860406"/>
            <a:ext cx="1115629" cy="1022660"/>
            <a:chOff x="946216" y="2052577"/>
            <a:chExt cx="1828800" cy="1676400"/>
          </a:xfrm>
        </p:grpSpPr>
        <p:sp>
          <p:nvSpPr>
            <p:cNvPr id="65" name="Line 3"/>
            <p:cNvSpPr>
              <a:spLocks noChangeShapeType="1"/>
            </p:cNvSpPr>
            <p:nvPr/>
          </p:nvSpPr>
          <p:spPr bwMode="auto">
            <a:xfrm flipV="1">
              <a:off x="946216" y="2052577"/>
              <a:ext cx="0" cy="1676400"/>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66" name="Line 4"/>
            <p:cNvSpPr>
              <a:spLocks noChangeShapeType="1"/>
            </p:cNvSpPr>
            <p:nvPr/>
          </p:nvSpPr>
          <p:spPr bwMode="auto">
            <a:xfrm>
              <a:off x="946216" y="3728977"/>
              <a:ext cx="1828800" cy="0"/>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67" name="Oval 5"/>
            <p:cNvSpPr>
              <a:spLocks noChangeArrowheads="1"/>
            </p:cNvSpPr>
            <p:nvPr/>
          </p:nvSpPr>
          <p:spPr bwMode="auto">
            <a:xfrm>
              <a:off x="1251016" y="2433577"/>
              <a:ext cx="1066800" cy="990600"/>
            </a:xfrm>
            <a:prstGeom prst="ellipse">
              <a:avLst/>
            </a:prstGeom>
            <a:solidFill>
              <a:srgbClr val="FFFFFF">
                <a:alpha val="50000"/>
              </a:srgbClr>
            </a:solidFill>
            <a:ln w="12700" cap="sq">
              <a:solidFill>
                <a:srgbClr val="00CC00"/>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76" name="AutoShape 14"/>
            <p:cNvSpPr>
              <a:spLocks noChangeArrowheads="1"/>
            </p:cNvSpPr>
            <p:nvPr/>
          </p:nvSpPr>
          <p:spPr bwMode="auto">
            <a:xfrm>
              <a:off x="1708216" y="2890777"/>
              <a:ext cx="76200" cy="76200"/>
            </a:xfrm>
            <a:prstGeom prst="flowChartConnector">
              <a:avLst/>
            </a:prstGeom>
            <a:solidFill>
              <a:srgbClr val="000000"/>
            </a:solidFill>
            <a:ln w="12700" cap="sq">
              <a:solidFill>
                <a:srgbClr val="000000"/>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79" name="Text Box 17"/>
            <p:cNvSpPr txBox="1">
              <a:spLocks noChangeArrowheads="1"/>
            </p:cNvSpPr>
            <p:nvPr/>
          </p:nvSpPr>
          <p:spPr bwMode="auto">
            <a:xfrm>
              <a:off x="1784416" y="2433577"/>
              <a:ext cx="602275" cy="75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kumimoji="1" lang="en-US" altLang="ja-JP" sz="2400" dirty="0">
                  <a:solidFill>
                    <a:srgbClr val="000000"/>
                  </a:solidFill>
                  <a:latin typeface="Helvetica Neue Regular" charset="0"/>
                  <a:ea typeface="Helvetica Neue Regular" charset="0"/>
                </a:rPr>
                <a:t>q</a:t>
              </a:r>
            </a:p>
          </p:txBody>
        </p:sp>
      </p:grpSp>
      <p:grpSp>
        <p:nvGrpSpPr>
          <p:cNvPr id="86" name="Group 85"/>
          <p:cNvGrpSpPr/>
          <p:nvPr/>
        </p:nvGrpSpPr>
        <p:grpSpPr>
          <a:xfrm>
            <a:off x="870016" y="3542130"/>
            <a:ext cx="1115629" cy="1022660"/>
            <a:chOff x="6244983" y="2057400"/>
            <a:chExt cx="1828800" cy="1676400"/>
          </a:xfrm>
        </p:grpSpPr>
        <p:sp>
          <p:nvSpPr>
            <p:cNvPr id="73" name="Line 11"/>
            <p:cNvSpPr>
              <a:spLocks noChangeShapeType="1"/>
            </p:cNvSpPr>
            <p:nvPr/>
          </p:nvSpPr>
          <p:spPr bwMode="auto">
            <a:xfrm>
              <a:off x="6244983" y="3733800"/>
              <a:ext cx="1828800" cy="0"/>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74" name="Oval 12"/>
            <p:cNvSpPr>
              <a:spLocks noChangeArrowheads="1"/>
            </p:cNvSpPr>
            <p:nvPr/>
          </p:nvSpPr>
          <p:spPr bwMode="auto">
            <a:xfrm rot="20129350">
              <a:off x="6481521" y="2630488"/>
              <a:ext cx="1360487" cy="644525"/>
            </a:xfrm>
            <a:prstGeom prst="ellipse">
              <a:avLst/>
            </a:prstGeom>
            <a:solidFill>
              <a:srgbClr val="FFFFFF">
                <a:alpha val="50000"/>
              </a:srgbClr>
            </a:solidFill>
            <a:ln w="12700" cap="sq">
              <a:solidFill>
                <a:srgbClr val="FF6600"/>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78" name="AutoShape 16"/>
            <p:cNvSpPr>
              <a:spLocks noChangeArrowheads="1"/>
            </p:cNvSpPr>
            <p:nvPr/>
          </p:nvSpPr>
          <p:spPr bwMode="auto">
            <a:xfrm>
              <a:off x="7083183" y="2971800"/>
              <a:ext cx="76200" cy="76200"/>
            </a:xfrm>
            <a:prstGeom prst="flowChartConnector">
              <a:avLst/>
            </a:prstGeom>
            <a:solidFill>
              <a:srgbClr val="000000"/>
            </a:solidFill>
            <a:ln w="12700" cap="sq">
              <a:solidFill>
                <a:srgbClr val="000000"/>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80" name="Text Box 18"/>
            <p:cNvSpPr txBox="1">
              <a:spLocks noChangeArrowheads="1"/>
            </p:cNvSpPr>
            <p:nvPr/>
          </p:nvSpPr>
          <p:spPr bwMode="auto">
            <a:xfrm>
              <a:off x="7159382" y="2590800"/>
              <a:ext cx="602275" cy="75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kumimoji="1" lang="en-US" altLang="ja-JP" sz="2400" dirty="0">
                  <a:solidFill>
                    <a:srgbClr val="000000"/>
                  </a:solidFill>
                  <a:latin typeface="Helvetica Neue Regular" charset="0"/>
                  <a:ea typeface="Helvetica Neue Regular" charset="0"/>
                </a:rPr>
                <a:t>q</a:t>
              </a:r>
            </a:p>
          </p:txBody>
        </p:sp>
        <p:sp>
          <p:nvSpPr>
            <p:cNvPr id="81" name="Line 19"/>
            <p:cNvSpPr>
              <a:spLocks noChangeShapeType="1"/>
            </p:cNvSpPr>
            <p:nvPr/>
          </p:nvSpPr>
          <p:spPr bwMode="auto">
            <a:xfrm flipV="1">
              <a:off x="6244983" y="2057400"/>
              <a:ext cx="0" cy="1676400"/>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grpSp>
      <p:grpSp>
        <p:nvGrpSpPr>
          <p:cNvPr id="85" name="Group 84"/>
          <p:cNvGrpSpPr/>
          <p:nvPr/>
        </p:nvGrpSpPr>
        <p:grpSpPr>
          <a:xfrm>
            <a:off x="863175" y="2133298"/>
            <a:ext cx="1054782" cy="966883"/>
            <a:chOff x="3595599" y="2052577"/>
            <a:chExt cx="1828800" cy="1676400"/>
          </a:xfrm>
        </p:grpSpPr>
        <p:sp>
          <p:nvSpPr>
            <p:cNvPr id="69" name="Line 7"/>
            <p:cNvSpPr>
              <a:spLocks noChangeShapeType="1"/>
            </p:cNvSpPr>
            <p:nvPr/>
          </p:nvSpPr>
          <p:spPr bwMode="auto">
            <a:xfrm flipV="1">
              <a:off x="3595599" y="2052577"/>
              <a:ext cx="0" cy="1676400"/>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70" name="Line 8"/>
            <p:cNvSpPr>
              <a:spLocks noChangeShapeType="1"/>
            </p:cNvSpPr>
            <p:nvPr/>
          </p:nvSpPr>
          <p:spPr bwMode="auto">
            <a:xfrm>
              <a:off x="3595599" y="3728977"/>
              <a:ext cx="1828800" cy="0"/>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71" name="Oval 9"/>
            <p:cNvSpPr>
              <a:spLocks noChangeArrowheads="1"/>
            </p:cNvSpPr>
            <p:nvPr/>
          </p:nvSpPr>
          <p:spPr bwMode="auto">
            <a:xfrm>
              <a:off x="3824199" y="2662177"/>
              <a:ext cx="1295400" cy="609600"/>
            </a:xfrm>
            <a:prstGeom prst="ellipse">
              <a:avLst/>
            </a:prstGeom>
            <a:solidFill>
              <a:srgbClr val="FFFFFF">
                <a:alpha val="50000"/>
              </a:srgbClr>
            </a:solidFill>
            <a:ln w="12700" cap="sq">
              <a:solidFill>
                <a:srgbClr val="0033CC"/>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77" name="AutoShape 15"/>
            <p:cNvSpPr>
              <a:spLocks noChangeArrowheads="1"/>
            </p:cNvSpPr>
            <p:nvPr/>
          </p:nvSpPr>
          <p:spPr bwMode="auto">
            <a:xfrm>
              <a:off x="4433799" y="2966977"/>
              <a:ext cx="76200" cy="76200"/>
            </a:xfrm>
            <a:prstGeom prst="flowChartConnector">
              <a:avLst/>
            </a:prstGeom>
            <a:solidFill>
              <a:srgbClr val="000000"/>
            </a:solidFill>
            <a:ln w="12700" cap="sq">
              <a:solidFill>
                <a:srgbClr val="000000"/>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sz="2400"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82" name="Text Box 20"/>
            <p:cNvSpPr txBox="1">
              <a:spLocks noChangeArrowheads="1"/>
            </p:cNvSpPr>
            <p:nvPr/>
          </p:nvSpPr>
          <p:spPr bwMode="auto">
            <a:xfrm>
              <a:off x="4509999" y="2585978"/>
              <a:ext cx="637019" cy="800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kumimoji="1" lang="en-US" altLang="ja-JP" sz="2400" dirty="0">
                  <a:solidFill>
                    <a:srgbClr val="000000"/>
                  </a:solidFill>
                  <a:latin typeface="Helvetica Neue Regular" charset="0"/>
                  <a:ea typeface="Helvetica Neue Regular" charset="0"/>
                </a:rPr>
                <a:t>q</a:t>
              </a:r>
            </a:p>
          </p:txBody>
        </p:sp>
      </p:grpSp>
      <mc:AlternateContent xmlns:mc="http://schemas.openxmlformats.org/markup-compatibility/2006" xmlns:a14="http://schemas.microsoft.com/office/drawing/2010/main">
        <mc:Choice Requires="a14">
          <p:sp>
            <p:nvSpPr>
              <p:cNvPr id="87" name="TextBox 86"/>
              <p:cNvSpPr txBox="1"/>
              <p:nvPr/>
            </p:nvSpPr>
            <p:spPr>
              <a:xfrm>
                <a:off x="3131530" y="1912994"/>
                <a:ext cx="3693703" cy="843693"/>
              </a:xfrm>
              <a:prstGeom prst="rect">
                <a:avLst/>
              </a:prstGeom>
              <a:noFill/>
            </p:spPr>
            <p:txBody>
              <a:bodyPr wrap="none" rtlCol="0">
                <a:spAutoFit/>
              </a:bodyPr>
              <a:lstStyle/>
              <a:p>
                <a:pPr marL="0" defTabSz="430213">
                  <a:spcAft>
                    <a:spcPts val="400"/>
                  </a:spcAft>
                  <a:buSzPct val="100000"/>
                </a:pPr>
                <a14:m>
                  <m:oMathPara xmlns:m="http://schemas.openxmlformats.org/officeDocument/2006/math">
                    <m:oMathParaPr>
                      <m:jc m:val="centerGroup"/>
                    </m:oMathParaPr>
                    <m:oMath xmlns:m="http://schemas.openxmlformats.org/officeDocument/2006/math">
                      <m:r>
                        <a:rPr lang="en-US" sz="1600" smtClean="0">
                          <a:solidFill>
                            <a:srgbClr val="000000"/>
                          </a:solidFill>
                          <a:latin typeface="Cambria Math" charset="0"/>
                          <a:cs typeface="Helvetica Neue Regular" charset="0"/>
                        </a:rPr>
                        <m:t>𝐷</m:t>
                      </m:r>
                      <m:d>
                        <m:dPr>
                          <m:ctrlPr>
                            <a:rPr lang="en-US" sz="1600" i="1" smtClean="0">
                              <a:solidFill>
                                <a:srgbClr val="000000"/>
                              </a:solidFill>
                              <a:latin typeface="Cambria Math" panose="02040503050406030204" pitchFamily="18" charset="0"/>
                              <a:cs typeface="Helvetica Neue Regular" charset="0"/>
                            </a:rPr>
                          </m:ctrlPr>
                        </m:dPr>
                        <m:e>
                          <m:r>
                            <a:rPr lang="en-US" sz="1600" smtClean="0">
                              <a:solidFill>
                                <a:srgbClr val="000000"/>
                              </a:solidFill>
                              <a:latin typeface="Cambria Math" charset="0"/>
                              <a:cs typeface="Helvetica Neue Regular" charset="0"/>
                            </a:rPr>
                            <m:t>𝑥</m:t>
                          </m:r>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𝑞</m:t>
                          </m:r>
                        </m:e>
                      </m:d>
                      <m:r>
                        <a:rPr lang="en-US" sz="1600" smtClean="0">
                          <a:solidFill>
                            <a:srgbClr val="000000"/>
                          </a:solidFill>
                          <a:latin typeface="Cambria Math" charset="0"/>
                          <a:cs typeface="Helvetica Neue Regular" charset="0"/>
                        </a:rPr>
                        <m:t>=</m:t>
                      </m:r>
                      <m:nary>
                        <m:naryPr>
                          <m:chr m:val="∑"/>
                          <m:ctrlPr>
                            <a:rPr lang="en-US" sz="1600" i="1" smtClean="0">
                              <a:solidFill>
                                <a:srgbClr val="000000"/>
                              </a:solidFill>
                              <a:latin typeface="Cambria Math" panose="02040503050406030204" pitchFamily="18" charset="0"/>
                              <a:cs typeface="Helvetica Neue Regular" charset="0"/>
                            </a:rPr>
                          </m:ctrlPr>
                        </m:naryPr>
                        <m:sub>
                          <m:r>
                            <a:rPr lang="en-US" sz="1600" smtClean="0">
                              <a:solidFill>
                                <a:srgbClr val="000000"/>
                              </a:solidFill>
                              <a:latin typeface="Cambria Math" charset="0"/>
                              <a:cs typeface="Helvetica Neue Regular" charset="0"/>
                            </a:rPr>
                            <m:t>𝑗</m:t>
                          </m:r>
                        </m:sub>
                        <m:sup>
                          <m:r>
                            <a:rPr lang="en-US" sz="1600" smtClean="0">
                              <a:solidFill>
                                <a:srgbClr val="000000"/>
                              </a:solidFill>
                              <a:latin typeface="Cambria Math" charset="0"/>
                              <a:cs typeface="Helvetica Neue Regular" charset="0"/>
                            </a:rPr>
                            <m:t>𝑛</m:t>
                          </m:r>
                        </m:sup>
                        <m:e>
                          <m:nary>
                            <m:naryPr>
                              <m:chr m:val="∑"/>
                              <m:ctrlPr>
                                <a:rPr lang="en-US" sz="1600" i="1" smtClean="0">
                                  <a:solidFill>
                                    <a:srgbClr val="000000"/>
                                  </a:solidFill>
                                  <a:latin typeface="Cambria Math" panose="02040503050406030204" pitchFamily="18" charset="0"/>
                                  <a:cs typeface="Helvetica Neue Regular" charset="0"/>
                                </a:rPr>
                              </m:ctrlPr>
                            </m:naryPr>
                            <m:sub>
                              <m:r>
                                <a:rPr lang="en-US" sz="1600" smtClean="0">
                                  <a:solidFill>
                                    <a:srgbClr val="000000"/>
                                  </a:solidFill>
                                  <a:latin typeface="Cambria Math" charset="0"/>
                                  <a:cs typeface="Helvetica Neue Regular" charset="0"/>
                                </a:rPr>
                                <m:t>𝑘</m:t>
                              </m:r>
                            </m:sub>
                            <m:sup>
                              <m:r>
                                <a:rPr lang="en-US" sz="1600" smtClean="0">
                                  <a:solidFill>
                                    <a:srgbClr val="000000"/>
                                  </a:solidFill>
                                  <a:latin typeface="Cambria Math" charset="0"/>
                                  <a:cs typeface="Helvetica Neue Regular" charset="0"/>
                                </a:rPr>
                                <m:t>𝑛</m:t>
                              </m:r>
                            </m:sup>
                            <m:e>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𝑚</m:t>
                                  </m:r>
                                </m:e>
                                <m:sub>
                                  <m:r>
                                    <a:rPr lang="en-US" sz="1600" smtClean="0">
                                      <a:solidFill>
                                        <a:srgbClr val="000000"/>
                                      </a:solidFill>
                                      <a:latin typeface="Cambria Math" charset="0"/>
                                      <a:cs typeface="Helvetica Neue Regular" charset="0"/>
                                    </a:rPr>
                                    <m:t>𝑗𝑘</m:t>
                                  </m:r>
                                </m:sub>
                              </m:sSub>
                              <m:r>
                                <a:rPr lang="en-US" sz="1600" smtClean="0">
                                  <a:solidFill>
                                    <a:srgbClr val="000000"/>
                                  </a:solidFill>
                                  <a:latin typeface="Cambria Math" charset="0"/>
                                  <a:cs typeface="Helvetica Neue Regular" charset="0"/>
                                </a:rPr>
                                <m:t>(</m:t>
                              </m:r>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𝑥</m:t>
                                  </m:r>
                                </m:e>
                                <m:sub>
                                  <m:r>
                                    <a:rPr lang="en-US" sz="1600" smtClean="0">
                                      <a:solidFill>
                                        <a:srgbClr val="000000"/>
                                      </a:solidFill>
                                      <a:latin typeface="Cambria Math" charset="0"/>
                                      <a:cs typeface="Helvetica Neue Regular" charset="0"/>
                                    </a:rPr>
                                    <m:t>𝑗</m:t>
                                  </m:r>
                                </m:sub>
                              </m:sSub>
                              <m:r>
                                <a:rPr lang="en-US" sz="1600" smtClean="0">
                                  <a:solidFill>
                                    <a:srgbClr val="000000"/>
                                  </a:solidFill>
                                  <a:latin typeface="Cambria Math" charset="0"/>
                                  <a:cs typeface="Helvetica Neue Regular" charset="0"/>
                                </a:rPr>
                                <m:t>−</m:t>
                              </m:r>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𝑞</m:t>
                                  </m:r>
                                </m:e>
                                <m:sub>
                                  <m:r>
                                    <a:rPr lang="en-US" sz="1600" smtClean="0">
                                      <a:solidFill>
                                        <a:srgbClr val="000000"/>
                                      </a:solidFill>
                                      <a:latin typeface="Cambria Math" charset="0"/>
                                      <a:cs typeface="Helvetica Neue Regular" charset="0"/>
                                    </a:rPr>
                                    <m:t>𝑗</m:t>
                                  </m:r>
                                </m:sub>
                              </m:sSub>
                              <m:r>
                                <a:rPr lang="en-US" sz="1600" smtClean="0">
                                  <a:solidFill>
                                    <a:srgbClr val="000000"/>
                                  </a:solidFill>
                                  <a:latin typeface="Cambria Math" charset="0"/>
                                  <a:cs typeface="Helvetica Neue Regular" charset="0"/>
                                </a:rPr>
                                <m:t>)(</m:t>
                              </m:r>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𝑥</m:t>
                                  </m:r>
                                </m:e>
                                <m:sub>
                                  <m:r>
                                    <a:rPr lang="en-US" sz="1600" smtClean="0">
                                      <a:solidFill>
                                        <a:srgbClr val="000000"/>
                                      </a:solidFill>
                                      <a:latin typeface="Cambria Math" charset="0"/>
                                      <a:cs typeface="Helvetica Neue Regular" charset="0"/>
                                    </a:rPr>
                                    <m:t>𝑘</m:t>
                                  </m:r>
                                </m:sub>
                              </m:sSub>
                              <m:r>
                                <a:rPr lang="en-US" sz="1600" smtClean="0">
                                  <a:solidFill>
                                    <a:srgbClr val="000000"/>
                                  </a:solidFill>
                                  <a:latin typeface="Cambria Math" charset="0"/>
                                  <a:cs typeface="Helvetica Neue Regular" charset="0"/>
                                </a:rPr>
                                <m:t>−</m:t>
                              </m:r>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𝑞</m:t>
                                  </m:r>
                                </m:e>
                                <m:sub>
                                  <m:r>
                                    <a:rPr lang="en-US" sz="1600" smtClean="0">
                                      <a:solidFill>
                                        <a:srgbClr val="000000"/>
                                      </a:solidFill>
                                      <a:latin typeface="Cambria Math" charset="0"/>
                                      <a:cs typeface="Helvetica Neue Regular" charset="0"/>
                                    </a:rPr>
                                    <m:t>𝑘</m:t>
                                  </m:r>
                                </m:sub>
                              </m:sSub>
                              <m:r>
                                <a:rPr lang="en-US" sz="1600" smtClean="0">
                                  <a:solidFill>
                                    <a:srgbClr val="000000"/>
                                  </a:solidFill>
                                  <a:latin typeface="Cambria Math" charset="0"/>
                                  <a:cs typeface="Helvetica Neue Regular" charset="0"/>
                                </a:rPr>
                                <m:t>)</m:t>
                              </m:r>
                            </m:e>
                          </m:nary>
                        </m:e>
                      </m:nary>
                    </m:oMath>
                  </m:oMathPara>
                </a14:m>
                <a:endParaRPr lang="en-US" sz="1600" dirty="0">
                  <a:solidFill>
                    <a:srgbClr val="000000"/>
                  </a:solidFill>
                  <a:latin typeface="Helvetica Neue Regular" charset="0"/>
                  <a:cs typeface="Helvetica Neue Regular" charset="0"/>
                </a:endParaRPr>
              </a:p>
            </p:txBody>
          </p:sp>
        </mc:Choice>
        <mc:Fallback xmlns="">
          <p:sp>
            <p:nvSpPr>
              <p:cNvPr id="87" name="TextBox 86"/>
              <p:cNvSpPr txBox="1">
                <a:spLocks noRot="1" noChangeAspect="1" noMove="1" noResize="1" noEditPoints="1" noAdjustHandles="1" noChangeArrowheads="1" noChangeShapeType="1" noTextEdit="1"/>
              </p:cNvSpPr>
              <p:nvPr/>
            </p:nvSpPr>
            <p:spPr>
              <a:xfrm>
                <a:off x="3131530" y="1912994"/>
                <a:ext cx="3693703" cy="843693"/>
              </a:xfrm>
              <a:prstGeom prst="rect">
                <a:avLst/>
              </a:prstGeom>
              <a:blipFill rotWithShape="0">
                <a:blip r:embed="rId3"/>
                <a:stretch>
                  <a:fillRect/>
                </a:stretch>
              </a:blipFill>
            </p:spPr>
            <p:txBody>
              <a:bodyPr/>
              <a:lstStyle/>
              <a:p>
                <a:r>
                  <a:rPr lang="en-US">
                    <a:noFill/>
                  </a:rPr>
                  <a:t> </a:t>
                </a:r>
              </a:p>
            </p:txBody>
          </p:sp>
        </mc:Fallback>
      </mc:AlternateContent>
      <p:sp>
        <p:nvSpPr>
          <p:cNvPr id="88" name="Rounded Rectangle 87"/>
          <p:cNvSpPr/>
          <p:nvPr/>
        </p:nvSpPr>
        <p:spPr>
          <a:xfrm>
            <a:off x="2907723" y="2718422"/>
            <a:ext cx="5835850" cy="836970"/>
          </a:xfrm>
          <a:prstGeom prst="round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Learn the query minimizing the penalty = weighted sum of distances between query point and sample vectors </a:t>
            </a:r>
          </a:p>
        </p:txBody>
      </p:sp>
      <mc:AlternateContent xmlns:mc="http://schemas.openxmlformats.org/markup-compatibility/2006" xmlns:a14="http://schemas.microsoft.com/office/drawing/2010/main">
        <mc:Choice Requires="a14">
          <p:sp>
            <p:nvSpPr>
              <p:cNvPr id="89" name="TextBox 88"/>
              <p:cNvSpPr txBox="1"/>
              <p:nvPr/>
            </p:nvSpPr>
            <p:spPr>
              <a:xfrm>
                <a:off x="3844814" y="3644304"/>
                <a:ext cx="3216393" cy="987322"/>
              </a:xfrm>
              <a:prstGeom prst="rect">
                <a:avLst/>
              </a:prstGeom>
              <a:noFill/>
            </p:spPr>
            <p:txBody>
              <a:bodyPr wrap="none" rtlCol="0">
                <a:spAutoFit/>
              </a:bodyPr>
              <a:lstStyle/>
              <a:p>
                <a:pPr marL="0" defTabSz="430213">
                  <a:spcAft>
                    <a:spcPts val="400"/>
                  </a:spcAft>
                  <a:buSzPct val="100000"/>
                </a:pPr>
                <a14:m>
                  <m:oMathPara xmlns:m="http://schemas.openxmlformats.org/officeDocument/2006/math">
                    <m:oMathParaPr>
                      <m:jc m:val="centerGroup"/>
                    </m:oMathParaPr>
                    <m:oMath xmlns:m="http://schemas.openxmlformats.org/officeDocument/2006/math">
                      <m:r>
                        <a:rPr lang="en-US" sz="1600" smtClean="0">
                          <a:solidFill>
                            <a:srgbClr val="000000"/>
                          </a:solidFill>
                          <a:latin typeface="Cambria Math" charset="0"/>
                          <a:cs typeface="Helvetica Neue Regular" charset="0"/>
                        </a:rPr>
                        <m:t>𝑚𝑖𝑛𝑖𝑚𝑖𝑧𝑒</m:t>
                      </m:r>
                      <m:r>
                        <a:rPr lang="en-US" sz="1600" smtClean="0">
                          <a:solidFill>
                            <a:srgbClr val="000000"/>
                          </a:solidFill>
                          <a:latin typeface="Cambria Math" charset="0"/>
                          <a:cs typeface="Helvetica Neue Regular" charset="0"/>
                        </a:rPr>
                        <m:t> </m:t>
                      </m:r>
                      <m:nary>
                        <m:naryPr>
                          <m:chr m:val="∑"/>
                          <m:supHide m:val="on"/>
                          <m:ctrlPr>
                            <a:rPr lang="en-US" sz="1600" i="1" smtClean="0">
                              <a:solidFill>
                                <a:srgbClr val="000000"/>
                              </a:solidFill>
                              <a:latin typeface="Cambria Math" panose="02040503050406030204" pitchFamily="18" charset="0"/>
                              <a:cs typeface="Helvetica Neue Regular" charset="0"/>
                            </a:rPr>
                          </m:ctrlPr>
                        </m:naryPr>
                        <m:sub>
                          <m:r>
                            <a:rPr lang="en-US" sz="1600" smtClean="0">
                              <a:solidFill>
                                <a:srgbClr val="000000"/>
                              </a:solidFill>
                              <a:latin typeface="Cambria Math" charset="0"/>
                              <a:cs typeface="Helvetica Neue Regular" charset="0"/>
                            </a:rPr>
                            <m:t>𝑖</m:t>
                          </m:r>
                        </m:sub>
                        <m:sup/>
                        <m:e>
                          <m:sSup>
                            <m:sSupPr>
                              <m:ctrlPr>
                                <a:rPr lang="en-US" sz="1600" i="1" smtClean="0">
                                  <a:solidFill>
                                    <a:srgbClr val="000000"/>
                                  </a:solidFill>
                                  <a:latin typeface="Cambria Math" panose="02040503050406030204" pitchFamily="18" charset="0"/>
                                  <a:cs typeface="Helvetica Neue Regular" charset="0"/>
                                </a:rPr>
                              </m:ctrlPr>
                            </m:sSupPr>
                            <m:e>
                              <m:d>
                                <m:dPr>
                                  <m:ctrlPr>
                                    <a:rPr lang="en-US" sz="1600" i="1" smtClean="0">
                                      <a:solidFill>
                                        <a:srgbClr val="000000"/>
                                      </a:solidFill>
                                      <a:latin typeface="Cambria Math" panose="02040503050406030204" pitchFamily="18" charset="0"/>
                                      <a:cs typeface="Helvetica Neue Regular" charset="0"/>
                                    </a:rPr>
                                  </m:ctrlPr>
                                </m:dPr>
                                <m:e>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𝑥</m:t>
                                      </m:r>
                                    </m:e>
                                    <m:sub>
                                      <m:r>
                                        <a:rPr lang="en-US" sz="1600" smtClean="0">
                                          <a:solidFill>
                                            <a:srgbClr val="000000"/>
                                          </a:solidFill>
                                          <a:latin typeface="Cambria Math" charset="0"/>
                                          <a:cs typeface="Helvetica Neue Regular" charset="0"/>
                                        </a:rPr>
                                        <m:t>𝑖</m:t>
                                      </m:r>
                                    </m:sub>
                                  </m:sSub>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𝑞</m:t>
                                  </m:r>
                                </m:e>
                              </m:d>
                            </m:e>
                            <m:sup>
                              <m:r>
                                <a:rPr lang="en-US" sz="1600" smtClean="0">
                                  <a:solidFill>
                                    <a:srgbClr val="000000"/>
                                  </a:solidFill>
                                  <a:latin typeface="Cambria Math" charset="0"/>
                                  <a:cs typeface="Helvetica Neue Regular" charset="0"/>
                                </a:rPr>
                                <m:t>⊤</m:t>
                              </m:r>
                            </m:sup>
                          </m:sSup>
                          <m:r>
                            <a:rPr lang="en-US" sz="1600" smtClean="0">
                              <a:solidFill>
                                <a:srgbClr val="000000"/>
                              </a:solidFill>
                              <a:latin typeface="Cambria Math" charset="0"/>
                              <a:cs typeface="Helvetica Neue Regular" charset="0"/>
                            </a:rPr>
                            <m:t>𝑀</m:t>
                          </m:r>
                          <m:r>
                            <a:rPr lang="en-US" sz="1600" smtClean="0">
                              <a:solidFill>
                                <a:srgbClr val="000000"/>
                              </a:solidFill>
                              <a:latin typeface="Cambria Math" charset="0"/>
                              <a:cs typeface="Helvetica Neue Regular" charset="0"/>
                            </a:rPr>
                            <m:t>(</m:t>
                          </m:r>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𝑥</m:t>
                              </m:r>
                            </m:e>
                            <m:sub>
                              <m:r>
                                <a:rPr lang="en-US" sz="1600" smtClean="0">
                                  <a:solidFill>
                                    <a:srgbClr val="000000"/>
                                  </a:solidFill>
                                  <a:latin typeface="Cambria Math" charset="0"/>
                                  <a:cs typeface="Helvetica Neue Regular" charset="0"/>
                                </a:rPr>
                                <m:t>𝑖</m:t>
                              </m:r>
                            </m:sub>
                          </m:sSub>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𝑞</m:t>
                          </m:r>
                          <m:r>
                            <a:rPr lang="en-US" sz="1600" smtClean="0">
                              <a:solidFill>
                                <a:srgbClr val="000000"/>
                              </a:solidFill>
                              <a:latin typeface="Cambria Math" charset="0"/>
                              <a:cs typeface="Helvetica Neue Regular" charset="0"/>
                            </a:rPr>
                            <m:t>)</m:t>
                          </m:r>
                        </m:e>
                      </m:nary>
                    </m:oMath>
                  </m:oMathPara>
                </a14:m>
                <a:endParaRPr lang="en-US" sz="1600" dirty="0">
                  <a:solidFill>
                    <a:srgbClr val="000000"/>
                  </a:solidFill>
                  <a:latin typeface="Helvetica Neue Regular" charset="0"/>
                  <a:cs typeface="Helvetica Neue Regular" charset="0"/>
                </a:endParaRPr>
              </a:p>
              <a:p>
                <a:pPr marL="0" defTabSz="430213">
                  <a:spcAft>
                    <a:spcPts val="400"/>
                  </a:spcAft>
                  <a:buSzPct val="100000"/>
                </a:pPr>
                <a14:m>
                  <m:oMath xmlns:m="http://schemas.openxmlformats.org/officeDocument/2006/math">
                    <m:r>
                      <a:rPr lang="en-US" sz="1600" smtClean="0">
                        <a:solidFill>
                          <a:srgbClr val="000000"/>
                        </a:solidFill>
                        <a:latin typeface="Cambria Math" charset="0"/>
                        <a:cs typeface="Helvetica Neue Regular" charset="0"/>
                      </a:rPr>
                      <m:t>𝑠𝑢𝑏𝑗𝑒𝑐𝑡</m:t>
                    </m:r>
                    <m:r>
                      <a:rPr lang="en-US" sz="1600" smtClean="0">
                        <a:solidFill>
                          <a:srgbClr val="000000"/>
                        </a:solidFill>
                        <a:latin typeface="Cambria Math" charset="0"/>
                        <a:cs typeface="Helvetica Neue Regular" charset="0"/>
                      </a:rPr>
                      <m:t> </m:t>
                    </m:r>
                    <m:r>
                      <a:rPr lang="en-US" sz="1600" smtClean="0">
                        <a:solidFill>
                          <a:srgbClr val="000000"/>
                        </a:solidFill>
                        <a:latin typeface="Cambria Math" charset="0"/>
                        <a:cs typeface="Helvetica Neue Regular" charset="0"/>
                      </a:rPr>
                      <m:t>𝑡𝑜</m:t>
                    </m:r>
                    <m:func>
                      <m:funcPr>
                        <m:ctrlPr>
                          <a:rPr lang="en-US" sz="1600" i="1" smtClean="0">
                            <a:solidFill>
                              <a:srgbClr val="000000"/>
                            </a:solidFill>
                            <a:latin typeface="Cambria Math" panose="02040503050406030204" pitchFamily="18" charset="0"/>
                            <a:cs typeface="Helvetica Neue Regular" charset="0"/>
                          </a:rPr>
                        </m:ctrlPr>
                      </m:funcPr>
                      <m:fName>
                        <m:r>
                          <a:rPr lang="en-US" sz="1600" smtClean="0">
                            <a:solidFill>
                              <a:srgbClr val="000000"/>
                            </a:solidFill>
                            <a:latin typeface="Cambria Math" charset="0"/>
                            <a:cs typeface="Helvetica Neue Regular" charset="0"/>
                          </a:rPr>
                          <m:t>    </m:t>
                        </m:r>
                        <m:r>
                          <m:rPr>
                            <m:sty m:val="p"/>
                          </m:rPr>
                          <a:rPr lang="en-US" sz="1600" smtClean="0">
                            <a:solidFill>
                              <a:srgbClr val="000000"/>
                            </a:solidFill>
                            <a:latin typeface="Cambria Math" charset="0"/>
                            <a:cs typeface="Helvetica Neue Regular" charset="0"/>
                          </a:rPr>
                          <m:t>det</m:t>
                        </m:r>
                      </m:fName>
                      <m:e>
                        <m:d>
                          <m:dPr>
                            <m:ctrlPr>
                              <a:rPr lang="en-US" sz="1600" i="1" smtClean="0">
                                <a:solidFill>
                                  <a:srgbClr val="000000"/>
                                </a:solidFill>
                                <a:latin typeface="Cambria Math" panose="02040503050406030204" pitchFamily="18" charset="0"/>
                                <a:cs typeface="Helvetica Neue Regular" charset="0"/>
                              </a:rPr>
                            </m:ctrlPr>
                          </m:dPr>
                          <m:e>
                            <m:r>
                              <a:rPr lang="en-US" sz="1600" smtClean="0">
                                <a:solidFill>
                                  <a:srgbClr val="000000"/>
                                </a:solidFill>
                                <a:latin typeface="Cambria Math" charset="0"/>
                                <a:cs typeface="Helvetica Neue Regular" charset="0"/>
                              </a:rPr>
                              <m:t>𝑀</m:t>
                            </m:r>
                          </m:e>
                        </m:d>
                      </m:e>
                    </m:func>
                    <m:r>
                      <a:rPr lang="en-US" sz="1600" smtClean="0">
                        <a:solidFill>
                          <a:srgbClr val="000000"/>
                        </a:solidFill>
                        <a:latin typeface="Cambria Math" charset="0"/>
                        <a:cs typeface="Helvetica Neue Regular" charset="0"/>
                      </a:rPr>
                      <m:t>=1</m:t>
                    </m:r>
                  </m:oMath>
                </a14:m>
                <a:r>
                  <a:rPr lang="en-US" sz="1600" dirty="0">
                    <a:solidFill>
                      <a:srgbClr val="000000"/>
                    </a:solidFill>
                    <a:latin typeface="Helvetica Neue Regular" charset="0"/>
                    <a:cs typeface="Helvetica Neue Regular" charset="0"/>
                  </a:rPr>
                  <a:t> </a:t>
                </a:r>
              </a:p>
            </p:txBody>
          </p:sp>
        </mc:Choice>
        <mc:Fallback xmlns="">
          <p:sp>
            <p:nvSpPr>
              <p:cNvPr id="89" name="TextBox 88"/>
              <p:cNvSpPr txBox="1">
                <a:spLocks noRot="1" noChangeAspect="1" noMove="1" noResize="1" noEditPoints="1" noAdjustHandles="1" noChangeArrowheads="1" noChangeShapeType="1" noTextEdit="1"/>
              </p:cNvSpPr>
              <p:nvPr/>
            </p:nvSpPr>
            <p:spPr>
              <a:xfrm>
                <a:off x="3844814" y="3644304"/>
                <a:ext cx="3216393" cy="987322"/>
              </a:xfrm>
              <a:prstGeom prst="rect">
                <a:avLst/>
              </a:prstGeom>
              <a:blipFill rotWithShape="0">
                <a:blip r:embed="rId4"/>
                <a:stretch>
                  <a:fillRect l="-190" b="-38889"/>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39D9E948-8796-684C-8A93-C944084DC5C3}"/>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4576191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Learning the distance</a:t>
            </a:r>
            <a:endParaRPr lang="en-US" dirty="0"/>
          </a:p>
        </p:txBody>
      </p:sp>
      <p:sp>
        <p:nvSpPr>
          <p:cNvPr id="4" name="Content Placeholder 3"/>
          <p:cNvSpPr>
            <a:spLocks noGrp="1"/>
          </p:cNvSpPr>
          <p:nvPr>
            <p:ph sz="quarter" idx="12"/>
          </p:nvPr>
        </p:nvSpPr>
        <p:spPr/>
        <p:txBody>
          <a:bodyPr/>
          <a:lstStyle/>
          <a:p>
            <a:r>
              <a:rPr lang="en-US" sz="1600" dirty="0">
                <a:solidFill>
                  <a:srgbClr val="285096"/>
                </a:solidFill>
                <a:latin typeface="Helvetica Neue" charset="0"/>
                <a:ea typeface="Helvetica Neue" charset="0"/>
                <a:cs typeface="Helvetica Neue" charset="0"/>
              </a:rPr>
              <a:t>[</a:t>
            </a:r>
            <a:r>
              <a:rPr lang="ja-JP" altLang="ja-JP" sz="1600">
                <a:solidFill>
                  <a:srgbClr val="285096"/>
                </a:solidFill>
                <a:latin typeface="Helvetica Neue" charset="0"/>
                <a:ea typeface="Helvetica Neue" charset="0"/>
                <a:cs typeface="Helvetica Neue" charset="0"/>
              </a:rPr>
              <a:t>Ishikawa</a:t>
            </a:r>
            <a:r>
              <a:rPr lang="en-US" altLang="ja-JP" sz="1600" dirty="0">
                <a:solidFill>
                  <a:srgbClr val="285096"/>
                </a:solidFill>
                <a:latin typeface="Helvetica Neue" charset="0"/>
                <a:ea typeface="Helvetica Neue" charset="0"/>
                <a:cs typeface="Helvetica Neue" charset="0"/>
              </a:rPr>
              <a:t> </a:t>
            </a:r>
            <a:r>
              <a:rPr lang="en-US" sz="1600" dirty="0">
                <a:solidFill>
                  <a:srgbClr val="285096"/>
                </a:solidFill>
                <a:latin typeface="Helvetica Neue" charset="0"/>
                <a:ea typeface="Helvetica Neue" charset="0"/>
                <a:cs typeface="Helvetica Neue" charset="0"/>
              </a:rPr>
              <a:t>et al.,</a:t>
            </a:r>
            <a:r>
              <a:rPr lang="en-US" altLang="ja-JP" sz="1600" dirty="0">
                <a:solidFill>
                  <a:srgbClr val="285096"/>
                </a:solidFill>
                <a:latin typeface="Helvetica Neue" charset="0"/>
                <a:ea typeface="Helvetica Neue" charset="0"/>
                <a:cs typeface="Helvetica Neue" charset="0"/>
              </a:rPr>
              <a:t> 1999]</a:t>
            </a:r>
            <a:endParaRPr lang="en-US" sz="1600" dirty="0">
              <a:solidFill>
                <a:srgbClr val="285096"/>
              </a:solidFill>
              <a:latin typeface="Helvetica Neue" charset="0"/>
              <a:ea typeface="Helvetica Neue" charset="0"/>
              <a:cs typeface="Helvetica Neue" charset="0"/>
            </a:endParaRPr>
          </a:p>
        </p:txBody>
      </p:sp>
      <p:sp>
        <p:nvSpPr>
          <p:cNvPr id="105" name="Rectangle 3"/>
          <p:cNvSpPr txBox="1">
            <a:spLocks noChangeArrowheads="1"/>
          </p:cNvSpPr>
          <p:nvPr/>
        </p:nvSpPr>
        <p:spPr bwMode="auto">
          <a:xfrm>
            <a:off x="342900" y="863967"/>
            <a:ext cx="8458200" cy="877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2"/>
              </a:buClr>
              <a:buFont typeface="Monotype Sorts" charset="2"/>
              <a:buChar char="z"/>
              <a:defRPr kumimoji="1" sz="3200" kern="1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charset="2"/>
              <a:buChar char="y"/>
              <a:defRPr kumimoji="1" sz="2800" kern="1200">
                <a:solidFill>
                  <a:schemeClr val="tx1"/>
                </a:solidFill>
                <a:latin typeface="+mn-lt"/>
                <a:ea typeface="+mn-ea"/>
                <a:cs typeface="+mn-cs"/>
              </a:defRPr>
            </a:lvl2pPr>
            <a:lvl3pPr marL="1143000" indent="-228600" algn="l" rtl="0" fontAlgn="base">
              <a:spcBef>
                <a:spcPct val="20000"/>
              </a:spcBef>
              <a:spcAft>
                <a:spcPct val="0"/>
              </a:spcAft>
              <a:buClr>
                <a:schemeClr val="accent2"/>
              </a:buClr>
              <a:buFont typeface="Monotype Sorts" charset="2"/>
              <a:buChar char="x"/>
              <a:defRPr kumimoji="1"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lr>
                <a:schemeClr val="accent2"/>
              </a:buClr>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914400">
              <a:buClr>
                <a:srgbClr val="FFCC00"/>
              </a:buClr>
              <a:buNone/>
              <a:defRPr/>
            </a:pPr>
            <a:r>
              <a:rPr kumimoji="1" lang="en-US" altLang="ja-JP" sz="2400" u="none" strike="noStrike" kern="1200" cap="none" spc="0" normalizeH="0" baseline="0" noProof="0" dirty="0">
                <a:ln>
                  <a:noFill/>
                </a:ln>
                <a:solidFill>
                  <a:srgbClr val="000000"/>
                </a:solidFill>
                <a:effectLst/>
                <a:uLnTx/>
                <a:uFillTx/>
                <a:latin typeface="+mj-ea"/>
                <a:ea typeface="+mj-ea"/>
                <a:cs typeface=""/>
              </a:rPr>
              <a:t>Query point is moved towards </a:t>
            </a:r>
            <a:r>
              <a:rPr kumimoji="1" lang="en-US" altLang="ja-JP" sz="2400" u="none" strike="noStrike" kern="1200" cap="none" spc="0" normalizeH="0" baseline="0" noProof="0" dirty="0">
                <a:ln>
                  <a:noFill/>
                </a:ln>
                <a:solidFill>
                  <a:srgbClr val="FF6600"/>
                </a:solidFill>
                <a:effectLst/>
                <a:uLnTx/>
                <a:uFillTx/>
                <a:latin typeface="+mj-ea"/>
                <a:ea typeface="+mj-ea"/>
                <a:cs typeface=""/>
              </a:rPr>
              <a:t>“good”</a:t>
            </a:r>
            <a:r>
              <a:rPr kumimoji="1" lang="en-US" altLang="ja-JP" sz="2400" u="none" strike="noStrike" kern="1200" cap="none" spc="0" normalizeH="0" baseline="0" noProof="0" dirty="0">
                <a:ln>
                  <a:noFill/>
                </a:ln>
                <a:solidFill>
                  <a:srgbClr val="000000"/>
                </a:solidFill>
                <a:effectLst/>
                <a:uLnTx/>
                <a:uFillTx/>
                <a:latin typeface="+mj-ea"/>
                <a:ea typeface="+mj-ea"/>
                <a:cs typeface=""/>
              </a:rPr>
              <a:t> examples — </a:t>
            </a:r>
            <a:r>
              <a:rPr kumimoji="1" lang="en-US" altLang="ja-JP" sz="2400" u="none" strike="noStrike" kern="1200" cap="none" spc="0" normalizeH="0" baseline="0" noProof="0" dirty="0" err="1">
                <a:ln>
                  <a:noFill/>
                </a:ln>
                <a:solidFill>
                  <a:srgbClr val="0033CC"/>
                </a:solidFill>
                <a:effectLst/>
                <a:uLnTx/>
                <a:uFillTx/>
                <a:latin typeface="+mj-ea"/>
                <a:ea typeface="+mj-ea"/>
                <a:cs typeface=""/>
              </a:rPr>
              <a:t>Rocchio</a:t>
            </a:r>
            <a:r>
              <a:rPr kumimoji="1" lang="en-US" altLang="ja-JP" sz="2400" u="none" strike="noStrike" kern="1200" cap="none" spc="0" normalizeH="0" baseline="0" noProof="0" dirty="0">
                <a:ln>
                  <a:noFill/>
                </a:ln>
                <a:solidFill>
                  <a:srgbClr val="0033CC"/>
                </a:solidFill>
                <a:effectLst/>
                <a:uLnTx/>
                <a:uFillTx/>
                <a:latin typeface="+mj-ea"/>
                <a:ea typeface="+mj-ea"/>
                <a:cs typeface=""/>
              </a:rPr>
              <a:t> formula </a:t>
            </a:r>
            <a:r>
              <a:rPr kumimoji="1" lang="en-US" altLang="ja-JP" sz="2400" u="none" strike="noStrike" kern="1200" cap="none" spc="0" normalizeH="0" baseline="0" noProof="0" dirty="0">
                <a:ln>
                  <a:noFill/>
                </a:ln>
                <a:solidFill>
                  <a:srgbClr val="000000"/>
                </a:solidFill>
                <a:effectLst/>
                <a:uLnTx/>
                <a:uFillTx/>
                <a:latin typeface="+mj-ea"/>
                <a:ea typeface="+mj-ea"/>
                <a:cs typeface=""/>
              </a:rPr>
              <a:t>in IR </a:t>
            </a:r>
            <a:endParaRPr kumimoji="1" lang="ja-JP" altLang="ja-JP" sz="2400" u="none" strike="noStrike" kern="1200" cap="none" spc="0" normalizeH="0" baseline="0" noProof="0" dirty="0">
              <a:ln>
                <a:noFill/>
              </a:ln>
              <a:solidFill>
                <a:srgbClr val="000000"/>
              </a:solidFill>
              <a:effectLst/>
              <a:uLnTx/>
              <a:uFillTx/>
              <a:latin typeface="+mj-ea"/>
              <a:ea typeface="+mj-ea"/>
              <a:cs typeface=""/>
            </a:endParaRPr>
          </a:p>
        </p:txBody>
      </p:sp>
      <p:sp>
        <p:nvSpPr>
          <p:cNvPr id="149" name="Text Box 54"/>
          <p:cNvSpPr txBox="1">
            <a:spLocks noChangeArrowheads="1"/>
          </p:cNvSpPr>
          <p:nvPr/>
        </p:nvSpPr>
        <p:spPr bwMode="auto">
          <a:xfrm>
            <a:off x="3919683" y="1885316"/>
            <a:ext cx="3810000"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pPr>
            <a:r>
              <a:rPr kumimoji="1" lang="en-US" altLang="ja-JP" dirty="0">
                <a:solidFill>
                  <a:srgbClr val="000000"/>
                </a:solidFill>
                <a:ea typeface="Helvetica Neue Regular" charset="0"/>
              </a:rPr>
              <a:t>Q</a:t>
            </a:r>
            <a:r>
              <a:rPr kumimoji="1" lang="en-US" altLang="ja-JP" baseline="-25000" dirty="0">
                <a:solidFill>
                  <a:srgbClr val="000000"/>
                </a:solidFill>
                <a:ea typeface="Helvetica Neue Regular" charset="0"/>
              </a:rPr>
              <a:t>0</a:t>
            </a:r>
            <a:r>
              <a:rPr kumimoji="1" lang="en-US" altLang="ja-JP" dirty="0">
                <a:solidFill>
                  <a:srgbClr val="000000"/>
                </a:solidFill>
                <a:ea typeface="Helvetica Neue Regular" charset="0"/>
              </a:rPr>
              <a:t>: query point</a:t>
            </a:r>
          </a:p>
          <a:p>
            <a:pPr defTabSz="914400" fontAlgn="base">
              <a:spcBef>
                <a:spcPct val="50000"/>
              </a:spcBef>
              <a:spcAft>
                <a:spcPct val="0"/>
              </a:spcAft>
            </a:pPr>
            <a:r>
              <a:rPr kumimoji="1" lang="en-US" altLang="ja-JP" dirty="0">
                <a:solidFill>
                  <a:srgbClr val="000000"/>
                </a:solidFill>
                <a:ea typeface="Helvetica Neue Regular" charset="0"/>
              </a:rPr>
              <a:t>    : retrieved data</a:t>
            </a:r>
          </a:p>
          <a:p>
            <a:pPr defTabSz="914400" fontAlgn="base">
              <a:spcBef>
                <a:spcPct val="50000"/>
              </a:spcBef>
              <a:spcAft>
                <a:spcPct val="0"/>
              </a:spcAft>
            </a:pPr>
            <a:r>
              <a:rPr kumimoji="1" lang="en-US" altLang="ja-JP" dirty="0">
                <a:solidFill>
                  <a:srgbClr val="000000"/>
                </a:solidFill>
                <a:ea typeface="Helvetica Neue Regular" charset="0"/>
              </a:rPr>
              <a:t>    : relevance judgments</a:t>
            </a:r>
          </a:p>
          <a:p>
            <a:pPr defTabSz="914400" fontAlgn="base">
              <a:spcBef>
                <a:spcPct val="50000"/>
              </a:spcBef>
              <a:spcAft>
                <a:spcPct val="0"/>
              </a:spcAft>
            </a:pPr>
            <a:r>
              <a:rPr kumimoji="1" lang="en-US" altLang="ja-JP" dirty="0">
                <a:solidFill>
                  <a:srgbClr val="000000"/>
                </a:solidFill>
                <a:ea typeface="Helvetica Neue Regular" charset="0"/>
              </a:rPr>
              <a:t>Q</a:t>
            </a:r>
            <a:r>
              <a:rPr kumimoji="1" lang="en-US" altLang="ja-JP" baseline="-25000" dirty="0">
                <a:solidFill>
                  <a:srgbClr val="000000"/>
                </a:solidFill>
                <a:ea typeface="Helvetica Neue Regular" charset="0"/>
              </a:rPr>
              <a:t>1</a:t>
            </a:r>
            <a:r>
              <a:rPr kumimoji="1" lang="en-US" altLang="ja-JP" dirty="0">
                <a:solidFill>
                  <a:srgbClr val="000000"/>
                </a:solidFill>
                <a:ea typeface="Helvetica Neue Regular" charset="0"/>
              </a:rPr>
              <a:t>: new query point</a:t>
            </a:r>
          </a:p>
        </p:txBody>
      </p:sp>
      <p:sp>
        <p:nvSpPr>
          <p:cNvPr id="150" name="Oval 55"/>
          <p:cNvSpPr>
            <a:spLocks noChangeArrowheads="1"/>
          </p:cNvSpPr>
          <p:nvPr/>
        </p:nvSpPr>
        <p:spPr bwMode="auto">
          <a:xfrm>
            <a:off x="4027437" y="2476523"/>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grpSp>
        <p:nvGrpSpPr>
          <p:cNvPr id="156" name="Group 155"/>
          <p:cNvGrpSpPr/>
          <p:nvPr/>
        </p:nvGrpSpPr>
        <p:grpSpPr>
          <a:xfrm>
            <a:off x="3951237" y="2839382"/>
            <a:ext cx="228600" cy="152400"/>
            <a:chOff x="4838700" y="3442504"/>
            <a:chExt cx="228600" cy="152400"/>
          </a:xfrm>
        </p:grpSpPr>
        <p:sp>
          <p:nvSpPr>
            <p:cNvPr id="151" name="Line 56"/>
            <p:cNvSpPr>
              <a:spLocks noChangeShapeType="1"/>
            </p:cNvSpPr>
            <p:nvPr/>
          </p:nvSpPr>
          <p:spPr bwMode="auto">
            <a:xfrm>
              <a:off x="4838700" y="3518704"/>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25000" noProof="0" dirty="0">
                <a:ln>
                  <a:noFill/>
                </a:ln>
                <a:solidFill>
                  <a:srgbClr val="000000"/>
                </a:solidFill>
                <a:effectLst/>
                <a:uLnTx/>
                <a:uFillTx/>
                <a:latin typeface="Helvetica Neue Regular" charset="0"/>
                <a:ea typeface="Helvetica Neue Regular" charset="0"/>
              </a:endParaRPr>
            </a:p>
          </p:txBody>
        </p:sp>
        <p:sp>
          <p:nvSpPr>
            <p:cNvPr id="152" name="Line 57"/>
            <p:cNvSpPr>
              <a:spLocks noChangeShapeType="1"/>
            </p:cNvSpPr>
            <p:nvPr/>
          </p:nvSpPr>
          <p:spPr bwMode="auto">
            <a:xfrm flipV="1">
              <a:off x="4914900" y="3442504"/>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25000" noProof="0" dirty="0">
                <a:ln>
                  <a:noFill/>
                </a:ln>
                <a:solidFill>
                  <a:srgbClr val="000000"/>
                </a:solidFill>
                <a:effectLst/>
                <a:uLnTx/>
                <a:uFillTx/>
                <a:latin typeface="Helvetica Neue Regular" charset="0"/>
                <a:ea typeface="Helvetica Neue Regular" charset="0"/>
              </a:endParaRPr>
            </a:p>
          </p:txBody>
        </p:sp>
      </p:grpSp>
      <p:grpSp>
        <p:nvGrpSpPr>
          <p:cNvPr id="155" name="Group 154"/>
          <p:cNvGrpSpPr/>
          <p:nvPr/>
        </p:nvGrpSpPr>
        <p:grpSpPr>
          <a:xfrm>
            <a:off x="753801" y="1932008"/>
            <a:ext cx="2926948" cy="2508813"/>
            <a:chOff x="800100" y="2070904"/>
            <a:chExt cx="3733800" cy="3200400"/>
          </a:xfrm>
        </p:grpSpPr>
        <p:sp>
          <p:nvSpPr>
            <p:cNvPr id="106" name="AutoShape 4"/>
            <p:cNvSpPr>
              <a:spLocks noChangeArrowheads="1"/>
            </p:cNvSpPr>
            <p:nvPr/>
          </p:nvSpPr>
          <p:spPr bwMode="auto">
            <a:xfrm>
              <a:off x="3238500" y="3137704"/>
              <a:ext cx="76200" cy="76200"/>
            </a:xfrm>
            <a:prstGeom prst="flowChartConnector">
              <a:avLst/>
            </a:prstGeom>
            <a:solidFill>
              <a:srgbClr val="000000"/>
            </a:solidFill>
            <a:ln w="12700" cap="sq">
              <a:solidFill>
                <a:srgbClr val="000000"/>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107" name="Text Box 5"/>
            <p:cNvSpPr txBox="1">
              <a:spLocks noChangeArrowheads="1"/>
            </p:cNvSpPr>
            <p:nvPr/>
          </p:nvSpPr>
          <p:spPr bwMode="auto">
            <a:xfrm>
              <a:off x="2857500" y="2756704"/>
              <a:ext cx="566844" cy="471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kumimoji="1" lang="en-US" altLang="ja-JP" dirty="0">
                  <a:solidFill>
                    <a:srgbClr val="000000"/>
                  </a:solidFill>
                  <a:latin typeface="Helvetica Neue Regular" charset="0"/>
                  <a:ea typeface="Helvetica Neue Regular" charset="0"/>
                </a:rPr>
                <a:t>Q</a:t>
              </a:r>
              <a:r>
                <a:rPr kumimoji="1" lang="en-US" altLang="ja-JP" baseline="-25000" dirty="0">
                  <a:solidFill>
                    <a:srgbClr val="000000"/>
                  </a:solidFill>
                  <a:latin typeface="Helvetica Neue Regular" charset="0"/>
                  <a:ea typeface="Helvetica Neue Regular" charset="0"/>
                </a:rPr>
                <a:t>1</a:t>
              </a:r>
              <a:endParaRPr kumimoji="1" lang="en-US" altLang="ja-JP" dirty="0">
                <a:solidFill>
                  <a:srgbClr val="000000"/>
                </a:solidFill>
                <a:latin typeface="Helvetica Neue Regular" charset="0"/>
                <a:ea typeface="Helvetica Neue Regular" charset="0"/>
              </a:endParaRPr>
            </a:p>
          </p:txBody>
        </p:sp>
        <p:sp>
          <p:nvSpPr>
            <p:cNvPr id="108" name="Oval 7"/>
            <p:cNvSpPr>
              <a:spLocks noChangeArrowheads="1"/>
            </p:cNvSpPr>
            <p:nvPr/>
          </p:nvSpPr>
          <p:spPr bwMode="auto">
            <a:xfrm>
              <a:off x="2171700" y="35949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09" name="Oval 8"/>
            <p:cNvSpPr>
              <a:spLocks noChangeArrowheads="1"/>
            </p:cNvSpPr>
            <p:nvPr/>
          </p:nvSpPr>
          <p:spPr bwMode="auto">
            <a:xfrm>
              <a:off x="2781300" y="37473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10" name="Oval 9"/>
            <p:cNvSpPr>
              <a:spLocks noChangeArrowheads="1"/>
            </p:cNvSpPr>
            <p:nvPr/>
          </p:nvSpPr>
          <p:spPr bwMode="auto">
            <a:xfrm>
              <a:off x="1638300" y="40521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11" name="Oval 10"/>
            <p:cNvSpPr>
              <a:spLocks noChangeArrowheads="1"/>
            </p:cNvSpPr>
            <p:nvPr/>
          </p:nvSpPr>
          <p:spPr bwMode="auto">
            <a:xfrm>
              <a:off x="1943100" y="45855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12" name="Oval 11"/>
            <p:cNvSpPr>
              <a:spLocks noChangeArrowheads="1"/>
            </p:cNvSpPr>
            <p:nvPr/>
          </p:nvSpPr>
          <p:spPr bwMode="auto">
            <a:xfrm>
              <a:off x="2552700" y="42807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13" name="Oval 12"/>
            <p:cNvSpPr>
              <a:spLocks noChangeArrowheads="1"/>
            </p:cNvSpPr>
            <p:nvPr/>
          </p:nvSpPr>
          <p:spPr bwMode="auto">
            <a:xfrm>
              <a:off x="2552700" y="48141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14" name="Oval 13"/>
            <p:cNvSpPr>
              <a:spLocks noChangeArrowheads="1"/>
            </p:cNvSpPr>
            <p:nvPr/>
          </p:nvSpPr>
          <p:spPr bwMode="auto">
            <a:xfrm>
              <a:off x="2705100" y="30615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15" name="Oval 14"/>
            <p:cNvSpPr>
              <a:spLocks noChangeArrowheads="1"/>
            </p:cNvSpPr>
            <p:nvPr/>
          </p:nvSpPr>
          <p:spPr bwMode="auto">
            <a:xfrm>
              <a:off x="1943100" y="32139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16" name="Oval 15"/>
            <p:cNvSpPr>
              <a:spLocks noChangeArrowheads="1"/>
            </p:cNvSpPr>
            <p:nvPr/>
          </p:nvSpPr>
          <p:spPr bwMode="auto">
            <a:xfrm>
              <a:off x="2019300" y="38997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17" name="Oval 16"/>
            <p:cNvSpPr>
              <a:spLocks noChangeArrowheads="1"/>
            </p:cNvSpPr>
            <p:nvPr/>
          </p:nvSpPr>
          <p:spPr bwMode="auto">
            <a:xfrm>
              <a:off x="3314700" y="40521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18" name="Oval 17"/>
            <p:cNvSpPr>
              <a:spLocks noChangeArrowheads="1"/>
            </p:cNvSpPr>
            <p:nvPr/>
          </p:nvSpPr>
          <p:spPr bwMode="auto">
            <a:xfrm>
              <a:off x="1333500" y="38235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19" name="Oval 18"/>
            <p:cNvSpPr>
              <a:spLocks noChangeArrowheads="1"/>
            </p:cNvSpPr>
            <p:nvPr/>
          </p:nvSpPr>
          <p:spPr bwMode="auto">
            <a:xfrm>
              <a:off x="3009900" y="48903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20" name="Oval 19"/>
            <p:cNvSpPr>
              <a:spLocks noChangeArrowheads="1"/>
            </p:cNvSpPr>
            <p:nvPr/>
          </p:nvSpPr>
          <p:spPr bwMode="auto">
            <a:xfrm>
              <a:off x="3162300" y="33663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21" name="Oval 20"/>
            <p:cNvSpPr>
              <a:spLocks noChangeArrowheads="1"/>
            </p:cNvSpPr>
            <p:nvPr/>
          </p:nvSpPr>
          <p:spPr bwMode="auto">
            <a:xfrm>
              <a:off x="1409700" y="46617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22" name="Oval 21"/>
            <p:cNvSpPr>
              <a:spLocks noChangeArrowheads="1"/>
            </p:cNvSpPr>
            <p:nvPr/>
          </p:nvSpPr>
          <p:spPr bwMode="auto">
            <a:xfrm>
              <a:off x="3390900" y="46617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23" name="Oval 22"/>
            <p:cNvSpPr>
              <a:spLocks noChangeArrowheads="1"/>
            </p:cNvSpPr>
            <p:nvPr/>
          </p:nvSpPr>
          <p:spPr bwMode="auto">
            <a:xfrm>
              <a:off x="3695700" y="35949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24" name="Oval 23"/>
            <p:cNvSpPr>
              <a:spLocks noChangeArrowheads="1"/>
            </p:cNvSpPr>
            <p:nvPr/>
          </p:nvSpPr>
          <p:spPr bwMode="auto">
            <a:xfrm>
              <a:off x="1790700" y="50427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25" name="Oval 24"/>
            <p:cNvSpPr>
              <a:spLocks noChangeArrowheads="1"/>
            </p:cNvSpPr>
            <p:nvPr/>
          </p:nvSpPr>
          <p:spPr bwMode="auto">
            <a:xfrm>
              <a:off x="1028700" y="42045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26" name="Oval 25"/>
            <p:cNvSpPr>
              <a:spLocks noChangeArrowheads="1"/>
            </p:cNvSpPr>
            <p:nvPr/>
          </p:nvSpPr>
          <p:spPr bwMode="auto">
            <a:xfrm>
              <a:off x="2552700" y="26043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27" name="Oval 26"/>
            <p:cNvSpPr>
              <a:spLocks noChangeArrowheads="1"/>
            </p:cNvSpPr>
            <p:nvPr/>
          </p:nvSpPr>
          <p:spPr bwMode="auto">
            <a:xfrm>
              <a:off x="1409700" y="32139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28" name="Oval 27"/>
            <p:cNvSpPr>
              <a:spLocks noChangeArrowheads="1"/>
            </p:cNvSpPr>
            <p:nvPr/>
          </p:nvSpPr>
          <p:spPr bwMode="auto">
            <a:xfrm>
              <a:off x="3848100" y="41283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29" name="Oval 28"/>
            <p:cNvSpPr>
              <a:spLocks noChangeArrowheads="1"/>
            </p:cNvSpPr>
            <p:nvPr/>
          </p:nvSpPr>
          <p:spPr bwMode="auto">
            <a:xfrm>
              <a:off x="3162300" y="28329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30" name="Oval 29"/>
            <p:cNvSpPr>
              <a:spLocks noChangeArrowheads="1"/>
            </p:cNvSpPr>
            <p:nvPr/>
          </p:nvSpPr>
          <p:spPr bwMode="auto">
            <a:xfrm>
              <a:off x="1638300" y="29091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31" name="Oval 30"/>
            <p:cNvSpPr>
              <a:spLocks noChangeArrowheads="1"/>
            </p:cNvSpPr>
            <p:nvPr/>
          </p:nvSpPr>
          <p:spPr bwMode="auto">
            <a:xfrm>
              <a:off x="3848100" y="49665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32" name="Oval 31"/>
            <p:cNvSpPr>
              <a:spLocks noChangeArrowheads="1"/>
            </p:cNvSpPr>
            <p:nvPr/>
          </p:nvSpPr>
          <p:spPr bwMode="auto">
            <a:xfrm>
              <a:off x="3771900" y="3061504"/>
              <a:ext cx="76200" cy="76200"/>
            </a:xfrm>
            <a:prstGeom prst="ellipse">
              <a:avLst/>
            </a:prstGeom>
            <a:solidFill>
              <a:srgbClr val="0033CC"/>
            </a:solidFill>
            <a:ln w="9525">
              <a:solidFill>
                <a:srgbClr val="0033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33" name="Line 32"/>
            <p:cNvSpPr>
              <a:spLocks noChangeShapeType="1"/>
            </p:cNvSpPr>
            <p:nvPr/>
          </p:nvSpPr>
          <p:spPr bwMode="auto">
            <a:xfrm>
              <a:off x="2705100" y="2985304"/>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134" name="Line 33"/>
            <p:cNvSpPr>
              <a:spLocks noChangeShapeType="1"/>
            </p:cNvSpPr>
            <p:nvPr/>
          </p:nvSpPr>
          <p:spPr bwMode="auto">
            <a:xfrm flipV="1">
              <a:off x="2781300" y="2909104"/>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135" name="Line 34"/>
            <p:cNvSpPr>
              <a:spLocks noChangeShapeType="1"/>
            </p:cNvSpPr>
            <p:nvPr/>
          </p:nvSpPr>
          <p:spPr bwMode="auto">
            <a:xfrm>
              <a:off x="3162300" y="2756704"/>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136" name="Line 35"/>
            <p:cNvSpPr>
              <a:spLocks noChangeShapeType="1"/>
            </p:cNvSpPr>
            <p:nvPr/>
          </p:nvSpPr>
          <p:spPr bwMode="auto">
            <a:xfrm flipV="1">
              <a:off x="3238500" y="2680504"/>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137" name="Line 36"/>
            <p:cNvSpPr>
              <a:spLocks noChangeShapeType="1"/>
            </p:cNvSpPr>
            <p:nvPr/>
          </p:nvSpPr>
          <p:spPr bwMode="auto">
            <a:xfrm>
              <a:off x="3771900" y="2985304"/>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138" name="Line 37"/>
            <p:cNvSpPr>
              <a:spLocks noChangeShapeType="1"/>
            </p:cNvSpPr>
            <p:nvPr/>
          </p:nvSpPr>
          <p:spPr bwMode="auto">
            <a:xfrm flipV="1">
              <a:off x="3848100" y="2909104"/>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139" name="Line 38"/>
            <p:cNvSpPr>
              <a:spLocks noChangeShapeType="1"/>
            </p:cNvSpPr>
            <p:nvPr/>
          </p:nvSpPr>
          <p:spPr bwMode="auto">
            <a:xfrm>
              <a:off x="3695700" y="3518704"/>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140" name="Line 39"/>
            <p:cNvSpPr>
              <a:spLocks noChangeShapeType="1"/>
            </p:cNvSpPr>
            <p:nvPr/>
          </p:nvSpPr>
          <p:spPr bwMode="auto">
            <a:xfrm flipV="1">
              <a:off x="3771900" y="3442504"/>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141" name="Line 40"/>
            <p:cNvSpPr>
              <a:spLocks noChangeShapeType="1"/>
            </p:cNvSpPr>
            <p:nvPr/>
          </p:nvSpPr>
          <p:spPr bwMode="auto">
            <a:xfrm>
              <a:off x="3162300" y="3290104"/>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142" name="Line 41"/>
            <p:cNvSpPr>
              <a:spLocks noChangeShapeType="1"/>
            </p:cNvSpPr>
            <p:nvPr/>
          </p:nvSpPr>
          <p:spPr bwMode="auto">
            <a:xfrm flipV="1">
              <a:off x="3238500" y="3213904"/>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143" name="Line 42"/>
            <p:cNvSpPr>
              <a:spLocks noChangeShapeType="1"/>
            </p:cNvSpPr>
            <p:nvPr/>
          </p:nvSpPr>
          <p:spPr bwMode="auto">
            <a:xfrm>
              <a:off x="2781300" y="3671104"/>
              <a:ext cx="76200" cy="762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144" name="Line 43"/>
            <p:cNvSpPr>
              <a:spLocks noChangeShapeType="1"/>
            </p:cNvSpPr>
            <p:nvPr/>
          </p:nvSpPr>
          <p:spPr bwMode="auto">
            <a:xfrm flipV="1">
              <a:off x="2857500" y="3594904"/>
              <a:ext cx="152400" cy="152400"/>
            </a:xfrm>
            <a:prstGeom prst="line">
              <a:avLst/>
            </a:prstGeom>
            <a:noFill/>
            <a:ln w="19050" cap="sq">
              <a:solidFill>
                <a:srgbClr val="FF66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145" name="Oval 44"/>
            <p:cNvSpPr>
              <a:spLocks noChangeArrowheads="1"/>
            </p:cNvSpPr>
            <p:nvPr/>
          </p:nvSpPr>
          <p:spPr bwMode="auto">
            <a:xfrm>
              <a:off x="2400300" y="2299504"/>
              <a:ext cx="1752600" cy="1752600"/>
            </a:xfrm>
            <a:prstGeom prst="ellipse">
              <a:avLst/>
            </a:prstGeom>
            <a:noFill/>
            <a:ln w="952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46" name="Oval 45"/>
            <p:cNvSpPr>
              <a:spLocks noChangeArrowheads="1"/>
            </p:cNvSpPr>
            <p:nvPr/>
          </p:nvSpPr>
          <p:spPr bwMode="auto">
            <a:xfrm>
              <a:off x="2781300" y="2680504"/>
              <a:ext cx="990600" cy="990600"/>
            </a:xfrm>
            <a:prstGeom prst="ellipse">
              <a:avLst/>
            </a:prstGeom>
            <a:noFill/>
            <a:ln w="952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kumimoji="1" lang="en-US" dirty="0">
                <a:solidFill>
                  <a:srgbClr val="000000"/>
                </a:solidFill>
                <a:latin typeface="Helvetica Neue Regular" charset="0"/>
                <a:ea typeface="Helvetica Neue Regular" charset="0"/>
              </a:endParaRPr>
            </a:p>
          </p:txBody>
        </p:sp>
        <p:sp>
          <p:nvSpPr>
            <p:cNvPr id="147" name="Line 48"/>
            <p:cNvSpPr>
              <a:spLocks noChangeShapeType="1"/>
            </p:cNvSpPr>
            <p:nvPr/>
          </p:nvSpPr>
          <p:spPr bwMode="auto">
            <a:xfrm flipV="1">
              <a:off x="2400300" y="3213904"/>
              <a:ext cx="838200" cy="9144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148" name="Rectangle 49"/>
            <p:cNvSpPr>
              <a:spLocks noChangeArrowheads="1"/>
            </p:cNvSpPr>
            <p:nvPr/>
          </p:nvSpPr>
          <p:spPr bwMode="auto">
            <a:xfrm>
              <a:off x="800100" y="2070904"/>
              <a:ext cx="3733800" cy="32004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153" name="AutoShape 58"/>
            <p:cNvSpPr>
              <a:spLocks noChangeArrowheads="1"/>
            </p:cNvSpPr>
            <p:nvPr/>
          </p:nvSpPr>
          <p:spPr bwMode="auto">
            <a:xfrm>
              <a:off x="2324100" y="4128304"/>
              <a:ext cx="76200" cy="76200"/>
            </a:xfrm>
            <a:prstGeom prst="flowChartConnector">
              <a:avLst/>
            </a:prstGeom>
            <a:solidFill>
              <a:srgbClr val="000000"/>
            </a:solidFill>
            <a:ln w="12700" cap="sq">
              <a:solidFill>
                <a:srgbClr val="000000"/>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en-US" u="none" strike="noStrike" kern="0" cap="none" spc="0" normalizeH="0" baseline="0" noProof="0" dirty="0">
                <a:ln>
                  <a:noFill/>
                </a:ln>
                <a:solidFill>
                  <a:srgbClr val="000000"/>
                </a:solidFill>
                <a:effectLst/>
                <a:uLnTx/>
                <a:uFillTx/>
                <a:latin typeface="Helvetica Neue Regular" charset="0"/>
                <a:ea typeface="Helvetica Neue Regular" charset="0"/>
              </a:endParaRPr>
            </a:p>
          </p:txBody>
        </p:sp>
        <p:sp>
          <p:nvSpPr>
            <p:cNvPr id="154" name="Text Box 59"/>
            <p:cNvSpPr txBox="1">
              <a:spLocks noChangeArrowheads="1"/>
            </p:cNvSpPr>
            <p:nvPr/>
          </p:nvSpPr>
          <p:spPr bwMode="auto">
            <a:xfrm>
              <a:off x="1943099" y="4052104"/>
              <a:ext cx="566844" cy="471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kumimoji="1" lang="en-US" altLang="ja-JP" dirty="0">
                  <a:solidFill>
                    <a:srgbClr val="000000"/>
                  </a:solidFill>
                  <a:latin typeface="Helvetica Neue Regular" charset="0"/>
                  <a:ea typeface="Helvetica Neue Regular" charset="0"/>
                </a:rPr>
                <a:t>Q</a:t>
              </a:r>
              <a:r>
                <a:rPr kumimoji="1" lang="en-US" altLang="ja-JP" baseline="-25000" dirty="0">
                  <a:solidFill>
                    <a:srgbClr val="000000"/>
                  </a:solidFill>
                  <a:latin typeface="Helvetica Neue Regular" charset="0"/>
                  <a:ea typeface="Helvetica Neue Regular" charset="0"/>
                </a:rPr>
                <a:t>0</a:t>
              </a:r>
              <a:endParaRPr kumimoji="1" lang="en-US" altLang="ja-JP" dirty="0">
                <a:solidFill>
                  <a:srgbClr val="000000"/>
                </a:solidFill>
                <a:latin typeface="Helvetica Neue Regular" charset="0"/>
                <a:ea typeface="Helvetica Neue Regular" charset="0"/>
              </a:endParaRPr>
            </a:p>
          </p:txBody>
        </p:sp>
      </p:grpSp>
      <p:sp>
        <p:nvSpPr>
          <p:cNvPr id="157" name="Rounded Rectangle 156"/>
          <p:cNvSpPr/>
          <p:nvPr/>
        </p:nvSpPr>
        <p:spPr>
          <a:xfrm>
            <a:off x="4457286" y="3773112"/>
            <a:ext cx="3734077" cy="610091"/>
          </a:xfrm>
          <a:prstGeom prst="round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Helvetica Neue Regular" charset="0"/>
              </a:rPr>
              <a:t>Learning can be done online!!!</a:t>
            </a:r>
          </a:p>
        </p:txBody>
      </p:sp>
      <p:sp>
        <p:nvSpPr>
          <p:cNvPr id="59" name="TextBox 58">
            <a:extLst>
              <a:ext uri="{FF2B5EF4-FFF2-40B4-BE49-F238E27FC236}">
                <a16:creationId xmlns:a16="http://schemas.microsoft.com/office/drawing/2014/main" id="{785BEE76-0388-9545-BC6A-BC35E64462C7}"/>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298917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ln>
            <a:noFill/>
          </a:ln>
        </p:spPr>
        <p:txBody>
          <a:bodyPr/>
          <a:lstStyle/>
          <a:p>
            <a:r>
              <a:rPr lang="en-US" dirty="0"/>
              <a:t>Explore-by-Example: AIDE</a:t>
            </a:r>
          </a:p>
        </p:txBody>
      </p:sp>
      <p:sp>
        <p:nvSpPr>
          <p:cNvPr id="9" name="Content Placeholder 8"/>
          <p:cNvSpPr>
            <a:spLocks noGrp="1"/>
          </p:cNvSpPr>
          <p:nvPr>
            <p:ph sz="quarter" idx="12"/>
          </p:nvPr>
        </p:nvSpPr>
        <p:spPr>
          <a:xfrm>
            <a:off x="6293635" y="235738"/>
            <a:ext cx="2507465" cy="430213"/>
          </a:xfrm>
          <a:ln>
            <a:noFill/>
          </a:ln>
        </p:spPr>
        <p:txBody>
          <a:bodyPr>
            <a:normAutofit/>
          </a:bodyPr>
          <a:lstStyle/>
          <a:p>
            <a:r>
              <a:rPr lang="en-US" sz="1400" dirty="0">
                <a:solidFill>
                  <a:srgbClr val="285096"/>
                </a:solidFill>
              </a:rPr>
              <a:t>[</a:t>
            </a:r>
            <a:r>
              <a:rPr lang="en-US" sz="1400" dirty="0" err="1">
                <a:solidFill>
                  <a:srgbClr val="285096"/>
                </a:solidFill>
              </a:rPr>
              <a:t>Dimitriadou</a:t>
            </a:r>
            <a:r>
              <a:rPr lang="en-US" sz="1400" dirty="0">
                <a:solidFill>
                  <a:srgbClr val="285096"/>
                </a:solidFill>
              </a:rPr>
              <a:t> </a:t>
            </a:r>
            <a:r>
              <a:rPr lang="en-US" sz="1400" dirty="0">
                <a:solidFill>
                  <a:srgbClr val="285096"/>
                </a:solidFill>
                <a:latin typeface="Helvetica Neue" charset="0"/>
                <a:ea typeface="Helvetica Neue" charset="0"/>
                <a:cs typeface="Helvetica Neue" charset="0"/>
              </a:rPr>
              <a:t>et al.,</a:t>
            </a:r>
            <a:r>
              <a:rPr lang="en-US" sz="1400" dirty="0">
                <a:solidFill>
                  <a:srgbClr val="285096"/>
                </a:solidFill>
              </a:rPr>
              <a:t> 2014,2016]</a:t>
            </a:r>
          </a:p>
        </p:txBody>
      </p:sp>
      <p:sp>
        <p:nvSpPr>
          <p:cNvPr id="8" name="Rectangle 7"/>
          <p:cNvSpPr/>
          <p:nvPr/>
        </p:nvSpPr>
        <p:spPr>
          <a:xfrm>
            <a:off x="6470896" y="2611000"/>
            <a:ext cx="1182866" cy="656473"/>
          </a:xfrm>
          <a:prstGeom prst="rect">
            <a:avLst/>
          </a:prstGeom>
          <a:noFill/>
          <a:ln>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Helvetica Neue Regular" charset="0"/>
              </a:rPr>
              <a:t>Query Formulation </a:t>
            </a:r>
          </a:p>
        </p:txBody>
      </p:sp>
      <p:sp>
        <p:nvSpPr>
          <p:cNvPr id="15" name="TextBox 14"/>
          <p:cNvSpPr txBox="1"/>
          <p:nvPr/>
        </p:nvSpPr>
        <p:spPr>
          <a:xfrm>
            <a:off x="3320145" y="1467077"/>
            <a:ext cx="1504386" cy="646331"/>
          </a:xfrm>
          <a:prstGeom prst="rect">
            <a:avLst/>
          </a:prstGeom>
          <a:noFill/>
          <a:ln>
            <a:noFill/>
          </a:ln>
        </p:spPr>
        <p:txBody>
          <a:bodyPr wrap="none" rtlCol="0">
            <a:spAutoFit/>
          </a:bodyPr>
          <a:lstStyle/>
          <a:p>
            <a:r>
              <a:rPr lang="en-US" sz="1200" dirty="0">
                <a:latin typeface="Helvetica Neue Regular" charset="0"/>
                <a:cs typeface="Helvetica Neue Regular" charset="0"/>
              </a:rPr>
              <a:t>Relevant Samples </a:t>
            </a:r>
          </a:p>
          <a:p>
            <a:endParaRPr lang="en-US" sz="1200" dirty="0">
              <a:latin typeface="Helvetica Neue Regular" charset="0"/>
              <a:cs typeface="Helvetica Neue Regular" charset="0"/>
            </a:endParaRPr>
          </a:p>
          <a:p>
            <a:r>
              <a:rPr lang="en-US" sz="1200" dirty="0">
                <a:latin typeface="Helvetica Neue Regular" charset="0"/>
                <a:cs typeface="Helvetica Neue Regular" charset="0"/>
              </a:rPr>
              <a:t>Irrelevant Samples </a:t>
            </a:r>
          </a:p>
        </p:txBody>
      </p:sp>
      <p:sp>
        <p:nvSpPr>
          <p:cNvPr id="16" name="TextBox 15"/>
          <p:cNvSpPr txBox="1"/>
          <p:nvPr/>
        </p:nvSpPr>
        <p:spPr>
          <a:xfrm>
            <a:off x="6293635" y="1795759"/>
            <a:ext cx="615874" cy="461665"/>
          </a:xfrm>
          <a:prstGeom prst="rect">
            <a:avLst/>
          </a:prstGeom>
          <a:noFill/>
          <a:ln>
            <a:noFill/>
          </a:ln>
        </p:spPr>
        <p:txBody>
          <a:bodyPr wrap="none" rtlCol="0">
            <a:spAutoFit/>
          </a:bodyPr>
          <a:lstStyle/>
          <a:p>
            <a:r>
              <a:rPr lang="en-US" sz="1200" dirty="0">
                <a:latin typeface="Helvetica Neue Regular" charset="0"/>
                <a:cs typeface="Helvetica Neue Regular" charset="0"/>
              </a:rPr>
              <a:t>User</a:t>
            </a:r>
          </a:p>
          <a:p>
            <a:r>
              <a:rPr lang="en-US" sz="1200" dirty="0">
                <a:latin typeface="Helvetica Neue Regular" charset="0"/>
                <a:cs typeface="Helvetica Neue Regular" charset="0"/>
              </a:rPr>
              <a:t>Model</a:t>
            </a:r>
          </a:p>
        </p:txBody>
      </p:sp>
      <p:sp>
        <p:nvSpPr>
          <p:cNvPr id="22" name="TextBox 21"/>
          <p:cNvSpPr txBox="1"/>
          <p:nvPr/>
        </p:nvSpPr>
        <p:spPr>
          <a:xfrm>
            <a:off x="2520045" y="2495777"/>
            <a:ext cx="827471" cy="276999"/>
          </a:xfrm>
          <a:prstGeom prst="rect">
            <a:avLst/>
          </a:prstGeom>
          <a:noFill/>
          <a:ln>
            <a:noFill/>
          </a:ln>
        </p:spPr>
        <p:txBody>
          <a:bodyPr wrap="none" rtlCol="0">
            <a:spAutoFit/>
          </a:bodyPr>
          <a:lstStyle/>
          <a:p>
            <a:r>
              <a:rPr lang="en-US" sz="1200" dirty="0">
                <a:latin typeface="Helvetica Neue Regular" charset="0"/>
                <a:cs typeface="Helvetica Neue Regular" charset="0"/>
              </a:rPr>
              <a:t>Samples </a:t>
            </a:r>
          </a:p>
        </p:txBody>
      </p:sp>
      <p:sp>
        <p:nvSpPr>
          <p:cNvPr id="23" name="TextBox 22"/>
          <p:cNvSpPr txBox="1"/>
          <p:nvPr/>
        </p:nvSpPr>
        <p:spPr>
          <a:xfrm>
            <a:off x="6585805" y="4038826"/>
            <a:ext cx="1290738" cy="461665"/>
          </a:xfrm>
          <a:prstGeom prst="rect">
            <a:avLst/>
          </a:prstGeom>
          <a:noFill/>
          <a:ln>
            <a:noFill/>
          </a:ln>
        </p:spPr>
        <p:txBody>
          <a:bodyPr wrap="none" rtlCol="0">
            <a:spAutoFit/>
          </a:bodyPr>
          <a:lstStyle/>
          <a:p>
            <a:r>
              <a:rPr lang="en-US" sz="1200" dirty="0">
                <a:latin typeface="Helvetica Neue Regular" charset="0"/>
                <a:cs typeface="Helvetica Neue Regular" charset="0"/>
              </a:rPr>
              <a:t>Data Extraction </a:t>
            </a:r>
          </a:p>
          <a:p>
            <a:r>
              <a:rPr lang="en-US" sz="1200" dirty="0">
                <a:latin typeface="Helvetica Neue Regular" charset="0"/>
                <a:cs typeface="Helvetica Neue Regular" charset="0"/>
              </a:rPr>
              <a:t>       Query</a:t>
            </a:r>
          </a:p>
        </p:txBody>
      </p:sp>
      <p:sp>
        <p:nvSpPr>
          <p:cNvPr id="25" name="TextBox 24"/>
          <p:cNvSpPr txBox="1"/>
          <p:nvPr/>
        </p:nvSpPr>
        <p:spPr>
          <a:xfrm>
            <a:off x="5377545" y="2438626"/>
            <a:ext cx="615874" cy="461665"/>
          </a:xfrm>
          <a:prstGeom prst="rect">
            <a:avLst/>
          </a:prstGeom>
          <a:noFill/>
          <a:ln>
            <a:noFill/>
          </a:ln>
        </p:spPr>
        <p:txBody>
          <a:bodyPr wrap="none" rtlCol="0">
            <a:spAutoFit/>
          </a:bodyPr>
          <a:lstStyle/>
          <a:p>
            <a:r>
              <a:rPr lang="en-US" sz="1200" dirty="0">
                <a:latin typeface="Helvetica Neue Regular" charset="0"/>
                <a:cs typeface="Helvetica Neue Regular" charset="0"/>
              </a:rPr>
              <a:t>User </a:t>
            </a:r>
          </a:p>
          <a:p>
            <a:r>
              <a:rPr lang="en-US" sz="1200" dirty="0">
                <a:latin typeface="Helvetica Neue Regular" charset="0"/>
                <a:cs typeface="Helvetica Neue Regular" charset="0"/>
              </a:rPr>
              <a:t>Model</a:t>
            </a:r>
          </a:p>
        </p:txBody>
      </p:sp>
      <p:pic>
        <p:nvPicPr>
          <p:cNvPr id="28" name="Picture 27" descr="11971055981382663610sagar_ns_database.svg.h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5695" y="3295876"/>
            <a:ext cx="800100" cy="857250"/>
          </a:xfrm>
          <a:prstGeom prst="rect">
            <a:avLst/>
          </a:prstGeom>
          <a:ln>
            <a:noFill/>
          </a:ln>
        </p:spPr>
      </p:pic>
      <p:pic>
        <p:nvPicPr>
          <p:cNvPr id="39" name="Picture 159" descr="debate-yes-n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48545" y="1295626"/>
            <a:ext cx="1257300" cy="971550"/>
          </a:xfrm>
          <a:prstGeom prst="rect">
            <a:avLst/>
          </a:prstGeom>
          <a:noFill/>
          <a:ln w="9525">
            <a:noFill/>
            <a:miter lim="800000"/>
            <a:headEnd/>
            <a:tailEnd/>
          </a:ln>
        </p:spPr>
      </p:pic>
      <p:sp>
        <p:nvSpPr>
          <p:cNvPr id="42" name="TextBox 41"/>
          <p:cNvSpPr txBox="1"/>
          <p:nvPr/>
        </p:nvSpPr>
        <p:spPr>
          <a:xfrm>
            <a:off x="1948545" y="1238477"/>
            <a:ext cx="1630575" cy="276999"/>
          </a:xfrm>
          <a:prstGeom prst="rect">
            <a:avLst/>
          </a:prstGeom>
          <a:noFill/>
          <a:ln>
            <a:noFill/>
          </a:ln>
        </p:spPr>
        <p:txBody>
          <a:bodyPr wrap="none" rtlCol="0">
            <a:spAutoFit/>
          </a:bodyPr>
          <a:lstStyle/>
          <a:p>
            <a:r>
              <a:rPr lang="en-US" sz="1200" dirty="0">
                <a:latin typeface="Helvetica Neue Regular" charset="0"/>
                <a:cs typeface="Helvetica Neue Regular" charset="0"/>
              </a:rPr>
              <a:t>Relevance Feedback</a:t>
            </a:r>
          </a:p>
        </p:txBody>
      </p:sp>
      <p:pic>
        <p:nvPicPr>
          <p:cNvPr id="43" name="Picture 168" descr="user.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48445" y="1295626"/>
            <a:ext cx="796529" cy="742950"/>
          </a:xfrm>
          <a:prstGeom prst="rect">
            <a:avLst/>
          </a:prstGeom>
          <a:noFill/>
          <a:ln w="9525">
            <a:noFill/>
            <a:miter lim="800000"/>
            <a:headEnd/>
            <a:tailEnd/>
          </a:ln>
        </p:spPr>
      </p:pic>
      <p:sp>
        <p:nvSpPr>
          <p:cNvPr id="51" name="Rectangle 50"/>
          <p:cNvSpPr/>
          <p:nvPr/>
        </p:nvSpPr>
        <p:spPr>
          <a:xfrm>
            <a:off x="6520545" y="3638776"/>
            <a:ext cx="1100301" cy="438582"/>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lIns="68580" tIns="34290" rIns="68580" bIns="34290">
            <a:spAutoFit/>
          </a:bodyPr>
          <a:lstStyle/>
          <a:p>
            <a:pPr algn="ctr"/>
            <a:r>
              <a:rPr lang="en-US" sz="2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Helvetica Neue Regular" charset="0"/>
              </a:rPr>
              <a:t>SQL</a:t>
            </a:r>
          </a:p>
        </p:txBody>
      </p:sp>
      <p:sp>
        <p:nvSpPr>
          <p:cNvPr id="47" name="TextBox 46"/>
          <p:cNvSpPr txBox="1"/>
          <p:nvPr/>
        </p:nvSpPr>
        <p:spPr>
          <a:xfrm>
            <a:off x="2805796" y="3810226"/>
            <a:ext cx="873957" cy="461665"/>
          </a:xfrm>
          <a:prstGeom prst="rect">
            <a:avLst/>
          </a:prstGeom>
          <a:noFill/>
          <a:ln>
            <a:noFill/>
          </a:ln>
        </p:spPr>
        <p:txBody>
          <a:bodyPr wrap="none" rtlCol="0">
            <a:spAutoFit/>
          </a:bodyPr>
          <a:lstStyle/>
          <a:p>
            <a:r>
              <a:rPr lang="en-US" sz="1200" dirty="0">
                <a:latin typeface="Helvetica Neue Regular" charset="0"/>
                <a:cs typeface="Helvetica Neue Regular" charset="0"/>
              </a:rPr>
              <a:t>Sampling </a:t>
            </a:r>
          </a:p>
          <a:p>
            <a:r>
              <a:rPr lang="en-US" sz="1200" dirty="0">
                <a:latin typeface="Helvetica Neue Regular" charset="0"/>
                <a:cs typeface="Helvetica Neue Regular" charset="0"/>
              </a:rPr>
              <a:t>queries</a:t>
            </a:r>
          </a:p>
        </p:txBody>
      </p:sp>
      <p:cxnSp>
        <p:nvCxnSpPr>
          <p:cNvPr id="5" name="Straight Arrow Connector 4"/>
          <p:cNvCxnSpPr/>
          <p:nvPr/>
        </p:nvCxnSpPr>
        <p:spPr>
          <a:xfrm flipH="1">
            <a:off x="2805795" y="3695926"/>
            <a:ext cx="800100" cy="0"/>
          </a:xfrm>
          <a:prstGeom prst="straightConnector1">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28" idx="0"/>
          </p:cNvCxnSpPr>
          <p:nvPr/>
        </p:nvCxnSpPr>
        <p:spPr>
          <a:xfrm flipV="1">
            <a:off x="2405745" y="2152876"/>
            <a:ext cx="0" cy="11430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9" idx="3"/>
          </p:cNvCxnSpPr>
          <p:nvPr/>
        </p:nvCxnSpPr>
        <p:spPr>
          <a:xfrm>
            <a:off x="3205845" y="1781401"/>
            <a:ext cx="1485900" cy="1391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58" idx="2"/>
          </p:cNvCxnSpPr>
          <p:nvPr/>
        </p:nvCxnSpPr>
        <p:spPr>
          <a:xfrm>
            <a:off x="5377545" y="2152876"/>
            <a:ext cx="0" cy="120015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57" name="Elbow Connector 56"/>
          <p:cNvCxnSpPr>
            <a:endCxn id="8" idx="0"/>
          </p:cNvCxnSpPr>
          <p:nvPr/>
        </p:nvCxnSpPr>
        <p:spPr>
          <a:xfrm>
            <a:off x="5994460" y="1795313"/>
            <a:ext cx="1067870" cy="815687"/>
          </a:xfrm>
          <a:prstGeom prst="bentConnector2">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4691745" y="1409926"/>
            <a:ext cx="1371600" cy="74295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Data </a:t>
            </a:r>
          </a:p>
          <a:p>
            <a:pPr algn="ctr"/>
            <a:r>
              <a:rPr lang="en-US" sz="135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Classification</a:t>
            </a:r>
          </a:p>
        </p:txBody>
      </p:sp>
      <p:sp>
        <p:nvSpPr>
          <p:cNvPr id="59" name="Rectangle 58"/>
          <p:cNvSpPr/>
          <p:nvPr/>
        </p:nvSpPr>
        <p:spPr>
          <a:xfrm>
            <a:off x="3605895" y="3353026"/>
            <a:ext cx="2743200" cy="85725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D-dimensional</a:t>
            </a:r>
          </a:p>
          <a:p>
            <a:pPr algn="ctr"/>
            <a:r>
              <a:rPr lang="en-US" sz="1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Space Exploration</a:t>
            </a:r>
          </a:p>
        </p:txBody>
      </p:sp>
      <p:cxnSp>
        <p:nvCxnSpPr>
          <p:cNvPr id="66" name="Straight Arrow Connector 65"/>
          <p:cNvCxnSpPr>
            <a:stCxn id="8" idx="2"/>
            <a:endCxn id="51" idx="0"/>
          </p:cNvCxnSpPr>
          <p:nvPr/>
        </p:nvCxnSpPr>
        <p:spPr>
          <a:xfrm>
            <a:off x="7062329" y="3267473"/>
            <a:ext cx="8367" cy="37130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0C510DF-472A-414E-879E-D82B9546D3AA}"/>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88047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6" grpId="0"/>
      <p:bldP spid="22" grpId="0"/>
      <p:bldP spid="23" grpId="0"/>
      <p:bldP spid="25" grpId="0"/>
      <p:bldP spid="42" grpId="0"/>
      <p:bldP spid="51" grpId="0" animBg="1"/>
      <p:bldP spid="58"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AIDE algorithm</a:t>
            </a:r>
          </a:p>
        </p:txBody>
      </p:sp>
      <p:sp>
        <p:nvSpPr>
          <p:cNvPr id="6" name="Content Placeholder 5"/>
          <p:cNvSpPr>
            <a:spLocks noGrp="1"/>
          </p:cNvSpPr>
          <p:nvPr>
            <p:ph sz="quarter" idx="12"/>
          </p:nvPr>
        </p:nvSpPr>
        <p:spPr>
          <a:xfrm>
            <a:off x="6089715" y="235738"/>
            <a:ext cx="2711386" cy="430213"/>
          </a:xfrm>
        </p:spPr>
        <p:txBody>
          <a:bodyPr/>
          <a:lstStyle/>
          <a:p>
            <a:r>
              <a:rPr lang="en-US" sz="1400" dirty="0">
                <a:solidFill>
                  <a:srgbClr val="285096"/>
                </a:solidFill>
              </a:rPr>
              <a:t>[</a:t>
            </a:r>
            <a:r>
              <a:rPr lang="en-US" sz="1400" dirty="0" err="1">
                <a:solidFill>
                  <a:srgbClr val="285096"/>
                </a:solidFill>
              </a:rPr>
              <a:t>Dimitriadou</a:t>
            </a:r>
            <a:r>
              <a:rPr lang="en-US" sz="1400" dirty="0">
                <a:solidFill>
                  <a:srgbClr val="285096"/>
                </a:solidFill>
              </a:rPr>
              <a:t> </a:t>
            </a:r>
            <a:r>
              <a:rPr lang="en-US" sz="1400" dirty="0">
                <a:solidFill>
                  <a:srgbClr val="285096"/>
                </a:solidFill>
                <a:latin typeface="Helvetica Neue" charset="0"/>
                <a:ea typeface="Helvetica Neue" charset="0"/>
                <a:cs typeface="Helvetica Neue" charset="0"/>
              </a:rPr>
              <a:t>et al.,</a:t>
            </a:r>
            <a:r>
              <a:rPr lang="en-US" sz="1400" dirty="0">
                <a:solidFill>
                  <a:srgbClr val="285096"/>
                </a:solidFill>
              </a:rPr>
              <a:t> 2014, 2016]</a:t>
            </a:r>
          </a:p>
        </p:txBody>
      </p:sp>
      <p:sp>
        <p:nvSpPr>
          <p:cNvPr id="4" name="TextBox 3"/>
          <p:cNvSpPr txBox="1"/>
          <p:nvPr/>
        </p:nvSpPr>
        <p:spPr>
          <a:xfrm>
            <a:off x="252862" y="1223328"/>
            <a:ext cx="7382790" cy="2321789"/>
          </a:xfrm>
          <a:prstGeom prst="rect">
            <a:avLst/>
          </a:prstGeom>
          <a:noFill/>
        </p:spPr>
        <p:txBody>
          <a:bodyPr wrap="none" rtlCol="0">
            <a:spAutoFit/>
          </a:bodyPr>
          <a:lstStyle/>
          <a:p>
            <a:pPr marL="342900" indent="-342900" defTabSz="430213">
              <a:lnSpc>
                <a:spcPct val="150000"/>
              </a:lnSpc>
              <a:spcAft>
                <a:spcPts val="400"/>
              </a:spcAft>
              <a:buSzPct val="100000"/>
              <a:buFont typeface="+mj-lt"/>
              <a:buAutoNum type="arabicPeriod"/>
            </a:pPr>
            <a:r>
              <a:rPr lang="en-US" dirty="0">
                <a:solidFill>
                  <a:srgbClr val="000000"/>
                </a:solidFill>
                <a:latin typeface="Helvetica Neue Regular" charset="0"/>
                <a:cs typeface="Helvetica Neue Regular" charset="0"/>
              </a:rPr>
              <a:t>Divide the space into d-dimensional cubes</a:t>
            </a:r>
          </a:p>
          <a:p>
            <a:pPr marL="342900" indent="-342900" defTabSz="430213">
              <a:lnSpc>
                <a:spcPct val="150000"/>
              </a:lnSpc>
              <a:spcAft>
                <a:spcPts val="400"/>
              </a:spcAft>
              <a:buSzPct val="100000"/>
              <a:buFont typeface="+mj-lt"/>
              <a:buAutoNum type="arabicPeriod"/>
            </a:pPr>
            <a:r>
              <a:rPr lang="en-US" dirty="0">
                <a:solidFill>
                  <a:srgbClr val="000000"/>
                </a:solidFill>
                <a:latin typeface="Helvetica Neue Regular" charset="0"/>
                <a:cs typeface="Helvetica Neue Regular" charset="0"/>
              </a:rPr>
              <a:t>Find the sample points in the cubes (</a:t>
            </a:r>
            <a:r>
              <a:rPr lang="en-US" dirty="0" err="1">
                <a:solidFill>
                  <a:srgbClr val="000000"/>
                </a:solidFill>
                <a:latin typeface="Helvetica Neue Regular" charset="0"/>
                <a:cs typeface="Helvetica Neue Regular" charset="0"/>
              </a:rPr>
              <a:t>medoids</a:t>
            </a:r>
            <a:r>
              <a:rPr lang="en-US" dirty="0">
                <a:solidFill>
                  <a:srgbClr val="000000"/>
                </a:solidFill>
                <a:latin typeface="Helvetica Neue Regular" charset="0"/>
                <a:cs typeface="Helvetica Neue Regular" charset="0"/>
              </a:rPr>
              <a:t>) </a:t>
            </a:r>
          </a:p>
          <a:p>
            <a:pPr marL="342900" indent="-342900" defTabSz="430213">
              <a:lnSpc>
                <a:spcPct val="150000"/>
              </a:lnSpc>
              <a:spcAft>
                <a:spcPts val="400"/>
              </a:spcAft>
              <a:buSzPct val="100000"/>
              <a:buFont typeface="+mj-lt"/>
              <a:buAutoNum type="arabicPeriod"/>
            </a:pPr>
            <a:r>
              <a:rPr lang="en-US" dirty="0">
                <a:solidFill>
                  <a:srgbClr val="000000"/>
                </a:solidFill>
                <a:latin typeface="Helvetica Neue Regular" charset="0"/>
                <a:cs typeface="Helvetica Neue Regular" charset="0"/>
              </a:rPr>
              <a:t>Train the classifier</a:t>
            </a:r>
          </a:p>
          <a:p>
            <a:pPr marL="342900" indent="-342900" defTabSz="430213">
              <a:lnSpc>
                <a:spcPct val="150000"/>
              </a:lnSpc>
              <a:spcAft>
                <a:spcPts val="400"/>
              </a:spcAft>
              <a:buSzPct val="100000"/>
              <a:buFont typeface="+mj-lt"/>
              <a:buAutoNum type="arabicPeriod"/>
            </a:pPr>
            <a:r>
              <a:rPr lang="en-US" dirty="0">
                <a:solidFill>
                  <a:srgbClr val="000000"/>
                </a:solidFill>
                <a:latin typeface="Helvetica Neue Regular" charset="0"/>
                <a:cs typeface="Helvetica Neue Regular" charset="0"/>
              </a:rPr>
              <a:t>Refine the training sampling from neighbors of misclassified points</a:t>
            </a:r>
          </a:p>
          <a:p>
            <a:pPr marL="342900" indent="-342900" defTabSz="430213">
              <a:lnSpc>
                <a:spcPct val="150000"/>
              </a:lnSpc>
              <a:spcAft>
                <a:spcPts val="400"/>
              </a:spcAft>
              <a:buSzPct val="100000"/>
              <a:buFont typeface="+mj-lt"/>
              <a:buAutoNum type="arabicPeriod"/>
            </a:pPr>
            <a:r>
              <a:rPr lang="en-US" dirty="0">
                <a:solidFill>
                  <a:srgbClr val="000000"/>
                </a:solidFill>
                <a:latin typeface="Helvetica Neue Regular" charset="0"/>
                <a:cs typeface="Helvetica Neue Regular" charset="0"/>
              </a:rPr>
              <a:t>Boundary refinement</a:t>
            </a:r>
          </a:p>
        </p:txBody>
      </p:sp>
      <p:grpSp>
        <p:nvGrpSpPr>
          <p:cNvPr id="5" name="Group 4">
            <a:extLst>
              <a:ext uri="{FF2B5EF4-FFF2-40B4-BE49-F238E27FC236}">
                <a16:creationId xmlns:a16="http://schemas.microsoft.com/office/drawing/2014/main" id="{FB4903D5-6849-564B-A26C-AC0DA92EAF94}"/>
              </a:ext>
            </a:extLst>
          </p:cNvPr>
          <p:cNvGrpSpPr/>
          <p:nvPr/>
        </p:nvGrpSpPr>
        <p:grpSpPr>
          <a:xfrm>
            <a:off x="6573550" y="997399"/>
            <a:ext cx="1771049" cy="1464845"/>
            <a:chOff x="6824312" y="770021"/>
            <a:chExt cx="1635476" cy="1491916"/>
          </a:xfrm>
        </p:grpSpPr>
        <p:sp>
          <p:nvSpPr>
            <p:cNvPr id="3" name="Rectangle 2">
              <a:extLst>
                <a:ext uri="{FF2B5EF4-FFF2-40B4-BE49-F238E27FC236}">
                  <a16:creationId xmlns:a16="http://schemas.microsoft.com/office/drawing/2014/main" id="{E1DA9F63-FA8A-8546-BA9F-FDC46B804BAC}"/>
                </a:ext>
              </a:extLst>
            </p:cNvPr>
            <p:cNvSpPr/>
            <p:nvPr/>
          </p:nvSpPr>
          <p:spPr>
            <a:xfrm>
              <a:off x="6824312" y="770021"/>
              <a:ext cx="1635476" cy="1491916"/>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B36C492-9E9F-B044-842C-32E3E2FECE5D}"/>
                </a:ext>
              </a:extLst>
            </p:cNvPr>
            <p:cNvSpPr/>
            <p:nvPr/>
          </p:nvSpPr>
          <p:spPr>
            <a:xfrm>
              <a:off x="6824312" y="770021"/>
              <a:ext cx="875899" cy="962526"/>
            </a:xfrm>
            <a:prstGeom prst="rect">
              <a:avLst/>
            </a:prstGeom>
            <a:noFill/>
            <a:ln w="31750">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E3F3A18-D8DA-CA4A-B6ED-D61CC8643C4E}"/>
                </a:ext>
              </a:extLst>
            </p:cNvPr>
            <p:cNvSpPr/>
            <p:nvPr/>
          </p:nvSpPr>
          <p:spPr>
            <a:xfrm>
              <a:off x="7700211" y="770021"/>
              <a:ext cx="759577" cy="962526"/>
            </a:xfrm>
            <a:prstGeom prst="rect">
              <a:avLst/>
            </a:prstGeom>
            <a:noFill/>
            <a:ln w="31750">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B4323A5-BE58-FB4E-8AA4-B6D1F6B45828}"/>
                </a:ext>
              </a:extLst>
            </p:cNvPr>
            <p:cNvSpPr/>
            <p:nvPr/>
          </p:nvSpPr>
          <p:spPr>
            <a:xfrm>
              <a:off x="6824312" y="1732547"/>
              <a:ext cx="1028299" cy="529390"/>
            </a:xfrm>
            <a:prstGeom prst="rect">
              <a:avLst/>
            </a:prstGeom>
            <a:noFill/>
            <a:ln w="31750">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BF71EC4-AED3-3446-B38F-BE9CBA0F10BE}"/>
                </a:ext>
              </a:extLst>
            </p:cNvPr>
            <p:cNvSpPr/>
            <p:nvPr/>
          </p:nvSpPr>
          <p:spPr>
            <a:xfrm>
              <a:off x="7852611" y="1730943"/>
              <a:ext cx="602740" cy="529390"/>
            </a:xfrm>
            <a:prstGeom prst="rect">
              <a:avLst/>
            </a:prstGeom>
            <a:noFill/>
            <a:ln w="31750">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9" name="Donut 142">
            <a:extLst>
              <a:ext uri="{FF2B5EF4-FFF2-40B4-BE49-F238E27FC236}">
                <a16:creationId xmlns:a16="http://schemas.microsoft.com/office/drawing/2014/main" id="{0A9C5A83-BDE7-334A-9F37-CEDB24DC1153}"/>
              </a:ext>
            </a:extLst>
          </p:cNvPr>
          <p:cNvSpPr/>
          <p:nvPr/>
        </p:nvSpPr>
        <p:spPr>
          <a:xfrm>
            <a:off x="7274110" y="2280307"/>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20" name="Donut 142">
            <a:extLst>
              <a:ext uri="{FF2B5EF4-FFF2-40B4-BE49-F238E27FC236}">
                <a16:creationId xmlns:a16="http://schemas.microsoft.com/office/drawing/2014/main" id="{B14B8976-F7A1-1744-9F89-9556EEC6DA5C}"/>
              </a:ext>
            </a:extLst>
          </p:cNvPr>
          <p:cNvSpPr/>
          <p:nvPr/>
        </p:nvSpPr>
        <p:spPr>
          <a:xfrm>
            <a:off x="7715269" y="1537556"/>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21" name="Donut 142">
            <a:extLst>
              <a:ext uri="{FF2B5EF4-FFF2-40B4-BE49-F238E27FC236}">
                <a16:creationId xmlns:a16="http://schemas.microsoft.com/office/drawing/2014/main" id="{F44758CB-EFEF-EF41-8DB8-88A592089F1C}"/>
              </a:ext>
            </a:extLst>
          </p:cNvPr>
          <p:cNvSpPr/>
          <p:nvPr/>
        </p:nvSpPr>
        <p:spPr>
          <a:xfrm>
            <a:off x="8013652" y="2288327"/>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22" name="Donut 142">
            <a:extLst>
              <a:ext uri="{FF2B5EF4-FFF2-40B4-BE49-F238E27FC236}">
                <a16:creationId xmlns:a16="http://schemas.microsoft.com/office/drawing/2014/main" id="{C983379E-71F3-8F48-B0BD-6666978F25F3}"/>
              </a:ext>
            </a:extLst>
          </p:cNvPr>
          <p:cNvSpPr/>
          <p:nvPr/>
        </p:nvSpPr>
        <p:spPr>
          <a:xfrm>
            <a:off x="6714239" y="2038069"/>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23" name="Donut 142">
            <a:extLst>
              <a:ext uri="{FF2B5EF4-FFF2-40B4-BE49-F238E27FC236}">
                <a16:creationId xmlns:a16="http://schemas.microsoft.com/office/drawing/2014/main" id="{31A09D27-D97C-E342-B063-4067148140E7}"/>
              </a:ext>
            </a:extLst>
          </p:cNvPr>
          <p:cNvSpPr/>
          <p:nvPr/>
        </p:nvSpPr>
        <p:spPr>
          <a:xfrm>
            <a:off x="7301382" y="1720437"/>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24" name="Donut 142">
            <a:extLst>
              <a:ext uri="{FF2B5EF4-FFF2-40B4-BE49-F238E27FC236}">
                <a16:creationId xmlns:a16="http://schemas.microsoft.com/office/drawing/2014/main" id="{01139134-8D79-0E4F-AB1F-3F9DA19A216F}"/>
              </a:ext>
            </a:extLst>
          </p:cNvPr>
          <p:cNvSpPr/>
          <p:nvPr/>
        </p:nvSpPr>
        <p:spPr>
          <a:xfrm>
            <a:off x="6762366" y="1075544"/>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25" name="Donut 142">
            <a:extLst>
              <a:ext uri="{FF2B5EF4-FFF2-40B4-BE49-F238E27FC236}">
                <a16:creationId xmlns:a16="http://schemas.microsoft.com/office/drawing/2014/main" id="{50F160F4-AAFB-5045-B0D2-B346D3FC9E92}"/>
              </a:ext>
            </a:extLst>
          </p:cNvPr>
          <p:cNvSpPr/>
          <p:nvPr/>
        </p:nvSpPr>
        <p:spPr>
          <a:xfrm>
            <a:off x="8109905" y="1162171"/>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26" name="Curved Left Arrow 25">
            <a:extLst>
              <a:ext uri="{FF2B5EF4-FFF2-40B4-BE49-F238E27FC236}">
                <a16:creationId xmlns:a16="http://schemas.microsoft.com/office/drawing/2014/main" id="{5676ECA4-D15E-AA45-8A5B-4EA1066EBFD4}"/>
              </a:ext>
            </a:extLst>
          </p:cNvPr>
          <p:cNvSpPr/>
          <p:nvPr/>
        </p:nvSpPr>
        <p:spPr>
          <a:xfrm>
            <a:off x="8387651" y="2133965"/>
            <a:ext cx="412980" cy="1744298"/>
          </a:xfrm>
          <a:prstGeom prst="curvedLeftArrow">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Rectangle 26">
            <a:extLst>
              <a:ext uri="{FF2B5EF4-FFF2-40B4-BE49-F238E27FC236}">
                <a16:creationId xmlns:a16="http://schemas.microsoft.com/office/drawing/2014/main" id="{76C4706D-CFD9-5248-8BB2-D8DF6D1F1EA7}"/>
              </a:ext>
            </a:extLst>
          </p:cNvPr>
          <p:cNvSpPr/>
          <p:nvPr/>
        </p:nvSpPr>
        <p:spPr>
          <a:xfrm>
            <a:off x="7127421" y="3303672"/>
            <a:ext cx="418785" cy="315428"/>
          </a:xfrm>
          <a:prstGeom prst="rect">
            <a:avLst/>
          </a:prstGeom>
          <a:solidFill>
            <a:schemeClr val="tx2">
              <a:lumMod val="20000"/>
              <a:lumOff val="8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1E0A436-8B77-E640-83E9-25F53C6E683D}"/>
              </a:ext>
            </a:extLst>
          </p:cNvPr>
          <p:cNvSpPr/>
          <p:nvPr/>
        </p:nvSpPr>
        <p:spPr>
          <a:xfrm>
            <a:off x="6401503" y="3700959"/>
            <a:ext cx="418785" cy="315428"/>
          </a:xfrm>
          <a:prstGeom prst="rect">
            <a:avLst/>
          </a:prstGeom>
          <a:solidFill>
            <a:schemeClr val="accent6">
              <a:lumMod val="20000"/>
              <a:lumOff val="80000"/>
            </a:schemeClr>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5E7985E-8AA9-7346-A58E-85556AB5CB38}"/>
              </a:ext>
            </a:extLst>
          </p:cNvPr>
          <p:cNvSpPr/>
          <p:nvPr/>
        </p:nvSpPr>
        <p:spPr>
          <a:xfrm>
            <a:off x="7779161" y="3800296"/>
            <a:ext cx="418785" cy="315428"/>
          </a:xfrm>
          <a:prstGeom prst="rect">
            <a:avLst/>
          </a:prstGeom>
          <a:solidFill>
            <a:schemeClr val="tx2">
              <a:lumMod val="20000"/>
              <a:lumOff val="8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0DF645E-8481-2141-9A6B-708CCA7A01C8}"/>
              </a:ext>
            </a:extLst>
          </p:cNvPr>
          <p:cNvSpPr/>
          <p:nvPr/>
        </p:nvSpPr>
        <p:spPr>
          <a:xfrm>
            <a:off x="6762187" y="4242190"/>
            <a:ext cx="418785" cy="315428"/>
          </a:xfrm>
          <a:prstGeom prst="rect">
            <a:avLst/>
          </a:prstGeom>
          <a:solidFill>
            <a:schemeClr val="tx2">
              <a:lumMod val="20000"/>
              <a:lumOff val="8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90EB010-E6AE-FC46-BDE8-37C383976F09}"/>
              </a:ext>
            </a:extLst>
          </p:cNvPr>
          <p:cNvSpPr/>
          <p:nvPr/>
        </p:nvSpPr>
        <p:spPr>
          <a:xfrm>
            <a:off x="8157853" y="4305957"/>
            <a:ext cx="418785" cy="315428"/>
          </a:xfrm>
          <a:prstGeom prst="rect">
            <a:avLst/>
          </a:prstGeom>
          <a:solidFill>
            <a:schemeClr val="tx2">
              <a:lumMod val="20000"/>
              <a:lumOff val="80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29F8C59-7F51-4B49-B6C8-A02CD2869DED}"/>
              </a:ext>
            </a:extLst>
          </p:cNvPr>
          <p:cNvSpPr/>
          <p:nvPr/>
        </p:nvSpPr>
        <p:spPr>
          <a:xfrm>
            <a:off x="7477697" y="4305957"/>
            <a:ext cx="418785" cy="315428"/>
          </a:xfrm>
          <a:prstGeom prst="rect">
            <a:avLst/>
          </a:prstGeom>
          <a:solidFill>
            <a:schemeClr val="accent6">
              <a:lumMod val="20000"/>
              <a:lumOff val="80000"/>
            </a:schemeClr>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FFF5A55-7691-9846-88D8-45FF937CCE60}"/>
              </a:ext>
            </a:extLst>
          </p:cNvPr>
          <p:cNvSpPr/>
          <p:nvPr/>
        </p:nvSpPr>
        <p:spPr>
          <a:xfrm>
            <a:off x="5910263" y="4305957"/>
            <a:ext cx="418785" cy="315428"/>
          </a:xfrm>
          <a:prstGeom prst="rect">
            <a:avLst/>
          </a:prstGeom>
          <a:solidFill>
            <a:schemeClr val="accent6">
              <a:lumMod val="20000"/>
              <a:lumOff val="80000"/>
            </a:schemeClr>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5733AA42-EA25-A24A-8549-8E227E03BD2A}"/>
              </a:ext>
            </a:extLst>
          </p:cNvPr>
          <p:cNvCxnSpPr>
            <a:stCxn id="27" idx="1"/>
            <a:endCxn id="28" idx="0"/>
          </p:cNvCxnSpPr>
          <p:nvPr/>
        </p:nvCxnSpPr>
        <p:spPr>
          <a:xfrm flipH="1">
            <a:off x="6610896" y="3461386"/>
            <a:ext cx="516525" cy="239573"/>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DFAF1BF7-69ED-BC4F-B6BA-341E1BABA825}"/>
              </a:ext>
            </a:extLst>
          </p:cNvPr>
          <p:cNvCxnSpPr>
            <a:cxnSpLocks/>
            <a:stCxn id="28" idx="1"/>
            <a:endCxn id="33" idx="0"/>
          </p:cNvCxnSpPr>
          <p:nvPr/>
        </p:nvCxnSpPr>
        <p:spPr>
          <a:xfrm flipH="1">
            <a:off x="6119656" y="3858673"/>
            <a:ext cx="281847" cy="447284"/>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8A1928A2-6635-254E-87D1-7196398A8AF8}"/>
              </a:ext>
            </a:extLst>
          </p:cNvPr>
          <p:cNvCxnSpPr>
            <a:cxnSpLocks/>
            <a:stCxn id="27" idx="3"/>
            <a:endCxn id="29" idx="0"/>
          </p:cNvCxnSpPr>
          <p:nvPr/>
        </p:nvCxnSpPr>
        <p:spPr>
          <a:xfrm>
            <a:off x="7546206" y="3461386"/>
            <a:ext cx="442348" cy="33891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49E9E98E-0B8D-5C47-9535-30B2EF6D13DB}"/>
              </a:ext>
            </a:extLst>
          </p:cNvPr>
          <p:cNvCxnSpPr>
            <a:cxnSpLocks/>
            <a:stCxn id="29" idx="1"/>
            <a:endCxn id="32" idx="0"/>
          </p:cNvCxnSpPr>
          <p:nvPr/>
        </p:nvCxnSpPr>
        <p:spPr>
          <a:xfrm flipH="1">
            <a:off x="7687090" y="3958010"/>
            <a:ext cx="92071" cy="347947"/>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75391D11-B2D9-2B46-8075-7E587835E0F8}"/>
              </a:ext>
            </a:extLst>
          </p:cNvPr>
          <p:cNvCxnSpPr>
            <a:cxnSpLocks/>
            <a:stCxn id="28" idx="3"/>
            <a:endCxn id="30" idx="0"/>
          </p:cNvCxnSpPr>
          <p:nvPr/>
        </p:nvCxnSpPr>
        <p:spPr>
          <a:xfrm>
            <a:off x="6820288" y="3858673"/>
            <a:ext cx="151292" cy="383517"/>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96081315-B089-2A47-842A-06BF8A9B77F8}"/>
              </a:ext>
            </a:extLst>
          </p:cNvPr>
          <p:cNvCxnSpPr>
            <a:cxnSpLocks/>
            <a:stCxn id="29" idx="3"/>
            <a:endCxn id="31" idx="0"/>
          </p:cNvCxnSpPr>
          <p:nvPr/>
        </p:nvCxnSpPr>
        <p:spPr>
          <a:xfrm>
            <a:off x="8197946" y="3958010"/>
            <a:ext cx="169300" cy="347947"/>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6A6A189F-7D0F-9D4F-AA2F-EBE0F8D271DE}"/>
              </a:ext>
            </a:extLst>
          </p:cNvPr>
          <p:cNvSpPr txBox="1"/>
          <p:nvPr/>
        </p:nvSpPr>
        <p:spPr>
          <a:xfrm>
            <a:off x="8758958" y="2744504"/>
            <a:ext cx="385042" cy="523220"/>
          </a:xfrm>
          <a:prstGeom prst="rect">
            <a:avLst/>
          </a:prstGeom>
          <a:noFill/>
        </p:spPr>
        <p:txBody>
          <a:bodyPr wrap="none" rtlCol="0">
            <a:spAutoFit/>
          </a:bodyPr>
          <a:lstStyle/>
          <a:p>
            <a:pPr marL="0" defTabSz="430213">
              <a:spcAft>
                <a:spcPts val="400"/>
              </a:spcAft>
              <a:buSzPct val="100000"/>
            </a:pPr>
            <a:r>
              <a:rPr lang="en-US" sz="28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58" name="Rectangle 57">
            <a:extLst>
              <a:ext uri="{FF2B5EF4-FFF2-40B4-BE49-F238E27FC236}">
                <a16:creationId xmlns:a16="http://schemas.microsoft.com/office/drawing/2014/main" id="{9925A30B-7D5B-D14B-9636-4D0457CE3428}"/>
              </a:ext>
            </a:extLst>
          </p:cNvPr>
          <p:cNvSpPr/>
          <p:nvPr/>
        </p:nvSpPr>
        <p:spPr>
          <a:xfrm>
            <a:off x="3222085" y="3283964"/>
            <a:ext cx="1771049" cy="1464845"/>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88F069D0-E110-514B-B6D3-7D5096158D6D}"/>
              </a:ext>
            </a:extLst>
          </p:cNvPr>
          <p:cNvSpPr/>
          <p:nvPr/>
        </p:nvSpPr>
        <p:spPr>
          <a:xfrm>
            <a:off x="3222086" y="3283965"/>
            <a:ext cx="822542" cy="818530"/>
          </a:xfrm>
          <a:prstGeom prst="rect">
            <a:avLst/>
          </a:prstGeom>
          <a:noFill/>
          <a:ln w="31750">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9F3E2744-E4C7-6B4E-86AE-A1BE9697904A}"/>
              </a:ext>
            </a:extLst>
          </p:cNvPr>
          <p:cNvSpPr/>
          <p:nvPr/>
        </p:nvSpPr>
        <p:spPr>
          <a:xfrm>
            <a:off x="4044628" y="3283964"/>
            <a:ext cx="948506" cy="803245"/>
          </a:xfrm>
          <a:prstGeom prst="rect">
            <a:avLst/>
          </a:prstGeom>
          <a:noFill/>
          <a:ln w="31750">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C4C3F00A-AF36-A24E-BFC7-F8B50E42E0E5}"/>
              </a:ext>
            </a:extLst>
          </p:cNvPr>
          <p:cNvSpPr/>
          <p:nvPr/>
        </p:nvSpPr>
        <p:spPr>
          <a:xfrm>
            <a:off x="3222085" y="4087209"/>
            <a:ext cx="996219" cy="661599"/>
          </a:xfrm>
          <a:prstGeom prst="rect">
            <a:avLst/>
          </a:prstGeom>
          <a:noFill/>
          <a:ln w="31750">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BF07D2AE-080B-1D4B-A7FE-49DC41DDCD3D}"/>
              </a:ext>
            </a:extLst>
          </p:cNvPr>
          <p:cNvSpPr/>
          <p:nvPr/>
        </p:nvSpPr>
        <p:spPr>
          <a:xfrm>
            <a:off x="4218304" y="4085635"/>
            <a:ext cx="770025" cy="661599"/>
          </a:xfrm>
          <a:prstGeom prst="rect">
            <a:avLst/>
          </a:prstGeom>
          <a:noFill/>
          <a:ln w="31750">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Right Arrow 62">
            <a:extLst>
              <a:ext uri="{FF2B5EF4-FFF2-40B4-BE49-F238E27FC236}">
                <a16:creationId xmlns:a16="http://schemas.microsoft.com/office/drawing/2014/main" id="{4075F847-157B-A74E-9DA7-AE9B5240D38C}"/>
              </a:ext>
            </a:extLst>
          </p:cNvPr>
          <p:cNvSpPr/>
          <p:nvPr/>
        </p:nvSpPr>
        <p:spPr>
          <a:xfrm rot="11096891">
            <a:off x="5185339" y="3883778"/>
            <a:ext cx="591942" cy="226762"/>
          </a:xfrm>
          <a:prstGeom prst="rightArrow">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Donut 142">
            <a:extLst>
              <a:ext uri="{FF2B5EF4-FFF2-40B4-BE49-F238E27FC236}">
                <a16:creationId xmlns:a16="http://schemas.microsoft.com/office/drawing/2014/main" id="{FD1D754F-7BF9-6D46-859D-ED7D476D27CF}"/>
              </a:ext>
            </a:extLst>
          </p:cNvPr>
          <p:cNvSpPr/>
          <p:nvPr/>
        </p:nvSpPr>
        <p:spPr>
          <a:xfrm>
            <a:off x="4009533" y="4569522"/>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65" name="Donut 142">
            <a:extLst>
              <a:ext uri="{FF2B5EF4-FFF2-40B4-BE49-F238E27FC236}">
                <a16:creationId xmlns:a16="http://schemas.microsoft.com/office/drawing/2014/main" id="{B3BFD33F-E153-744A-BC30-244095989E16}"/>
              </a:ext>
            </a:extLst>
          </p:cNvPr>
          <p:cNvSpPr/>
          <p:nvPr/>
        </p:nvSpPr>
        <p:spPr>
          <a:xfrm>
            <a:off x="4450692" y="3826771"/>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66" name="Donut 142">
            <a:extLst>
              <a:ext uri="{FF2B5EF4-FFF2-40B4-BE49-F238E27FC236}">
                <a16:creationId xmlns:a16="http://schemas.microsoft.com/office/drawing/2014/main" id="{7591F93D-89ED-C346-8E12-3F85F39958C3}"/>
              </a:ext>
            </a:extLst>
          </p:cNvPr>
          <p:cNvSpPr/>
          <p:nvPr/>
        </p:nvSpPr>
        <p:spPr>
          <a:xfrm>
            <a:off x="4749075" y="4577542"/>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67" name="Donut 142">
            <a:extLst>
              <a:ext uri="{FF2B5EF4-FFF2-40B4-BE49-F238E27FC236}">
                <a16:creationId xmlns:a16="http://schemas.microsoft.com/office/drawing/2014/main" id="{A0058567-BE84-9E47-B938-001F5BD7C6A4}"/>
              </a:ext>
            </a:extLst>
          </p:cNvPr>
          <p:cNvSpPr/>
          <p:nvPr/>
        </p:nvSpPr>
        <p:spPr>
          <a:xfrm>
            <a:off x="3449662" y="4327284"/>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68" name="Donut 142">
            <a:extLst>
              <a:ext uri="{FF2B5EF4-FFF2-40B4-BE49-F238E27FC236}">
                <a16:creationId xmlns:a16="http://schemas.microsoft.com/office/drawing/2014/main" id="{49866976-1104-3B4F-BA31-7D12BE52A2A5}"/>
              </a:ext>
            </a:extLst>
          </p:cNvPr>
          <p:cNvSpPr/>
          <p:nvPr/>
        </p:nvSpPr>
        <p:spPr>
          <a:xfrm>
            <a:off x="3892426" y="3932652"/>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69" name="Donut 142">
            <a:extLst>
              <a:ext uri="{FF2B5EF4-FFF2-40B4-BE49-F238E27FC236}">
                <a16:creationId xmlns:a16="http://schemas.microsoft.com/office/drawing/2014/main" id="{4BF4D21C-5C96-B046-9339-170B108FEC7C}"/>
              </a:ext>
            </a:extLst>
          </p:cNvPr>
          <p:cNvSpPr/>
          <p:nvPr/>
        </p:nvSpPr>
        <p:spPr>
          <a:xfrm>
            <a:off x="3497789" y="3364759"/>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70" name="Donut 142">
            <a:extLst>
              <a:ext uri="{FF2B5EF4-FFF2-40B4-BE49-F238E27FC236}">
                <a16:creationId xmlns:a16="http://schemas.microsoft.com/office/drawing/2014/main" id="{5ABEF6B5-BA4E-D64D-A177-A3C50F21EE24}"/>
              </a:ext>
            </a:extLst>
          </p:cNvPr>
          <p:cNvSpPr/>
          <p:nvPr/>
        </p:nvSpPr>
        <p:spPr>
          <a:xfrm>
            <a:off x="4845328" y="3451386"/>
            <a:ext cx="95896" cy="95896"/>
          </a:xfrm>
          <a:prstGeom prst="don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Helvetica Neue Regular" charset="0"/>
            </a:endParaRPr>
          </a:p>
        </p:txBody>
      </p:sp>
      <p:sp>
        <p:nvSpPr>
          <p:cNvPr id="47" name="TextBox 46">
            <a:extLst>
              <a:ext uri="{FF2B5EF4-FFF2-40B4-BE49-F238E27FC236}">
                <a16:creationId xmlns:a16="http://schemas.microsoft.com/office/drawing/2014/main" id="{E968A7ED-8E1D-DE44-A003-47717BB6515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0496783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Classification &amp; Query Formulation</a:t>
            </a:r>
            <a:endParaRPr lang="en-US" dirty="0"/>
          </a:p>
        </p:txBody>
      </p:sp>
      <p:sp>
        <p:nvSpPr>
          <p:cNvPr id="8" name="Content Placeholder 7"/>
          <p:cNvSpPr>
            <a:spLocks noGrp="1"/>
          </p:cNvSpPr>
          <p:nvPr>
            <p:ph sz="quarter" idx="12"/>
          </p:nvPr>
        </p:nvSpPr>
        <p:spPr>
          <a:xfrm>
            <a:off x="6312755" y="235738"/>
            <a:ext cx="2488345" cy="430213"/>
          </a:xfrm>
        </p:spPr>
        <p:txBody>
          <a:bodyPr/>
          <a:lstStyle/>
          <a:p>
            <a:r>
              <a:rPr lang="en-US" sz="1400" dirty="0">
                <a:solidFill>
                  <a:srgbClr val="285096"/>
                </a:solidFill>
              </a:rPr>
              <a:t>[</a:t>
            </a:r>
            <a:r>
              <a:rPr lang="en-US" sz="1400" dirty="0" err="1">
                <a:solidFill>
                  <a:srgbClr val="285096"/>
                </a:solidFill>
              </a:rPr>
              <a:t>Dimitriadou</a:t>
            </a:r>
            <a:r>
              <a:rPr lang="en-US" sz="1400" dirty="0">
                <a:solidFill>
                  <a:srgbClr val="285096"/>
                </a:solidFill>
              </a:rPr>
              <a:t> </a:t>
            </a:r>
            <a:r>
              <a:rPr lang="en-US" sz="1400" dirty="0">
                <a:solidFill>
                  <a:srgbClr val="285096"/>
                </a:solidFill>
                <a:latin typeface="Helvetica Neue" charset="0"/>
                <a:ea typeface="Helvetica Neue" charset="0"/>
                <a:cs typeface="Helvetica Neue" charset="0"/>
              </a:rPr>
              <a:t>et al.,  </a:t>
            </a:r>
            <a:r>
              <a:rPr lang="en-US" sz="1400" dirty="0">
                <a:solidFill>
                  <a:srgbClr val="285096"/>
                </a:solidFill>
              </a:rPr>
              <a:t>2014, 2016]</a:t>
            </a:r>
          </a:p>
        </p:txBody>
      </p:sp>
      <p:grpSp>
        <p:nvGrpSpPr>
          <p:cNvPr id="53" name="Group 52"/>
          <p:cNvGrpSpPr/>
          <p:nvPr/>
        </p:nvGrpSpPr>
        <p:grpSpPr>
          <a:xfrm>
            <a:off x="5200651" y="800100"/>
            <a:ext cx="2567079" cy="2616236"/>
            <a:chOff x="5422462" y="2514600"/>
            <a:chExt cx="3422771" cy="3488314"/>
          </a:xfrm>
        </p:grpSpPr>
        <p:sp>
          <p:nvSpPr>
            <p:cNvPr id="18" name="Rectangle 17"/>
            <p:cNvSpPr/>
            <p:nvPr/>
          </p:nvSpPr>
          <p:spPr>
            <a:xfrm>
              <a:off x="6545386" y="2514600"/>
              <a:ext cx="930028" cy="546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Helvetica Neue Regular" charset="0"/>
                </a:rPr>
                <a:t>red</a:t>
              </a:r>
            </a:p>
          </p:txBody>
        </p:sp>
        <p:cxnSp>
          <p:nvCxnSpPr>
            <p:cNvPr id="19" name="Straight Arrow Connector 18"/>
            <p:cNvCxnSpPr>
              <a:stCxn id="18" idx="2"/>
              <a:endCxn id="25" idx="0"/>
            </p:cNvCxnSpPr>
            <p:nvPr/>
          </p:nvCxnSpPr>
          <p:spPr>
            <a:xfrm flipH="1">
              <a:off x="5891762" y="3061432"/>
              <a:ext cx="1118638" cy="455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8" idx="2"/>
              <a:endCxn id="24" idx="0"/>
            </p:cNvCxnSpPr>
            <p:nvPr/>
          </p:nvCxnSpPr>
          <p:spPr>
            <a:xfrm>
              <a:off x="7010400" y="3061432"/>
              <a:ext cx="711936" cy="3906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251263" y="3124200"/>
              <a:ext cx="1041310" cy="307776"/>
            </a:xfrm>
            <a:prstGeom prst="rect">
              <a:avLst/>
            </a:prstGeom>
            <a:noFill/>
          </p:spPr>
          <p:txBody>
            <a:bodyPr wrap="none" rtlCol="0">
              <a:spAutoFit/>
            </a:bodyPr>
            <a:lstStyle/>
            <a:p>
              <a:r>
                <a:rPr lang="en-US" sz="900" dirty="0">
                  <a:latin typeface="Helvetica Neue Regular" charset="0"/>
                </a:rPr>
                <a:t>red&lt;=14.82</a:t>
              </a:r>
            </a:p>
          </p:txBody>
        </p:sp>
        <p:sp>
          <p:nvSpPr>
            <p:cNvPr id="23" name="TextBox 22"/>
            <p:cNvSpPr txBox="1"/>
            <p:nvPr/>
          </p:nvSpPr>
          <p:spPr>
            <a:xfrm>
              <a:off x="5955862" y="3124200"/>
              <a:ext cx="949405" cy="307776"/>
            </a:xfrm>
            <a:prstGeom prst="rect">
              <a:avLst/>
            </a:prstGeom>
            <a:noFill/>
          </p:spPr>
          <p:txBody>
            <a:bodyPr wrap="none" rtlCol="0">
              <a:spAutoFit/>
            </a:bodyPr>
            <a:lstStyle/>
            <a:p>
              <a:r>
                <a:rPr lang="en-US" sz="900" dirty="0">
                  <a:latin typeface="Helvetica Neue Regular" charset="0"/>
                </a:rPr>
                <a:t>red&gt;14.82</a:t>
              </a:r>
            </a:p>
          </p:txBody>
        </p:sp>
        <p:sp>
          <p:nvSpPr>
            <p:cNvPr id="24" name="Rectangle 23"/>
            <p:cNvSpPr/>
            <p:nvPr/>
          </p:nvSpPr>
          <p:spPr>
            <a:xfrm>
              <a:off x="7257322" y="3452091"/>
              <a:ext cx="930028" cy="546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Helvetica Neue Regular" charset="0"/>
                </a:rPr>
                <a:t>red</a:t>
              </a:r>
            </a:p>
          </p:txBody>
        </p:sp>
        <p:sp>
          <p:nvSpPr>
            <p:cNvPr id="25" name="Rectangle 24"/>
            <p:cNvSpPr/>
            <p:nvPr/>
          </p:nvSpPr>
          <p:spPr>
            <a:xfrm>
              <a:off x="5426748" y="3516606"/>
              <a:ext cx="930028" cy="54683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lang="en-US" sz="900" dirty="0">
                  <a:latin typeface="Helvetica Neue Regular" charset="0"/>
                </a:rPr>
                <a:t>Irrelevant</a:t>
              </a:r>
            </a:p>
          </p:txBody>
        </p:sp>
        <p:cxnSp>
          <p:nvCxnSpPr>
            <p:cNvPr id="28" name="Straight Arrow Connector 27"/>
            <p:cNvCxnSpPr>
              <a:stCxn id="24" idx="2"/>
              <a:endCxn id="30" idx="0"/>
            </p:cNvCxnSpPr>
            <p:nvPr/>
          </p:nvCxnSpPr>
          <p:spPr>
            <a:xfrm>
              <a:off x="7722336" y="3998923"/>
              <a:ext cx="479154" cy="3928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4" idx="2"/>
              <a:endCxn id="31" idx="0"/>
            </p:cNvCxnSpPr>
            <p:nvPr/>
          </p:nvCxnSpPr>
          <p:spPr>
            <a:xfrm flipH="1">
              <a:off x="6648360" y="3998923"/>
              <a:ext cx="1073976" cy="3928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7736476" y="4391741"/>
              <a:ext cx="930028" cy="54683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lang="en-US" sz="900" dirty="0">
                  <a:latin typeface="Helvetica Neue Regular" charset="0"/>
                </a:rPr>
                <a:t>Irrelevant</a:t>
              </a:r>
            </a:p>
          </p:txBody>
        </p:sp>
        <p:sp>
          <p:nvSpPr>
            <p:cNvPr id="31" name="Rectangle 30"/>
            <p:cNvSpPr/>
            <p:nvPr/>
          </p:nvSpPr>
          <p:spPr>
            <a:xfrm>
              <a:off x="6183346" y="4391741"/>
              <a:ext cx="930028" cy="546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Helvetica Neue Regular" charset="0"/>
                </a:rPr>
                <a:t>green</a:t>
              </a:r>
            </a:p>
          </p:txBody>
        </p:sp>
        <p:sp>
          <p:nvSpPr>
            <p:cNvPr id="32" name="TextBox 31"/>
            <p:cNvSpPr txBox="1"/>
            <p:nvPr/>
          </p:nvSpPr>
          <p:spPr>
            <a:xfrm>
              <a:off x="7895828" y="3998922"/>
              <a:ext cx="949405" cy="307776"/>
            </a:xfrm>
            <a:prstGeom prst="rect">
              <a:avLst/>
            </a:prstGeom>
            <a:noFill/>
          </p:spPr>
          <p:txBody>
            <a:bodyPr wrap="none" rtlCol="0">
              <a:spAutoFit/>
            </a:bodyPr>
            <a:lstStyle/>
            <a:p>
              <a:r>
                <a:rPr lang="en-US" sz="900" dirty="0">
                  <a:latin typeface="Helvetica Neue Regular" charset="0"/>
                </a:rPr>
                <a:t>red&lt;13.55</a:t>
              </a:r>
            </a:p>
          </p:txBody>
        </p:sp>
        <p:sp>
          <p:nvSpPr>
            <p:cNvPr id="33" name="TextBox 32"/>
            <p:cNvSpPr txBox="1"/>
            <p:nvPr/>
          </p:nvSpPr>
          <p:spPr>
            <a:xfrm>
              <a:off x="6641662" y="4038600"/>
              <a:ext cx="1041310" cy="307776"/>
            </a:xfrm>
            <a:prstGeom prst="rect">
              <a:avLst/>
            </a:prstGeom>
            <a:noFill/>
          </p:spPr>
          <p:txBody>
            <a:bodyPr wrap="none" rtlCol="0">
              <a:spAutoFit/>
            </a:bodyPr>
            <a:lstStyle/>
            <a:p>
              <a:r>
                <a:rPr lang="en-US" sz="900" dirty="0">
                  <a:latin typeface="Helvetica Neue Regular" charset="0"/>
                </a:rPr>
                <a:t>red&gt;=13.55</a:t>
              </a:r>
            </a:p>
          </p:txBody>
        </p:sp>
        <p:cxnSp>
          <p:nvCxnSpPr>
            <p:cNvPr id="34" name="Straight Arrow Connector 33"/>
            <p:cNvCxnSpPr>
              <a:stCxn id="31" idx="2"/>
              <a:endCxn id="38" idx="0"/>
            </p:cNvCxnSpPr>
            <p:nvPr/>
          </p:nvCxnSpPr>
          <p:spPr>
            <a:xfrm flipH="1">
              <a:off x="5887477" y="4938573"/>
              <a:ext cx="760883" cy="5098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946462" y="5029200"/>
              <a:ext cx="1205886" cy="307776"/>
            </a:xfrm>
            <a:prstGeom prst="rect">
              <a:avLst/>
            </a:prstGeom>
            <a:noFill/>
          </p:spPr>
          <p:txBody>
            <a:bodyPr wrap="none" rtlCol="0">
              <a:spAutoFit/>
            </a:bodyPr>
            <a:lstStyle/>
            <a:p>
              <a:r>
                <a:rPr lang="en-US" sz="900" dirty="0">
                  <a:latin typeface="Helvetica Neue Regular" charset="0"/>
                </a:rPr>
                <a:t>green&lt;=13.74</a:t>
              </a:r>
            </a:p>
          </p:txBody>
        </p:sp>
        <p:cxnSp>
          <p:nvCxnSpPr>
            <p:cNvPr id="36" name="Straight Arrow Connector 35"/>
            <p:cNvCxnSpPr>
              <a:stCxn id="31" idx="2"/>
              <a:endCxn id="37" idx="0"/>
            </p:cNvCxnSpPr>
            <p:nvPr/>
          </p:nvCxnSpPr>
          <p:spPr>
            <a:xfrm>
              <a:off x="6648360" y="4938573"/>
              <a:ext cx="933835" cy="5175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7117180" y="5456082"/>
              <a:ext cx="930028" cy="546832"/>
            </a:xfrm>
            <a:prstGeom prst="rect">
              <a:avLst/>
            </a:prstGeom>
            <a:solidFill>
              <a:schemeClr val="accent6">
                <a:lumMod val="20000"/>
                <a:lumOff val="80000"/>
              </a:schemeClr>
            </a:solid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lang="en-US" sz="900" dirty="0">
                  <a:latin typeface="Helvetica Neue Regular" charset="0"/>
                </a:rPr>
                <a:t>Relevant</a:t>
              </a:r>
            </a:p>
          </p:txBody>
        </p:sp>
        <p:sp>
          <p:nvSpPr>
            <p:cNvPr id="38" name="Rectangle 37"/>
            <p:cNvSpPr/>
            <p:nvPr/>
          </p:nvSpPr>
          <p:spPr>
            <a:xfrm>
              <a:off x="5422462" y="5448396"/>
              <a:ext cx="930028" cy="546832"/>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lang="en-US" sz="900" dirty="0">
                  <a:latin typeface="Helvetica Neue Regular" charset="0"/>
                </a:rPr>
                <a:t>Irrelevant</a:t>
              </a:r>
            </a:p>
          </p:txBody>
        </p:sp>
        <p:sp>
          <p:nvSpPr>
            <p:cNvPr id="39" name="TextBox 38"/>
            <p:cNvSpPr txBox="1"/>
            <p:nvPr/>
          </p:nvSpPr>
          <p:spPr>
            <a:xfrm>
              <a:off x="5879662" y="5029200"/>
              <a:ext cx="1113980" cy="307776"/>
            </a:xfrm>
            <a:prstGeom prst="rect">
              <a:avLst/>
            </a:prstGeom>
            <a:noFill/>
          </p:spPr>
          <p:txBody>
            <a:bodyPr wrap="none" rtlCol="0">
              <a:spAutoFit/>
            </a:bodyPr>
            <a:lstStyle/>
            <a:p>
              <a:r>
                <a:rPr lang="en-US" sz="900" dirty="0">
                  <a:latin typeface="Helvetica Neue Regular" charset="0"/>
                </a:rPr>
                <a:t>green&gt;13.74</a:t>
              </a:r>
            </a:p>
          </p:txBody>
        </p:sp>
      </p:grpSp>
      <p:sp>
        <p:nvSpPr>
          <p:cNvPr id="40" name="TextBox 39"/>
          <p:cNvSpPr txBox="1"/>
          <p:nvPr/>
        </p:nvSpPr>
        <p:spPr>
          <a:xfrm>
            <a:off x="5143500" y="4151128"/>
            <a:ext cx="2857500" cy="553998"/>
          </a:xfrm>
          <a:prstGeom prst="rect">
            <a:avLst/>
          </a:prstGeom>
          <a:noFill/>
        </p:spPr>
        <p:txBody>
          <a:bodyPr wrap="square" rtlCol="0">
            <a:spAutoFit/>
          </a:bodyPr>
          <a:lstStyle/>
          <a:p>
            <a:r>
              <a:rPr lang="en-US" sz="1050" dirty="0">
                <a:latin typeface="Helvetica Neue Regular" charset="0"/>
              </a:rPr>
              <a:t>SELECT * FROM galaxy WHERE red&lt;= 14.82 AND red&gt;= 13.5 AND green&lt;=13.74</a:t>
            </a:r>
          </a:p>
          <a:p>
            <a:r>
              <a:rPr lang="en-US" sz="900" dirty="0">
                <a:latin typeface="Helvetica Neue Regular" charset="0"/>
              </a:rPr>
              <a:t> </a:t>
            </a:r>
          </a:p>
        </p:txBody>
      </p:sp>
      <p:graphicFrame>
        <p:nvGraphicFramePr>
          <p:cNvPr id="43" name="Table 42"/>
          <p:cNvGraphicFramePr>
            <a:graphicFrameLocks noGrp="1"/>
          </p:cNvGraphicFramePr>
          <p:nvPr/>
        </p:nvGraphicFramePr>
        <p:xfrm>
          <a:off x="1257300" y="800100"/>
          <a:ext cx="3486152" cy="1409700"/>
        </p:xfrm>
        <a:graphic>
          <a:graphicData uri="http://schemas.openxmlformats.org/drawingml/2006/table">
            <a:tbl>
              <a:tblPr firstRow="1" bandRow="1">
                <a:tableStyleId>{5C22544A-7EE6-4342-B048-85BDC9FD1C3A}</a:tableStyleId>
              </a:tblPr>
              <a:tblGrid>
                <a:gridCol w="871538">
                  <a:extLst>
                    <a:ext uri="{9D8B030D-6E8A-4147-A177-3AD203B41FA5}">
                      <a16:colId xmlns:a16="http://schemas.microsoft.com/office/drawing/2014/main" val="20000"/>
                    </a:ext>
                  </a:extLst>
                </a:gridCol>
                <a:gridCol w="871538">
                  <a:extLst>
                    <a:ext uri="{9D8B030D-6E8A-4147-A177-3AD203B41FA5}">
                      <a16:colId xmlns:a16="http://schemas.microsoft.com/office/drawing/2014/main" val="20001"/>
                    </a:ext>
                  </a:extLst>
                </a:gridCol>
                <a:gridCol w="871538">
                  <a:extLst>
                    <a:ext uri="{9D8B030D-6E8A-4147-A177-3AD203B41FA5}">
                      <a16:colId xmlns:a16="http://schemas.microsoft.com/office/drawing/2014/main" val="20002"/>
                    </a:ext>
                  </a:extLst>
                </a:gridCol>
                <a:gridCol w="871538">
                  <a:extLst>
                    <a:ext uri="{9D8B030D-6E8A-4147-A177-3AD203B41FA5}">
                      <a16:colId xmlns:a16="http://schemas.microsoft.com/office/drawing/2014/main" val="20003"/>
                    </a:ext>
                  </a:extLst>
                </a:gridCol>
              </a:tblGrid>
              <a:tr h="278130">
                <a:tc>
                  <a:txBody>
                    <a:bodyPr/>
                    <a:lstStyle/>
                    <a:p>
                      <a:r>
                        <a:rPr lang="en-US" sz="1400" b="0" i="0" dirty="0">
                          <a:latin typeface="Helvetica Neue Regular" charset="0"/>
                        </a:rPr>
                        <a:t>Sample</a:t>
                      </a:r>
                    </a:p>
                  </a:txBody>
                  <a:tcPr marL="68580" marR="68580" marT="34290" marB="34290"/>
                </a:tc>
                <a:tc>
                  <a:txBody>
                    <a:bodyPr/>
                    <a:lstStyle/>
                    <a:p>
                      <a:r>
                        <a:rPr lang="en-US" sz="1400" b="0" i="0" dirty="0">
                          <a:latin typeface="Helvetica Neue Regular" charset="0"/>
                        </a:rPr>
                        <a:t>Red</a:t>
                      </a:r>
                    </a:p>
                  </a:txBody>
                  <a:tcPr marL="68580" marR="68580" marT="34290" marB="34290"/>
                </a:tc>
                <a:tc>
                  <a:txBody>
                    <a:bodyPr/>
                    <a:lstStyle/>
                    <a:p>
                      <a:r>
                        <a:rPr lang="en-US" sz="1400" b="0" i="0" dirty="0">
                          <a:latin typeface="Helvetica Neue Regular" charset="0"/>
                        </a:rPr>
                        <a:t>Green</a:t>
                      </a:r>
                    </a:p>
                  </a:txBody>
                  <a:tcPr marL="68580" marR="68580" marT="34290" marB="34290"/>
                </a:tc>
                <a:tc>
                  <a:txBody>
                    <a:bodyPr/>
                    <a:lstStyle/>
                    <a:p>
                      <a:r>
                        <a:rPr lang="en-US" sz="1400" b="0" i="0" dirty="0">
                          <a:latin typeface="Helvetica Neue Regular" charset="0"/>
                        </a:rPr>
                        <a:t>Relevant</a:t>
                      </a:r>
                    </a:p>
                  </a:txBody>
                  <a:tcPr marL="68580" marR="68580" marT="34290" marB="34290"/>
                </a:tc>
                <a:extLst>
                  <a:ext uri="{0D108BD9-81ED-4DB2-BD59-A6C34878D82A}">
                    <a16:rowId xmlns:a16="http://schemas.microsoft.com/office/drawing/2014/main" val="10000"/>
                  </a:ext>
                </a:extLst>
              </a:tr>
              <a:tr h="278130">
                <a:tc>
                  <a:txBody>
                    <a:bodyPr/>
                    <a:lstStyle/>
                    <a:p>
                      <a:r>
                        <a:rPr lang="en-US" sz="1400" b="0" i="0" dirty="0">
                          <a:latin typeface="Helvetica Neue Regular" charset="0"/>
                        </a:rPr>
                        <a:t>Object</a:t>
                      </a:r>
                      <a:r>
                        <a:rPr lang="en-US" sz="1400" b="0" i="0" baseline="0" dirty="0">
                          <a:latin typeface="Helvetica Neue Regular" charset="0"/>
                        </a:rPr>
                        <a:t> A</a:t>
                      </a:r>
                      <a:endParaRPr lang="en-US" sz="1400" b="0" i="0" dirty="0">
                        <a:latin typeface="Helvetica Neue Regular" charset="0"/>
                      </a:endParaRPr>
                    </a:p>
                  </a:txBody>
                  <a:tcPr marL="68580" marR="68580" marT="34290" marB="34290"/>
                </a:tc>
                <a:tc>
                  <a:txBody>
                    <a:bodyPr/>
                    <a:lstStyle/>
                    <a:p>
                      <a:r>
                        <a:rPr lang="en-US" sz="1400" b="0" i="0" dirty="0">
                          <a:latin typeface="Helvetica Neue Regular" charset="0"/>
                        </a:rPr>
                        <a:t>13.67</a:t>
                      </a:r>
                    </a:p>
                  </a:txBody>
                  <a:tcPr marL="68580" marR="68580" marT="34290" marB="34290"/>
                </a:tc>
                <a:tc>
                  <a:txBody>
                    <a:bodyPr/>
                    <a:lstStyle/>
                    <a:p>
                      <a:r>
                        <a:rPr lang="en-US" sz="1400" b="0" i="0" dirty="0">
                          <a:latin typeface="Helvetica Neue Regular" charset="0"/>
                        </a:rPr>
                        <a:t>12.34</a:t>
                      </a:r>
                    </a:p>
                  </a:txBody>
                  <a:tcPr marL="68580" marR="68580" marT="34290" marB="34290"/>
                </a:tc>
                <a:tc>
                  <a:txBody>
                    <a:bodyPr/>
                    <a:lstStyle/>
                    <a:p>
                      <a:r>
                        <a:rPr lang="en-US" sz="1400" b="0" i="0" dirty="0">
                          <a:latin typeface="Helvetica Neue Regular" charset="0"/>
                        </a:rPr>
                        <a:t>Yes</a:t>
                      </a:r>
                    </a:p>
                  </a:txBody>
                  <a:tcPr marL="68580" marR="68580" marT="34290" marB="34290"/>
                </a:tc>
                <a:extLst>
                  <a:ext uri="{0D108BD9-81ED-4DB2-BD59-A6C34878D82A}">
                    <a16:rowId xmlns:a16="http://schemas.microsoft.com/office/drawing/2014/main" val="10001"/>
                  </a:ext>
                </a:extLst>
              </a:tr>
              <a:tr h="278130">
                <a:tc>
                  <a:txBody>
                    <a:bodyPr/>
                    <a:lstStyle/>
                    <a:p>
                      <a:r>
                        <a:rPr lang="en-US" sz="1400" b="0" i="0" dirty="0">
                          <a:latin typeface="Helvetica Neue Regular" charset="0"/>
                        </a:rPr>
                        <a:t>Object</a:t>
                      </a:r>
                      <a:r>
                        <a:rPr lang="en-US" sz="1400" b="0" i="0" baseline="0" dirty="0">
                          <a:latin typeface="Helvetica Neue Regular" charset="0"/>
                        </a:rPr>
                        <a:t> B</a:t>
                      </a:r>
                      <a:endParaRPr lang="en-US" sz="1400" b="0" i="0" dirty="0">
                        <a:latin typeface="Helvetica Neue Regular" charset="0"/>
                      </a:endParaRPr>
                    </a:p>
                  </a:txBody>
                  <a:tcPr marL="68580" marR="68580" marT="34290" marB="34290"/>
                </a:tc>
                <a:tc>
                  <a:txBody>
                    <a:bodyPr/>
                    <a:lstStyle/>
                    <a:p>
                      <a:r>
                        <a:rPr lang="en-US" sz="1400" b="0" i="0" dirty="0">
                          <a:latin typeface="Helvetica Neue Regular" charset="0"/>
                        </a:rPr>
                        <a:t>15.32</a:t>
                      </a:r>
                    </a:p>
                  </a:txBody>
                  <a:tcPr marL="68580" marR="68580" marT="34290" marB="34290"/>
                </a:tc>
                <a:tc>
                  <a:txBody>
                    <a:bodyPr/>
                    <a:lstStyle/>
                    <a:p>
                      <a:r>
                        <a:rPr lang="en-US" sz="1400" b="0" i="0" dirty="0">
                          <a:latin typeface="Helvetica Neue Regular" charset="0"/>
                        </a:rPr>
                        <a:t>14.50</a:t>
                      </a:r>
                    </a:p>
                  </a:txBody>
                  <a:tcPr marL="68580" marR="68580" marT="34290" marB="34290"/>
                </a:tc>
                <a:tc>
                  <a:txBody>
                    <a:bodyPr/>
                    <a:lstStyle/>
                    <a:p>
                      <a:r>
                        <a:rPr lang="en-US" sz="1400" b="0" i="0" dirty="0">
                          <a:latin typeface="Helvetica Neue Regular" charset="0"/>
                        </a:rPr>
                        <a:t>No</a:t>
                      </a:r>
                    </a:p>
                  </a:txBody>
                  <a:tcPr marL="68580" marR="68580" marT="34290" marB="34290"/>
                </a:tc>
                <a:extLst>
                  <a:ext uri="{0D108BD9-81ED-4DB2-BD59-A6C34878D82A}">
                    <a16:rowId xmlns:a16="http://schemas.microsoft.com/office/drawing/2014/main" val="10002"/>
                  </a:ext>
                </a:extLst>
              </a:tr>
              <a:tr h="274320">
                <a:tc>
                  <a:txBody>
                    <a:bodyPr/>
                    <a:lstStyle/>
                    <a:p>
                      <a:r>
                        <a:rPr lang="en-US" sz="1400" b="0" i="0" dirty="0">
                          <a:latin typeface="Helvetica Neue Regular" charset="0"/>
                        </a:rPr>
                        <a:t>..</a:t>
                      </a:r>
                    </a:p>
                  </a:txBody>
                  <a:tcPr marL="68580" marR="68580" marT="34290" marB="34290"/>
                </a:tc>
                <a:tc>
                  <a:txBody>
                    <a:bodyPr/>
                    <a:lstStyle/>
                    <a:p>
                      <a:r>
                        <a:rPr lang="en-US" sz="1400" b="0" i="0" dirty="0">
                          <a:latin typeface="Helvetica Neue Regular" charset="0"/>
                        </a:rPr>
                        <a:t>..</a:t>
                      </a:r>
                    </a:p>
                  </a:txBody>
                  <a:tcPr marL="68580" marR="68580" marT="34290" marB="34290"/>
                </a:tc>
                <a:tc>
                  <a:txBody>
                    <a:bodyPr/>
                    <a:lstStyle/>
                    <a:p>
                      <a:r>
                        <a:rPr lang="en-US" sz="1400" b="0" i="0" dirty="0">
                          <a:latin typeface="Helvetica Neue Regular" charset="0"/>
                        </a:rPr>
                        <a:t>..</a:t>
                      </a:r>
                    </a:p>
                  </a:txBody>
                  <a:tcPr marL="68580" marR="68580" marT="34290" marB="34290"/>
                </a:tc>
                <a:tc>
                  <a:txBody>
                    <a:bodyPr/>
                    <a:lstStyle/>
                    <a:p>
                      <a:r>
                        <a:rPr lang="en-US" sz="1400" b="0" i="0" dirty="0">
                          <a:latin typeface="Helvetica Neue Regular" charset="0"/>
                        </a:rPr>
                        <a:t>...</a:t>
                      </a:r>
                    </a:p>
                  </a:txBody>
                  <a:tcPr marL="68580" marR="68580" marT="34290" marB="34290"/>
                </a:tc>
                <a:extLst>
                  <a:ext uri="{0D108BD9-81ED-4DB2-BD59-A6C34878D82A}">
                    <a16:rowId xmlns:a16="http://schemas.microsoft.com/office/drawing/2014/main" val="10003"/>
                  </a:ext>
                </a:extLst>
              </a:tr>
              <a:tr h="278130">
                <a:tc>
                  <a:txBody>
                    <a:bodyPr/>
                    <a:lstStyle/>
                    <a:p>
                      <a:r>
                        <a:rPr lang="en-US" sz="1400" b="0" i="0" dirty="0">
                          <a:latin typeface="Helvetica Neue Regular" charset="0"/>
                        </a:rPr>
                        <a:t>Object</a:t>
                      </a:r>
                      <a:r>
                        <a:rPr lang="en-US" sz="1400" b="0" i="0" baseline="0" dirty="0">
                          <a:latin typeface="Helvetica Neue Regular" charset="0"/>
                        </a:rPr>
                        <a:t> X</a:t>
                      </a:r>
                      <a:endParaRPr lang="en-US" sz="1400" b="0" i="0" dirty="0">
                        <a:latin typeface="Helvetica Neue Regular" charset="0"/>
                      </a:endParaRPr>
                    </a:p>
                  </a:txBody>
                  <a:tcPr marL="68580" marR="68580" marT="34290" marB="34290"/>
                </a:tc>
                <a:tc>
                  <a:txBody>
                    <a:bodyPr/>
                    <a:lstStyle/>
                    <a:p>
                      <a:r>
                        <a:rPr lang="en-US" sz="1400" b="0" i="0" dirty="0">
                          <a:latin typeface="Helvetica Neue Regular" charset="0"/>
                        </a:rPr>
                        <a:t>14.21</a:t>
                      </a:r>
                    </a:p>
                  </a:txBody>
                  <a:tcPr marL="68580" marR="68580" marT="34290" marB="34290"/>
                </a:tc>
                <a:tc>
                  <a:txBody>
                    <a:bodyPr/>
                    <a:lstStyle/>
                    <a:p>
                      <a:r>
                        <a:rPr lang="en-US" sz="1400" b="0" i="0" dirty="0">
                          <a:latin typeface="Helvetica Neue Regular" charset="0"/>
                        </a:rPr>
                        <a:t>13.57</a:t>
                      </a:r>
                    </a:p>
                  </a:txBody>
                  <a:tcPr marL="68580" marR="68580" marT="34290" marB="34290"/>
                </a:tc>
                <a:tc>
                  <a:txBody>
                    <a:bodyPr/>
                    <a:lstStyle/>
                    <a:p>
                      <a:r>
                        <a:rPr lang="en-US" sz="1400" b="0" i="0" dirty="0">
                          <a:latin typeface="Helvetica Neue Regular" charset="0"/>
                        </a:rPr>
                        <a:t>Yes</a:t>
                      </a:r>
                    </a:p>
                  </a:txBody>
                  <a:tcPr marL="68580" marR="68580" marT="34290" marB="34290"/>
                </a:tc>
                <a:extLst>
                  <a:ext uri="{0D108BD9-81ED-4DB2-BD59-A6C34878D82A}">
                    <a16:rowId xmlns:a16="http://schemas.microsoft.com/office/drawing/2014/main" val="10004"/>
                  </a:ext>
                </a:extLst>
              </a:tr>
            </a:tbl>
          </a:graphicData>
        </a:graphic>
      </p:graphicFrame>
      <p:sp>
        <p:nvSpPr>
          <p:cNvPr id="7" name="Rectangle 6"/>
          <p:cNvSpPr/>
          <p:nvPr/>
        </p:nvSpPr>
        <p:spPr>
          <a:xfrm>
            <a:off x="1943100" y="2971800"/>
            <a:ext cx="1657350" cy="971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Helvetica Neue Regular" charset="0"/>
              </a:rPr>
              <a:t>Decision Tree Classifier</a:t>
            </a:r>
          </a:p>
        </p:txBody>
      </p:sp>
      <p:sp>
        <p:nvSpPr>
          <p:cNvPr id="9" name="Down Arrow 8"/>
          <p:cNvSpPr/>
          <p:nvPr/>
        </p:nvSpPr>
        <p:spPr>
          <a:xfrm>
            <a:off x="2514600" y="2228850"/>
            <a:ext cx="514350" cy="6858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Helvetica Neue Regular" charset="0"/>
            </a:endParaRPr>
          </a:p>
        </p:txBody>
      </p:sp>
      <p:sp>
        <p:nvSpPr>
          <p:cNvPr id="41" name="Down Arrow 40"/>
          <p:cNvSpPr/>
          <p:nvPr/>
        </p:nvSpPr>
        <p:spPr>
          <a:xfrm>
            <a:off x="6172200" y="3666624"/>
            <a:ext cx="514350" cy="44453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Helvetica Neue Regular" charset="0"/>
            </a:endParaRPr>
          </a:p>
        </p:txBody>
      </p:sp>
      <p:sp>
        <p:nvSpPr>
          <p:cNvPr id="10" name="Right Arrow 9"/>
          <p:cNvSpPr/>
          <p:nvPr/>
        </p:nvSpPr>
        <p:spPr>
          <a:xfrm>
            <a:off x="3657600" y="3200400"/>
            <a:ext cx="1200150" cy="5143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Helvetica Neue Regular" charset="0"/>
            </a:endParaRPr>
          </a:p>
        </p:txBody>
      </p:sp>
      <p:sp>
        <p:nvSpPr>
          <p:cNvPr id="11" name="Rectangle 10"/>
          <p:cNvSpPr/>
          <p:nvPr/>
        </p:nvSpPr>
        <p:spPr>
          <a:xfrm>
            <a:off x="4914900" y="800100"/>
            <a:ext cx="2971800" cy="28575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Helvetica Neue Regular" charset="0"/>
            </a:endParaRPr>
          </a:p>
        </p:txBody>
      </p:sp>
      <p:sp>
        <p:nvSpPr>
          <p:cNvPr id="42" name="Rectangle 41"/>
          <p:cNvSpPr/>
          <p:nvPr/>
        </p:nvSpPr>
        <p:spPr>
          <a:xfrm>
            <a:off x="4914900" y="4151128"/>
            <a:ext cx="2971800" cy="5143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Helvetica Neue Regular" charset="0"/>
            </a:endParaRPr>
          </a:p>
        </p:txBody>
      </p:sp>
      <p:sp>
        <p:nvSpPr>
          <p:cNvPr id="45" name="TextBox 44">
            <a:extLst>
              <a:ext uri="{FF2B5EF4-FFF2-40B4-BE49-F238E27FC236}">
                <a16:creationId xmlns:a16="http://schemas.microsoft.com/office/drawing/2014/main" id="{491BDC86-6728-904B-9DDB-706DA2AD8D34}"/>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1039588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Misclassified Sample Exploitation</a:t>
            </a:r>
          </a:p>
        </p:txBody>
      </p:sp>
      <p:sp>
        <p:nvSpPr>
          <p:cNvPr id="35" name="Content Placeholder 34"/>
          <p:cNvSpPr>
            <a:spLocks noGrp="1"/>
          </p:cNvSpPr>
          <p:nvPr>
            <p:ph sz="quarter" idx="12"/>
          </p:nvPr>
        </p:nvSpPr>
        <p:spPr>
          <a:xfrm>
            <a:off x="6286501" y="235738"/>
            <a:ext cx="2514600" cy="430213"/>
          </a:xfrm>
        </p:spPr>
        <p:txBody>
          <a:bodyPr/>
          <a:lstStyle/>
          <a:p>
            <a:r>
              <a:rPr lang="en-US" sz="1400" dirty="0">
                <a:solidFill>
                  <a:srgbClr val="285096"/>
                </a:solidFill>
              </a:rPr>
              <a:t>[</a:t>
            </a:r>
            <a:r>
              <a:rPr lang="en-US" sz="1400" dirty="0" err="1">
                <a:solidFill>
                  <a:srgbClr val="285096"/>
                </a:solidFill>
              </a:rPr>
              <a:t>Dimitriadou</a:t>
            </a:r>
            <a:r>
              <a:rPr lang="en-US" sz="1400" dirty="0">
                <a:solidFill>
                  <a:srgbClr val="285096"/>
                </a:solidFill>
              </a:rPr>
              <a:t> </a:t>
            </a:r>
            <a:r>
              <a:rPr lang="en-US" sz="1400" dirty="0">
                <a:solidFill>
                  <a:srgbClr val="285096"/>
                </a:solidFill>
                <a:latin typeface="Helvetica Neue" charset="0"/>
                <a:ea typeface="Helvetica Neue" charset="0"/>
                <a:cs typeface="Helvetica Neue" charset="0"/>
              </a:rPr>
              <a:t>et al.,  </a:t>
            </a:r>
            <a:r>
              <a:rPr lang="en-US" sz="1400" dirty="0">
                <a:solidFill>
                  <a:srgbClr val="285096"/>
                </a:solidFill>
              </a:rPr>
              <a:t>2014,2016]</a:t>
            </a:r>
          </a:p>
        </p:txBody>
      </p:sp>
      <p:grpSp>
        <p:nvGrpSpPr>
          <p:cNvPr id="6" name="Group 5"/>
          <p:cNvGrpSpPr/>
          <p:nvPr/>
        </p:nvGrpSpPr>
        <p:grpSpPr>
          <a:xfrm>
            <a:off x="1760111" y="665951"/>
            <a:ext cx="5212188" cy="3901648"/>
            <a:chOff x="822815" y="1524000"/>
            <a:chExt cx="6949585" cy="5202196"/>
          </a:xfrm>
        </p:grpSpPr>
        <p:sp>
          <p:nvSpPr>
            <p:cNvPr id="7" name="TextBox 6"/>
            <p:cNvSpPr txBox="1"/>
            <p:nvPr/>
          </p:nvSpPr>
          <p:spPr>
            <a:xfrm rot="16200000">
              <a:off x="-311043" y="3955361"/>
              <a:ext cx="2821713" cy="553997"/>
            </a:xfrm>
            <a:prstGeom prst="rect">
              <a:avLst/>
            </a:prstGeom>
            <a:noFill/>
          </p:spPr>
          <p:txBody>
            <a:bodyPr wrap="none" rtlCol="0">
              <a:spAutoFit/>
            </a:bodyPr>
            <a:lstStyle/>
            <a:p>
              <a:r>
                <a:rPr lang="en-US" sz="2100" dirty="0">
                  <a:latin typeface="Helvetica Neue Regular" charset="0"/>
                </a:rPr>
                <a:t>Red wavelength</a:t>
              </a:r>
            </a:p>
          </p:txBody>
        </p:sp>
        <p:sp>
          <p:nvSpPr>
            <p:cNvPr id="8" name="TextBox 7"/>
            <p:cNvSpPr txBox="1"/>
            <p:nvPr/>
          </p:nvSpPr>
          <p:spPr>
            <a:xfrm>
              <a:off x="3048001" y="6172199"/>
              <a:ext cx="3188823" cy="553997"/>
            </a:xfrm>
            <a:prstGeom prst="rect">
              <a:avLst/>
            </a:prstGeom>
            <a:noFill/>
          </p:spPr>
          <p:txBody>
            <a:bodyPr wrap="none" rtlCol="0">
              <a:spAutoFit/>
            </a:bodyPr>
            <a:lstStyle/>
            <a:p>
              <a:r>
                <a:rPr lang="en-US" sz="2100" dirty="0">
                  <a:latin typeface="Helvetica Neue Regular" charset="0"/>
                </a:rPr>
                <a:t>Green Wavelength</a:t>
              </a:r>
            </a:p>
          </p:txBody>
        </p:sp>
        <p:sp>
          <p:nvSpPr>
            <p:cNvPr id="9" name="Rectangle 8"/>
            <p:cNvSpPr/>
            <p:nvPr/>
          </p:nvSpPr>
          <p:spPr>
            <a:xfrm>
              <a:off x="2057400" y="1828800"/>
              <a:ext cx="1524000" cy="914400"/>
            </a:xfrm>
            <a:prstGeom prst="rect">
              <a:avLst/>
            </a:prstGeom>
            <a:solidFill>
              <a:schemeClr val="bg1">
                <a:lumMod val="65000"/>
              </a:schemeClr>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solidFill>
                    <a:schemeClr val="bg1">
                      <a:lumMod val="50000"/>
                    </a:schemeClr>
                  </a:solidFill>
                </a:ln>
                <a:solidFill>
                  <a:schemeClr val="bg1">
                    <a:lumMod val="85000"/>
                  </a:schemeClr>
                </a:solidFill>
                <a:latin typeface="Helvetica Neue Regular" charset="0"/>
              </a:endParaRPr>
            </a:p>
          </p:txBody>
        </p:sp>
        <p:sp>
          <p:nvSpPr>
            <p:cNvPr id="10" name="Rectangle 9"/>
            <p:cNvSpPr/>
            <p:nvPr/>
          </p:nvSpPr>
          <p:spPr>
            <a:xfrm>
              <a:off x="5334000" y="4572000"/>
              <a:ext cx="1676400" cy="990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Regular" charset="0"/>
              </a:endParaRPr>
            </a:p>
          </p:txBody>
        </p:sp>
        <p:cxnSp>
          <p:nvCxnSpPr>
            <p:cNvPr id="11" name="Straight Arrow Connector 10"/>
            <p:cNvCxnSpPr/>
            <p:nvPr/>
          </p:nvCxnSpPr>
          <p:spPr>
            <a:xfrm flipV="1">
              <a:off x="1371600" y="1524000"/>
              <a:ext cx="0" cy="46482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371600" y="6172200"/>
              <a:ext cx="6400800" cy="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791200" y="2286000"/>
              <a:ext cx="990600" cy="609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Regular" charset="0"/>
              </a:endParaRPr>
            </a:p>
          </p:txBody>
        </p:sp>
      </p:grpSp>
      <p:sp>
        <p:nvSpPr>
          <p:cNvPr id="14" name="TextBox 13"/>
          <p:cNvSpPr txBox="1"/>
          <p:nvPr/>
        </p:nvSpPr>
        <p:spPr>
          <a:xfrm>
            <a:off x="5829300" y="1294601"/>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15" name="TextBox 14"/>
          <p:cNvSpPr txBox="1"/>
          <p:nvPr/>
        </p:nvSpPr>
        <p:spPr>
          <a:xfrm>
            <a:off x="5715000" y="3294851"/>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16" name="TextBox 15"/>
          <p:cNvSpPr txBox="1"/>
          <p:nvPr/>
        </p:nvSpPr>
        <p:spPr>
          <a:xfrm>
            <a:off x="3028950" y="152320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17" name="TextBox 16"/>
          <p:cNvSpPr txBox="1"/>
          <p:nvPr/>
        </p:nvSpPr>
        <p:spPr>
          <a:xfrm>
            <a:off x="3086100" y="318055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18" name="TextBox 17"/>
          <p:cNvSpPr txBox="1"/>
          <p:nvPr/>
        </p:nvSpPr>
        <p:spPr>
          <a:xfrm>
            <a:off x="3771900" y="100885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19" name="TextBox 18"/>
          <p:cNvSpPr txBox="1"/>
          <p:nvPr/>
        </p:nvSpPr>
        <p:spPr>
          <a:xfrm>
            <a:off x="2571750" y="358060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20" name="TextBox 19"/>
          <p:cNvSpPr txBox="1"/>
          <p:nvPr/>
        </p:nvSpPr>
        <p:spPr>
          <a:xfrm>
            <a:off x="2628900" y="198040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21" name="TextBox 20"/>
          <p:cNvSpPr txBox="1"/>
          <p:nvPr/>
        </p:nvSpPr>
        <p:spPr>
          <a:xfrm>
            <a:off x="3771900" y="192325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22" name="TextBox 21"/>
          <p:cNvSpPr txBox="1"/>
          <p:nvPr/>
        </p:nvSpPr>
        <p:spPr>
          <a:xfrm>
            <a:off x="3886200" y="272335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23" name="TextBox 22"/>
          <p:cNvSpPr txBox="1"/>
          <p:nvPr/>
        </p:nvSpPr>
        <p:spPr>
          <a:xfrm>
            <a:off x="2571750" y="272335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24" name="TextBox 23"/>
          <p:cNvSpPr txBox="1"/>
          <p:nvPr/>
        </p:nvSpPr>
        <p:spPr>
          <a:xfrm>
            <a:off x="3886200" y="363775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25" name="TextBox 24"/>
          <p:cNvSpPr txBox="1"/>
          <p:nvPr/>
        </p:nvSpPr>
        <p:spPr>
          <a:xfrm>
            <a:off x="4895048" y="2703499"/>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26" name="TextBox 25"/>
          <p:cNvSpPr txBox="1"/>
          <p:nvPr/>
        </p:nvSpPr>
        <p:spPr>
          <a:xfrm>
            <a:off x="5029200" y="363775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27" name="TextBox 26"/>
          <p:cNvSpPr txBox="1"/>
          <p:nvPr/>
        </p:nvSpPr>
        <p:spPr>
          <a:xfrm>
            <a:off x="6286500" y="89455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28" name="TextBox 27"/>
          <p:cNvSpPr txBox="1"/>
          <p:nvPr/>
        </p:nvSpPr>
        <p:spPr>
          <a:xfrm>
            <a:off x="6286500" y="363775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29" name="TextBox 28"/>
          <p:cNvSpPr txBox="1"/>
          <p:nvPr/>
        </p:nvSpPr>
        <p:spPr>
          <a:xfrm>
            <a:off x="4972050" y="100885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30" name="TextBox 29"/>
          <p:cNvSpPr txBox="1"/>
          <p:nvPr/>
        </p:nvSpPr>
        <p:spPr>
          <a:xfrm>
            <a:off x="4972050" y="180895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31" name="TextBox 30"/>
          <p:cNvSpPr txBox="1"/>
          <p:nvPr/>
        </p:nvSpPr>
        <p:spPr>
          <a:xfrm>
            <a:off x="6286500" y="192325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32" name="TextBox 31"/>
          <p:cNvSpPr txBox="1"/>
          <p:nvPr/>
        </p:nvSpPr>
        <p:spPr>
          <a:xfrm>
            <a:off x="6115050" y="2951951"/>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33" name="TextBox 32"/>
          <p:cNvSpPr txBox="1"/>
          <p:nvPr/>
        </p:nvSpPr>
        <p:spPr>
          <a:xfrm>
            <a:off x="2686050" y="1123151"/>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34" name="Rectangle 33"/>
          <p:cNvSpPr/>
          <p:nvPr/>
        </p:nvSpPr>
        <p:spPr>
          <a:xfrm>
            <a:off x="4914900" y="2780501"/>
            <a:ext cx="1771650" cy="800100"/>
          </a:xfrm>
          <a:prstGeom prst="rect">
            <a:avLst/>
          </a:prstGeom>
          <a:noFill/>
          <a:ln>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Helvetica Neue Regular" charset="0"/>
            </a:endParaRPr>
          </a:p>
        </p:txBody>
      </p:sp>
      <p:sp>
        <p:nvSpPr>
          <p:cNvPr id="41" name="Rectangle 40"/>
          <p:cNvSpPr/>
          <p:nvPr/>
        </p:nvSpPr>
        <p:spPr>
          <a:xfrm>
            <a:off x="2514600" y="1066001"/>
            <a:ext cx="571500" cy="514350"/>
          </a:xfrm>
          <a:prstGeom prst="rect">
            <a:avLst/>
          </a:prstGeom>
          <a:noFill/>
          <a:ln w="31750">
            <a:solidFill>
              <a:srgbClr val="29B2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Helvetica Neue Regular" charset="0"/>
            </a:endParaRPr>
          </a:p>
        </p:txBody>
      </p:sp>
      <p:sp>
        <p:nvSpPr>
          <p:cNvPr id="42" name="Rectangle 41"/>
          <p:cNvSpPr/>
          <p:nvPr/>
        </p:nvSpPr>
        <p:spPr>
          <a:xfrm>
            <a:off x="5600700" y="1180301"/>
            <a:ext cx="571500" cy="514350"/>
          </a:xfrm>
          <a:prstGeom prst="rect">
            <a:avLst/>
          </a:prstGeom>
          <a:noFill/>
          <a:ln w="31750">
            <a:solidFill>
              <a:srgbClr val="29B2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Helvetica Neue Regular" charset="0"/>
            </a:endParaRPr>
          </a:p>
        </p:txBody>
      </p:sp>
      <p:sp>
        <p:nvSpPr>
          <p:cNvPr id="43" name="TextBox 42"/>
          <p:cNvSpPr txBox="1"/>
          <p:nvPr/>
        </p:nvSpPr>
        <p:spPr>
          <a:xfrm>
            <a:off x="5943600" y="1408901"/>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cxnSp>
        <p:nvCxnSpPr>
          <p:cNvPr id="44" name="Straight Arrow Connector 43"/>
          <p:cNvCxnSpPr/>
          <p:nvPr/>
        </p:nvCxnSpPr>
        <p:spPr>
          <a:xfrm flipH="1">
            <a:off x="6229350" y="1142743"/>
            <a:ext cx="512652" cy="209008"/>
          </a:xfrm>
          <a:prstGeom prst="straightConnector1">
            <a:avLst/>
          </a:prstGeom>
          <a:ln w="19050">
            <a:solidFill>
              <a:srgbClr val="29B21E"/>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742002" y="712116"/>
            <a:ext cx="1379710" cy="584775"/>
          </a:xfrm>
          <a:prstGeom prst="rect">
            <a:avLst/>
          </a:prstGeom>
          <a:noFill/>
        </p:spPr>
        <p:txBody>
          <a:bodyPr wrap="square" rtlCol="0">
            <a:spAutoFit/>
          </a:bodyPr>
          <a:lstStyle/>
          <a:p>
            <a:r>
              <a:rPr lang="en-US" sz="1600" dirty="0">
                <a:solidFill>
                  <a:srgbClr val="29B21E"/>
                </a:solidFill>
                <a:latin typeface="Helvetica Neue Regular" charset="0"/>
              </a:rPr>
              <a:t>Sampling </a:t>
            </a:r>
          </a:p>
          <a:p>
            <a:r>
              <a:rPr lang="en-US" sz="1600" dirty="0">
                <a:solidFill>
                  <a:srgbClr val="29B21E"/>
                </a:solidFill>
                <a:latin typeface="Helvetica Neue Regular" charset="0"/>
              </a:rPr>
              <a:t>Areas</a:t>
            </a:r>
          </a:p>
        </p:txBody>
      </p:sp>
      <p:cxnSp>
        <p:nvCxnSpPr>
          <p:cNvPr id="46" name="Straight Arrow Connector 45"/>
          <p:cNvCxnSpPr>
            <a:stCxn id="45" idx="1"/>
          </p:cNvCxnSpPr>
          <p:nvPr/>
        </p:nvCxnSpPr>
        <p:spPr>
          <a:xfrm flipH="1">
            <a:off x="3121134" y="1004504"/>
            <a:ext cx="3620868" cy="338496"/>
          </a:xfrm>
          <a:prstGeom prst="straightConnector1">
            <a:avLst/>
          </a:prstGeom>
          <a:ln w="19050">
            <a:solidFill>
              <a:srgbClr val="29B21E"/>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600700" y="1466051"/>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49" name="TextBox 48"/>
          <p:cNvSpPr txBox="1"/>
          <p:nvPr/>
        </p:nvSpPr>
        <p:spPr>
          <a:xfrm>
            <a:off x="5600700" y="1180301"/>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51" name="TextBox 50"/>
          <p:cNvSpPr txBox="1"/>
          <p:nvPr/>
        </p:nvSpPr>
        <p:spPr>
          <a:xfrm>
            <a:off x="2800350" y="1294601"/>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52" name="TextBox 51"/>
          <p:cNvSpPr txBox="1"/>
          <p:nvPr/>
        </p:nvSpPr>
        <p:spPr>
          <a:xfrm>
            <a:off x="2857500" y="1066001"/>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53" name="TextBox 52"/>
          <p:cNvSpPr txBox="1"/>
          <p:nvPr/>
        </p:nvSpPr>
        <p:spPr>
          <a:xfrm>
            <a:off x="2457450" y="1180301"/>
            <a:ext cx="290464" cy="338554"/>
          </a:xfrm>
          <a:prstGeom prst="rect">
            <a:avLst/>
          </a:prstGeom>
          <a:noFill/>
        </p:spPr>
        <p:txBody>
          <a:bodyPr wrap="none" rtlCol="0">
            <a:spAutoFit/>
          </a:bodyPr>
          <a:lstStyle/>
          <a:p>
            <a:r>
              <a:rPr lang="en-US" sz="1600" dirty="0">
                <a:solidFill>
                  <a:srgbClr val="FF0000"/>
                </a:solidFill>
                <a:effectLst>
                  <a:outerShdw blurRad="38100" dist="38100" dir="2700000" algn="tl">
                    <a:srgbClr val="000000">
                      <a:alpha val="43137"/>
                    </a:srgbClr>
                  </a:outerShdw>
                </a:effectLst>
                <a:latin typeface="Helvetica Neue Regular" charset="0"/>
              </a:rPr>
              <a:t>x</a:t>
            </a:r>
          </a:p>
        </p:txBody>
      </p:sp>
      <p:sp>
        <p:nvSpPr>
          <p:cNvPr id="54" name="TextBox 53"/>
          <p:cNvSpPr txBox="1"/>
          <p:nvPr/>
        </p:nvSpPr>
        <p:spPr>
          <a:xfrm>
            <a:off x="2686050" y="1294601"/>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55" name="TextBox 54"/>
          <p:cNvSpPr txBox="1"/>
          <p:nvPr/>
        </p:nvSpPr>
        <p:spPr>
          <a:xfrm>
            <a:off x="5829300" y="1180301"/>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2" name="TextBox 1">
            <a:extLst>
              <a:ext uri="{FF2B5EF4-FFF2-40B4-BE49-F238E27FC236}">
                <a16:creationId xmlns:a16="http://schemas.microsoft.com/office/drawing/2014/main" id="{4CA64CD8-DDC5-1B4C-9421-DB1FB2BD84F2}"/>
              </a:ext>
            </a:extLst>
          </p:cNvPr>
          <p:cNvSpPr txBox="1"/>
          <p:nvPr/>
        </p:nvSpPr>
        <p:spPr>
          <a:xfrm>
            <a:off x="7256511" y="2318955"/>
            <a:ext cx="1544590" cy="338554"/>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Predicted Area</a:t>
            </a:r>
          </a:p>
        </p:txBody>
      </p:sp>
      <p:cxnSp>
        <p:nvCxnSpPr>
          <p:cNvPr id="5" name="Straight Arrow Connector 4">
            <a:extLst>
              <a:ext uri="{FF2B5EF4-FFF2-40B4-BE49-F238E27FC236}">
                <a16:creationId xmlns:a16="http://schemas.microsoft.com/office/drawing/2014/main" id="{8C29788E-5362-274C-B205-2C1502579765}"/>
              </a:ext>
            </a:extLst>
          </p:cNvPr>
          <p:cNvCxnSpPr>
            <a:cxnSpLocks/>
            <a:stCxn id="2" idx="1"/>
          </p:cNvCxnSpPr>
          <p:nvPr/>
        </p:nvCxnSpPr>
        <p:spPr>
          <a:xfrm flipH="1">
            <a:off x="6742003" y="2488232"/>
            <a:ext cx="514508" cy="463719"/>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5E68B5D0-570D-8645-9CCF-20260AD0868A}"/>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73454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p:bldP spid="45" grpId="0"/>
      <p:bldP spid="48" grpId="0"/>
      <p:bldP spid="49" grpId="0"/>
      <p:bldP spid="51" grpId="0"/>
      <p:bldP spid="52" grpId="0"/>
      <p:bldP spid="53" grpId="0"/>
      <p:bldP spid="54" grpId="0"/>
      <p:bldP spid="55"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9184" y="235064"/>
            <a:ext cx="6320853" cy="430887"/>
          </a:xfrm>
        </p:spPr>
        <p:txBody>
          <a:bodyPr>
            <a:normAutofit/>
          </a:bodyPr>
          <a:lstStyle/>
          <a:p>
            <a:r>
              <a:rPr lang="en-US" dirty="0"/>
              <a:t>Clustering-based Sampling</a:t>
            </a:r>
          </a:p>
        </p:txBody>
      </p:sp>
      <p:grpSp>
        <p:nvGrpSpPr>
          <p:cNvPr id="8" name="Group 7"/>
          <p:cNvGrpSpPr/>
          <p:nvPr/>
        </p:nvGrpSpPr>
        <p:grpSpPr>
          <a:xfrm>
            <a:off x="1758543" y="672006"/>
            <a:ext cx="5212188" cy="3901648"/>
            <a:chOff x="822815" y="1524000"/>
            <a:chExt cx="6949585" cy="5202196"/>
          </a:xfrm>
        </p:grpSpPr>
        <p:sp>
          <p:nvSpPr>
            <p:cNvPr id="9" name="TextBox 8"/>
            <p:cNvSpPr txBox="1"/>
            <p:nvPr/>
          </p:nvSpPr>
          <p:spPr>
            <a:xfrm rot="16200000">
              <a:off x="-204304" y="3955360"/>
              <a:ext cx="2608236" cy="553997"/>
            </a:xfrm>
            <a:prstGeom prst="rect">
              <a:avLst/>
            </a:prstGeom>
            <a:noFill/>
          </p:spPr>
          <p:txBody>
            <a:bodyPr wrap="none" rtlCol="0">
              <a:spAutoFit/>
            </a:bodyPr>
            <a:lstStyle/>
            <a:p>
              <a:r>
                <a:rPr lang="en-US" sz="2100" dirty="0"/>
                <a:t>Red wavelength</a:t>
              </a:r>
            </a:p>
          </p:txBody>
        </p:sp>
        <p:sp>
          <p:nvSpPr>
            <p:cNvPr id="10" name="TextBox 9"/>
            <p:cNvSpPr txBox="1"/>
            <p:nvPr/>
          </p:nvSpPr>
          <p:spPr>
            <a:xfrm>
              <a:off x="3048001" y="6172199"/>
              <a:ext cx="2941234" cy="553997"/>
            </a:xfrm>
            <a:prstGeom prst="rect">
              <a:avLst/>
            </a:prstGeom>
            <a:noFill/>
          </p:spPr>
          <p:txBody>
            <a:bodyPr wrap="none" rtlCol="0">
              <a:spAutoFit/>
            </a:bodyPr>
            <a:lstStyle/>
            <a:p>
              <a:r>
                <a:rPr lang="en-US" sz="2100" dirty="0"/>
                <a:t>Green Wavelength</a:t>
              </a:r>
            </a:p>
          </p:txBody>
        </p:sp>
        <p:sp>
          <p:nvSpPr>
            <p:cNvPr id="11" name="Rectangle 10"/>
            <p:cNvSpPr/>
            <p:nvPr/>
          </p:nvSpPr>
          <p:spPr>
            <a:xfrm>
              <a:off x="2057400" y="1828800"/>
              <a:ext cx="1524000" cy="914400"/>
            </a:xfrm>
            <a:prstGeom prst="rect">
              <a:avLst/>
            </a:prstGeom>
            <a:solidFill>
              <a:schemeClr val="bg1">
                <a:lumMod val="65000"/>
              </a:schemeClr>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solidFill>
                    <a:schemeClr val="bg1">
                      <a:lumMod val="50000"/>
                    </a:schemeClr>
                  </a:solidFill>
                </a:ln>
                <a:solidFill>
                  <a:schemeClr val="bg1">
                    <a:lumMod val="85000"/>
                  </a:schemeClr>
                </a:solidFill>
              </a:endParaRPr>
            </a:p>
          </p:txBody>
        </p:sp>
        <p:sp>
          <p:nvSpPr>
            <p:cNvPr id="12" name="Rectangle 11"/>
            <p:cNvSpPr/>
            <p:nvPr/>
          </p:nvSpPr>
          <p:spPr>
            <a:xfrm>
              <a:off x="5334000" y="4572000"/>
              <a:ext cx="1676400" cy="990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3" name="Straight Arrow Connector 12"/>
            <p:cNvCxnSpPr/>
            <p:nvPr/>
          </p:nvCxnSpPr>
          <p:spPr>
            <a:xfrm flipV="1">
              <a:off x="1371600" y="1524000"/>
              <a:ext cx="0" cy="46482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371600" y="6172200"/>
              <a:ext cx="6400800" cy="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791200" y="2286000"/>
              <a:ext cx="990600" cy="609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6" name="TextBox 15"/>
          <p:cNvSpPr txBox="1"/>
          <p:nvPr/>
        </p:nvSpPr>
        <p:spPr>
          <a:xfrm>
            <a:off x="5827732" y="130065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17" name="TextBox 16"/>
          <p:cNvSpPr txBox="1"/>
          <p:nvPr/>
        </p:nvSpPr>
        <p:spPr>
          <a:xfrm>
            <a:off x="5713432" y="330090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27" name="TextBox 26"/>
          <p:cNvSpPr txBox="1"/>
          <p:nvPr/>
        </p:nvSpPr>
        <p:spPr>
          <a:xfrm>
            <a:off x="4970482" y="2786556"/>
            <a:ext cx="272832" cy="300082"/>
          </a:xfrm>
          <a:prstGeom prst="rect">
            <a:avLst/>
          </a:prstGeom>
          <a:noFill/>
        </p:spPr>
        <p:txBody>
          <a:bodyPr wrap="none" rtlCol="0">
            <a:spAutoFit/>
          </a:bodyPr>
          <a:lstStyle/>
          <a:p>
            <a:r>
              <a:rPr lang="en-US" sz="1350" b="1" dirty="0">
                <a:solidFill>
                  <a:schemeClr val="accent2"/>
                </a:solidFill>
                <a:effectLst>
                  <a:outerShdw blurRad="38100" dist="38100" dir="2700000" algn="tl">
                    <a:srgbClr val="000000">
                      <a:alpha val="43137"/>
                    </a:srgbClr>
                  </a:outerShdw>
                </a:effectLst>
              </a:rPr>
              <a:t>x</a:t>
            </a:r>
          </a:p>
        </p:txBody>
      </p:sp>
      <p:sp>
        <p:nvSpPr>
          <p:cNvPr id="34" name="TextBox 33"/>
          <p:cNvSpPr txBox="1"/>
          <p:nvPr/>
        </p:nvSpPr>
        <p:spPr>
          <a:xfrm>
            <a:off x="6113482" y="295800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35" name="TextBox 34"/>
          <p:cNvSpPr txBox="1"/>
          <p:nvPr/>
        </p:nvSpPr>
        <p:spPr>
          <a:xfrm>
            <a:off x="2684482" y="112920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36" name="Rectangle 35"/>
          <p:cNvSpPr/>
          <p:nvPr/>
        </p:nvSpPr>
        <p:spPr>
          <a:xfrm>
            <a:off x="4913332" y="2786556"/>
            <a:ext cx="1771650" cy="8001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TextBox 38"/>
          <p:cNvSpPr txBox="1"/>
          <p:nvPr/>
        </p:nvSpPr>
        <p:spPr>
          <a:xfrm>
            <a:off x="5942032" y="141495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43" name="TextBox 42"/>
          <p:cNvSpPr txBox="1"/>
          <p:nvPr/>
        </p:nvSpPr>
        <p:spPr>
          <a:xfrm>
            <a:off x="5599132" y="147210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44" name="TextBox 43"/>
          <p:cNvSpPr txBox="1"/>
          <p:nvPr/>
        </p:nvSpPr>
        <p:spPr>
          <a:xfrm>
            <a:off x="5599132" y="118635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45" name="TextBox 44"/>
          <p:cNvSpPr txBox="1"/>
          <p:nvPr/>
        </p:nvSpPr>
        <p:spPr>
          <a:xfrm>
            <a:off x="2798782" y="130065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46" name="TextBox 45"/>
          <p:cNvSpPr txBox="1"/>
          <p:nvPr/>
        </p:nvSpPr>
        <p:spPr>
          <a:xfrm>
            <a:off x="2855932" y="107205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48" name="TextBox 47"/>
          <p:cNvSpPr txBox="1"/>
          <p:nvPr/>
        </p:nvSpPr>
        <p:spPr>
          <a:xfrm>
            <a:off x="2684482" y="130065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49" name="TextBox 48"/>
          <p:cNvSpPr txBox="1"/>
          <p:nvPr/>
        </p:nvSpPr>
        <p:spPr>
          <a:xfrm>
            <a:off x="5827732" y="118635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50" name="Rectangle 49"/>
          <p:cNvSpPr/>
          <p:nvPr/>
        </p:nvSpPr>
        <p:spPr>
          <a:xfrm>
            <a:off x="2741632" y="900606"/>
            <a:ext cx="571500" cy="514350"/>
          </a:xfrm>
          <a:prstGeom prst="rect">
            <a:avLst/>
          </a:prstGeom>
          <a:noFill/>
          <a:ln w="31750">
            <a:solidFill>
              <a:srgbClr val="29B2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Rectangle 50"/>
          <p:cNvSpPr/>
          <p:nvPr/>
        </p:nvSpPr>
        <p:spPr>
          <a:xfrm>
            <a:off x="2741632" y="1243506"/>
            <a:ext cx="571500" cy="514350"/>
          </a:xfrm>
          <a:prstGeom prst="rect">
            <a:avLst/>
          </a:prstGeom>
          <a:noFill/>
          <a:ln w="31750">
            <a:solidFill>
              <a:srgbClr val="29B2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Rectangle 51"/>
          <p:cNvSpPr/>
          <p:nvPr/>
        </p:nvSpPr>
        <p:spPr>
          <a:xfrm>
            <a:off x="2455882" y="1129206"/>
            <a:ext cx="571500" cy="514350"/>
          </a:xfrm>
          <a:prstGeom prst="rect">
            <a:avLst/>
          </a:prstGeom>
          <a:noFill/>
          <a:ln w="31750">
            <a:solidFill>
              <a:srgbClr val="29B2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3" name="Rectangle 52"/>
          <p:cNvSpPr/>
          <p:nvPr/>
        </p:nvSpPr>
        <p:spPr>
          <a:xfrm>
            <a:off x="2570182" y="900606"/>
            <a:ext cx="571500" cy="514350"/>
          </a:xfrm>
          <a:prstGeom prst="rect">
            <a:avLst/>
          </a:prstGeom>
          <a:noFill/>
          <a:ln w="31750">
            <a:solidFill>
              <a:srgbClr val="29B2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4" name="Rectangle 53"/>
          <p:cNvSpPr/>
          <p:nvPr/>
        </p:nvSpPr>
        <p:spPr>
          <a:xfrm>
            <a:off x="5370532" y="1014906"/>
            <a:ext cx="571500" cy="514350"/>
          </a:xfrm>
          <a:prstGeom prst="rect">
            <a:avLst/>
          </a:prstGeom>
          <a:noFill/>
          <a:ln w="31750">
            <a:solidFill>
              <a:srgbClr val="29B2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Rectangle 54"/>
          <p:cNvSpPr/>
          <p:nvPr/>
        </p:nvSpPr>
        <p:spPr>
          <a:xfrm>
            <a:off x="5713432" y="957756"/>
            <a:ext cx="571500" cy="514350"/>
          </a:xfrm>
          <a:prstGeom prst="rect">
            <a:avLst/>
          </a:prstGeom>
          <a:noFill/>
          <a:ln w="31750">
            <a:solidFill>
              <a:srgbClr val="29B2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Rectangle 55"/>
          <p:cNvSpPr/>
          <p:nvPr/>
        </p:nvSpPr>
        <p:spPr>
          <a:xfrm>
            <a:off x="5827732" y="1243506"/>
            <a:ext cx="571500" cy="514350"/>
          </a:xfrm>
          <a:prstGeom prst="rect">
            <a:avLst/>
          </a:prstGeom>
          <a:noFill/>
          <a:ln w="31750">
            <a:solidFill>
              <a:srgbClr val="29B2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Rectangle 56"/>
          <p:cNvSpPr/>
          <p:nvPr/>
        </p:nvSpPr>
        <p:spPr>
          <a:xfrm>
            <a:off x="5713432" y="1129206"/>
            <a:ext cx="571500" cy="514350"/>
          </a:xfrm>
          <a:prstGeom prst="rect">
            <a:avLst/>
          </a:prstGeom>
          <a:noFill/>
          <a:ln w="31750">
            <a:solidFill>
              <a:srgbClr val="29B2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8" name="Rectangle 57"/>
          <p:cNvSpPr/>
          <p:nvPr/>
        </p:nvSpPr>
        <p:spPr>
          <a:xfrm>
            <a:off x="5484832" y="1357806"/>
            <a:ext cx="571500" cy="514350"/>
          </a:xfrm>
          <a:prstGeom prst="rect">
            <a:avLst/>
          </a:prstGeom>
          <a:noFill/>
          <a:ln w="31750">
            <a:solidFill>
              <a:srgbClr val="29B2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9" name="Rectangle 58"/>
          <p:cNvSpPr/>
          <p:nvPr/>
        </p:nvSpPr>
        <p:spPr>
          <a:xfrm>
            <a:off x="2284432" y="957756"/>
            <a:ext cx="1200150" cy="800100"/>
          </a:xfrm>
          <a:prstGeom prst="rect">
            <a:avLst/>
          </a:prstGeom>
          <a:noFill/>
          <a:ln w="31750">
            <a:solidFill>
              <a:srgbClr val="29B2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0" name="Rectangle 59"/>
          <p:cNvSpPr/>
          <p:nvPr/>
        </p:nvSpPr>
        <p:spPr>
          <a:xfrm>
            <a:off x="5370532" y="957756"/>
            <a:ext cx="1085850" cy="800100"/>
          </a:xfrm>
          <a:prstGeom prst="rect">
            <a:avLst/>
          </a:prstGeom>
          <a:noFill/>
          <a:ln w="31750">
            <a:solidFill>
              <a:srgbClr val="29B2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61" name="Straight Arrow Connector 60"/>
          <p:cNvCxnSpPr>
            <a:stCxn id="62" idx="3"/>
          </p:cNvCxnSpPr>
          <p:nvPr/>
        </p:nvCxnSpPr>
        <p:spPr>
          <a:xfrm flipV="1">
            <a:off x="4626490" y="1929308"/>
            <a:ext cx="686892" cy="643539"/>
          </a:xfrm>
          <a:prstGeom prst="straightConnector1">
            <a:avLst/>
          </a:prstGeom>
          <a:ln w="19050">
            <a:solidFill>
              <a:srgbClr val="29B21E"/>
            </a:solidFill>
            <a:tailEnd type="arrow"/>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3656032" y="2215056"/>
            <a:ext cx="970458" cy="715581"/>
          </a:xfrm>
          <a:prstGeom prst="rect">
            <a:avLst/>
          </a:prstGeom>
          <a:noFill/>
        </p:spPr>
        <p:txBody>
          <a:bodyPr wrap="square" rtlCol="0">
            <a:spAutoFit/>
          </a:bodyPr>
          <a:lstStyle/>
          <a:p>
            <a:r>
              <a:rPr lang="en-US" sz="1350" dirty="0">
                <a:solidFill>
                  <a:srgbClr val="29B21E"/>
                </a:solidFill>
              </a:rPr>
              <a:t>Clusters-Sampling </a:t>
            </a:r>
          </a:p>
          <a:p>
            <a:r>
              <a:rPr lang="en-US" sz="1350" dirty="0">
                <a:solidFill>
                  <a:srgbClr val="29B21E"/>
                </a:solidFill>
              </a:rPr>
              <a:t>Areas</a:t>
            </a:r>
          </a:p>
        </p:txBody>
      </p:sp>
      <p:cxnSp>
        <p:nvCxnSpPr>
          <p:cNvPr id="63" name="Straight Arrow Connector 62"/>
          <p:cNvCxnSpPr>
            <a:stCxn id="62" idx="1"/>
          </p:cNvCxnSpPr>
          <p:nvPr/>
        </p:nvCxnSpPr>
        <p:spPr>
          <a:xfrm flipH="1" flipV="1">
            <a:off x="3084532" y="1815008"/>
            <a:ext cx="571500" cy="757839"/>
          </a:xfrm>
          <a:prstGeom prst="straightConnector1">
            <a:avLst/>
          </a:prstGeom>
          <a:ln w="19050">
            <a:solidFill>
              <a:srgbClr val="29B21E"/>
            </a:solidFill>
            <a:tailEnd type="arrow"/>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2719189" y="764897"/>
            <a:ext cx="1257300" cy="8001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Rectangle 64"/>
          <p:cNvSpPr/>
          <p:nvPr/>
        </p:nvSpPr>
        <p:spPr>
          <a:xfrm>
            <a:off x="5483134" y="1257836"/>
            <a:ext cx="742949" cy="61431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TextBox 46"/>
          <p:cNvSpPr txBox="1"/>
          <p:nvPr/>
        </p:nvSpPr>
        <p:spPr>
          <a:xfrm>
            <a:off x="3027382" y="95775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66" name="TextBox 65"/>
          <p:cNvSpPr txBox="1"/>
          <p:nvPr/>
        </p:nvSpPr>
        <p:spPr>
          <a:xfrm>
            <a:off x="3198832" y="130065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67" name="TextBox 66"/>
          <p:cNvSpPr txBox="1"/>
          <p:nvPr/>
        </p:nvSpPr>
        <p:spPr>
          <a:xfrm>
            <a:off x="3255982" y="101490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68" name="TextBox 67"/>
          <p:cNvSpPr txBox="1"/>
          <p:nvPr/>
        </p:nvSpPr>
        <p:spPr>
          <a:xfrm>
            <a:off x="3027382" y="118635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69" name="TextBox 68"/>
          <p:cNvSpPr txBox="1"/>
          <p:nvPr/>
        </p:nvSpPr>
        <p:spPr>
          <a:xfrm>
            <a:off x="2341582" y="1014906"/>
            <a:ext cx="272832" cy="300082"/>
          </a:xfrm>
          <a:prstGeom prst="rect">
            <a:avLst/>
          </a:prstGeom>
          <a:noFill/>
        </p:spPr>
        <p:txBody>
          <a:bodyPr wrap="none" rtlCol="0">
            <a:spAutoFit/>
          </a:bodyPr>
          <a:lstStyle/>
          <a:p>
            <a:r>
              <a:rPr lang="en-US" sz="1350" b="1" dirty="0">
                <a:solidFill>
                  <a:srgbClr val="FF0000"/>
                </a:solidFill>
                <a:effectLst>
                  <a:outerShdw blurRad="38100" dist="38100" dir="2700000" algn="tl">
                    <a:srgbClr val="000000">
                      <a:alpha val="43137"/>
                    </a:srgbClr>
                  </a:outerShdw>
                </a:effectLst>
              </a:rPr>
              <a:t>x</a:t>
            </a:r>
          </a:p>
        </p:txBody>
      </p:sp>
      <p:sp>
        <p:nvSpPr>
          <p:cNvPr id="70" name="TextBox 69"/>
          <p:cNvSpPr txBox="1"/>
          <p:nvPr/>
        </p:nvSpPr>
        <p:spPr>
          <a:xfrm>
            <a:off x="2398732" y="1243506"/>
            <a:ext cx="272832" cy="300082"/>
          </a:xfrm>
          <a:prstGeom prst="rect">
            <a:avLst/>
          </a:prstGeom>
          <a:noFill/>
        </p:spPr>
        <p:txBody>
          <a:bodyPr wrap="none" rtlCol="0">
            <a:spAutoFit/>
          </a:bodyPr>
          <a:lstStyle/>
          <a:p>
            <a:r>
              <a:rPr lang="en-US" sz="1350" b="1" dirty="0">
                <a:solidFill>
                  <a:srgbClr val="FF0000"/>
                </a:solidFill>
                <a:effectLst>
                  <a:outerShdw blurRad="38100" dist="38100" dir="2700000" algn="tl">
                    <a:srgbClr val="000000">
                      <a:alpha val="43137"/>
                    </a:srgbClr>
                  </a:outerShdw>
                </a:effectLst>
              </a:rPr>
              <a:t>x</a:t>
            </a:r>
          </a:p>
        </p:txBody>
      </p:sp>
      <p:sp>
        <p:nvSpPr>
          <p:cNvPr id="71" name="TextBox 70"/>
          <p:cNvSpPr txBox="1"/>
          <p:nvPr/>
        </p:nvSpPr>
        <p:spPr>
          <a:xfrm>
            <a:off x="2513032" y="1414956"/>
            <a:ext cx="272832" cy="300082"/>
          </a:xfrm>
          <a:prstGeom prst="rect">
            <a:avLst/>
          </a:prstGeom>
          <a:noFill/>
        </p:spPr>
        <p:txBody>
          <a:bodyPr wrap="none" rtlCol="0">
            <a:spAutoFit/>
          </a:bodyPr>
          <a:lstStyle/>
          <a:p>
            <a:r>
              <a:rPr lang="en-US" sz="1350" b="1" dirty="0">
                <a:solidFill>
                  <a:srgbClr val="FF0000"/>
                </a:solidFill>
                <a:effectLst>
                  <a:outerShdw blurRad="38100" dist="38100" dir="2700000" algn="tl">
                    <a:srgbClr val="000000">
                      <a:alpha val="43137"/>
                    </a:srgbClr>
                  </a:outerShdw>
                </a:effectLst>
              </a:rPr>
              <a:t>x</a:t>
            </a:r>
          </a:p>
        </p:txBody>
      </p:sp>
      <p:sp>
        <p:nvSpPr>
          <p:cNvPr id="73" name="TextBox 72"/>
          <p:cNvSpPr txBox="1"/>
          <p:nvPr/>
        </p:nvSpPr>
        <p:spPr>
          <a:xfrm>
            <a:off x="5427682" y="141495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74" name="TextBox 73"/>
          <p:cNvSpPr txBox="1"/>
          <p:nvPr/>
        </p:nvSpPr>
        <p:spPr>
          <a:xfrm>
            <a:off x="5427682" y="1186356"/>
            <a:ext cx="284052" cy="300082"/>
          </a:xfrm>
          <a:prstGeom prst="rect">
            <a:avLst/>
          </a:prstGeom>
          <a:noFill/>
        </p:spPr>
        <p:txBody>
          <a:bodyPr wrap="none" rtlCol="0">
            <a:spAutoFit/>
          </a:bodyPr>
          <a:lstStyle/>
          <a:p>
            <a:r>
              <a:rPr lang="en-US" sz="1350" b="1" dirty="0">
                <a:solidFill>
                  <a:srgbClr val="00B050"/>
                </a:solidFill>
                <a:effectLst>
                  <a:outerShdw blurRad="38100" dist="38100" dir="2700000" algn="tl">
                    <a:srgbClr val="000000">
                      <a:alpha val="43137"/>
                    </a:srgbClr>
                  </a:outerShdw>
                </a:effectLst>
              </a:rPr>
              <a:t>√</a:t>
            </a:r>
          </a:p>
        </p:txBody>
      </p:sp>
      <p:sp>
        <p:nvSpPr>
          <p:cNvPr id="75" name="TextBox 74"/>
          <p:cNvSpPr txBox="1"/>
          <p:nvPr/>
        </p:nvSpPr>
        <p:spPr>
          <a:xfrm>
            <a:off x="6170632" y="1072056"/>
            <a:ext cx="272832" cy="300082"/>
          </a:xfrm>
          <a:prstGeom prst="rect">
            <a:avLst/>
          </a:prstGeom>
          <a:noFill/>
        </p:spPr>
        <p:txBody>
          <a:bodyPr wrap="none" rtlCol="0">
            <a:spAutoFit/>
          </a:bodyPr>
          <a:lstStyle/>
          <a:p>
            <a:r>
              <a:rPr lang="en-US" sz="1350" b="1" dirty="0">
                <a:solidFill>
                  <a:srgbClr val="FF0000"/>
                </a:solidFill>
                <a:effectLst>
                  <a:outerShdw blurRad="38100" dist="38100" dir="2700000" algn="tl">
                    <a:srgbClr val="000000">
                      <a:alpha val="43137"/>
                    </a:srgbClr>
                  </a:outerShdw>
                </a:effectLst>
              </a:rPr>
              <a:t>x</a:t>
            </a:r>
          </a:p>
        </p:txBody>
      </p:sp>
      <p:sp>
        <p:nvSpPr>
          <p:cNvPr id="76" name="TextBox 75"/>
          <p:cNvSpPr txBox="1"/>
          <p:nvPr/>
        </p:nvSpPr>
        <p:spPr>
          <a:xfrm>
            <a:off x="6170632" y="1472106"/>
            <a:ext cx="272832" cy="300082"/>
          </a:xfrm>
          <a:prstGeom prst="rect">
            <a:avLst/>
          </a:prstGeom>
          <a:noFill/>
        </p:spPr>
        <p:txBody>
          <a:bodyPr wrap="none" rtlCol="0">
            <a:spAutoFit/>
          </a:bodyPr>
          <a:lstStyle/>
          <a:p>
            <a:r>
              <a:rPr lang="en-US" sz="1350" b="1" dirty="0">
                <a:solidFill>
                  <a:srgbClr val="FF0000"/>
                </a:solidFill>
                <a:effectLst>
                  <a:outerShdw blurRad="38100" dist="38100" dir="2700000" algn="tl">
                    <a:srgbClr val="000000">
                      <a:alpha val="43137"/>
                    </a:srgbClr>
                  </a:outerShdw>
                </a:effectLst>
              </a:rPr>
              <a:t>x</a:t>
            </a:r>
          </a:p>
        </p:txBody>
      </p:sp>
      <p:sp>
        <p:nvSpPr>
          <p:cNvPr id="77" name="TextBox 76"/>
          <p:cNvSpPr txBox="1"/>
          <p:nvPr/>
        </p:nvSpPr>
        <p:spPr>
          <a:xfrm>
            <a:off x="5370532" y="1014906"/>
            <a:ext cx="272832" cy="300082"/>
          </a:xfrm>
          <a:prstGeom prst="rect">
            <a:avLst/>
          </a:prstGeom>
          <a:noFill/>
        </p:spPr>
        <p:txBody>
          <a:bodyPr wrap="none" rtlCol="0">
            <a:spAutoFit/>
          </a:bodyPr>
          <a:lstStyle/>
          <a:p>
            <a:r>
              <a:rPr lang="en-US" sz="1350" b="1" dirty="0">
                <a:solidFill>
                  <a:srgbClr val="FF0000"/>
                </a:solidFill>
                <a:effectLst>
                  <a:outerShdw blurRad="38100" dist="38100" dir="2700000" algn="tl">
                    <a:srgbClr val="000000">
                      <a:alpha val="43137"/>
                    </a:srgbClr>
                  </a:outerShdw>
                </a:effectLst>
              </a:rPr>
              <a:t>x</a:t>
            </a:r>
          </a:p>
        </p:txBody>
      </p:sp>
      <p:sp>
        <p:nvSpPr>
          <p:cNvPr id="78" name="TextBox 77"/>
          <p:cNvSpPr txBox="1"/>
          <p:nvPr/>
        </p:nvSpPr>
        <p:spPr>
          <a:xfrm>
            <a:off x="5313382" y="1414956"/>
            <a:ext cx="272832" cy="300082"/>
          </a:xfrm>
          <a:prstGeom prst="rect">
            <a:avLst/>
          </a:prstGeom>
          <a:noFill/>
        </p:spPr>
        <p:txBody>
          <a:bodyPr wrap="none" rtlCol="0">
            <a:spAutoFit/>
          </a:bodyPr>
          <a:lstStyle/>
          <a:p>
            <a:r>
              <a:rPr lang="en-US" sz="1350" b="1" dirty="0">
                <a:solidFill>
                  <a:srgbClr val="FF0000"/>
                </a:solidFill>
                <a:effectLst>
                  <a:outerShdw blurRad="38100" dist="38100" dir="2700000" algn="tl">
                    <a:srgbClr val="000000">
                      <a:alpha val="43137"/>
                    </a:srgbClr>
                  </a:outerShdw>
                </a:effectLst>
              </a:rPr>
              <a:t>x</a:t>
            </a:r>
          </a:p>
        </p:txBody>
      </p:sp>
      <p:sp>
        <p:nvSpPr>
          <p:cNvPr id="79" name="Content Placeholder 34"/>
          <p:cNvSpPr>
            <a:spLocks noGrp="1"/>
          </p:cNvSpPr>
          <p:nvPr>
            <p:ph sz="quarter" idx="12"/>
          </p:nvPr>
        </p:nvSpPr>
        <p:spPr>
          <a:xfrm>
            <a:off x="6305551" y="235738"/>
            <a:ext cx="2495550" cy="430213"/>
          </a:xfrm>
        </p:spPr>
        <p:txBody>
          <a:bodyPr/>
          <a:lstStyle/>
          <a:p>
            <a:r>
              <a:rPr lang="en-US" sz="1400" dirty="0">
                <a:solidFill>
                  <a:srgbClr val="285096"/>
                </a:solidFill>
              </a:rPr>
              <a:t>[</a:t>
            </a:r>
            <a:r>
              <a:rPr lang="en-US" sz="1400" dirty="0" err="1">
                <a:solidFill>
                  <a:srgbClr val="285096"/>
                </a:solidFill>
              </a:rPr>
              <a:t>Dimitriadou</a:t>
            </a:r>
            <a:r>
              <a:rPr lang="en-US" sz="1400" dirty="0">
                <a:solidFill>
                  <a:srgbClr val="285096"/>
                </a:solidFill>
              </a:rPr>
              <a:t> </a:t>
            </a:r>
            <a:r>
              <a:rPr lang="en-US" sz="1400" dirty="0">
                <a:solidFill>
                  <a:srgbClr val="285096"/>
                </a:solidFill>
                <a:latin typeface="Helvetica Neue" charset="0"/>
                <a:ea typeface="Helvetica Neue" charset="0"/>
                <a:cs typeface="Helvetica Neue" charset="0"/>
              </a:rPr>
              <a:t>et al.,</a:t>
            </a:r>
            <a:r>
              <a:rPr lang="en-US" sz="1400" dirty="0">
                <a:solidFill>
                  <a:srgbClr val="285096"/>
                </a:solidFill>
              </a:rPr>
              <a:t> 2014,2016]</a:t>
            </a:r>
          </a:p>
        </p:txBody>
      </p:sp>
      <p:sp>
        <p:nvSpPr>
          <p:cNvPr id="19" name="Rectangle 18"/>
          <p:cNvSpPr/>
          <p:nvPr/>
        </p:nvSpPr>
        <p:spPr>
          <a:xfrm>
            <a:off x="6754395" y="1200687"/>
            <a:ext cx="2324101" cy="93744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latin typeface="Helvetica Neue" panose="02000503000000020004" pitchFamily="2" charset="0"/>
                <a:ea typeface="Helvetica Neue" panose="02000503000000020004" pitchFamily="2" charset="0"/>
                <a:cs typeface="Helvetica Neue" panose="02000503000000020004" pitchFamily="2" charset="0"/>
              </a:rPr>
              <a:t>Idea</a:t>
            </a:r>
            <a:r>
              <a:rPr lang="en-US" sz="1600" dirty="0">
                <a:latin typeface="Helvetica Neue" panose="02000503000000020004" pitchFamily="2" charset="0"/>
                <a:ea typeface="Helvetica Neue" panose="02000503000000020004" pitchFamily="2" charset="0"/>
                <a:cs typeface="Helvetica Neue" panose="02000503000000020004" pitchFamily="2" charset="0"/>
              </a:rPr>
              <a:t>: Use a k-</a:t>
            </a:r>
            <a:r>
              <a:rPr lang="en-US" sz="1600" dirty="0" err="1">
                <a:latin typeface="Helvetica Neue" panose="02000503000000020004" pitchFamily="2" charset="0"/>
                <a:ea typeface="Helvetica Neue" panose="02000503000000020004" pitchFamily="2" charset="0"/>
                <a:cs typeface="Helvetica Neue" panose="02000503000000020004" pitchFamily="2" charset="0"/>
              </a:rPr>
              <a:t>medoid</a:t>
            </a:r>
            <a:r>
              <a:rPr lang="en-US" sz="1600" dirty="0">
                <a:latin typeface="Helvetica Neue" panose="02000503000000020004" pitchFamily="2" charset="0"/>
                <a:ea typeface="Helvetica Neue" panose="02000503000000020004" pitchFamily="2" charset="0"/>
                <a:cs typeface="Helvetica Neue" panose="02000503000000020004" pitchFamily="2" charset="0"/>
              </a:rPr>
              <a:t> approach to find sampling areas</a:t>
            </a:r>
          </a:p>
        </p:txBody>
      </p:sp>
      <p:sp>
        <p:nvSpPr>
          <p:cNvPr id="72" name="Rectangle 71">
            <a:extLst>
              <a:ext uri="{FF2B5EF4-FFF2-40B4-BE49-F238E27FC236}">
                <a16:creationId xmlns:a16="http://schemas.microsoft.com/office/drawing/2014/main" id="{B78B0405-E86A-CC4C-A7F5-5C0A8BF2DC72}"/>
              </a:ext>
            </a:extLst>
          </p:cNvPr>
          <p:cNvSpPr/>
          <p:nvPr/>
        </p:nvSpPr>
        <p:spPr>
          <a:xfrm>
            <a:off x="6969035" y="2788820"/>
            <a:ext cx="2031975" cy="1224912"/>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Iterative approach:</a:t>
            </a:r>
          </a:p>
          <a:p>
            <a:pPr algn="ctr"/>
            <a:r>
              <a:rPr lang="en-US" sz="1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How many samples does it take to reach the desired result?</a:t>
            </a:r>
          </a:p>
        </p:txBody>
      </p:sp>
      <p:sp>
        <p:nvSpPr>
          <p:cNvPr id="81" name="TextBox 80">
            <a:extLst>
              <a:ext uri="{FF2B5EF4-FFF2-40B4-BE49-F238E27FC236}">
                <a16:creationId xmlns:a16="http://schemas.microsoft.com/office/drawing/2014/main" id="{D6D83694-9456-E142-AFAF-BCBE4934A372}"/>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4038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2"/>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53"/>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5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5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54"/>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5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57"/>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56"/>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58"/>
                                        </p:tgtEl>
                                        <p:attrNameLst>
                                          <p:attrName>style.visibility</p:attrName>
                                        </p:attrNameLst>
                                      </p:cBhvr>
                                      <p:to>
                                        <p:strVal val="hidden"/>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59"/>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60"/>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nodeType="after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62"/>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63"/>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6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72"/>
                                        </p:tgtEl>
                                        <p:attrNameLst>
                                          <p:attrName>style.visibility</p:attrName>
                                        </p:attrNameLst>
                                      </p:cBhvr>
                                      <p:to>
                                        <p:strVal val="visible"/>
                                      </p:to>
                                    </p:set>
                                    <p:animEffect transition="in" filter="fade">
                                      <p:cBhvr>
                                        <p:cTn id="101"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60" grpId="0" animBg="1"/>
      <p:bldP spid="62" grpId="0"/>
      <p:bldP spid="62" grpId="1"/>
      <p:bldP spid="64" grpId="0" animBg="1"/>
      <p:bldP spid="65" grpId="0" animBg="1"/>
      <p:bldP spid="47" grpId="0"/>
      <p:bldP spid="66" grpId="0"/>
      <p:bldP spid="67" grpId="0"/>
      <p:bldP spid="68" grpId="0"/>
      <p:bldP spid="69" grpId="0"/>
      <p:bldP spid="70" grpId="0"/>
      <p:bldP spid="71" grpId="0"/>
      <p:bldP spid="73" grpId="0"/>
      <p:bldP spid="74" grpId="0"/>
      <p:bldP spid="75" grpId="0"/>
      <p:bldP spid="76" grpId="0"/>
      <p:bldP spid="77" grpId="0"/>
      <p:bldP spid="78" grpId="0"/>
      <p:bldP spid="72"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Active learning for online query systems</a:t>
            </a:r>
          </a:p>
        </p:txBody>
      </p:sp>
      <p:sp>
        <p:nvSpPr>
          <p:cNvPr id="4" name="Content Placeholder 3"/>
          <p:cNvSpPr>
            <a:spLocks noGrp="1"/>
          </p:cNvSpPr>
          <p:nvPr>
            <p:ph sz="quarter" idx="12"/>
          </p:nvPr>
        </p:nvSpPr>
        <p:spPr/>
        <p:txBody>
          <a:bodyPr/>
          <a:lstStyle/>
          <a:p>
            <a:r>
              <a:rPr lang="en-US" sz="1400" dirty="0">
                <a:solidFill>
                  <a:srgbClr val="285096"/>
                </a:solidFill>
              </a:rPr>
              <a:t>[</a:t>
            </a:r>
            <a:r>
              <a:rPr lang="en-US" sz="1400" dirty="0" err="1">
                <a:solidFill>
                  <a:srgbClr val="285096"/>
                </a:solidFill>
              </a:rPr>
              <a:t>Vanchinathan</a:t>
            </a:r>
            <a:r>
              <a:rPr lang="en-US" sz="1400" dirty="0">
                <a:solidFill>
                  <a:srgbClr val="285096"/>
                </a:solidFill>
              </a:rPr>
              <a:t> </a:t>
            </a:r>
            <a:r>
              <a:rPr lang="en-US" sz="1400" dirty="0">
                <a:solidFill>
                  <a:srgbClr val="285096"/>
                </a:solidFill>
                <a:latin typeface="Helvetica Neue" charset="0"/>
                <a:ea typeface="Helvetica Neue" charset="0"/>
                <a:cs typeface="Helvetica Neue" charset="0"/>
              </a:rPr>
              <a:t>et al.,</a:t>
            </a:r>
            <a:r>
              <a:rPr lang="en-US" sz="1400" dirty="0">
                <a:solidFill>
                  <a:srgbClr val="285096"/>
                </a:solidFill>
              </a:rPr>
              <a:t> 2015]</a:t>
            </a:r>
          </a:p>
        </p:txBody>
      </p:sp>
      <p:sp>
        <p:nvSpPr>
          <p:cNvPr id="6" name="Rounded Rectangle 5"/>
          <p:cNvSpPr/>
          <p:nvPr/>
        </p:nvSpPr>
        <p:spPr>
          <a:xfrm>
            <a:off x="908009" y="938719"/>
            <a:ext cx="7541943" cy="428620"/>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Main idea: the system “queries” the user to </a:t>
            </a:r>
            <a:r>
              <a:rPr lang="en-US" b="1" dirty="0">
                <a:solidFill>
                  <a:srgbClr val="FFC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understand</a:t>
            </a:r>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their preferences</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6947266" y="2088508"/>
            <a:ext cx="910650" cy="910650"/>
          </a:xfrm>
          <a:prstGeom prst="rect">
            <a:avLst/>
          </a:prstGeom>
        </p:spPr>
      </p:pic>
      <p:grpSp>
        <p:nvGrpSpPr>
          <p:cNvPr id="13" name="Group 12"/>
          <p:cNvGrpSpPr/>
          <p:nvPr/>
        </p:nvGrpSpPr>
        <p:grpSpPr>
          <a:xfrm>
            <a:off x="3625170" y="1982959"/>
            <a:ext cx="2368653" cy="837979"/>
            <a:chOff x="3625170" y="1982959"/>
            <a:chExt cx="2368653" cy="837979"/>
          </a:xfrm>
        </p:grpSpPr>
        <p:sp>
          <p:nvSpPr>
            <p:cNvPr id="8" name="Rounded Rectangle 7"/>
            <p:cNvSpPr/>
            <p:nvPr/>
          </p:nvSpPr>
          <p:spPr>
            <a:xfrm>
              <a:off x="3625170" y="2243422"/>
              <a:ext cx="2107623" cy="577516"/>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System</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71763" y="1982959"/>
              <a:ext cx="522060" cy="520925"/>
            </a:xfrm>
            <a:prstGeom prst="rect">
              <a:avLst/>
            </a:prstGeom>
          </p:spPr>
        </p:pic>
      </p:grpSp>
      <p:cxnSp>
        <p:nvCxnSpPr>
          <p:cNvPr id="11" name="Straight Arrow Connector 10"/>
          <p:cNvCxnSpPr>
            <a:stCxn id="8" idx="3"/>
            <a:endCxn id="7" idx="3"/>
          </p:cNvCxnSpPr>
          <p:nvPr/>
        </p:nvCxnSpPr>
        <p:spPr>
          <a:xfrm>
            <a:off x="5732793" y="2532180"/>
            <a:ext cx="1214473" cy="11653"/>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79636" y="2219342"/>
            <a:ext cx="648982" cy="648982"/>
          </a:xfrm>
          <a:prstGeom prst="rect">
            <a:avLst/>
          </a:prstGeom>
        </p:spPr>
      </p:pic>
      <p:cxnSp>
        <p:nvCxnSpPr>
          <p:cNvPr id="18" name="Straight Arrow Connector 17"/>
          <p:cNvCxnSpPr>
            <a:stCxn id="16" idx="3"/>
            <a:endCxn id="8" idx="1"/>
          </p:cNvCxnSpPr>
          <p:nvPr/>
        </p:nvCxnSpPr>
        <p:spPr>
          <a:xfrm flipV="1">
            <a:off x="2128618" y="2532180"/>
            <a:ext cx="1496552" cy="11653"/>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328438" y="2232671"/>
            <a:ext cx="966931" cy="338554"/>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Get item</a:t>
            </a:r>
          </a:p>
        </p:txBody>
      </p:sp>
      <p:sp>
        <p:nvSpPr>
          <p:cNvPr id="21" name="TextBox 20"/>
          <p:cNvSpPr txBox="1"/>
          <p:nvPr/>
        </p:nvSpPr>
        <p:spPr>
          <a:xfrm>
            <a:off x="6015015" y="2198779"/>
            <a:ext cx="979755" cy="338554"/>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Ask user</a:t>
            </a:r>
          </a:p>
        </p:txBody>
      </p:sp>
      <p:cxnSp>
        <p:nvCxnSpPr>
          <p:cNvPr id="23" name="Elbow Connector 22"/>
          <p:cNvCxnSpPr>
            <a:stCxn id="7" idx="2"/>
            <a:endCxn id="8" idx="2"/>
          </p:cNvCxnSpPr>
          <p:nvPr/>
        </p:nvCxnSpPr>
        <p:spPr>
          <a:xfrm rot="5400000" flipH="1">
            <a:off x="5951677" y="1548244"/>
            <a:ext cx="178220" cy="2723609"/>
          </a:xfrm>
          <a:prstGeom prst="bentConnector3">
            <a:avLst>
              <a:gd name="adj1" fmla="val -128268"/>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560488" y="3246096"/>
            <a:ext cx="1164678" cy="338554"/>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preference</a:t>
            </a:r>
          </a:p>
        </p:txBody>
      </p:sp>
      <p:sp>
        <p:nvSpPr>
          <p:cNvPr id="25" name="Rounded Rectangle 24"/>
          <p:cNvSpPr/>
          <p:nvPr/>
        </p:nvSpPr>
        <p:spPr>
          <a:xfrm>
            <a:off x="2128618" y="3720327"/>
            <a:ext cx="5124323" cy="647535"/>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Learn unknown preferences and minimize the number of questions to the user</a:t>
            </a:r>
          </a:p>
        </p:txBody>
      </p:sp>
      <p:sp>
        <p:nvSpPr>
          <p:cNvPr id="22" name="TextBox 21">
            <a:extLst>
              <a:ext uri="{FF2B5EF4-FFF2-40B4-BE49-F238E27FC236}">
                <a16:creationId xmlns:a16="http://schemas.microsoft.com/office/drawing/2014/main" id="{FA3EB28E-CB34-3B4A-B8F8-076039859608}"/>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27269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Our book </a:t>
            </a:r>
            <a:r>
              <a:rPr lang="en-US" sz="2400" dirty="0">
                <a:solidFill>
                  <a:schemeClr val="tx1"/>
                </a:solidFill>
              </a:rPr>
              <a:t>on Example-based methods </a:t>
            </a:r>
            <a:br>
              <a:rPr lang="en-US" sz="2400" dirty="0">
                <a:solidFill>
                  <a:schemeClr val="tx1"/>
                </a:solidFill>
              </a:rPr>
            </a:br>
            <a:r>
              <a:rPr lang="en-US" sz="2400" dirty="0">
                <a:solidFill>
                  <a:schemeClr val="tx1"/>
                </a:solidFill>
              </a:rPr>
              <a:t>	</a:t>
            </a:r>
            <a:endParaRPr lang="en-US" sz="2400" dirty="0"/>
          </a:p>
        </p:txBody>
      </p:sp>
      <p:pic>
        <p:nvPicPr>
          <p:cNvPr id="7" name="Picture 2" descr="atteo Lissandrini's phot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53528" y="300626"/>
            <a:ext cx="3361288" cy="41876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C99670-E209-1E43-926F-4E48C0A63F4F}"/>
              </a:ext>
            </a:extLst>
          </p:cNvPr>
          <p:cNvPicPr>
            <a:picLocks noChangeAspect="1"/>
          </p:cNvPicPr>
          <p:nvPr/>
        </p:nvPicPr>
        <p:blipFill>
          <a:blip r:embed="rId3"/>
          <a:stretch>
            <a:fillRect/>
          </a:stretch>
        </p:blipFill>
        <p:spPr>
          <a:xfrm>
            <a:off x="329184" y="853603"/>
            <a:ext cx="4701540" cy="1718147"/>
          </a:xfrm>
          <a:prstGeom prst="rect">
            <a:avLst/>
          </a:prstGeom>
        </p:spPr>
      </p:pic>
      <p:sp>
        <p:nvSpPr>
          <p:cNvPr id="5" name="TextBox 4">
            <a:extLst>
              <a:ext uri="{FF2B5EF4-FFF2-40B4-BE49-F238E27FC236}">
                <a16:creationId xmlns:a16="http://schemas.microsoft.com/office/drawing/2014/main" id="{196B3201-1C46-C542-AA91-A566DD92F1B6}"/>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 name="Picture 5" descr="A person wearing a suit and tie&#10;&#10;Description automatically generated">
            <a:extLst>
              <a:ext uri="{FF2B5EF4-FFF2-40B4-BE49-F238E27FC236}">
                <a16:creationId xmlns:a16="http://schemas.microsoft.com/office/drawing/2014/main" id="{E050D0E3-1D5B-3F45-9221-873564153730}"/>
              </a:ext>
            </a:extLst>
          </p:cNvPr>
          <p:cNvPicPr>
            <a:picLocks noChangeAspect="1"/>
          </p:cNvPicPr>
          <p:nvPr/>
        </p:nvPicPr>
        <p:blipFill rotWithShape="1">
          <a:blip r:embed="rId4"/>
          <a:srcRect l="5120" t="6674" r="9155" b="14813"/>
          <a:stretch/>
        </p:blipFill>
        <p:spPr>
          <a:xfrm>
            <a:off x="396454" y="915675"/>
            <a:ext cx="539513" cy="671825"/>
          </a:xfrm>
          <a:custGeom>
            <a:avLst/>
            <a:gdLst>
              <a:gd name="connsiteX0" fmla="*/ 88350 w 530087"/>
              <a:gd name="connsiteY0" fmla="*/ 0 h 681135"/>
              <a:gd name="connsiteX1" fmla="*/ 441737 w 530087"/>
              <a:gd name="connsiteY1" fmla="*/ 0 h 681135"/>
              <a:gd name="connsiteX2" fmla="*/ 530087 w 530087"/>
              <a:gd name="connsiteY2" fmla="*/ 88350 h 681135"/>
              <a:gd name="connsiteX3" fmla="*/ 530087 w 530087"/>
              <a:gd name="connsiteY3" fmla="*/ 592785 h 681135"/>
              <a:gd name="connsiteX4" fmla="*/ 441737 w 530087"/>
              <a:gd name="connsiteY4" fmla="*/ 681135 h 681135"/>
              <a:gd name="connsiteX5" fmla="*/ 88350 w 530087"/>
              <a:gd name="connsiteY5" fmla="*/ 681135 h 681135"/>
              <a:gd name="connsiteX6" fmla="*/ 0 w 530087"/>
              <a:gd name="connsiteY6" fmla="*/ 592785 h 681135"/>
              <a:gd name="connsiteX7" fmla="*/ 0 w 530087"/>
              <a:gd name="connsiteY7" fmla="*/ 88350 h 681135"/>
              <a:gd name="connsiteX8" fmla="*/ 88350 w 530087"/>
              <a:gd name="connsiteY8" fmla="*/ 0 h 68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087" h="681135">
                <a:moveTo>
                  <a:pt x="88350" y="0"/>
                </a:moveTo>
                <a:lnTo>
                  <a:pt x="441737" y="0"/>
                </a:lnTo>
                <a:cubicBezTo>
                  <a:pt x="490531" y="0"/>
                  <a:pt x="530087" y="39556"/>
                  <a:pt x="530087" y="88350"/>
                </a:cubicBezTo>
                <a:lnTo>
                  <a:pt x="530087" y="592785"/>
                </a:lnTo>
                <a:cubicBezTo>
                  <a:pt x="530087" y="641579"/>
                  <a:pt x="490531" y="681135"/>
                  <a:pt x="441737" y="681135"/>
                </a:cubicBezTo>
                <a:lnTo>
                  <a:pt x="88350" y="681135"/>
                </a:lnTo>
                <a:cubicBezTo>
                  <a:pt x="39556" y="681135"/>
                  <a:pt x="0" y="641579"/>
                  <a:pt x="0" y="592785"/>
                </a:cubicBezTo>
                <a:lnTo>
                  <a:pt x="0" y="88350"/>
                </a:lnTo>
                <a:cubicBezTo>
                  <a:pt x="0" y="39556"/>
                  <a:pt x="39556" y="0"/>
                  <a:pt x="88350" y="0"/>
                </a:cubicBezTo>
                <a:close/>
              </a:path>
            </a:pathLst>
          </a:custGeom>
          <a:effectLst>
            <a:softEdge rad="0"/>
          </a:effectLst>
        </p:spPr>
      </p:pic>
    </p:spTree>
    <p:extLst>
      <p:ext uri="{BB962C8B-B14F-4D97-AF65-F5344CB8AC3E}">
        <p14:creationId xmlns:p14="http://schemas.microsoft.com/office/powerpoint/2010/main" val="390115005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21"/>
          <p:cNvSpPr/>
          <p:nvPr/>
        </p:nvSpPr>
        <p:spPr>
          <a:xfrm>
            <a:off x="1039589" y="2369276"/>
            <a:ext cx="2230998" cy="1925079"/>
          </a:xfrm>
          <a:custGeom>
            <a:avLst/>
            <a:gdLst>
              <a:gd name="connsiteX0" fmla="*/ 955651 w 2230998"/>
              <a:gd name="connsiteY0" fmla="*/ 697858 h 1925079"/>
              <a:gd name="connsiteX1" fmla="*/ 955651 w 2230998"/>
              <a:gd name="connsiteY1" fmla="*/ 697858 h 1925079"/>
              <a:gd name="connsiteX2" fmla="*/ 931588 w 2230998"/>
              <a:gd name="connsiteY2" fmla="*/ 589574 h 1925079"/>
              <a:gd name="connsiteX3" fmla="*/ 919556 w 2230998"/>
              <a:gd name="connsiteY3" fmla="*/ 553479 h 1925079"/>
              <a:gd name="connsiteX4" fmla="*/ 907524 w 2230998"/>
              <a:gd name="connsiteY4" fmla="*/ 493321 h 1925079"/>
              <a:gd name="connsiteX5" fmla="*/ 931588 w 2230998"/>
              <a:gd name="connsiteY5" fmla="*/ 421131 h 1925079"/>
              <a:gd name="connsiteX6" fmla="*/ 943619 w 2230998"/>
              <a:gd name="connsiteY6" fmla="*/ 360974 h 1925079"/>
              <a:gd name="connsiteX7" fmla="*/ 967682 w 2230998"/>
              <a:gd name="connsiteY7" fmla="*/ 288784 h 1925079"/>
              <a:gd name="connsiteX8" fmla="*/ 979714 w 2230998"/>
              <a:gd name="connsiteY8" fmla="*/ 252689 h 1925079"/>
              <a:gd name="connsiteX9" fmla="*/ 1003777 w 2230998"/>
              <a:gd name="connsiteY9" fmla="*/ 156437 h 1925079"/>
              <a:gd name="connsiteX10" fmla="*/ 1100030 w 2230998"/>
              <a:gd name="connsiteY10" fmla="*/ 72216 h 1925079"/>
              <a:gd name="connsiteX11" fmla="*/ 1160188 w 2230998"/>
              <a:gd name="connsiteY11" fmla="*/ 36121 h 1925079"/>
              <a:gd name="connsiteX12" fmla="*/ 1196282 w 2230998"/>
              <a:gd name="connsiteY12" fmla="*/ 12058 h 1925079"/>
              <a:gd name="connsiteX13" fmla="*/ 1316598 w 2230998"/>
              <a:gd name="connsiteY13" fmla="*/ 12058 h 1925079"/>
              <a:gd name="connsiteX14" fmla="*/ 1400819 w 2230998"/>
              <a:gd name="connsiteY14" fmla="*/ 36121 h 1925079"/>
              <a:gd name="connsiteX15" fmla="*/ 1473009 w 2230998"/>
              <a:gd name="connsiteY15" fmla="*/ 84247 h 1925079"/>
              <a:gd name="connsiteX16" fmla="*/ 1497072 w 2230998"/>
              <a:gd name="connsiteY16" fmla="*/ 120342 h 1925079"/>
              <a:gd name="connsiteX17" fmla="*/ 1569261 w 2230998"/>
              <a:gd name="connsiteY17" fmla="*/ 180500 h 1925079"/>
              <a:gd name="connsiteX18" fmla="*/ 1617388 w 2230998"/>
              <a:gd name="connsiteY18" fmla="*/ 240658 h 1925079"/>
              <a:gd name="connsiteX19" fmla="*/ 1653482 w 2230998"/>
              <a:gd name="connsiteY19" fmla="*/ 264721 h 1925079"/>
              <a:gd name="connsiteX20" fmla="*/ 1713640 w 2230998"/>
              <a:gd name="connsiteY20" fmla="*/ 312847 h 1925079"/>
              <a:gd name="connsiteX21" fmla="*/ 1954272 w 2230998"/>
              <a:gd name="connsiteY21" fmla="*/ 324879 h 1925079"/>
              <a:gd name="connsiteX22" fmla="*/ 2026461 w 2230998"/>
              <a:gd name="connsiteY22" fmla="*/ 348942 h 1925079"/>
              <a:gd name="connsiteX23" fmla="*/ 2050524 w 2230998"/>
              <a:gd name="connsiteY23" fmla="*/ 385037 h 1925079"/>
              <a:gd name="connsiteX24" fmla="*/ 2122714 w 2230998"/>
              <a:gd name="connsiteY24" fmla="*/ 409100 h 1925079"/>
              <a:gd name="connsiteX25" fmla="*/ 2194903 w 2230998"/>
              <a:gd name="connsiteY25" fmla="*/ 517384 h 1925079"/>
              <a:gd name="connsiteX26" fmla="*/ 2218967 w 2230998"/>
              <a:gd name="connsiteY26" fmla="*/ 553479 h 1925079"/>
              <a:gd name="connsiteX27" fmla="*/ 2230998 w 2230998"/>
              <a:gd name="connsiteY27" fmla="*/ 589574 h 1925079"/>
              <a:gd name="connsiteX28" fmla="*/ 2218967 w 2230998"/>
              <a:gd name="connsiteY28" fmla="*/ 697858 h 1925079"/>
              <a:gd name="connsiteX29" fmla="*/ 2194903 w 2230998"/>
              <a:gd name="connsiteY29" fmla="*/ 733952 h 1925079"/>
              <a:gd name="connsiteX30" fmla="*/ 2134746 w 2230998"/>
              <a:gd name="connsiteY30" fmla="*/ 782079 h 1925079"/>
              <a:gd name="connsiteX31" fmla="*/ 2074588 w 2230998"/>
              <a:gd name="connsiteY31" fmla="*/ 818174 h 1925079"/>
              <a:gd name="connsiteX32" fmla="*/ 1978335 w 2230998"/>
              <a:gd name="connsiteY32" fmla="*/ 890363 h 1925079"/>
              <a:gd name="connsiteX33" fmla="*/ 1906146 w 2230998"/>
              <a:gd name="connsiteY33" fmla="*/ 914426 h 1925079"/>
              <a:gd name="connsiteX34" fmla="*/ 1870051 w 2230998"/>
              <a:gd name="connsiteY34" fmla="*/ 938489 h 1925079"/>
              <a:gd name="connsiteX35" fmla="*/ 1797861 w 2230998"/>
              <a:gd name="connsiteY35" fmla="*/ 962552 h 1925079"/>
              <a:gd name="connsiteX36" fmla="*/ 1737703 w 2230998"/>
              <a:gd name="connsiteY36" fmla="*/ 998647 h 1925079"/>
              <a:gd name="connsiteX37" fmla="*/ 1701609 w 2230998"/>
              <a:gd name="connsiteY37" fmla="*/ 1022710 h 1925079"/>
              <a:gd name="connsiteX38" fmla="*/ 1677546 w 2230998"/>
              <a:gd name="connsiteY38" fmla="*/ 1046774 h 1925079"/>
              <a:gd name="connsiteX39" fmla="*/ 1641451 w 2230998"/>
              <a:gd name="connsiteY39" fmla="*/ 1058805 h 1925079"/>
              <a:gd name="connsiteX40" fmla="*/ 1533167 w 2230998"/>
              <a:gd name="connsiteY40" fmla="*/ 1106931 h 1925079"/>
              <a:gd name="connsiteX41" fmla="*/ 1448946 w 2230998"/>
              <a:gd name="connsiteY41" fmla="*/ 1130995 h 1925079"/>
              <a:gd name="connsiteX42" fmla="*/ 1376756 w 2230998"/>
              <a:gd name="connsiteY42" fmla="*/ 1167089 h 1925079"/>
              <a:gd name="connsiteX43" fmla="*/ 1340661 w 2230998"/>
              <a:gd name="connsiteY43" fmla="*/ 1191152 h 1925079"/>
              <a:gd name="connsiteX44" fmla="*/ 1292535 w 2230998"/>
              <a:gd name="connsiteY44" fmla="*/ 1251310 h 1925079"/>
              <a:gd name="connsiteX45" fmla="*/ 1268472 w 2230998"/>
              <a:gd name="connsiteY45" fmla="*/ 1323500 h 1925079"/>
              <a:gd name="connsiteX46" fmla="*/ 1292535 w 2230998"/>
              <a:gd name="connsiteY46" fmla="*/ 1431784 h 1925079"/>
              <a:gd name="connsiteX47" fmla="*/ 1340661 w 2230998"/>
              <a:gd name="connsiteY47" fmla="*/ 1503974 h 1925079"/>
              <a:gd name="connsiteX48" fmla="*/ 1388788 w 2230998"/>
              <a:gd name="connsiteY48" fmla="*/ 1564131 h 1925079"/>
              <a:gd name="connsiteX49" fmla="*/ 1412851 w 2230998"/>
              <a:gd name="connsiteY49" fmla="*/ 1636321 h 1925079"/>
              <a:gd name="connsiteX50" fmla="*/ 1388788 w 2230998"/>
              <a:gd name="connsiteY50" fmla="*/ 1792731 h 1925079"/>
              <a:gd name="connsiteX51" fmla="*/ 1364724 w 2230998"/>
              <a:gd name="connsiteY51" fmla="*/ 1816795 h 1925079"/>
              <a:gd name="connsiteX52" fmla="*/ 1340661 w 2230998"/>
              <a:gd name="connsiteY52" fmla="*/ 1852889 h 1925079"/>
              <a:gd name="connsiteX53" fmla="*/ 1304567 w 2230998"/>
              <a:gd name="connsiteY53" fmla="*/ 1876952 h 1925079"/>
              <a:gd name="connsiteX54" fmla="*/ 1280503 w 2230998"/>
              <a:gd name="connsiteY54" fmla="*/ 1901016 h 1925079"/>
              <a:gd name="connsiteX55" fmla="*/ 1208314 w 2230998"/>
              <a:gd name="connsiteY55" fmla="*/ 1925079 h 1925079"/>
              <a:gd name="connsiteX56" fmla="*/ 1136124 w 2230998"/>
              <a:gd name="connsiteY56" fmla="*/ 1901016 h 1925079"/>
              <a:gd name="connsiteX57" fmla="*/ 1075967 w 2230998"/>
              <a:gd name="connsiteY57" fmla="*/ 1852889 h 1925079"/>
              <a:gd name="connsiteX58" fmla="*/ 1015809 w 2230998"/>
              <a:gd name="connsiteY58" fmla="*/ 1804763 h 1925079"/>
              <a:gd name="connsiteX59" fmla="*/ 967682 w 2230998"/>
              <a:gd name="connsiteY59" fmla="*/ 1744605 h 1925079"/>
              <a:gd name="connsiteX60" fmla="*/ 931588 w 2230998"/>
              <a:gd name="connsiteY60" fmla="*/ 1720542 h 1925079"/>
              <a:gd name="connsiteX61" fmla="*/ 883461 w 2230998"/>
              <a:gd name="connsiteY61" fmla="*/ 1660384 h 1925079"/>
              <a:gd name="connsiteX62" fmla="*/ 847367 w 2230998"/>
              <a:gd name="connsiteY62" fmla="*/ 1636321 h 1925079"/>
              <a:gd name="connsiteX63" fmla="*/ 823303 w 2230998"/>
              <a:gd name="connsiteY63" fmla="*/ 1612258 h 1925079"/>
              <a:gd name="connsiteX64" fmla="*/ 763146 w 2230998"/>
              <a:gd name="connsiteY64" fmla="*/ 1503974 h 1925079"/>
              <a:gd name="connsiteX65" fmla="*/ 690956 w 2230998"/>
              <a:gd name="connsiteY65" fmla="*/ 1407721 h 1925079"/>
              <a:gd name="connsiteX66" fmla="*/ 630798 w 2230998"/>
              <a:gd name="connsiteY66" fmla="*/ 1299437 h 1925079"/>
              <a:gd name="connsiteX67" fmla="*/ 594703 w 2230998"/>
              <a:gd name="connsiteY67" fmla="*/ 1275374 h 1925079"/>
              <a:gd name="connsiteX68" fmla="*/ 570640 w 2230998"/>
              <a:gd name="connsiteY68" fmla="*/ 1251310 h 1925079"/>
              <a:gd name="connsiteX69" fmla="*/ 498451 w 2230998"/>
              <a:gd name="connsiteY69" fmla="*/ 1227247 h 1925079"/>
              <a:gd name="connsiteX70" fmla="*/ 330009 w 2230998"/>
              <a:gd name="connsiteY70" fmla="*/ 1239279 h 1925079"/>
              <a:gd name="connsiteX71" fmla="*/ 233756 w 2230998"/>
              <a:gd name="connsiteY71" fmla="*/ 1251310 h 1925079"/>
              <a:gd name="connsiteX72" fmla="*/ 125472 w 2230998"/>
              <a:gd name="connsiteY72" fmla="*/ 1239279 h 1925079"/>
              <a:gd name="connsiteX73" fmla="*/ 29219 w 2230998"/>
              <a:gd name="connsiteY73" fmla="*/ 1130995 h 1925079"/>
              <a:gd name="connsiteX74" fmla="*/ 5156 w 2230998"/>
              <a:gd name="connsiteY74" fmla="*/ 1058805 h 1925079"/>
              <a:gd name="connsiteX75" fmla="*/ 41251 w 2230998"/>
              <a:gd name="connsiteY75" fmla="*/ 1022710 h 1925079"/>
              <a:gd name="connsiteX76" fmla="*/ 65314 w 2230998"/>
              <a:gd name="connsiteY76" fmla="*/ 986616 h 1925079"/>
              <a:gd name="connsiteX77" fmla="*/ 101409 w 2230998"/>
              <a:gd name="connsiteY77" fmla="*/ 974584 h 1925079"/>
              <a:gd name="connsiteX78" fmla="*/ 137503 w 2230998"/>
              <a:gd name="connsiteY78" fmla="*/ 950521 h 1925079"/>
              <a:gd name="connsiteX79" fmla="*/ 161567 w 2230998"/>
              <a:gd name="connsiteY79" fmla="*/ 926458 h 1925079"/>
              <a:gd name="connsiteX80" fmla="*/ 197661 w 2230998"/>
              <a:gd name="connsiteY80" fmla="*/ 914426 h 1925079"/>
              <a:gd name="connsiteX81" fmla="*/ 414230 w 2230998"/>
              <a:gd name="connsiteY81" fmla="*/ 926458 h 1925079"/>
              <a:gd name="connsiteX82" fmla="*/ 702988 w 2230998"/>
              <a:gd name="connsiteY82" fmla="*/ 902395 h 1925079"/>
              <a:gd name="connsiteX83" fmla="*/ 763146 w 2230998"/>
              <a:gd name="connsiteY83" fmla="*/ 866300 h 1925079"/>
              <a:gd name="connsiteX84" fmla="*/ 799240 w 2230998"/>
              <a:gd name="connsiteY84" fmla="*/ 854268 h 1925079"/>
              <a:gd name="connsiteX85" fmla="*/ 835335 w 2230998"/>
              <a:gd name="connsiteY85" fmla="*/ 830205 h 1925079"/>
              <a:gd name="connsiteX86" fmla="*/ 907524 w 2230998"/>
              <a:gd name="connsiteY86" fmla="*/ 733952 h 1925079"/>
              <a:gd name="connsiteX87" fmla="*/ 931588 w 2230998"/>
              <a:gd name="connsiteY87" fmla="*/ 661763 h 1925079"/>
              <a:gd name="connsiteX88" fmla="*/ 955651 w 2230998"/>
              <a:gd name="connsiteY88" fmla="*/ 613637 h 1925079"/>
              <a:gd name="connsiteX89" fmla="*/ 955651 w 2230998"/>
              <a:gd name="connsiteY89" fmla="*/ 697858 h 192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230998" h="1925079">
                <a:moveTo>
                  <a:pt x="955651" y="697858"/>
                </a:moveTo>
                <a:lnTo>
                  <a:pt x="955651" y="697858"/>
                </a:lnTo>
                <a:cubicBezTo>
                  <a:pt x="947630" y="661763"/>
                  <a:pt x="940556" y="625445"/>
                  <a:pt x="931588" y="589574"/>
                </a:cubicBezTo>
                <a:cubicBezTo>
                  <a:pt x="928512" y="577270"/>
                  <a:pt x="922632" y="565783"/>
                  <a:pt x="919556" y="553479"/>
                </a:cubicBezTo>
                <a:cubicBezTo>
                  <a:pt x="914596" y="533640"/>
                  <a:pt x="911535" y="513374"/>
                  <a:pt x="907524" y="493321"/>
                </a:cubicBezTo>
                <a:cubicBezTo>
                  <a:pt x="915545" y="469258"/>
                  <a:pt x="926614" y="446004"/>
                  <a:pt x="931588" y="421131"/>
                </a:cubicBezTo>
                <a:cubicBezTo>
                  <a:pt x="935598" y="401079"/>
                  <a:pt x="938238" y="380703"/>
                  <a:pt x="943619" y="360974"/>
                </a:cubicBezTo>
                <a:cubicBezTo>
                  <a:pt x="950293" y="336503"/>
                  <a:pt x="959661" y="312847"/>
                  <a:pt x="967682" y="288784"/>
                </a:cubicBezTo>
                <a:cubicBezTo>
                  <a:pt x="971693" y="276752"/>
                  <a:pt x="977227" y="265125"/>
                  <a:pt x="979714" y="252689"/>
                </a:cubicBezTo>
                <a:cubicBezTo>
                  <a:pt x="984290" y="229812"/>
                  <a:pt x="991446" y="181099"/>
                  <a:pt x="1003777" y="156437"/>
                </a:cubicBezTo>
                <a:cubicBezTo>
                  <a:pt x="1037868" y="88254"/>
                  <a:pt x="1027836" y="144413"/>
                  <a:pt x="1100030" y="72216"/>
                </a:cubicBezTo>
                <a:cubicBezTo>
                  <a:pt x="1133061" y="39184"/>
                  <a:pt x="1113331" y="51739"/>
                  <a:pt x="1160188" y="36121"/>
                </a:cubicBezTo>
                <a:cubicBezTo>
                  <a:pt x="1172219" y="28100"/>
                  <a:pt x="1182991" y="17754"/>
                  <a:pt x="1196282" y="12058"/>
                </a:cubicBezTo>
                <a:cubicBezTo>
                  <a:pt x="1244499" y="-8607"/>
                  <a:pt x="1262879" y="1314"/>
                  <a:pt x="1316598" y="12058"/>
                </a:cubicBezTo>
                <a:cubicBezTo>
                  <a:pt x="1326337" y="14006"/>
                  <a:pt x="1387916" y="28953"/>
                  <a:pt x="1400819" y="36121"/>
                </a:cubicBezTo>
                <a:cubicBezTo>
                  <a:pt x="1426100" y="50166"/>
                  <a:pt x="1473009" y="84247"/>
                  <a:pt x="1473009" y="84247"/>
                </a:cubicBezTo>
                <a:cubicBezTo>
                  <a:pt x="1481030" y="96279"/>
                  <a:pt x="1487815" y="109233"/>
                  <a:pt x="1497072" y="120342"/>
                </a:cubicBezTo>
                <a:cubicBezTo>
                  <a:pt x="1526021" y="155081"/>
                  <a:pt x="1533771" y="156840"/>
                  <a:pt x="1569261" y="180500"/>
                </a:cubicBezTo>
                <a:cubicBezTo>
                  <a:pt x="1587130" y="207305"/>
                  <a:pt x="1592894" y="221063"/>
                  <a:pt x="1617388" y="240658"/>
                </a:cubicBezTo>
                <a:cubicBezTo>
                  <a:pt x="1628679" y="249691"/>
                  <a:pt x="1642191" y="255688"/>
                  <a:pt x="1653482" y="264721"/>
                </a:cubicBezTo>
                <a:cubicBezTo>
                  <a:pt x="1669404" y="277458"/>
                  <a:pt x="1691520" y="309962"/>
                  <a:pt x="1713640" y="312847"/>
                </a:cubicBezTo>
                <a:cubicBezTo>
                  <a:pt x="1793276" y="323234"/>
                  <a:pt x="1874061" y="320868"/>
                  <a:pt x="1954272" y="324879"/>
                </a:cubicBezTo>
                <a:cubicBezTo>
                  <a:pt x="1978335" y="332900"/>
                  <a:pt x="2012391" y="327837"/>
                  <a:pt x="2026461" y="348942"/>
                </a:cubicBezTo>
                <a:cubicBezTo>
                  <a:pt x="2034482" y="360974"/>
                  <a:pt x="2038262" y="377373"/>
                  <a:pt x="2050524" y="385037"/>
                </a:cubicBezTo>
                <a:cubicBezTo>
                  <a:pt x="2072033" y="398480"/>
                  <a:pt x="2122714" y="409100"/>
                  <a:pt x="2122714" y="409100"/>
                </a:cubicBezTo>
                <a:lnTo>
                  <a:pt x="2194903" y="517384"/>
                </a:lnTo>
                <a:lnTo>
                  <a:pt x="2218967" y="553479"/>
                </a:lnTo>
                <a:cubicBezTo>
                  <a:pt x="2222977" y="565511"/>
                  <a:pt x="2230998" y="576892"/>
                  <a:pt x="2230998" y="589574"/>
                </a:cubicBezTo>
                <a:cubicBezTo>
                  <a:pt x="2230998" y="625891"/>
                  <a:pt x="2227775" y="662626"/>
                  <a:pt x="2218967" y="697858"/>
                </a:cubicBezTo>
                <a:cubicBezTo>
                  <a:pt x="2215460" y="711886"/>
                  <a:pt x="2203936" y="722661"/>
                  <a:pt x="2194903" y="733952"/>
                </a:cubicBezTo>
                <a:cubicBezTo>
                  <a:pt x="2169078" y="766233"/>
                  <a:pt x="2169492" y="754283"/>
                  <a:pt x="2134746" y="782079"/>
                </a:cubicBezTo>
                <a:cubicBezTo>
                  <a:pt x="2087559" y="819828"/>
                  <a:pt x="2137269" y="797279"/>
                  <a:pt x="2074588" y="818174"/>
                </a:cubicBezTo>
                <a:cubicBezTo>
                  <a:pt x="2046084" y="846677"/>
                  <a:pt x="2019146" y="876759"/>
                  <a:pt x="1978335" y="890363"/>
                </a:cubicBezTo>
                <a:lnTo>
                  <a:pt x="1906146" y="914426"/>
                </a:lnTo>
                <a:cubicBezTo>
                  <a:pt x="1894114" y="922447"/>
                  <a:pt x="1883265" y="932616"/>
                  <a:pt x="1870051" y="938489"/>
                </a:cubicBezTo>
                <a:cubicBezTo>
                  <a:pt x="1846872" y="948791"/>
                  <a:pt x="1797861" y="962552"/>
                  <a:pt x="1797861" y="962552"/>
                </a:cubicBezTo>
                <a:cubicBezTo>
                  <a:pt x="1750861" y="1009554"/>
                  <a:pt x="1800178" y="967410"/>
                  <a:pt x="1737703" y="998647"/>
                </a:cubicBezTo>
                <a:cubicBezTo>
                  <a:pt x="1724770" y="1005114"/>
                  <a:pt x="1712900" y="1013677"/>
                  <a:pt x="1701609" y="1022710"/>
                </a:cubicBezTo>
                <a:cubicBezTo>
                  <a:pt x="1692751" y="1029796"/>
                  <a:pt x="1687273" y="1040938"/>
                  <a:pt x="1677546" y="1046774"/>
                </a:cubicBezTo>
                <a:cubicBezTo>
                  <a:pt x="1666671" y="1053299"/>
                  <a:pt x="1653483" y="1054795"/>
                  <a:pt x="1641451" y="1058805"/>
                </a:cubicBezTo>
                <a:cubicBezTo>
                  <a:pt x="1594046" y="1090408"/>
                  <a:pt x="1601893" y="1089749"/>
                  <a:pt x="1533167" y="1106931"/>
                </a:cubicBezTo>
                <a:cubicBezTo>
                  <a:pt x="1517744" y="1110787"/>
                  <a:pt x="1466209" y="1122363"/>
                  <a:pt x="1448946" y="1130995"/>
                </a:cubicBezTo>
                <a:cubicBezTo>
                  <a:pt x="1355663" y="1177637"/>
                  <a:pt x="1467472" y="1136852"/>
                  <a:pt x="1376756" y="1167089"/>
                </a:cubicBezTo>
                <a:cubicBezTo>
                  <a:pt x="1364724" y="1175110"/>
                  <a:pt x="1351952" y="1182119"/>
                  <a:pt x="1340661" y="1191152"/>
                </a:cubicBezTo>
                <a:cubicBezTo>
                  <a:pt x="1323421" y="1204944"/>
                  <a:pt x="1301159" y="1231905"/>
                  <a:pt x="1292535" y="1251310"/>
                </a:cubicBezTo>
                <a:cubicBezTo>
                  <a:pt x="1282233" y="1274489"/>
                  <a:pt x="1268472" y="1323500"/>
                  <a:pt x="1268472" y="1323500"/>
                </a:cubicBezTo>
                <a:cubicBezTo>
                  <a:pt x="1269739" y="1329834"/>
                  <a:pt x="1286869" y="1420452"/>
                  <a:pt x="1292535" y="1431784"/>
                </a:cubicBezTo>
                <a:cubicBezTo>
                  <a:pt x="1305469" y="1457651"/>
                  <a:pt x="1324619" y="1479911"/>
                  <a:pt x="1340661" y="1503974"/>
                </a:cubicBezTo>
                <a:cubicBezTo>
                  <a:pt x="1371015" y="1549505"/>
                  <a:pt x="1354500" y="1529845"/>
                  <a:pt x="1388788" y="1564131"/>
                </a:cubicBezTo>
                <a:cubicBezTo>
                  <a:pt x="1396809" y="1588194"/>
                  <a:pt x="1415375" y="1611082"/>
                  <a:pt x="1412851" y="1636321"/>
                </a:cubicBezTo>
                <a:cubicBezTo>
                  <a:pt x="1412157" y="1643259"/>
                  <a:pt x="1409600" y="1758045"/>
                  <a:pt x="1388788" y="1792731"/>
                </a:cubicBezTo>
                <a:cubicBezTo>
                  <a:pt x="1382952" y="1802458"/>
                  <a:pt x="1371811" y="1807937"/>
                  <a:pt x="1364724" y="1816795"/>
                </a:cubicBezTo>
                <a:cubicBezTo>
                  <a:pt x="1355691" y="1828086"/>
                  <a:pt x="1350886" y="1842664"/>
                  <a:pt x="1340661" y="1852889"/>
                </a:cubicBezTo>
                <a:cubicBezTo>
                  <a:pt x="1330436" y="1863114"/>
                  <a:pt x="1315858" y="1867919"/>
                  <a:pt x="1304567" y="1876952"/>
                </a:cubicBezTo>
                <a:cubicBezTo>
                  <a:pt x="1295709" y="1884039"/>
                  <a:pt x="1290649" y="1895943"/>
                  <a:pt x="1280503" y="1901016"/>
                </a:cubicBezTo>
                <a:cubicBezTo>
                  <a:pt x="1257816" y="1912360"/>
                  <a:pt x="1208314" y="1925079"/>
                  <a:pt x="1208314" y="1925079"/>
                </a:cubicBezTo>
                <a:cubicBezTo>
                  <a:pt x="1184251" y="1917058"/>
                  <a:pt x="1154059" y="1918952"/>
                  <a:pt x="1136124" y="1901016"/>
                </a:cubicBezTo>
                <a:cubicBezTo>
                  <a:pt x="1078032" y="1842922"/>
                  <a:pt x="1151843" y="1913590"/>
                  <a:pt x="1075967" y="1852889"/>
                </a:cubicBezTo>
                <a:cubicBezTo>
                  <a:pt x="990248" y="1784314"/>
                  <a:pt x="1126901" y="1878825"/>
                  <a:pt x="1015809" y="1804763"/>
                </a:cubicBezTo>
                <a:cubicBezTo>
                  <a:pt x="997940" y="1777958"/>
                  <a:pt x="992176" y="1764200"/>
                  <a:pt x="967682" y="1744605"/>
                </a:cubicBezTo>
                <a:cubicBezTo>
                  <a:pt x="956391" y="1735572"/>
                  <a:pt x="942879" y="1729575"/>
                  <a:pt x="931588" y="1720542"/>
                </a:cubicBezTo>
                <a:cubicBezTo>
                  <a:pt x="872052" y="1672914"/>
                  <a:pt x="945999" y="1722923"/>
                  <a:pt x="883461" y="1660384"/>
                </a:cubicBezTo>
                <a:cubicBezTo>
                  <a:pt x="873236" y="1650159"/>
                  <a:pt x="858658" y="1645354"/>
                  <a:pt x="847367" y="1636321"/>
                </a:cubicBezTo>
                <a:cubicBezTo>
                  <a:pt x="838509" y="1629235"/>
                  <a:pt x="831324" y="1620279"/>
                  <a:pt x="823303" y="1612258"/>
                </a:cubicBezTo>
                <a:cubicBezTo>
                  <a:pt x="808174" y="1566869"/>
                  <a:pt x="804518" y="1545346"/>
                  <a:pt x="763146" y="1503974"/>
                </a:cubicBezTo>
                <a:cubicBezTo>
                  <a:pt x="734641" y="1475469"/>
                  <a:pt x="704561" y="1448535"/>
                  <a:pt x="690956" y="1407721"/>
                </a:cubicBezTo>
                <a:cubicBezTo>
                  <a:pt x="678418" y="1370108"/>
                  <a:pt x="666258" y="1323077"/>
                  <a:pt x="630798" y="1299437"/>
                </a:cubicBezTo>
                <a:cubicBezTo>
                  <a:pt x="618766" y="1291416"/>
                  <a:pt x="605994" y="1284407"/>
                  <a:pt x="594703" y="1275374"/>
                </a:cubicBezTo>
                <a:cubicBezTo>
                  <a:pt x="585845" y="1268288"/>
                  <a:pt x="580786" y="1256383"/>
                  <a:pt x="570640" y="1251310"/>
                </a:cubicBezTo>
                <a:cubicBezTo>
                  <a:pt x="547953" y="1239966"/>
                  <a:pt x="498451" y="1227247"/>
                  <a:pt x="498451" y="1227247"/>
                </a:cubicBezTo>
                <a:lnTo>
                  <a:pt x="330009" y="1239279"/>
                </a:lnTo>
                <a:cubicBezTo>
                  <a:pt x="297808" y="1242206"/>
                  <a:pt x="266090" y="1251310"/>
                  <a:pt x="233756" y="1251310"/>
                </a:cubicBezTo>
                <a:cubicBezTo>
                  <a:pt x="197439" y="1251310"/>
                  <a:pt x="161567" y="1243289"/>
                  <a:pt x="125472" y="1239279"/>
                </a:cubicBezTo>
                <a:cubicBezTo>
                  <a:pt x="43057" y="1156864"/>
                  <a:pt x="72159" y="1195404"/>
                  <a:pt x="29219" y="1130995"/>
                </a:cubicBezTo>
                <a:cubicBezTo>
                  <a:pt x="21198" y="1106932"/>
                  <a:pt x="-12780" y="1076741"/>
                  <a:pt x="5156" y="1058805"/>
                </a:cubicBezTo>
                <a:cubicBezTo>
                  <a:pt x="17188" y="1046773"/>
                  <a:pt x="30358" y="1035782"/>
                  <a:pt x="41251" y="1022710"/>
                </a:cubicBezTo>
                <a:cubicBezTo>
                  <a:pt x="50508" y="1011602"/>
                  <a:pt x="54023" y="995649"/>
                  <a:pt x="65314" y="986616"/>
                </a:cubicBezTo>
                <a:cubicBezTo>
                  <a:pt x="75217" y="978693"/>
                  <a:pt x="90065" y="980256"/>
                  <a:pt x="101409" y="974584"/>
                </a:cubicBezTo>
                <a:cubicBezTo>
                  <a:pt x="114342" y="968117"/>
                  <a:pt x="126212" y="959554"/>
                  <a:pt x="137503" y="950521"/>
                </a:cubicBezTo>
                <a:cubicBezTo>
                  <a:pt x="146361" y="943435"/>
                  <a:pt x="151840" y="932294"/>
                  <a:pt x="161567" y="926458"/>
                </a:cubicBezTo>
                <a:cubicBezTo>
                  <a:pt x="172442" y="919933"/>
                  <a:pt x="185630" y="918437"/>
                  <a:pt x="197661" y="914426"/>
                </a:cubicBezTo>
                <a:cubicBezTo>
                  <a:pt x="269851" y="918437"/>
                  <a:pt x="341929" y="926458"/>
                  <a:pt x="414230" y="926458"/>
                </a:cubicBezTo>
                <a:cubicBezTo>
                  <a:pt x="574840" y="926458"/>
                  <a:pt x="586581" y="921795"/>
                  <a:pt x="702988" y="902395"/>
                </a:cubicBezTo>
                <a:cubicBezTo>
                  <a:pt x="805235" y="868311"/>
                  <a:pt x="680569" y="915846"/>
                  <a:pt x="763146" y="866300"/>
                </a:cubicBezTo>
                <a:cubicBezTo>
                  <a:pt x="774021" y="859775"/>
                  <a:pt x="787897" y="859940"/>
                  <a:pt x="799240" y="854268"/>
                </a:cubicBezTo>
                <a:cubicBezTo>
                  <a:pt x="812174" y="847801"/>
                  <a:pt x="823303" y="838226"/>
                  <a:pt x="835335" y="830205"/>
                </a:cubicBezTo>
                <a:cubicBezTo>
                  <a:pt x="889753" y="748578"/>
                  <a:pt x="863012" y="778466"/>
                  <a:pt x="907524" y="733952"/>
                </a:cubicBezTo>
                <a:lnTo>
                  <a:pt x="931588" y="661763"/>
                </a:lnTo>
                <a:cubicBezTo>
                  <a:pt x="945414" y="620286"/>
                  <a:pt x="934650" y="634636"/>
                  <a:pt x="955651" y="613637"/>
                </a:cubicBezTo>
                <a:lnTo>
                  <a:pt x="955651" y="697858"/>
                </a:lnTo>
                <a:close/>
              </a:path>
            </a:pathLst>
          </a:custGeom>
          <a:solidFill>
            <a:schemeClr val="accent6">
              <a:alpha val="39000"/>
            </a:schemeClr>
          </a:solidFill>
          <a:ln w="12700">
            <a:solidFill>
              <a:schemeClr val="accent6"/>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2" name="Title 1"/>
          <p:cNvSpPr>
            <a:spLocks noGrp="1"/>
          </p:cNvSpPr>
          <p:nvPr>
            <p:ph type="title"/>
          </p:nvPr>
        </p:nvSpPr>
        <p:spPr/>
        <p:txBody>
          <a:bodyPr/>
          <a:lstStyle/>
          <a:p>
            <a:r>
              <a:rPr lang="en-US" dirty="0"/>
              <a:t>Learning unknown preferences</a:t>
            </a:r>
          </a:p>
        </p:txBody>
      </p:sp>
      <p:sp>
        <p:nvSpPr>
          <p:cNvPr id="4" name="Content Placeholder 3"/>
          <p:cNvSpPr>
            <a:spLocks noGrp="1"/>
          </p:cNvSpPr>
          <p:nvPr>
            <p:ph sz="quarter" idx="12"/>
          </p:nvPr>
        </p:nvSpPr>
        <p:spPr/>
        <p:txBody>
          <a:bodyPr/>
          <a:lstStyle/>
          <a:p>
            <a:r>
              <a:rPr lang="en-US" sz="1400" dirty="0">
                <a:solidFill>
                  <a:srgbClr val="285096"/>
                </a:solidFill>
              </a:rPr>
              <a:t>[</a:t>
            </a:r>
            <a:r>
              <a:rPr lang="en-US" sz="1400" dirty="0" err="1">
                <a:solidFill>
                  <a:srgbClr val="285096"/>
                </a:solidFill>
              </a:rPr>
              <a:t>Vanchinathan</a:t>
            </a:r>
            <a:r>
              <a:rPr lang="en-US" sz="1400" dirty="0">
                <a:solidFill>
                  <a:srgbClr val="285096"/>
                </a:solidFill>
              </a:rPr>
              <a:t> </a:t>
            </a:r>
            <a:r>
              <a:rPr lang="en-US" sz="1400" dirty="0">
                <a:solidFill>
                  <a:srgbClr val="285096"/>
                </a:solidFill>
                <a:latin typeface="Helvetica Neue" charset="0"/>
                <a:ea typeface="Helvetica Neue" charset="0"/>
                <a:cs typeface="Helvetica Neue" charset="0"/>
              </a:rPr>
              <a:t>et al.,</a:t>
            </a:r>
            <a:r>
              <a:rPr lang="en-US" sz="1400" dirty="0">
                <a:solidFill>
                  <a:srgbClr val="285096"/>
                </a:solidFill>
              </a:rPr>
              <a:t> 2015]</a:t>
            </a:r>
          </a:p>
        </p:txBody>
      </p:sp>
      <mc:AlternateContent xmlns:mc="http://schemas.openxmlformats.org/markup-compatibility/2006" xmlns:a14="http://schemas.microsoft.com/office/drawing/2010/main">
        <mc:Choice Requires="a14">
          <p:sp>
            <p:nvSpPr>
              <p:cNvPr id="7" name="TextBox 6"/>
              <p:cNvSpPr txBox="1"/>
              <p:nvPr/>
            </p:nvSpPr>
            <p:spPr>
              <a:xfrm>
                <a:off x="4568977" y="2092327"/>
                <a:ext cx="2849691" cy="1038939"/>
              </a:xfrm>
              <a:prstGeom prst="rect">
                <a:avLst/>
              </a:prstGeom>
              <a:noFill/>
            </p:spPr>
            <p:txBody>
              <a:bodyPr wrap="none" rtlCol="0">
                <a:spAutoFit/>
              </a:bodyPr>
              <a:lstStyle/>
              <a:p>
                <a:pPr marL="0" defTabSz="430213">
                  <a:spcAft>
                    <a:spcPts val="400"/>
                  </a:spcAft>
                  <a:buSzPct val="100000"/>
                </a:pPr>
                <a14:m>
                  <m:oMathPara xmlns:m="http://schemas.openxmlformats.org/officeDocument/2006/math">
                    <m:oMathParaPr>
                      <m:jc m:val="left"/>
                    </m:oMathParaPr>
                    <m:oMath xmlns:m="http://schemas.openxmlformats.org/officeDocument/2006/math">
                      <m:func>
                        <m:funcPr>
                          <m:ctrlPr>
                            <a:rPr lang="en-US" sz="1600" i="1" smtClean="0">
                              <a:solidFill>
                                <a:srgbClr val="000000"/>
                              </a:solidFill>
                              <a:latin typeface="Cambria Math" panose="02040503050406030204" pitchFamily="18" charset="0"/>
                              <a:cs typeface="Helvetica Neue Regular" charset="0"/>
                            </a:rPr>
                          </m:ctrlPr>
                        </m:funcPr>
                        <m:fName>
                          <m:r>
                            <m:rPr>
                              <m:sty m:val="p"/>
                            </m:rPr>
                            <a:rPr lang="en-US" sz="1600" smtClean="0">
                              <a:solidFill>
                                <a:srgbClr val="000000"/>
                              </a:solidFill>
                              <a:latin typeface="Cambria Math" charset="0"/>
                              <a:cs typeface="Helvetica Neue Regular" charset="0"/>
                            </a:rPr>
                            <m:t>arg</m:t>
                          </m:r>
                        </m:fName>
                        <m:e>
                          <m:func>
                            <m:funcPr>
                              <m:ctrlPr>
                                <a:rPr lang="en-US" sz="1600" i="1" smtClean="0">
                                  <a:solidFill>
                                    <a:srgbClr val="000000"/>
                                  </a:solidFill>
                                  <a:latin typeface="Cambria Math" panose="02040503050406030204" pitchFamily="18" charset="0"/>
                                  <a:cs typeface="Helvetica Neue Regular" charset="0"/>
                                </a:rPr>
                              </m:ctrlPr>
                            </m:funcPr>
                            <m:fName>
                              <m:r>
                                <m:rPr>
                                  <m:sty m:val="p"/>
                                </m:rPr>
                                <a:rPr lang="en-US" sz="1600" smtClean="0">
                                  <a:solidFill>
                                    <a:srgbClr val="000000"/>
                                  </a:solidFill>
                                  <a:latin typeface="Cambria Math" charset="0"/>
                                  <a:cs typeface="Helvetica Neue Regular" charset="0"/>
                                </a:rPr>
                                <m:t>max</m:t>
                              </m:r>
                            </m:fName>
                            <m:e>
                              <m:nary>
                                <m:naryPr>
                                  <m:chr m:val="∑"/>
                                  <m:supHide m:val="on"/>
                                  <m:ctrlPr>
                                    <a:rPr lang="en-US" sz="1600" i="1" smtClean="0">
                                      <a:solidFill>
                                        <a:srgbClr val="000000"/>
                                      </a:solidFill>
                                      <a:latin typeface="Cambria Math" panose="02040503050406030204" pitchFamily="18" charset="0"/>
                                      <a:cs typeface="Helvetica Neue Regular" charset="0"/>
                                    </a:rPr>
                                  </m:ctrlPr>
                                </m:naryPr>
                                <m:sub>
                                  <m:r>
                                    <m:rPr>
                                      <m:brk m:alnAt="7"/>
                                    </m:rPr>
                                    <a:rPr lang="en-US" sz="1600" smtClean="0">
                                      <a:solidFill>
                                        <a:srgbClr val="000000"/>
                                      </a:solidFill>
                                      <a:latin typeface="Cambria Math" charset="0"/>
                                      <a:cs typeface="Helvetica Neue Regular" charset="0"/>
                                    </a:rPr>
                                    <m:t>𝑣</m:t>
                                  </m:r>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𝑆</m:t>
                                  </m:r>
                                </m:sub>
                                <m:sup/>
                                <m:e>
                                  <m:r>
                                    <a:rPr lang="en-US" sz="1600" smtClean="0">
                                      <a:solidFill>
                                        <a:srgbClr val="000000"/>
                                      </a:solidFill>
                                      <a:latin typeface="Cambria Math" charset="0"/>
                                      <a:cs typeface="Helvetica Neue Regular" charset="0"/>
                                    </a:rPr>
                                    <m:t>𝑝𝑟𝑒𝑓</m:t>
                                  </m:r>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𝑣</m:t>
                                  </m:r>
                                  <m:r>
                                    <a:rPr lang="en-US" sz="1600" smtClean="0">
                                      <a:solidFill>
                                        <a:srgbClr val="000000"/>
                                      </a:solidFill>
                                      <a:latin typeface="Cambria Math" charset="0"/>
                                      <a:cs typeface="Helvetica Neue Regular" charset="0"/>
                                    </a:rPr>
                                    <m:t>)</m:t>
                                  </m:r>
                                </m:e>
                              </m:nary>
                            </m:e>
                          </m:func>
                        </m:e>
                      </m:func>
                    </m:oMath>
                  </m:oMathPara>
                </a14:m>
                <a:endParaRPr lang="en-US" sz="1600" dirty="0">
                  <a:solidFill>
                    <a:srgbClr val="000000"/>
                  </a:solidFill>
                  <a:latin typeface="Helvetica Neue Regular" charset="0"/>
                  <a:cs typeface="Helvetica Neue Regular" charset="0"/>
                </a:endParaRPr>
              </a:p>
              <a:p>
                <a:pPr marL="0" defTabSz="430213">
                  <a:spcAft>
                    <a:spcPts val="400"/>
                  </a:spcAft>
                  <a:buSzPct val="100000"/>
                </a:pPr>
                <a14:m>
                  <m:oMathPara xmlns:m="http://schemas.openxmlformats.org/officeDocument/2006/math">
                    <m:oMathParaPr>
                      <m:jc m:val="centerGroup"/>
                    </m:oMathParaPr>
                    <m:oMath xmlns:m="http://schemas.openxmlformats.org/officeDocument/2006/math">
                      <m:r>
                        <m:rPr>
                          <m:sty m:val="p"/>
                        </m:rPr>
                        <a:rPr lang="en-US" sz="1600" smtClean="0">
                          <a:solidFill>
                            <a:srgbClr val="000000"/>
                          </a:solidFill>
                          <a:latin typeface="Cambria Math" charset="0"/>
                          <a:cs typeface="Helvetica Neue Regular" charset="0"/>
                        </a:rPr>
                        <m:t>subject</m:t>
                      </m:r>
                      <m:r>
                        <a:rPr lang="en-US" sz="1600" smtClean="0">
                          <a:solidFill>
                            <a:srgbClr val="000000"/>
                          </a:solidFill>
                          <a:latin typeface="Cambria Math" charset="0"/>
                          <a:cs typeface="Helvetica Neue Regular" charset="0"/>
                        </a:rPr>
                        <m:t> </m:t>
                      </m:r>
                      <m:r>
                        <m:rPr>
                          <m:sty m:val="p"/>
                        </m:rPr>
                        <a:rPr lang="en-US" sz="1600" smtClean="0">
                          <a:solidFill>
                            <a:srgbClr val="000000"/>
                          </a:solidFill>
                          <a:latin typeface="Cambria Math" charset="0"/>
                          <a:cs typeface="Helvetica Neue Regular" charset="0"/>
                        </a:rPr>
                        <m:t>to</m:t>
                      </m:r>
                      <m:r>
                        <a:rPr lang="en-US" sz="1600" smtClean="0">
                          <a:solidFill>
                            <a:srgbClr val="000000"/>
                          </a:solidFill>
                          <a:latin typeface="Cambria Math" charset="0"/>
                          <a:cs typeface="Helvetica Neue Regular" charset="0"/>
                        </a:rPr>
                        <m:t>  </m:t>
                      </m:r>
                      <m:r>
                        <a:rPr lang="en-US" sz="1600" smtClean="0">
                          <a:solidFill>
                            <a:srgbClr val="000000"/>
                          </a:solidFill>
                          <a:latin typeface="Cambria Math" charset="0"/>
                          <a:cs typeface="Helvetica Neue Regular" charset="0"/>
                        </a:rPr>
                        <m:t>𝐶𝑜𝑠𝑡</m:t>
                      </m:r>
                      <m:d>
                        <m:dPr>
                          <m:ctrlPr>
                            <a:rPr lang="en-US" sz="1600" i="1" smtClean="0">
                              <a:solidFill>
                                <a:srgbClr val="000000"/>
                              </a:solidFill>
                              <a:latin typeface="Cambria Math" panose="02040503050406030204" pitchFamily="18" charset="0"/>
                              <a:cs typeface="Helvetica Neue Regular" charset="0"/>
                            </a:rPr>
                          </m:ctrlPr>
                        </m:dPr>
                        <m:e>
                          <m:r>
                            <a:rPr lang="en-US" sz="1600" smtClean="0">
                              <a:solidFill>
                                <a:srgbClr val="000000"/>
                              </a:solidFill>
                              <a:latin typeface="Cambria Math" charset="0"/>
                              <a:cs typeface="Helvetica Neue Regular" charset="0"/>
                            </a:rPr>
                            <m:t>𝑆</m:t>
                          </m:r>
                        </m:e>
                      </m:d>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𝑏𝑢𝑑𝑔𝑒𝑡</m:t>
                      </m:r>
                    </m:oMath>
                  </m:oMathPara>
                </a14:m>
                <a:endParaRPr lang="en-US" sz="1600" dirty="0">
                  <a:solidFill>
                    <a:srgbClr val="000000"/>
                  </a:solidFill>
                  <a:latin typeface="Helvetica Neue Regular" charset="0"/>
                  <a:cs typeface="Helvetica Neue Regular"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568977" y="2092327"/>
                <a:ext cx="2849691" cy="1038939"/>
              </a:xfrm>
              <a:prstGeom prst="rect">
                <a:avLst/>
              </a:prstGeom>
              <a:blipFill rotWithShape="0">
                <a:blip r:embed="rId3"/>
                <a:stretch>
                  <a:fillRect b="-31579"/>
                </a:stretch>
              </a:blipFill>
            </p:spPr>
            <p:txBody>
              <a:bodyPr/>
              <a:lstStyle/>
              <a:p>
                <a:r>
                  <a:rPr lang="en-US">
                    <a:noFill/>
                  </a:rPr>
                  <a:t> </a:t>
                </a:r>
              </a:p>
            </p:txBody>
          </p:sp>
        </mc:Fallback>
      </mc:AlternateContent>
      <p:cxnSp>
        <p:nvCxnSpPr>
          <p:cNvPr id="9" name="Straight Arrow Connector 8"/>
          <p:cNvCxnSpPr/>
          <p:nvPr/>
        </p:nvCxnSpPr>
        <p:spPr>
          <a:xfrm flipV="1">
            <a:off x="793468" y="2128670"/>
            <a:ext cx="0" cy="2165685"/>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5400000" flipV="1">
            <a:off x="1952511" y="3135312"/>
            <a:ext cx="0" cy="2318086"/>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1238636" y="3428081"/>
            <a:ext cx="108284" cy="10828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3" name="Oval 12"/>
          <p:cNvSpPr/>
          <p:nvPr/>
        </p:nvSpPr>
        <p:spPr>
          <a:xfrm>
            <a:off x="1575186" y="3893905"/>
            <a:ext cx="108284" cy="10828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4" name="Oval 13"/>
          <p:cNvSpPr/>
          <p:nvPr/>
        </p:nvSpPr>
        <p:spPr>
          <a:xfrm>
            <a:off x="1575186" y="2738581"/>
            <a:ext cx="108284" cy="10828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5" name="Oval 14"/>
          <p:cNvSpPr/>
          <p:nvPr/>
        </p:nvSpPr>
        <p:spPr>
          <a:xfrm>
            <a:off x="2810854" y="2846865"/>
            <a:ext cx="108284" cy="10828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6" name="Oval 15"/>
          <p:cNvSpPr/>
          <p:nvPr/>
        </p:nvSpPr>
        <p:spPr>
          <a:xfrm>
            <a:off x="2175095" y="3005175"/>
            <a:ext cx="108284" cy="10828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7" name="Oval 16"/>
          <p:cNvSpPr/>
          <p:nvPr/>
        </p:nvSpPr>
        <p:spPr>
          <a:xfrm>
            <a:off x="1876309" y="3541481"/>
            <a:ext cx="108284" cy="10828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8" name="Oval 17"/>
          <p:cNvSpPr/>
          <p:nvPr/>
        </p:nvSpPr>
        <p:spPr>
          <a:xfrm>
            <a:off x="2562110" y="3711823"/>
            <a:ext cx="108284" cy="10828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9" name="Oval 18"/>
          <p:cNvSpPr/>
          <p:nvPr/>
        </p:nvSpPr>
        <p:spPr>
          <a:xfrm>
            <a:off x="2175095" y="2473886"/>
            <a:ext cx="108284" cy="10828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20" name="Oval 19"/>
          <p:cNvSpPr/>
          <p:nvPr/>
        </p:nvSpPr>
        <p:spPr>
          <a:xfrm>
            <a:off x="1172129" y="2891875"/>
            <a:ext cx="108284" cy="10828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21" name="Oval 20"/>
          <p:cNvSpPr/>
          <p:nvPr/>
        </p:nvSpPr>
        <p:spPr>
          <a:xfrm>
            <a:off x="2155088" y="4029660"/>
            <a:ext cx="108284" cy="10828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23" name="TextBox 22"/>
          <p:cNvSpPr txBox="1"/>
          <p:nvPr/>
        </p:nvSpPr>
        <p:spPr>
          <a:xfrm>
            <a:off x="1908484" y="2038582"/>
            <a:ext cx="2081464" cy="338554"/>
          </a:xfrm>
          <a:prstGeom prst="rect">
            <a:avLst/>
          </a:prstGeom>
          <a:noFill/>
        </p:spPr>
        <p:txBody>
          <a:bodyPr wrap="squar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S (intended user set) </a:t>
            </a:r>
          </a:p>
        </p:txBody>
      </p:sp>
      <p:sp>
        <p:nvSpPr>
          <p:cNvPr id="24" name="Rounded Rectangular Callout 23"/>
          <p:cNvSpPr/>
          <p:nvPr/>
        </p:nvSpPr>
        <p:spPr>
          <a:xfrm>
            <a:off x="6260130" y="1849102"/>
            <a:ext cx="1876392" cy="302442"/>
          </a:xfrm>
          <a:prstGeom prst="wedgeRoundRectCallout">
            <a:avLst>
              <a:gd name="adj1" fmla="val -60911"/>
              <a:gd name="adj2" fmla="val 82165"/>
              <a:gd name="adj3" fmla="val 1666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User preferences</a:t>
            </a:r>
          </a:p>
        </p:txBody>
      </p:sp>
      <p:sp>
        <p:nvSpPr>
          <p:cNvPr id="25" name="Rounded Rectangular Callout 24"/>
          <p:cNvSpPr/>
          <p:nvPr/>
        </p:nvSpPr>
        <p:spPr>
          <a:xfrm>
            <a:off x="5115078" y="3237070"/>
            <a:ext cx="1866591" cy="332733"/>
          </a:xfrm>
          <a:prstGeom prst="wedgeRoundRectCallout">
            <a:avLst>
              <a:gd name="adj1" fmla="val -9443"/>
              <a:gd name="adj2" fmla="val -99042"/>
              <a:gd name="adj3" fmla="val 1666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Cost for the set S</a:t>
            </a:r>
          </a:p>
        </p:txBody>
      </p:sp>
      <p:sp>
        <p:nvSpPr>
          <p:cNvPr id="26" name="Rounded Rectangle 25"/>
          <p:cNvSpPr/>
          <p:nvPr/>
        </p:nvSpPr>
        <p:spPr>
          <a:xfrm>
            <a:off x="1672055" y="872096"/>
            <a:ext cx="6245026" cy="536206"/>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Helvetica Neue Regular" charset="0"/>
              </a:rPr>
              <a:t>Problem</a:t>
            </a:r>
            <a:r>
              <a:rPr lang="en-US" dirty="0">
                <a:latin typeface="Helvetica Neue Regular" charset="0"/>
              </a:rPr>
              <a:t>:  Find a set S that maximize the unknown user preference within a budget (e.g., number of interactions) </a:t>
            </a:r>
          </a:p>
        </p:txBody>
      </p:sp>
      <p:sp>
        <p:nvSpPr>
          <p:cNvPr id="28" name="TextBox 27">
            <a:extLst>
              <a:ext uri="{FF2B5EF4-FFF2-40B4-BE49-F238E27FC236}">
                <a16:creationId xmlns:a16="http://schemas.microsoft.com/office/drawing/2014/main" id="{0F6A93D2-D52D-2047-8B98-413345AF7344}"/>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50456777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 step back </a:t>
            </a:r>
            <a:r>
              <a:rPr lang="mr-IN" dirty="0"/>
              <a:t>…</a:t>
            </a:r>
            <a:r>
              <a:rPr lang="en-US" dirty="0"/>
              <a:t> </a:t>
            </a:r>
          </a:p>
        </p:txBody>
      </p:sp>
      <p:sp>
        <p:nvSpPr>
          <p:cNvPr id="3" name="Subtitle 2"/>
          <p:cNvSpPr>
            <a:spLocks noGrp="1"/>
          </p:cNvSpPr>
          <p:nvPr>
            <p:ph type="subTitle" idx="1"/>
          </p:nvPr>
        </p:nvSpPr>
        <p:spPr>
          <a:xfrm>
            <a:off x="2403464" y="919658"/>
            <a:ext cx="5148072" cy="649224"/>
          </a:xfrm>
        </p:spPr>
        <p:txBody>
          <a:bodyPr/>
          <a:lstStyle/>
          <a:p>
            <a:r>
              <a:rPr lang="en-US" dirty="0"/>
              <a:t>Learning from an unknown environment </a:t>
            </a:r>
            <a:r>
              <a:rPr lang="mr-IN" dirty="0"/>
              <a:t>…</a:t>
            </a:r>
            <a:endParaRPr lang="en-US" dirty="0"/>
          </a:p>
        </p:txBody>
      </p:sp>
      <p:sp>
        <p:nvSpPr>
          <p:cNvPr id="4" name="Footer Placeholder 3"/>
          <p:cNvSpPr>
            <a:spLocks noGrp="1"/>
          </p:cNvSpPr>
          <p:nvPr>
            <p:ph type="ftr" sz="quarter" idx="10"/>
          </p:nvPr>
        </p:nvSpPr>
        <p:spPr/>
        <p:txBody>
          <a:body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pic>
        <p:nvPicPr>
          <p:cNvPr id="1026" name="Picture 2" descr="mage result for blindfold seek"/>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30388" y="1568882"/>
            <a:ext cx="5195342" cy="2922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52747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Multi-armed bandits</a:t>
            </a:r>
          </a:p>
        </p:txBody>
      </p:sp>
      <p:sp>
        <p:nvSpPr>
          <p:cNvPr id="11" name="Content Placeholder 10"/>
          <p:cNvSpPr>
            <a:spLocks noGrp="1"/>
          </p:cNvSpPr>
          <p:nvPr>
            <p:ph idx="1"/>
          </p:nvPr>
        </p:nvSpPr>
        <p:spPr/>
        <p:txBody>
          <a:bodyPr/>
          <a:lstStyle/>
          <a:p>
            <a:pPr marL="285750" indent="-285750">
              <a:buFont typeface="Arial" charset="0"/>
              <a:buChar char="•"/>
            </a:pPr>
            <a:r>
              <a:rPr lang="en-US" dirty="0"/>
              <a:t>Maximize the </a:t>
            </a:r>
            <a:r>
              <a:rPr lang="en-US" dirty="0">
                <a:solidFill>
                  <a:srgbClr val="C00000"/>
                </a:solidFill>
              </a:rPr>
              <a:t>reward</a:t>
            </a:r>
            <a:r>
              <a:rPr lang="en-US" dirty="0"/>
              <a:t> by successively playing gamble machines (the ‘arms’ of the bandits) </a:t>
            </a:r>
          </a:p>
          <a:p>
            <a:pPr marL="285750" indent="-285750">
              <a:buFont typeface="Arial" charset="0"/>
              <a:buChar char="•"/>
            </a:pPr>
            <a:r>
              <a:rPr lang="en-US" dirty="0"/>
              <a:t> Invented in </a:t>
            </a:r>
            <a:r>
              <a:rPr lang="en-US" b="1" dirty="0"/>
              <a:t>early 1950s</a:t>
            </a:r>
            <a:r>
              <a:rPr lang="en-US" dirty="0"/>
              <a:t> by Robbins for decision making under uncertainty when the environment is unknown </a:t>
            </a:r>
          </a:p>
          <a:p>
            <a:pPr marL="285750" indent="-285750">
              <a:buFont typeface="Arial" charset="0"/>
              <a:buChar char="•"/>
            </a:pPr>
            <a:r>
              <a:rPr lang="en-US" dirty="0"/>
              <a:t>The reward is unknown ahead of time</a:t>
            </a:r>
          </a:p>
          <a:p>
            <a:pPr marL="285750" indent="-285750">
              <a:buFont typeface="Arial" charset="0"/>
              <a:buChar char="•"/>
            </a:pPr>
            <a:endParaRPr lang="en-US" dirty="0"/>
          </a:p>
        </p:txBody>
      </p:sp>
      <p:pic>
        <p:nvPicPr>
          <p:cNvPr id="28" name="Picture 2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1790" y="2473255"/>
            <a:ext cx="1900903" cy="1900903"/>
          </a:xfrm>
          <a:prstGeom prst="rect">
            <a:avLst/>
          </a:prstGeom>
        </p:spPr>
      </p:pic>
      <p:pic>
        <p:nvPicPr>
          <p:cNvPr id="29" name="Picture 2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1233" y="2473253"/>
            <a:ext cx="1900903" cy="1900903"/>
          </a:xfrm>
          <a:prstGeom prst="rect">
            <a:avLst/>
          </a:prstGeom>
        </p:spPr>
      </p:pic>
      <p:pic>
        <p:nvPicPr>
          <p:cNvPr id="30" name="Picture 2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77130" y="2473253"/>
            <a:ext cx="1900903" cy="1900903"/>
          </a:xfrm>
          <a:prstGeom prst="rect">
            <a:avLst/>
          </a:prstGeom>
        </p:spPr>
      </p:pic>
      <p:sp>
        <p:nvSpPr>
          <p:cNvPr id="31" name="TextBox 30"/>
          <p:cNvSpPr txBox="1"/>
          <p:nvPr/>
        </p:nvSpPr>
        <p:spPr>
          <a:xfrm>
            <a:off x="7870908" y="3162094"/>
            <a:ext cx="538930" cy="707886"/>
          </a:xfrm>
          <a:prstGeom prst="rect">
            <a:avLst/>
          </a:prstGeom>
          <a:noFill/>
        </p:spPr>
        <p:txBody>
          <a:bodyPr wrap="none" rtlCol="0">
            <a:spAutoFit/>
          </a:bodyPr>
          <a:lstStyle/>
          <a:p>
            <a:r>
              <a:rPr lang="mr-IN" sz="4000" dirty="0"/>
              <a:t>…</a:t>
            </a:r>
            <a:endParaRPr lang="en-US" sz="4000" dirty="0"/>
          </a:p>
        </p:txBody>
      </p:sp>
      <mc:AlternateContent xmlns:mc="http://schemas.openxmlformats.org/markup-compatibility/2006" xmlns:a14="http://schemas.microsoft.com/office/drawing/2010/main">
        <mc:Choice Requires="a14">
          <p:sp>
            <p:nvSpPr>
              <p:cNvPr id="32" name="TextBox 31"/>
              <p:cNvSpPr txBox="1"/>
              <p:nvPr/>
            </p:nvSpPr>
            <p:spPr>
              <a:xfrm>
                <a:off x="1481070" y="4458980"/>
                <a:ext cx="1186287" cy="369332"/>
              </a:xfrm>
              <a:prstGeom prst="rect">
                <a:avLst/>
              </a:prstGeom>
              <a:noFill/>
            </p:spPr>
            <p:txBody>
              <a:bodyPr wrap="none" rtlCol="0">
                <a:spAutoFit/>
              </a:bodyPr>
              <a:lstStyle/>
              <a:p>
                <a:r>
                  <a:rPr lang="en-US" dirty="0"/>
                  <a:t>Reward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charset="0"/>
                          </a:rPr>
                          <m:t>𝑋</m:t>
                        </m:r>
                      </m:e>
                      <m:sub>
                        <m:r>
                          <a:rPr lang="en-US" b="0" i="1" dirty="0" smtClean="0">
                            <a:latin typeface="Cambria Math" charset="0"/>
                          </a:rPr>
                          <m:t>1</m:t>
                        </m:r>
                      </m:sub>
                    </m:sSub>
                  </m:oMath>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481070" y="4458980"/>
                <a:ext cx="1186287" cy="369332"/>
              </a:xfrm>
              <a:prstGeom prst="rect">
                <a:avLst/>
              </a:prstGeom>
              <a:blipFill rotWithShape="0">
                <a:blip r:embed="rId3"/>
                <a:stretch>
                  <a:fillRect l="-4615"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3743899" y="4458980"/>
                <a:ext cx="1191608" cy="369332"/>
              </a:xfrm>
              <a:prstGeom prst="rect">
                <a:avLst/>
              </a:prstGeom>
              <a:noFill/>
            </p:spPr>
            <p:txBody>
              <a:bodyPr wrap="none" rtlCol="0">
                <a:spAutoFit/>
              </a:bodyPr>
              <a:lstStyle/>
              <a:p>
                <a:r>
                  <a:rPr lang="en-US" dirty="0"/>
                  <a:t>Reward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charset="0"/>
                          </a:rPr>
                          <m:t>𝑋</m:t>
                        </m:r>
                      </m:e>
                      <m:sub>
                        <m:r>
                          <a:rPr lang="en-US" b="0" i="1" dirty="0" smtClean="0">
                            <a:latin typeface="Cambria Math" charset="0"/>
                          </a:rPr>
                          <m:t>2</m:t>
                        </m:r>
                      </m:sub>
                    </m:sSub>
                  </m:oMath>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3743899" y="4458980"/>
                <a:ext cx="1191608" cy="369332"/>
              </a:xfrm>
              <a:prstGeom prst="rect">
                <a:avLst/>
              </a:prstGeom>
              <a:blipFill rotWithShape="0">
                <a:blip r:embed="rId4"/>
                <a:stretch>
                  <a:fillRect l="-4082"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5996410" y="4442781"/>
                <a:ext cx="1191608" cy="369332"/>
              </a:xfrm>
              <a:prstGeom prst="rect">
                <a:avLst/>
              </a:prstGeom>
              <a:noFill/>
            </p:spPr>
            <p:txBody>
              <a:bodyPr wrap="none" rtlCol="0">
                <a:spAutoFit/>
              </a:bodyPr>
              <a:lstStyle/>
              <a:p>
                <a:r>
                  <a:rPr lang="en-US" dirty="0"/>
                  <a:t>Reward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charset="0"/>
                          </a:rPr>
                          <m:t>𝑋</m:t>
                        </m:r>
                      </m:e>
                      <m:sub>
                        <m:r>
                          <a:rPr lang="en-US" b="0" i="1" dirty="0" smtClean="0">
                            <a:latin typeface="Cambria Math" charset="0"/>
                          </a:rPr>
                          <m:t>3</m:t>
                        </m:r>
                      </m:sub>
                    </m:sSub>
                  </m:oMath>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5996410" y="4442781"/>
                <a:ext cx="1191608" cy="369332"/>
              </a:xfrm>
              <a:prstGeom prst="rect">
                <a:avLst/>
              </a:prstGeom>
              <a:blipFill rotWithShape="0">
                <a:blip r:embed="rId5"/>
                <a:stretch>
                  <a:fillRect l="-4615" t="-10000" b="-26667"/>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959A0BC7-8418-174B-B1B5-BB904A63A9D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89240948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Multi-armed bandits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285750" indent="-285750">
                  <a:buFont typeface="Arial" charset="0"/>
                  <a:buChar char="•"/>
                </a:pPr>
                <a:r>
                  <a:rPr lang="en-US" dirty="0"/>
                  <a:t>Reward = random variable </a:t>
                </a:r>
                <a14:m>
                  <m:oMath xmlns:m="http://schemas.openxmlformats.org/officeDocument/2006/math">
                    <m:sSub>
                      <m:sSubPr>
                        <m:ctrlPr>
                          <a:rPr lang="en-US" i="1" dirty="0">
                            <a:latin typeface="Cambria Math" panose="02040503050406030204" pitchFamily="18" charset="0"/>
                          </a:rPr>
                        </m:ctrlPr>
                      </m:sSubPr>
                      <m:e>
                        <m:r>
                          <a:rPr lang="en-US" i="1" dirty="0">
                            <a:latin typeface="Cambria Math" charset="0"/>
                          </a:rPr>
                          <m:t>𝑋</m:t>
                        </m:r>
                      </m:e>
                      <m:sub>
                        <m:r>
                          <a:rPr lang="en-US" i="1" dirty="0">
                            <a:latin typeface="Cambria Math" charset="0"/>
                          </a:rPr>
                          <m:t>𝑖</m:t>
                        </m:r>
                        <m:r>
                          <a:rPr lang="en-US" i="1" dirty="0">
                            <a:latin typeface="Cambria Math" charset="0"/>
                          </a:rPr>
                          <m:t>,</m:t>
                        </m:r>
                        <m:r>
                          <a:rPr lang="en-US" i="1" dirty="0">
                            <a:latin typeface="Cambria Math" charset="0"/>
                          </a:rPr>
                          <m:t>𝑛</m:t>
                        </m:r>
                      </m:sub>
                    </m:sSub>
                    <m:r>
                      <a:rPr lang="en-US" i="1" dirty="0">
                        <a:latin typeface="Cambria Math" charset="0"/>
                      </a:rPr>
                      <m:t> ; 1 ≤ </m:t>
                    </m:r>
                    <m:r>
                      <a:rPr lang="en-US" i="1" dirty="0">
                        <a:latin typeface="Cambria Math" charset="0"/>
                      </a:rPr>
                      <m:t>𝑖</m:t>
                    </m:r>
                    <m:r>
                      <a:rPr lang="en-US" i="1" dirty="0">
                        <a:latin typeface="Cambria Math" charset="0"/>
                      </a:rPr>
                      <m:t> ≤ </m:t>
                    </m:r>
                    <m:r>
                      <a:rPr lang="en-US" i="1" dirty="0">
                        <a:latin typeface="Cambria Math" charset="0"/>
                      </a:rPr>
                      <m:t>𝐾</m:t>
                    </m:r>
                    <m:r>
                      <a:rPr lang="en-US" i="1" dirty="0">
                        <a:latin typeface="Cambria Math" charset="0"/>
                      </a:rPr>
                      <m:t>, </m:t>
                    </m:r>
                    <m:r>
                      <a:rPr lang="en-US" i="1" dirty="0">
                        <a:latin typeface="Cambria Math" charset="0"/>
                      </a:rPr>
                      <m:t>𝑛</m:t>
                    </m:r>
                    <m:r>
                      <a:rPr lang="en-US" i="1" dirty="0">
                        <a:latin typeface="Cambria Math" charset="0"/>
                      </a:rPr>
                      <m:t> ≥ 1 </m:t>
                    </m:r>
                  </m:oMath>
                </a14:m>
                <a:r>
                  <a:rPr lang="en-US" dirty="0"/>
                  <a:t> </a:t>
                </a:r>
              </a:p>
              <a:p>
                <a:pPr marL="285750" indent="-285750">
                  <a:buFont typeface="Arial" charset="0"/>
                  <a:buChar char="•"/>
                </a:pPr>
                <a:r>
                  <a:rPr lang="en-US" dirty="0"/>
                  <a:t>𝑖 = index of the gambling machine  </a:t>
                </a:r>
              </a:p>
              <a:p>
                <a:pPr marL="285750" indent="-285750">
                  <a:buFont typeface="Arial" charset="0"/>
                  <a:buChar char="•"/>
                </a:pPr>
                <a:r>
                  <a:rPr lang="en-US" dirty="0"/>
                  <a:t>𝑛 = number of plays  </a:t>
                </a:r>
              </a:p>
              <a:p>
                <a:pPr marL="285750" indent="-285750">
                  <a:buFont typeface="Arial" charset="0"/>
                  <a:buChar char="•"/>
                </a:pPr>
                <a14:m>
                  <m:oMath xmlns:m="http://schemas.openxmlformats.org/officeDocument/2006/math">
                    <m:sSub>
                      <m:sSubPr>
                        <m:ctrlPr>
                          <a:rPr lang="en-US" i="1" dirty="0">
                            <a:latin typeface="Cambria Math" panose="02040503050406030204" pitchFamily="18" charset="0"/>
                          </a:rPr>
                        </m:ctrlPr>
                      </m:sSubPr>
                      <m:e>
                        <m:r>
                          <a:rPr lang="en-US" i="1" dirty="0">
                            <a:latin typeface="Cambria Math" charset="0"/>
                          </a:rPr>
                          <m:t>𝜇</m:t>
                        </m:r>
                      </m:e>
                      <m:sub>
                        <m:r>
                          <a:rPr lang="en-US" i="1" dirty="0">
                            <a:latin typeface="Cambria Math" charset="0"/>
                          </a:rPr>
                          <m:t>𝑖</m:t>
                        </m:r>
                      </m:sub>
                    </m:sSub>
                  </m:oMath>
                </a14:m>
                <a:r>
                  <a:rPr lang="en-US" dirty="0"/>
                  <a:t> = expected reward of machine 𝑖. </a:t>
                </a:r>
              </a:p>
              <a:p>
                <a:pPr marL="285750" indent="-285750">
                  <a:buFont typeface="Arial" charset="0"/>
                  <a:buChar char="•"/>
                </a:pPr>
                <a:endParaRPr lang="en-US" dirty="0"/>
              </a:p>
              <a:p>
                <a:pPr marL="285750" indent="-285750">
                  <a:buFont typeface="Arial" charset="0"/>
                  <a:buChar char="•"/>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513" t="-11130"/>
                </a:stretch>
              </a:blipFill>
            </p:spPr>
            <p:txBody>
              <a:bodyPr/>
              <a:lstStyle/>
              <a:p>
                <a:r>
                  <a:rPr lang="en-US">
                    <a:noFill/>
                  </a:rPr>
                  <a:t> </a:t>
                </a:r>
              </a:p>
            </p:txBody>
          </p:sp>
        </mc:Fallback>
      </mc:AlternateContent>
      <p:sp>
        <p:nvSpPr>
          <p:cNvPr id="5" name="Rounded Rectangle 4"/>
          <p:cNvSpPr/>
          <p:nvPr/>
        </p:nvSpPr>
        <p:spPr>
          <a:xfrm>
            <a:off x="342900" y="2932074"/>
            <a:ext cx="8573133" cy="1013792"/>
          </a:xfrm>
          <a:prstGeom prst="roundRect">
            <a:avLst/>
          </a:prstGeom>
          <a:solidFill>
            <a:srgbClr val="2B8CBE"/>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2000" dirty="0"/>
              <a:t>A policy, or allocation strategy 𝐴 is an algorithm that chooses the next machine to play based on the sequence of past plays and obtained rewards.</a:t>
            </a:r>
          </a:p>
        </p:txBody>
      </p:sp>
      <p:sp>
        <p:nvSpPr>
          <p:cNvPr id="7" name="TextBox 6">
            <a:extLst>
              <a:ext uri="{FF2B5EF4-FFF2-40B4-BE49-F238E27FC236}">
                <a16:creationId xmlns:a16="http://schemas.microsoft.com/office/drawing/2014/main" id="{4AE1DEF2-A9EF-6C41-B6B4-54DBB5C28F87}"/>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70033971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Exploration vs Exploitation</a:t>
            </a:r>
          </a:p>
        </p:txBody>
      </p:sp>
      <p:pic>
        <p:nvPicPr>
          <p:cNvPr id="5" name="Picture 2" descr="ernoulli bandit"/>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628779" y="760585"/>
            <a:ext cx="5872725" cy="356076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txBox="1">
            <a:spLocks/>
          </p:cNvSpPr>
          <p:nvPr/>
        </p:nvSpPr>
        <p:spPr>
          <a:xfrm>
            <a:off x="167290" y="4321347"/>
            <a:ext cx="8795702" cy="308611"/>
          </a:xfrm>
          <a:prstGeom prst="rect">
            <a:avLst/>
          </a:prstGeom>
        </p:spPr>
        <p:txBody>
          <a:bodyPr vert="horz" lIns="91440" tIns="45720" rIns="91440" bIns="45720" rtlCol="0" anchor="ctr"/>
          <a:lstStyle>
            <a:defPPr>
              <a:defRPr lang="en-US"/>
            </a:defPPr>
            <a:lvl1pPr marL="0" algn="ctr" defTabSz="457200" rtl="0" eaLnBrk="1" latinLnBrk="0" hangingPunct="1">
              <a:defRPr lang="en-US" sz="1000" b="0" i="0" kern="1200" dirty="0">
                <a:solidFill>
                  <a:srgbClr val="285096"/>
                </a:solidFill>
                <a:latin typeface="Helvetica Neue"/>
                <a:ea typeface="+mn-ea"/>
                <a:cs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a:hlinkClick r:id="rId3"/>
              </a:rPr>
              <a:t>https://lilianweng.github.io/lil-log/2018/01/23/the-multi-armed-bandit-problem-and-its-solutions.html</a:t>
            </a:r>
            <a:endParaRPr lang="en-US" sz="1050"/>
          </a:p>
        </p:txBody>
      </p:sp>
      <p:sp>
        <p:nvSpPr>
          <p:cNvPr id="8" name="TextBox 7">
            <a:extLst>
              <a:ext uri="{FF2B5EF4-FFF2-40B4-BE49-F238E27FC236}">
                <a16:creationId xmlns:a16="http://schemas.microsoft.com/office/drawing/2014/main" id="{53FAA340-CF5E-E842-B7A9-70668D977CF8}"/>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5167037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Greedy: A pure exploitation algorithm</a:t>
            </a:r>
          </a:p>
        </p:txBody>
      </p:sp>
      <p:sp>
        <p:nvSpPr>
          <p:cNvPr id="3" name="Content Placeholder 2"/>
          <p:cNvSpPr>
            <a:spLocks noGrp="1"/>
          </p:cNvSpPr>
          <p:nvPr>
            <p:ph idx="1"/>
          </p:nvPr>
        </p:nvSpPr>
        <p:spPr>
          <a:xfrm>
            <a:off x="342900" y="1989438"/>
            <a:ext cx="8458200" cy="2566056"/>
          </a:xfrm>
        </p:spPr>
        <p:txBody>
          <a:bodyPr/>
          <a:lstStyle/>
          <a:p>
            <a:pPr marL="285750" indent="-285750">
              <a:buFont typeface="Arial" charset="0"/>
              <a:buChar char="•"/>
            </a:pPr>
            <a:r>
              <a:rPr lang="en-US" b="1" dirty="0">
                <a:solidFill>
                  <a:schemeClr val="accent3"/>
                </a:solidFill>
              </a:rPr>
              <a:t>Exploitation vs exploration dilemma</a:t>
            </a:r>
            <a:r>
              <a:rPr lang="en-US" dirty="0">
                <a:solidFill>
                  <a:schemeClr val="accent3"/>
                </a:solidFill>
              </a:rPr>
              <a:t>:</a:t>
            </a:r>
            <a:r>
              <a:rPr lang="en-US" dirty="0"/>
              <a:t> Should you </a:t>
            </a:r>
            <a:r>
              <a:rPr lang="en-US" dirty="0">
                <a:solidFill>
                  <a:srgbClr val="C00000"/>
                </a:solidFill>
              </a:rPr>
              <a:t>exploit</a:t>
            </a:r>
            <a:r>
              <a:rPr lang="en-US" dirty="0"/>
              <a:t> the information you’ve learned or </a:t>
            </a:r>
            <a:r>
              <a:rPr lang="en-US" dirty="0">
                <a:solidFill>
                  <a:srgbClr val="C00000"/>
                </a:solidFill>
              </a:rPr>
              <a:t>explore</a:t>
            </a:r>
            <a:r>
              <a:rPr lang="en-US" dirty="0"/>
              <a:t> new options in the hope of greater payoff? </a:t>
            </a:r>
          </a:p>
          <a:p>
            <a:pPr marL="285750" indent="-285750">
              <a:buFont typeface="Arial" charset="0"/>
              <a:buChar char="•"/>
            </a:pPr>
            <a:endParaRPr lang="en-US" dirty="0"/>
          </a:p>
          <a:p>
            <a:pPr marL="285750" indent="-285750">
              <a:buFont typeface="Arial" charset="0"/>
              <a:buChar char="•"/>
            </a:pPr>
            <a:r>
              <a:rPr lang="en-US" dirty="0"/>
              <a:t>In the </a:t>
            </a:r>
            <a:r>
              <a:rPr lang="en-US" b="1" dirty="0"/>
              <a:t>greedy case</a:t>
            </a:r>
            <a:r>
              <a:rPr lang="en-US" dirty="0"/>
              <a:t>, the balance is completely towards </a:t>
            </a:r>
            <a:r>
              <a:rPr lang="en-US" b="1" dirty="0"/>
              <a:t>exploitation</a:t>
            </a:r>
          </a:p>
          <a:p>
            <a:pPr marL="285750" indent="-285750">
              <a:buFont typeface="Arial" charset="0"/>
              <a:buChar char="•"/>
            </a:pPr>
            <a:r>
              <a:rPr lang="en-US" dirty="0"/>
              <a:t>Yet, </a:t>
            </a:r>
            <a:r>
              <a:rPr lang="en-US" b="1" dirty="0"/>
              <a:t>only exploitation will not lead to a good solution</a:t>
            </a:r>
          </a:p>
          <a:p>
            <a:pPr marL="285750" indent="-285750">
              <a:buFont typeface="Arial" charset="0"/>
              <a:buChar char="•"/>
            </a:pPr>
            <a:endParaRPr lang="en-US" dirty="0"/>
          </a:p>
        </p:txBody>
      </p:sp>
      <p:sp>
        <p:nvSpPr>
          <p:cNvPr id="6" name="Rounded Rectangle 5"/>
          <p:cNvSpPr/>
          <p:nvPr/>
        </p:nvSpPr>
        <p:spPr>
          <a:xfrm>
            <a:off x="634411" y="922856"/>
            <a:ext cx="7447341" cy="477079"/>
          </a:xfrm>
          <a:prstGeom prst="roundRect">
            <a:avLst/>
          </a:prstGeom>
          <a:solidFill>
            <a:srgbClr val="2B8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Choose the machine with current best expected reward</a:t>
            </a:r>
          </a:p>
        </p:txBody>
      </p:sp>
      <p:sp>
        <p:nvSpPr>
          <p:cNvPr id="8" name="TextBox 7">
            <a:extLst>
              <a:ext uri="{FF2B5EF4-FFF2-40B4-BE49-F238E27FC236}">
                <a16:creationId xmlns:a16="http://schemas.microsoft.com/office/drawing/2014/main" id="{BB9A2DA5-111A-444B-8C52-020118BFD73F}"/>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08478516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measure - Regret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lvl="0" indent="0" defTabSz="914400">
                  <a:spcAft>
                    <a:spcPts val="0"/>
                  </a:spcAft>
                  <a:buSzTx/>
                  <a:defRPr/>
                </a:pPr>
                <a:r>
                  <a:rPr lang="en-US" dirty="0"/>
                  <a:t>Total expected regret (after T plays): </a:t>
                </a:r>
              </a:p>
              <a:p>
                <a:pPr marL="0" lvl="0" indent="0" defTabSz="914400">
                  <a:spcAft>
                    <a:spcPts val="0"/>
                  </a:spcAft>
                  <a:buSzTx/>
                  <a:defRPr/>
                </a:pPr>
                <a:endParaRPr lang="en-US" dirty="0"/>
              </a:p>
              <a:p>
                <a:pPr marL="0" lvl="0" indent="0" defTabSz="914400">
                  <a:spcAft>
                    <a:spcPts val="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charset="0"/>
                            </a:rPr>
                            <m:t>𝑅</m:t>
                          </m:r>
                        </m:e>
                        <m:sub>
                          <m:r>
                            <a:rPr lang="en-US" i="1">
                              <a:latin typeface="Cambria Math" charset="0"/>
                            </a:rPr>
                            <m:t>𝑇</m:t>
                          </m:r>
                        </m:sub>
                      </m:sSub>
                      <m:r>
                        <a:rPr lang="en-US" i="1">
                          <a:latin typeface="Cambria Math" charset="0"/>
                        </a:rPr>
                        <m:t> =</m:t>
                      </m:r>
                      <m:sSup>
                        <m:sSupPr>
                          <m:ctrlPr>
                            <a:rPr lang="en-US" i="1">
                              <a:latin typeface="Cambria Math" panose="02040503050406030204" pitchFamily="18" charset="0"/>
                            </a:rPr>
                          </m:ctrlPr>
                        </m:sSupPr>
                        <m:e>
                          <m:r>
                            <a:rPr lang="en-US" i="1">
                              <a:latin typeface="Cambria Math" charset="0"/>
                            </a:rPr>
                            <m:t>𝜇</m:t>
                          </m:r>
                        </m:e>
                        <m:sup>
                          <m:r>
                            <a:rPr lang="en-US" i="1">
                              <a:latin typeface="Cambria Math" charset="0"/>
                            </a:rPr>
                            <m:t>∗</m:t>
                          </m:r>
                        </m:sup>
                      </m:sSup>
                      <m:r>
                        <a:rPr lang="en-US" i="1">
                          <a:latin typeface="Cambria Math" charset="0"/>
                        </a:rPr>
                        <m:t>⋅</m:t>
                      </m:r>
                      <m:r>
                        <a:rPr lang="en-US" i="1">
                          <a:latin typeface="Cambria Math" charset="0"/>
                        </a:rPr>
                        <m:t>𝑇</m:t>
                      </m:r>
                      <m:r>
                        <a:rPr lang="en-US" i="1">
                          <a:latin typeface="Cambria Math" charset="0"/>
                        </a:rPr>
                        <m:t>−</m:t>
                      </m:r>
                      <m:nary>
                        <m:naryPr>
                          <m:chr m:val="∑"/>
                          <m:ctrlPr>
                            <a:rPr lang="en-US" i="1">
                              <a:latin typeface="Cambria Math" panose="02040503050406030204" pitchFamily="18" charset="0"/>
                            </a:rPr>
                          </m:ctrlPr>
                        </m:naryPr>
                        <m:sub>
                          <m:r>
                            <a:rPr lang="en-US" i="1">
                              <a:latin typeface="Cambria Math" charset="0"/>
                            </a:rPr>
                            <m:t>𝑖</m:t>
                          </m:r>
                          <m:r>
                            <a:rPr lang="en-US" i="1">
                              <a:latin typeface="Cambria Math" charset="0"/>
                            </a:rPr>
                            <m:t>=1</m:t>
                          </m:r>
                        </m:sub>
                        <m:sup>
                          <m:r>
                            <a:rPr lang="en-US" i="1">
                              <a:latin typeface="Cambria Math" charset="0"/>
                            </a:rPr>
                            <m:t>𝐾</m:t>
                          </m:r>
                        </m:sup>
                        <m:e>
                          <m:sSub>
                            <m:sSubPr>
                              <m:ctrlPr>
                                <a:rPr lang="en-US" i="1">
                                  <a:latin typeface="Cambria Math" panose="02040503050406030204" pitchFamily="18" charset="0"/>
                                </a:rPr>
                              </m:ctrlPr>
                            </m:sSubPr>
                            <m:e>
                              <m:r>
                                <a:rPr lang="en-US" i="1">
                                  <a:latin typeface="Cambria Math" charset="0"/>
                                </a:rPr>
                                <m:t>𝜇</m:t>
                              </m:r>
                            </m:e>
                            <m:sub>
                              <m:r>
                                <a:rPr lang="en-US" i="1">
                                  <a:latin typeface="Cambria Math" charset="0"/>
                                </a:rPr>
                                <m:t>𝑗</m:t>
                              </m:r>
                            </m:sub>
                          </m:sSub>
                          <m:r>
                            <a:rPr lang="en-US" i="1">
                              <a:latin typeface="Cambria Math" charset="0"/>
                            </a:rPr>
                            <m:t>⋅</m:t>
                          </m:r>
                          <m:r>
                            <a:rPr lang="en-US" i="1">
                              <a:latin typeface="Cambria Math" charset="0"/>
                              <a:ea typeface="Cambria Math" charset="0"/>
                              <a:cs typeface="Cambria Math" charset="0"/>
                            </a:rPr>
                            <m:t>𝔼</m:t>
                          </m:r>
                        </m:e>
                      </m:nary>
                      <m:r>
                        <a:rPr lang="en-US" i="1">
                          <a:latin typeface="Cambria Math" charset="0"/>
                        </a:rPr>
                        <m:t>[</m:t>
                      </m:r>
                      <m:sSub>
                        <m:sSubPr>
                          <m:ctrlPr>
                            <a:rPr lang="en-US" i="1">
                              <a:latin typeface="Cambria Math" panose="02040503050406030204" pitchFamily="18" charset="0"/>
                            </a:rPr>
                          </m:ctrlPr>
                        </m:sSubPr>
                        <m:e>
                          <m:r>
                            <a:rPr lang="en-US" i="1">
                              <a:latin typeface="Cambria Math" charset="0"/>
                            </a:rPr>
                            <m:t>𝑁</m:t>
                          </m:r>
                        </m:e>
                        <m:sub>
                          <m:r>
                            <a:rPr lang="en-US" i="1">
                              <a:latin typeface="Cambria Math" charset="0"/>
                            </a:rPr>
                            <m:t>𝑖</m:t>
                          </m:r>
                          <m:r>
                            <a:rPr lang="en-US" i="1">
                              <a:latin typeface="Cambria Math" charset="0"/>
                            </a:rPr>
                            <m:t>,</m:t>
                          </m:r>
                          <m:r>
                            <a:rPr lang="en-US" i="1">
                              <a:latin typeface="Cambria Math" charset="0"/>
                            </a:rPr>
                            <m:t>𝑇</m:t>
                          </m:r>
                        </m:sub>
                      </m:sSub>
                      <m:r>
                        <a:rPr lang="en-US" i="1">
                          <a:latin typeface="Cambria Math" charset="0"/>
                        </a:rPr>
                        <m:t>]</m:t>
                      </m:r>
                    </m:oMath>
                  </m:oMathPara>
                </a14:m>
                <a:endParaRPr lang="en-US" dirty="0"/>
              </a:p>
              <a:p>
                <a:pPr marL="0" lvl="0" indent="0" defTabSz="914400">
                  <a:spcAft>
                    <a:spcPts val="0"/>
                  </a:spcAft>
                </a:pPr>
                <a:endParaRPr lang="en-US" dirty="0"/>
              </a:p>
              <a:p>
                <a:pPr marL="0" lvl="0" indent="0" defTabSz="914400">
                  <a:spcAft>
                    <a:spcPts val="0"/>
                  </a:spcAft>
                </a:pPr>
                <a14:m>
                  <m:oMath xmlns:m="http://schemas.openxmlformats.org/officeDocument/2006/math">
                    <m:sSup>
                      <m:sSupPr>
                        <m:ctrlPr>
                          <a:rPr lang="en-US" i="1">
                            <a:latin typeface="Cambria Math" panose="02040503050406030204" pitchFamily="18" charset="0"/>
                          </a:rPr>
                        </m:ctrlPr>
                      </m:sSupPr>
                      <m:e>
                        <m:r>
                          <a:rPr lang="en-US" i="1">
                            <a:latin typeface="Cambria Math" charset="0"/>
                          </a:rPr>
                          <m:t>𝜇</m:t>
                        </m:r>
                      </m:e>
                      <m:sup>
                        <m:r>
                          <a:rPr lang="en-US" i="1">
                            <a:latin typeface="Cambria Math" charset="0"/>
                          </a:rPr>
                          <m:t>∗</m:t>
                        </m:r>
                      </m:sup>
                    </m:sSup>
                  </m:oMath>
                </a14:m>
                <a:r>
                  <a:rPr lang="en-US" dirty="0"/>
                  <a:t>: highest expected reward</a:t>
                </a:r>
              </a:p>
              <a:p>
                <a:pPr marL="0" lvl="0" indent="0" defTabSz="914400">
                  <a:spcAft>
                    <a:spcPts val="0"/>
                  </a:spcAft>
                </a:pPr>
                <a14:m>
                  <m:oMath xmlns:m="http://schemas.openxmlformats.org/officeDocument/2006/math">
                    <m:r>
                      <a:rPr lang="en-US" i="1">
                        <a:latin typeface="Cambria Math" charset="0"/>
                      </a:rPr>
                      <m:t>𝔼</m:t>
                    </m:r>
                    <m:r>
                      <a:rPr lang="en-US" i="1">
                        <a:latin typeface="Cambria Math" charset="0"/>
                      </a:rPr>
                      <m:t>[</m:t>
                    </m:r>
                    <m:sSub>
                      <m:sSubPr>
                        <m:ctrlPr>
                          <a:rPr lang="en-US" i="1">
                            <a:latin typeface="Cambria Math" panose="02040503050406030204" pitchFamily="18" charset="0"/>
                          </a:rPr>
                        </m:ctrlPr>
                      </m:sSubPr>
                      <m:e>
                        <m:r>
                          <a:rPr lang="en-US" i="1">
                            <a:latin typeface="Cambria Math" charset="0"/>
                          </a:rPr>
                          <m:t>𝑁</m:t>
                        </m:r>
                      </m:e>
                      <m:sub>
                        <m:r>
                          <a:rPr lang="en-US" i="1">
                            <a:latin typeface="Cambria Math" charset="0"/>
                          </a:rPr>
                          <m:t>𝑖</m:t>
                        </m:r>
                        <m:r>
                          <a:rPr lang="en-US" i="1">
                            <a:latin typeface="Cambria Math" charset="0"/>
                          </a:rPr>
                          <m:t>,</m:t>
                        </m:r>
                        <m:r>
                          <a:rPr lang="en-US" i="1">
                            <a:latin typeface="Cambria Math" charset="0"/>
                          </a:rPr>
                          <m:t>𝑇</m:t>
                        </m:r>
                      </m:sub>
                    </m:sSub>
                    <m:r>
                      <a:rPr lang="en-US" i="1">
                        <a:latin typeface="Cambria Math" charset="0"/>
                      </a:rPr>
                      <m:t>]</m:t>
                    </m:r>
                  </m:oMath>
                </a14:m>
                <a:r>
                  <a:rPr lang="en-US" dirty="0"/>
                  <a:t>: expected number of times machine </a:t>
                </a:r>
                <a:r>
                  <a:rPr lang="en-US" i="1" dirty="0"/>
                  <a:t>i</a:t>
                </a:r>
                <a:r>
                  <a:rPr lang="en-US" dirty="0"/>
                  <a:t> is played</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657" t="-2226"/>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26B9F0F3-A693-E744-B71C-76AEB0F12003}"/>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8586407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optimistic view</a:t>
            </a:r>
          </a:p>
        </p:txBody>
      </p:sp>
      <p:sp>
        <p:nvSpPr>
          <p:cNvPr id="3" name="Content Placeholder 2"/>
          <p:cNvSpPr>
            <a:spLocks noGrp="1"/>
          </p:cNvSpPr>
          <p:nvPr>
            <p:ph idx="1"/>
          </p:nvPr>
        </p:nvSpPr>
        <p:spPr/>
        <p:txBody>
          <a:bodyPr/>
          <a:lstStyle/>
          <a:p>
            <a:endParaRPr lang="en-US"/>
          </a:p>
        </p:txBody>
      </p:sp>
      <p:pic>
        <p:nvPicPr>
          <p:cNvPr id="5" name="Picture 2" descr="mage result for optimism turtle flyi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64724" y="933196"/>
            <a:ext cx="3029099" cy="362229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CE68B84-936A-E141-A8EB-19CA416573F4}"/>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8464901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Upper confidence bound (UCB) algorithm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42900" y="1559451"/>
                <a:ext cx="8458200" cy="3560248"/>
              </a:xfrm>
            </p:spPr>
            <p:txBody>
              <a:bodyPr/>
              <a:lstStyle/>
              <a:p>
                <a:pPr marL="457200" indent="-457200">
                  <a:spcAft>
                    <a:spcPts val="0"/>
                  </a:spcAft>
                  <a:buFont typeface="+mj-lt"/>
                  <a:buAutoNum type="arabicPeriod"/>
                  <a:defRPr/>
                </a:pPr>
                <a:r>
                  <a:rPr lang="en-US" dirty="0"/>
                  <a:t>Pull at each time </a:t>
                </a:r>
                <a14:m>
                  <m:oMath xmlns:m="http://schemas.openxmlformats.org/officeDocument/2006/math">
                    <m:r>
                      <a:rPr lang="en-US" i="1" dirty="0">
                        <a:latin typeface="Cambria Math" charset="0"/>
                      </a:rPr>
                      <m:t>𝑡</m:t>
                    </m:r>
                  </m:oMath>
                </a14:m>
                <a:r>
                  <a:rPr lang="en-US" dirty="0"/>
                  <a:t> the arm with the maximum probability of being the best</a:t>
                </a:r>
              </a:p>
              <a:p>
                <a:pPr marL="457200" indent="-457200">
                  <a:spcAft>
                    <a:spcPts val="0"/>
                  </a:spcAft>
                  <a:buFont typeface="+mj-lt"/>
                  <a:buAutoNum type="arabicPeriod"/>
                  <a:defRPr/>
                </a:pPr>
                <a:endParaRPr lang="en-US" dirty="0"/>
              </a:p>
              <a:p>
                <a:pPr marL="457200" indent="-457200">
                  <a:spcAft>
                    <a:spcPts val="0"/>
                  </a:spcAft>
                  <a:buFont typeface="+mj-lt"/>
                  <a:buAutoNum type="arabicPeriod"/>
                  <a:defRPr/>
                </a:pPr>
                <a:endParaRPr lang="en-US" dirty="0"/>
              </a:p>
              <a:p>
                <a:pPr marL="457200" indent="-457200">
                  <a:spcAft>
                    <a:spcPts val="0"/>
                  </a:spcAft>
                  <a:buFont typeface="+mj-lt"/>
                  <a:buAutoNum type="arabicPeriod"/>
                  <a:defRPr/>
                </a:pPr>
                <a:endParaRPr lang="en-US" dirty="0"/>
              </a:p>
              <a:p>
                <a:pPr marL="457200" indent="-457200">
                  <a:spcAft>
                    <a:spcPts val="0"/>
                  </a:spcAft>
                  <a:buFont typeface="+mj-lt"/>
                  <a:buAutoNum type="arabicPeriod"/>
                  <a:defRPr/>
                </a:pPr>
                <a:endParaRPr lang="en-US" dirty="0"/>
              </a:p>
              <a:p>
                <a:pPr marL="457200" indent="-457200">
                  <a:spcAft>
                    <a:spcPts val="0"/>
                  </a:spcAft>
                  <a:buFont typeface="+mj-lt"/>
                  <a:buAutoNum type="arabicPeriod"/>
                  <a:defRPr/>
                </a:pPr>
                <a:endParaRPr lang="en-US" dirty="0"/>
              </a:p>
              <a:p>
                <a:pPr marL="457200" indent="-457200">
                  <a:spcAft>
                    <a:spcPts val="0"/>
                  </a:spcAft>
                  <a:buFont typeface="+mj-lt"/>
                  <a:buAutoNum type="arabicPeriod"/>
                  <a:defRPr/>
                </a:pPr>
                <a:r>
                  <a:rPr lang="en-US" dirty="0"/>
                  <a:t>Repeat until the budget (number of steps T) is depleted</a:t>
                </a:r>
              </a:p>
              <a:p>
                <a:pPr marL="0" indent="0" algn="just">
                  <a:spcAft>
                    <a:spcPts val="0"/>
                  </a:spcAft>
                  <a:defRPr/>
                </a:pPr>
                <a:endParaRPr lang="en-US" i="1" dirty="0">
                  <a:latin typeface="Cambria Math" charset="0"/>
                </a:endParaRPr>
              </a:p>
              <a:p>
                <a:pPr marL="0" indent="0" algn="just">
                  <a:spcAft>
                    <a:spcPts val="0"/>
                  </a:spcAft>
                  <a:defRPr/>
                </a:pPr>
                <a14:m>
                  <m:oMath xmlns:m="http://schemas.openxmlformats.org/officeDocument/2006/math">
                    <m:sSub>
                      <m:sSubPr>
                        <m:ctrlPr>
                          <a:rPr lang="en-US" i="1">
                            <a:latin typeface="Cambria Math" panose="02040503050406030204" pitchFamily="18" charset="0"/>
                          </a:rPr>
                        </m:ctrlPr>
                      </m:sSubPr>
                      <m:e>
                        <m:r>
                          <a:rPr lang="en-US" i="1">
                            <a:latin typeface="Cambria Math" charset="0"/>
                          </a:rPr>
                          <m:t>𝑛</m:t>
                        </m:r>
                      </m:e>
                      <m:sub>
                        <m:r>
                          <a:rPr lang="en-US" i="1">
                            <a:latin typeface="Cambria Math" charset="0"/>
                          </a:rPr>
                          <m:t>𝑗</m:t>
                        </m:r>
                      </m:sub>
                    </m:sSub>
                  </m:oMath>
                </a14:m>
                <a:r>
                  <a:rPr lang="en-US" dirty="0"/>
                  <a:t>: number of times the arm j has been pulled</a:t>
                </a:r>
              </a:p>
              <a:p>
                <a:pPr marL="0" indent="0" algn="just">
                  <a:spcAft>
                    <a:spcPts val="0"/>
                  </a:spcAft>
                  <a:defRPr/>
                </a:pPr>
                <a:r>
                  <a:rPr lang="en-US" b="1" dirty="0"/>
                  <a:t>Balance exploration and exploitation:</a:t>
                </a:r>
                <a:r>
                  <a:rPr lang="en-US" dirty="0"/>
                  <a:t> The uncertainty diminishes as the time passes</a:t>
                </a:r>
              </a:p>
              <a:p>
                <a:pPr marL="457200" indent="-457200">
                  <a:spcAft>
                    <a:spcPts val="0"/>
                  </a:spcAft>
                  <a:buFont typeface="+mj-lt"/>
                  <a:buAutoNum type="arabicPeriod"/>
                  <a:defRPr/>
                </a:pPr>
                <a:endParaRPr lang="en-US" dirty="0"/>
              </a:p>
              <a:p>
                <a:pPr marL="457200" indent="-457200">
                  <a:spcAft>
                    <a:spcPts val="0"/>
                  </a:spcAft>
                  <a:buFont typeface="+mj-lt"/>
                  <a:buAutoNum type="arabicPeriod"/>
                  <a:defRPr/>
                </a:pPr>
                <a:endParaRPr 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42900" y="1559451"/>
                <a:ext cx="8458200" cy="3560248"/>
              </a:xfrm>
              <a:blipFill>
                <a:blip r:embed="rId2"/>
                <a:stretch>
                  <a:fillRect l="-1649" t="-1779" r="-16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ounded Rectangle 4"/>
              <p:cNvSpPr/>
              <p:nvPr/>
            </p:nvSpPr>
            <p:spPr>
              <a:xfrm>
                <a:off x="2820202" y="1897029"/>
                <a:ext cx="3235985" cy="12134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charset="0"/>
                            </a:rPr>
                            <m:t>1</m:t>
                          </m:r>
                        </m:num>
                        <m:den>
                          <m:sSub>
                            <m:sSubPr>
                              <m:ctrlPr>
                                <a:rPr lang="en-US" b="0" i="1" smtClean="0">
                                  <a:latin typeface="Cambria Math" panose="02040503050406030204" pitchFamily="18" charset="0"/>
                                </a:rPr>
                              </m:ctrlPr>
                            </m:sSubPr>
                            <m:e>
                              <m:r>
                                <a:rPr lang="en-US" b="0" i="1" smtClean="0">
                                  <a:latin typeface="Cambria Math" charset="0"/>
                                </a:rPr>
                                <m:t>𝑛</m:t>
                              </m:r>
                            </m:e>
                            <m:sub>
                              <m:r>
                                <a:rPr lang="en-US" b="0" i="1" smtClean="0">
                                  <a:latin typeface="Cambria Math" charset="0"/>
                                </a:rPr>
                                <m:t>𝑗</m:t>
                              </m:r>
                            </m:sub>
                          </m:sSub>
                        </m:den>
                      </m:f>
                      <m:nary>
                        <m:naryPr>
                          <m:chr m:val="∑"/>
                          <m:ctrlPr>
                            <a:rPr lang="en-US" b="0" i="1" smtClean="0">
                              <a:latin typeface="Cambria Math" panose="02040503050406030204" pitchFamily="18" charset="0"/>
                            </a:rPr>
                          </m:ctrlPr>
                        </m:naryPr>
                        <m:sub>
                          <m:r>
                            <a:rPr lang="en-US" b="0" i="1" smtClean="0">
                              <a:latin typeface="Cambria Math" charset="0"/>
                            </a:rPr>
                            <m:t>𝑠</m:t>
                          </m:r>
                          <m:r>
                            <a:rPr lang="en-US" b="0" i="1" smtClean="0">
                              <a:latin typeface="Cambria Math" charset="0"/>
                            </a:rPr>
                            <m:t>=1</m:t>
                          </m:r>
                        </m:sub>
                        <m:sup>
                          <m:sSub>
                            <m:sSubPr>
                              <m:ctrlPr>
                                <a:rPr lang="en-US" b="0" i="1" smtClean="0">
                                  <a:latin typeface="Cambria Math" panose="02040503050406030204" pitchFamily="18" charset="0"/>
                                </a:rPr>
                              </m:ctrlPr>
                            </m:sSubPr>
                            <m:e>
                              <m:r>
                                <a:rPr lang="en-US" b="0" i="1" smtClean="0">
                                  <a:latin typeface="Cambria Math" charset="0"/>
                                </a:rPr>
                                <m:t>𝑛</m:t>
                              </m:r>
                            </m:e>
                            <m:sub>
                              <m:r>
                                <a:rPr lang="en-US" b="0" i="1" smtClean="0">
                                  <a:latin typeface="Cambria Math" charset="0"/>
                                </a:rPr>
                                <m:t>𝑗</m:t>
                              </m:r>
                            </m:sub>
                          </m:sSub>
                        </m:sup>
                        <m:e>
                          <m:sSub>
                            <m:sSubPr>
                              <m:ctrlPr>
                                <a:rPr lang="en-US" b="0" i="1" smtClean="0">
                                  <a:latin typeface="Cambria Math" panose="02040503050406030204" pitchFamily="18" charset="0"/>
                                </a:rPr>
                              </m:ctrlPr>
                            </m:sSubPr>
                            <m:e>
                              <m:r>
                                <a:rPr lang="en-US" b="0" i="1" smtClean="0">
                                  <a:latin typeface="Cambria Math" charset="0"/>
                                </a:rPr>
                                <m:t>𝑋</m:t>
                              </m:r>
                            </m:e>
                            <m:sub>
                              <m:r>
                                <a:rPr lang="en-US" b="0" i="1" smtClean="0">
                                  <a:latin typeface="Cambria Math" charset="0"/>
                                </a:rPr>
                                <m:t>𝑗</m:t>
                              </m:r>
                              <m:r>
                                <a:rPr lang="en-US" b="0" i="1" smtClean="0">
                                  <a:latin typeface="Cambria Math" charset="0"/>
                                </a:rPr>
                                <m:t>,</m:t>
                              </m:r>
                              <m:r>
                                <a:rPr lang="en-US" b="0" i="1" smtClean="0">
                                  <a:latin typeface="Cambria Math" charset="0"/>
                                </a:rPr>
                                <m:t>𝑠</m:t>
                              </m:r>
                            </m:sub>
                          </m:sSub>
                        </m:e>
                      </m:nary>
                      <m:r>
                        <a:rPr lang="en-US" b="0" i="1" smtClean="0">
                          <a:latin typeface="Cambria Math" charset="0"/>
                        </a:rPr>
                        <m:t>+</m:t>
                      </m:r>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r>
                                <a:rPr lang="en-US" b="0" i="1" smtClean="0">
                                  <a:latin typeface="Cambria Math" charset="0"/>
                                </a:rPr>
                                <m:t>2</m:t>
                              </m:r>
                              <m:func>
                                <m:funcPr>
                                  <m:ctrlPr>
                                    <a:rPr lang="en-US" b="0" i="1" smtClean="0">
                                      <a:latin typeface="Cambria Math" panose="02040503050406030204" pitchFamily="18" charset="0"/>
                                    </a:rPr>
                                  </m:ctrlPr>
                                </m:funcPr>
                                <m:fName>
                                  <m:r>
                                    <m:rPr>
                                      <m:sty m:val="p"/>
                                    </m:rPr>
                                    <a:rPr lang="en-US" b="0" i="0" smtClean="0">
                                      <a:latin typeface="Cambria Math" charset="0"/>
                                    </a:rPr>
                                    <m:t>log</m:t>
                                  </m:r>
                                </m:fName>
                                <m:e>
                                  <m:d>
                                    <m:dPr>
                                      <m:ctrlPr>
                                        <a:rPr lang="en-US" b="0" i="1" smtClean="0">
                                          <a:latin typeface="Cambria Math" panose="02040503050406030204" pitchFamily="18" charset="0"/>
                                        </a:rPr>
                                      </m:ctrlPr>
                                    </m:dPr>
                                    <m:e>
                                      <m:r>
                                        <a:rPr lang="en-US" b="0" i="1" smtClean="0">
                                          <a:latin typeface="Cambria Math" charset="0"/>
                                        </a:rPr>
                                        <m:t>1/</m:t>
                                      </m:r>
                                      <m:r>
                                        <a:rPr lang="en-US" b="0" i="1" smtClean="0">
                                          <a:latin typeface="Cambria Math" charset="0"/>
                                        </a:rPr>
                                        <m:t>𝑡</m:t>
                                      </m:r>
                                    </m:e>
                                  </m:d>
                                </m:e>
                              </m:func>
                            </m:num>
                            <m:den>
                              <m:sSub>
                                <m:sSubPr>
                                  <m:ctrlPr>
                                    <a:rPr lang="en-US" b="0" i="1" smtClean="0">
                                      <a:latin typeface="Cambria Math" panose="02040503050406030204" pitchFamily="18" charset="0"/>
                                    </a:rPr>
                                  </m:ctrlPr>
                                </m:sSubPr>
                                <m:e>
                                  <m:r>
                                    <a:rPr lang="en-US" b="0" i="1" smtClean="0">
                                      <a:latin typeface="Cambria Math" charset="0"/>
                                    </a:rPr>
                                    <m:t>𝑛</m:t>
                                  </m:r>
                                </m:e>
                                <m:sub>
                                  <m:r>
                                    <a:rPr lang="en-US" b="0" i="1" smtClean="0">
                                      <a:latin typeface="Cambria Math" charset="0"/>
                                    </a:rPr>
                                    <m:t>𝑗</m:t>
                                  </m:r>
                                </m:sub>
                              </m:sSub>
                            </m:den>
                          </m:f>
                        </m:e>
                      </m:rad>
                    </m:oMath>
                  </m:oMathPara>
                </a14:m>
                <a:endParaRPr lang="en-US" dirty="0"/>
              </a:p>
            </p:txBody>
          </p:sp>
        </mc:Choice>
        <mc:Fallback xmlns="">
          <p:sp>
            <p:nvSpPr>
              <p:cNvPr id="5" name="Rounded Rectangle 4"/>
              <p:cNvSpPr>
                <a:spLocks noRot="1" noChangeAspect="1" noMove="1" noResize="1" noEditPoints="1" noAdjustHandles="1" noChangeArrowheads="1" noChangeShapeType="1" noTextEdit="1"/>
              </p:cNvSpPr>
              <p:nvPr/>
            </p:nvSpPr>
            <p:spPr>
              <a:xfrm>
                <a:off x="2820202" y="1897029"/>
                <a:ext cx="3235985" cy="1213493"/>
              </a:xfrm>
              <a:prstGeom prst="roundRect">
                <a:avLst/>
              </a:prstGeom>
              <a:blipFill>
                <a:blip r:embed="rId3"/>
                <a:stretch>
                  <a:fillRect l="-5814" t="-51515" b="-89899"/>
                </a:stretch>
              </a:blipFill>
              <a:ln/>
            </p:spPr>
            <p:txBody>
              <a:bodyPr/>
              <a:lstStyle/>
              <a:p>
                <a:r>
                  <a:rPr lang="en-US">
                    <a:noFill/>
                  </a:rPr>
                  <a:t> </a:t>
                </a:r>
              </a:p>
            </p:txBody>
          </p:sp>
        </mc:Fallback>
      </mc:AlternateContent>
      <p:sp>
        <p:nvSpPr>
          <p:cNvPr id="4" name="TextBox 3">
            <a:extLst>
              <a:ext uri="{FF2B5EF4-FFF2-40B4-BE49-F238E27FC236}">
                <a16:creationId xmlns:a16="http://schemas.microsoft.com/office/drawing/2014/main" id="{9559A5A0-D4B4-9643-8B6F-F36603A05582}"/>
              </a:ext>
            </a:extLst>
          </p:cNvPr>
          <p:cNvSpPr txBox="1"/>
          <p:nvPr/>
        </p:nvSpPr>
        <p:spPr>
          <a:xfrm>
            <a:off x="1566153" y="923379"/>
            <a:ext cx="6488123" cy="338554"/>
          </a:xfrm>
          <a:prstGeom prst="rect">
            <a:avLst/>
          </a:prstGeom>
          <a:noFill/>
        </p:spPr>
        <p:txBody>
          <a:bodyPr wrap="none" rtlCol="0">
            <a:spAutoFit/>
          </a:bodyPr>
          <a:lstStyle/>
          <a:p>
            <a:pPr defTabSz="430213">
              <a:spcAft>
                <a:spcPts val="400"/>
              </a:spcAft>
              <a:buSzPct val="100000"/>
            </a:pPr>
            <a:r>
              <a:rPr lang="en-US" sz="1600" b="1" dirty="0">
                <a:solidFill>
                  <a:schemeClr val="accent3"/>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Optimistic estimate of the mean of arm = ‘largest value it could plausibly be’ </a:t>
            </a:r>
          </a:p>
        </p:txBody>
      </p:sp>
      <p:sp>
        <p:nvSpPr>
          <p:cNvPr id="7" name="TextBox 6">
            <a:extLst>
              <a:ext uri="{FF2B5EF4-FFF2-40B4-BE49-F238E27FC236}">
                <a16:creationId xmlns:a16="http://schemas.microsoft.com/office/drawing/2014/main" id="{0AC6F8CA-9378-E941-8DBB-98F76B602031}"/>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90657341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Back to our problem</a:t>
            </a:r>
          </a:p>
        </p:txBody>
      </p:sp>
      <p:sp>
        <p:nvSpPr>
          <p:cNvPr id="3" name="Subtitle 2"/>
          <p:cNvSpPr>
            <a:spLocks noGrp="1"/>
          </p:cNvSpPr>
          <p:nvPr>
            <p:ph type="subTitle" idx="1"/>
          </p:nvPr>
        </p:nvSpPr>
        <p:spPr/>
        <p:txBody>
          <a:bodyPr/>
          <a:lstStyle/>
          <a:p>
            <a:endParaRPr lang="en-US"/>
          </a:p>
        </p:txBody>
      </p:sp>
      <p:sp>
        <p:nvSpPr>
          <p:cNvPr id="4" name="Footer Placeholder 3"/>
          <p:cNvSpPr>
            <a:spLocks noGrp="1"/>
          </p:cNvSpPr>
          <p:nvPr>
            <p:ph type="ftr" sz="quarter" idx="10"/>
          </p:nvPr>
        </p:nvSpPr>
        <p:spPr/>
        <p:txBody>
          <a:body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Tree>
    <p:extLst>
      <p:ext uri="{BB962C8B-B14F-4D97-AF65-F5344CB8AC3E}">
        <p14:creationId xmlns:p14="http://schemas.microsoft.com/office/powerpoint/2010/main" val="1818257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perspective: Query-by-example</a:t>
            </a:r>
          </a:p>
        </p:txBody>
      </p:sp>
      <p:sp>
        <p:nvSpPr>
          <p:cNvPr id="4" name="TextBox 3"/>
          <p:cNvSpPr txBox="1"/>
          <p:nvPr/>
        </p:nvSpPr>
        <p:spPr>
          <a:xfrm>
            <a:off x="7020719" y="296619"/>
            <a:ext cx="1970411" cy="369332"/>
          </a:xfrm>
          <a:prstGeom prst="rect">
            <a:avLst/>
          </a:prstGeom>
          <a:noFill/>
        </p:spPr>
        <p:txBody>
          <a:bodyPr wrap="none" rtlCol="0">
            <a:spAutoFit/>
          </a:bodyPr>
          <a:lstStyle/>
          <a:p>
            <a:r>
              <a:rPr lang="en-US" dirty="0">
                <a:solidFill>
                  <a:schemeClr val="accent1"/>
                </a:solidFill>
                <a:latin typeface="Helvetica Neue" charset="0"/>
                <a:ea typeface="Helvetica Neue" charset="0"/>
                <a:cs typeface="Helvetica Neue" charset="0"/>
              </a:rPr>
              <a:t>[</a:t>
            </a:r>
            <a:r>
              <a:rPr lang="en-US" dirty="0" err="1">
                <a:solidFill>
                  <a:schemeClr val="accent1"/>
                </a:solidFill>
                <a:latin typeface="Helvetica Neue" charset="0"/>
                <a:ea typeface="Helvetica Neue" charset="0"/>
                <a:cs typeface="Helvetica Neue" charset="0"/>
              </a:rPr>
              <a:t>Zloof</a:t>
            </a:r>
            <a:r>
              <a:rPr lang="en-US" dirty="0">
                <a:solidFill>
                  <a:schemeClr val="accent1"/>
                </a:solidFill>
                <a:latin typeface="Helvetica Neue" charset="0"/>
                <a:ea typeface="Helvetica Neue" charset="0"/>
                <a:cs typeface="Helvetica Neue" charset="0"/>
              </a:rPr>
              <a:t> et al. 1975]</a:t>
            </a:r>
          </a:p>
        </p:txBody>
      </p:sp>
      <p:graphicFrame>
        <p:nvGraphicFramePr>
          <p:cNvPr id="16" name="Table 15"/>
          <p:cNvGraphicFramePr>
            <a:graphicFrameLocks noGrp="1"/>
          </p:cNvGraphicFramePr>
          <p:nvPr/>
        </p:nvGraphicFramePr>
        <p:xfrm>
          <a:off x="1523999" y="1507754"/>
          <a:ext cx="6096001" cy="1122493"/>
        </p:xfrm>
        <a:graphic>
          <a:graphicData uri="http://schemas.openxmlformats.org/drawingml/2006/table">
            <a:tbl>
              <a:tblPr firstRow="1" bandRow="1">
                <a:tableStyleId>{2D5ABB26-0587-4C30-8999-92F81FD0307C}</a:tableStyleId>
              </a:tblPr>
              <a:tblGrid>
                <a:gridCol w="880535">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1109133">
                  <a:extLst>
                    <a:ext uri="{9D8B030D-6E8A-4147-A177-3AD203B41FA5}">
                      <a16:colId xmlns:a16="http://schemas.microsoft.com/office/drawing/2014/main" val="20002"/>
                    </a:ext>
                  </a:extLst>
                </a:gridCol>
                <a:gridCol w="1181036">
                  <a:extLst>
                    <a:ext uri="{9D8B030D-6E8A-4147-A177-3AD203B41FA5}">
                      <a16:colId xmlns:a16="http://schemas.microsoft.com/office/drawing/2014/main" val="20003"/>
                    </a:ext>
                  </a:extLst>
                </a:gridCol>
                <a:gridCol w="1071097">
                  <a:extLst>
                    <a:ext uri="{9D8B030D-6E8A-4147-A177-3AD203B41FA5}">
                      <a16:colId xmlns:a16="http://schemas.microsoft.com/office/drawing/2014/main" val="20004"/>
                    </a:ext>
                  </a:extLst>
                </a:gridCol>
                <a:gridCol w="1016000">
                  <a:extLst>
                    <a:ext uri="{9D8B030D-6E8A-4147-A177-3AD203B41FA5}">
                      <a16:colId xmlns:a16="http://schemas.microsoft.com/office/drawing/2014/main" val="20005"/>
                    </a:ext>
                  </a:extLst>
                </a:gridCol>
              </a:tblGrid>
              <a:tr h="370840">
                <a:tc>
                  <a:txBody>
                    <a:bodyPr/>
                    <a:lstStyle/>
                    <a:p>
                      <a:r>
                        <a:rPr lang="en-US" sz="1600" b="0" i="0" dirty="0">
                          <a:latin typeface="Helvetica Neue Regular" charset="0"/>
                        </a:rPr>
                        <a:t>Name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b="0" i="0" dirty="0">
                          <a:latin typeface="Helvetica Neue Regular" charset="0"/>
                        </a:rPr>
                        <a:t>Stars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b="0" i="0" dirty="0">
                          <a:latin typeface="Helvetica Neue Regular" charset="0"/>
                        </a:rPr>
                        <a:t>Diameter</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b="0" i="0" dirty="0" err="1">
                          <a:latin typeface="Helvetica Neue Regular" charset="0"/>
                        </a:rPr>
                        <a:t>Black</a:t>
                      </a:r>
                      <a:r>
                        <a:rPr lang="en-US" sz="1600" b="0" i="0" baseline="0" dirty="0" err="1">
                          <a:latin typeface="Helvetica Neue Regular" charset="0"/>
                        </a:rPr>
                        <a:t>_hole</a:t>
                      </a:r>
                      <a:endParaRPr lang="en-US" sz="2000" b="0" i="0" dirty="0">
                        <a:latin typeface="Helvetica Neue Regular"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b="0" i="0" dirty="0">
                          <a:latin typeface="Helvetica Neue Regular" charset="0"/>
                        </a:rPr>
                        <a:t>Color</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b="0" i="0" dirty="0">
                          <a:latin typeface="Helvetica Neue Regular" charset="0"/>
                        </a:rPr>
                        <a:t>Life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380813">
                <a:tc>
                  <a:txBody>
                    <a:bodyPr/>
                    <a:lstStyle/>
                    <a:p>
                      <a:r>
                        <a:rPr lang="en-US" sz="1600" b="0" i="0" dirty="0">
                          <a:latin typeface="Helvetica Neue Regular" charset="0"/>
                        </a:rPr>
                        <a:t>P._</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0" i="0" dirty="0">
                          <a:latin typeface="Helvetica Neue Regular" charset="0"/>
                        </a:rPr>
                        <a:t>&gt; 10B</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0" i="0" dirty="0">
                          <a:latin typeface="Helvetica Neue Regular" charset="0"/>
                        </a:rPr>
                        <a:t>&gt;100k</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0" i="0" dirty="0">
                          <a:latin typeface="Helvetica Neue Regular" charset="0"/>
                        </a:rPr>
                        <a:t>TRUE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0" i="0" dirty="0">
                          <a:latin typeface="Helvetica Neue Regular"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0" i="0" dirty="0">
                          <a:latin typeface="Helvetica Neue Regular"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lang="en-US" sz="1600" b="0" i="0" dirty="0">
                          <a:latin typeface="Helvetica Neue Regular"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0" i="0" dirty="0">
                          <a:latin typeface="Helvetica Neue Regular"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0" i="0" dirty="0">
                          <a:latin typeface="Helvetica Neue Regular" charset="0"/>
                        </a:rPr>
                        <a:t>&lt;180k</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0" i="0" dirty="0">
                          <a:latin typeface="Helvetica Neue Regular"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0" i="0" dirty="0">
                          <a:latin typeface="Helvetica Neue Regular"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0" i="0" dirty="0">
                          <a:latin typeface="Helvetica Neue Regular" charset="0"/>
                        </a:rPr>
                        <a: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17" name="Rectangle 16"/>
          <p:cNvSpPr/>
          <p:nvPr/>
        </p:nvSpPr>
        <p:spPr>
          <a:xfrm>
            <a:off x="1798590" y="863729"/>
            <a:ext cx="5546817"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dirty="0">
                <a:latin typeface="Helvetica Neue" charset="0"/>
                <a:ea typeface="Helvetica Neue" charset="0"/>
                <a:cs typeface="Helvetica Neue" charset="0"/>
              </a:rPr>
              <a:t>Specify a query by example tables, or skeletons.</a:t>
            </a:r>
          </a:p>
        </p:txBody>
      </p:sp>
      <p:sp>
        <p:nvSpPr>
          <p:cNvPr id="18" name="Rounded Rectangle 17"/>
          <p:cNvSpPr/>
          <p:nvPr/>
        </p:nvSpPr>
        <p:spPr>
          <a:xfrm>
            <a:off x="0" y="3272219"/>
            <a:ext cx="4332364" cy="1208620"/>
          </a:xfrm>
          <a:prstGeom prst="roundRect">
            <a:avLst>
              <a:gd name="adj" fmla="val 0"/>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a:r>
              <a:rPr lang="en-US" dirty="0">
                <a:latin typeface="Helvetica Neue Regular" charset="0"/>
              </a:rPr>
              <a:t>Intuitive interface for simple queries</a:t>
            </a:r>
          </a:p>
          <a:p>
            <a:pPr algn="r"/>
            <a:endParaRPr lang="en-US" dirty="0">
              <a:latin typeface="Helvetica Neue Regular" charset="0"/>
            </a:endParaRPr>
          </a:p>
          <a:p>
            <a:pPr algn="r"/>
            <a:r>
              <a:rPr lang="en-US" dirty="0">
                <a:latin typeface="Helvetica Neue Regular" charset="0"/>
              </a:rPr>
              <a:t>SQL not required</a:t>
            </a:r>
          </a:p>
        </p:txBody>
      </p:sp>
      <p:sp>
        <p:nvSpPr>
          <p:cNvPr id="19" name="Rounded Rectangle 18"/>
          <p:cNvSpPr/>
          <p:nvPr/>
        </p:nvSpPr>
        <p:spPr>
          <a:xfrm>
            <a:off x="4332364" y="3272218"/>
            <a:ext cx="4811636" cy="1208621"/>
          </a:xfrm>
          <a:prstGeom prst="roundRect">
            <a:avLst>
              <a:gd name="adj" fmla="val 0"/>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dirty="0">
                <a:latin typeface="Helvetica Neue Regular" charset="0"/>
              </a:rPr>
              <a:t>Restricted to SQL syntax but not explicitly</a:t>
            </a:r>
          </a:p>
          <a:p>
            <a:pPr>
              <a:defRPr/>
            </a:pPr>
            <a:endParaRPr lang="en-US" dirty="0">
              <a:latin typeface="Helvetica Neue Regular" charset="0"/>
            </a:endParaRPr>
          </a:p>
          <a:p>
            <a:pPr>
              <a:defRPr/>
            </a:pPr>
            <a:r>
              <a:rPr lang="en-US" dirty="0">
                <a:latin typeface="Helvetica Neue Regular" charset="0"/>
              </a:rPr>
              <a:t>Not example-based</a:t>
            </a:r>
          </a:p>
        </p:txBody>
      </p:sp>
      <p:sp>
        <p:nvSpPr>
          <p:cNvPr id="20" name="Left Arrow Callout 19"/>
          <p:cNvSpPr/>
          <p:nvPr/>
        </p:nvSpPr>
        <p:spPr>
          <a:xfrm>
            <a:off x="6949223" y="1792652"/>
            <a:ext cx="2074858" cy="421846"/>
          </a:xfrm>
          <a:prstGeom prst="leftArrowCallout">
            <a:avLst>
              <a:gd name="adj1" fmla="val 25000"/>
              <a:gd name="adj2" fmla="val 25000"/>
              <a:gd name="adj3" fmla="val 25000"/>
              <a:gd name="adj4" fmla="val 74095"/>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t>Unspecified values</a:t>
            </a:r>
          </a:p>
        </p:txBody>
      </p:sp>
      <p:sp>
        <p:nvSpPr>
          <p:cNvPr id="21" name="Right Arrow Callout 20"/>
          <p:cNvSpPr/>
          <p:nvPr/>
        </p:nvSpPr>
        <p:spPr>
          <a:xfrm>
            <a:off x="63062" y="1892881"/>
            <a:ext cx="1511096" cy="399990"/>
          </a:xfrm>
          <a:prstGeom prst="rightArrowCallout">
            <a:avLst>
              <a:gd name="adj1" fmla="val 25000"/>
              <a:gd name="adj2" fmla="val 25000"/>
              <a:gd name="adj3" fmla="val 25000"/>
              <a:gd name="adj4" fmla="val 85722"/>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Incomplete values</a:t>
            </a:r>
          </a:p>
        </p:txBody>
      </p:sp>
      <p:sp>
        <p:nvSpPr>
          <p:cNvPr id="22" name="Up Arrow Callout 21"/>
          <p:cNvSpPr/>
          <p:nvPr/>
        </p:nvSpPr>
        <p:spPr>
          <a:xfrm>
            <a:off x="3121572" y="2537792"/>
            <a:ext cx="1147730" cy="693236"/>
          </a:xfrm>
          <a:prstGeom prst="upArrowCallou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Value conditions</a:t>
            </a:r>
          </a:p>
        </p:txBody>
      </p:sp>
      <p:sp>
        <p:nvSpPr>
          <p:cNvPr id="11" name="TextBox 10">
            <a:extLst>
              <a:ext uri="{FF2B5EF4-FFF2-40B4-BE49-F238E27FC236}">
                <a16:creationId xmlns:a16="http://schemas.microsoft.com/office/drawing/2014/main" id="{71BA8073-77B7-6546-BDED-56E5B890F5F0}"/>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5315961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13C02-603F-FE4F-86A9-44C1D14E2215}"/>
              </a:ext>
            </a:extLst>
          </p:cNvPr>
          <p:cNvSpPr>
            <a:spLocks noGrp="1"/>
          </p:cNvSpPr>
          <p:nvPr>
            <p:ph type="title"/>
          </p:nvPr>
        </p:nvSpPr>
        <p:spPr/>
        <p:txBody>
          <a:bodyPr/>
          <a:lstStyle/>
          <a:p>
            <a:r>
              <a:rPr lang="en-US" dirty="0"/>
              <a:t>Modeling the same problem as a Multi-Armed Bandit</a:t>
            </a:r>
          </a:p>
        </p:txBody>
      </p:sp>
      <p:grpSp>
        <p:nvGrpSpPr>
          <p:cNvPr id="5" name="Group 4">
            <a:extLst>
              <a:ext uri="{FF2B5EF4-FFF2-40B4-BE49-F238E27FC236}">
                <a16:creationId xmlns:a16="http://schemas.microsoft.com/office/drawing/2014/main" id="{8002B7FE-B7B2-D144-8A06-76BF6ACB4B0B}"/>
              </a:ext>
            </a:extLst>
          </p:cNvPr>
          <p:cNvGrpSpPr/>
          <p:nvPr/>
        </p:nvGrpSpPr>
        <p:grpSpPr>
          <a:xfrm>
            <a:off x="1760111" y="665951"/>
            <a:ext cx="5212188" cy="3901648"/>
            <a:chOff x="822815" y="1524000"/>
            <a:chExt cx="6949585" cy="5202196"/>
          </a:xfrm>
        </p:grpSpPr>
        <p:sp>
          <p:nvSpPr>
            <p:cNvPr id="6" name="TextBox 5">
              <a:extLst>
                <a:ext uri="{FF2B5EF4-FFF2-40B4-BE49-F238E27FC236}">
                  <a16:creationId xmlns:a16="http://schemas.microsoft.com/office/drawing/2014/main" id="{076A5224-8216-E448-814D-CDDC6D171A64}"/>
                </a:ext>
              </a:extLst>
            </p:cNvPr>
            <p:cNvSpPr txBox="1"/>
            <p:nvPr/>
          </p:nvSpPr>
          <p:spPr>
            <a:xfrm rot="16200000">
              <a:off x="-311043" y="3955361"/>
              <a:ext cx="2821713" cy="553997"/>
            </a:xfrm>
            <a:prstGeom prst="rect">
              <a:avLst/>
            </a:prstGeom>
            <a:noFill/>
          </p:spPr>
          <p:txBody>
            <a:bodyPr wrap="none" rtlCol="0">
              <a:spAutoFit/>
            </a:bodyPr>
            <a:lstStyle/>
            <a:p>
              <a:r>
                <a:rPr lang="en-US" sz="2100" dirty="0">
                  <a:latin typeface="Helvetica Neue Regular" charset="0"/>
                </a:rPr>
                <a:t>Red wavelength</a:t>
              </a:r>
            </a:p>
          </p:txBody>
        </p:sp>
        <p:sp>
          <p:nvSpPr>
            <p:cNvPr id="7" name="TextBox 6">
              <a:extLst>
                <a:ext uri="{FF2B5EF4-FFF2-40B4-BE49-F238E27FC236}">
                  <a16:creationId xmlns:a16="http://schemas.microsoft.com/office/drawing/2014/main" id="{C2E760CC-54A0-EC44-A211-B6C32676D81E}"/>
                </a:ext>
              </a:extLst>
            </p:cNvPr>
            <p:cNvSpPr txBox="1"/>
            <p:nvPr/>
          </p:nvSpPr>
          <p:spPr>
            <a:xfrm>
              <a:off x="3048001" y="6172199"/>
              <a:ext cx="3188823" cy="553997"/>
            </a:xfrm>
            <a:prstGeom prst="rect">
              <a:avLst/>
            </a:prstGeom>
            <a:noFill/>
          </p:spPr>
          <p:txBody>
            <a:bodyPr wrap="none" rtlCol="0">
              <a:spAutoFit/>
            </a:bodyPr>
            <a:lstStyle/>
            <a:p>
              <a:r>
                <a:rPr lang="en-US" sz="2100" dirty="0">
                  <a:latin typeface="Helvetica Neue Regular" charset="0"/>
                </a:rPr>
                <a:t>Green Wavelength</a:t>
              </a:r>
            </a:p>
          </p:txBody>
        </p:sp>
        <p:sp>
          <p:nvSpPr>
            <p:cNvPr id="8" name="Rectangle 7">
              <a:extLst>
                <a:ext uri="{FF2B5EF4-FFF2-40B4-BE49-F238E27FC236}">
                  <a16:creationId xmlns:a16="http://schemas.microsoft.com/office/drawing/2014/main" id="{A8BBFABB-6FC8-1E40-95C8-3AFA62145789}"/>
                </a:ext>
              </a:extLst>
            </p:cNvPr>
            <p:cNvSpPr/>
            <p:nvPr/>
          </p:nvSpPr>
          <p:spPr>
            <a:xfrm>
              <a:off x="1639431" y="1841860"/>
              <a:ext cx="1850927" cy="1809934"/>
            </a:xfrm>
            <a:prstGeom prst="rect">
              <a:avLst/>
            </a:prstGeom>
            <a:solidFill>
              <a:schemeClr val="bg1">
                <a:lumMod val="65000"/>
              </a:schemeClr>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solidFill>
                    <a:schemeClr val="bg1">
                      <a:lumMod val="50000"/>
                    </a:schemeClr>
                  </a:solidFill>
                </a:ln>
                <a:solidFill>
                  <a:schemeClr val="bg1">
                    <a:lumMod val="85000"/>
                  </a:schemeClr>
                </a:solidFill>
                <a:latin typeface="Helvetica Neue Regular" charset="0"/>
              </a:endParaRPr>
            </a:p>
          </p:txBody>
        </p:sp>
        <p:sp>
          <p:nvSpPr>
            <p:cNvPr id="9" name="Rectangle 8">
              <a:extLst>
                <a:ext uri="{FF2B5EF4-FFF2-40B4-BE49-F238E27FC236}">
                  <a16:creationId xmlns:a16="http://schemas.microsoft.com/office/drawing/2014/main" id="{6FBDE1CE-A306-384F-AB7A-08794D79D0CC}"/>
                </a:ext>
              </a:extLst>
            </p:cNvPr>
            <p:cNvSpPr/>
            <p:nvPr/>
          </p:nvSpPr>
          <p:spPr>
            <a:xfrm>
              <a:off x="5334000" y="4572000"/>
              <a:ext cx="1676400" cy="990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Regular" charset="0"/>
              </a:endParaRPr>
            </a:p>
          </p:txBody>
        </p:sp>
        <p:cxnSp>
          <p:nvCxnSpPr>
            <p:cNvPr id="10" name="Straight Arrow Connector 9">
              <a:extLst>
                <a:ext uri="{FF2B5EF4-FFF2-40B4-BE49-F238E27FC236}">
                  <a16:creationId xmlns:a16="http://schemas.microsoft.com/office/drawing/2014/main" id="{AEE65C05-CC0B-204F-A5CB-489F29D8D1DB}"/>
                </a:ext>
              </a:extLst>
            </p:cNvPr>
            <p:cNvCxnSpPr/>
            <p:nvPr/>
          </p:nvCxnSpPr>
          <p:spPr>
            <a:xfrm flipV="1">
              <a:off x="1371600" y="1524000"/>
              <a:ext cx="0" cy="46482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C78DB0D-A1F2-9B42-90A1-618DE2AA1359}"/>
                </a:ext>
              </a:extLst>
            </p:cNvPr>
            <p:cNvCxnSpPr/>
            <p:nvPr/>
          </p:nvCxnSpPr>
          <p:spPr>
            <a:xfrm>
              <a:off x="1371600" y="6172200"/>
              <a:ext cx="6400800" cy="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FC81A86-D71E-884C-8A42-C1BD8CB820E5}"/>
                </a:ext>
              </a:extLst>
            </p:cNvPr>
            <p:cNvSpPr/>
            <p:nvPr/>
          </p:nvSpPr>
          <p:spPr>
            <a:xfrm>
              <a:off x="4995376" y="2472976"/>
              <a:ext cx="2249911" cy="121340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Regular" charset="0"/>
              </a:endParaRPr>
            </a:p>
          </p:txBody>
        </p:sp>
      </p:grpSp>
      <p:sp>
        <p:nvSpPr>
          <p:cNvPr id="13" name="TextBox 12">
            <a:extLst>
              <a:ext uri="{FF2B5EF4-FFF2-40B4-BE49-F238E27FC236}">
                <a16:creationId xmlns:a16="http://schemas.microsoft.com/office/drawing/2014/main" id="{6617F4E6-F428-7D43-A1AD-F9ECB55F4170}"/>
              </a:ext>
            </a:extLst>
          </p:cNvPr>
          <p:cNvSpPr txBox="1"/>
          <p:nvPr/>
        </p:nvSpPr>
        <p:spPr>
          <a:xfrm>
            <a:off x="5829300" y="1596160"/>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14" name="TextBox 13">
            <a:extLst>
              <a:ext uri="{FF2B5EF4-FFF2-40B4-BE49-F238E27FC236}">
                <a16:creationId xmlns:a16="http://schemas.microsoft.com/office/drawing/2014/main" id="{031A27A2-2AB9-3047-A41B-CC299AB5BB7E}"/>
              </a:ext>
            </a:extLst>
          </p:cNvPr>
          <p:cNvSpPr txBox="1"/>
          <p:nvPr/>
        </p:nvSpPr>
        <p:spPr>
          <a:xfrm>
            <a:off x="5715000" y="3294851"/>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15" name="TextBox 14">
            <a:extLst>
              <a:ext uri="{FF2B5EF4-FFF2-40B4-BE49-F238E27FC236}">
                <a16:creationId xmlns:a16="http://schemas.microsoft.com/office/drawing/2014/main" id="{C5A65C23-CF1C-1947-8D37-58FFD511D55D}"/>
              </a:ext>
            </a:extLst>
          </p:cNvPr>
          <p:cNvSpPr txBox="1"/>
          <p:nvPr/>
        </p:nvSpPr>
        <p:spPr>
          <a:xfrm>
            <a:off x="3028950" y="152320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19" name="TextBox 18">
            <a:extLst>
              <a:ext uri="{FF2B5EF4-FFF2-40B4-BE49-F238E27FC236}">
                <a16:creationId xmlns:a16="http://schemas.microsoft.com/office/drawing/2014/main" id="{342DE854-41F9-304F-9AEA-AFE4AFCEB4F8}"/>
              </a:ext>
            </a:extLst>
          </p:cNvPr>
          <p:cNvSpPr txBox="1"/>
          <p:nvPr/>
        </p:nvSpPr>
        <p:spPr>
          <a:xfrm>
            <a:off x="2628900" y="198040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24" name="TextBox 23">
            <a:extLst>
              <a:ext uri="{FF2B5EF4-FFF2-40B4-BE49-F238E27FC236}">
                <a16:creationId xmlns:a16="http://schemas.microsoft.com/office/drawing/2014/main" id="{468F215A-9071-1E4C-A8BC-AF419C0A2F7F}"/>
              </a:ext>
            </a:extLst>
          </p:cNvPr>
          <p:cNvSpPr txBox="1"/>
          <p:nvPr/>
        </p:nvSpPr>
        <p:spPr>
          <a:xfrm>
            <a:off x="5157696" y="2946692"/>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25" name="TextBox 24">
            <a:extLst>
              <a:ext uri="{FF2B5EF4-FFF2-40B4-BE49-F238E27FC236}">
                <a16:creationId xmlns:a16="http://schemas.microsoft.com/office/drawing/2014/main" id="{D584C94E-FA30-A64B-9858-02D257D9CA44}"/>
              </a:ext>
            </a:extLst>
          </p:cNvPr>
          <p:cNvSpPr txBox="1"/>
          <p:nvPr/>
        </p:nvSpPr>
        <p:spPr>
          <a:xfrm>
            <a:off x="5184843" y="3394559"/>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26" name="TextBox 25">
            <a:extLst>
              <a:ext uri="{FF2B5EF4-FFF2-40B4-BE49-F238E27FC236}">
                <a16:creationId xmlns:a16="http://schemas.microsoft.com/office/drawing/2014/main" id="{8BD58156-E0A2-6440-A112-1960CAA0346C}"/>
              </a:ext>
            </a:extLst>
          </p:cNvPr>
          <p:cNvSpPr txBox="1"/>
          <p:nvPr/>
        </p:nvSpPr>
        <p:spPr>
          <a:xfrm>
            <a:off x="6227099" y="1448600"/>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27" name="TextBox 26">
            <a:extLst>
              <a:ext uri="{FF2B5EF4-FFF2-40B4-BE49-F238E27FC236}">
                <a16:creationId xmlns:a16="http://schemas.microsoft.com/office/drawing/2014/main" id="{DB0CAB95-70BC-044B-9F7A-E46CF16195B8}"/>
              </a:ext>
            </a:extLst>
          </p:cNvPr>
          <p:cNvSpPr txBox="1"/>
          <p:nvPr/>
        </p:nvSpPr>
        <p:spPr>
          <a:xfrm>
            <a:off x="5780661" y="2947086"/>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29" name="TextBox 28">
            <a:extLst>
              <a:ext uri="{FF2B5EF4-FFF2-40B4-BE49-F238E27FC236}">
                <a16:creationId xmlns:a16="http://schemas.microsoft.com/office/drawing/2014/main" id="{855B4FA3-BC2F-CD4C-9B3E-6EFB17EFC00E}"/>
              </a:ext>
            </a:extLst>
          </p:cNvPr>
          <p:cNvSpPr txBox="1"/>
          <p:nvPr/>
        </p:nvSpPr>
        <p:spPr>
          <a:xfrm>
            <a:off x="4972050" y="180895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30" name="TextBox 29">
            <a:extLst>
              <a:ext uri="{FF2B5EF4-FFF2-40B4-BE49-F238E27FC236}">
                <a16:creationId xmlns:a16="http://schemas.microsoft.com/office/drawing/2014/main" id="{EDC2D7C1-D489-4D46-80C8-665FDD8A1FCB}"/>
              </a:ext>
            </a:extLst>
          </p:cNvPr>
          <p:cNvSpPr txBox="1"/>
          <p:nvPr/>
        </p:nvSpPr>
        <p:spPr>
          <a:xfrm>
            <a:off x="6286500" y="192325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31" name="TextBox 30">
            <a:extLst>
              <a:ext uri="{FF2B5EF4-FFF2-40B4-BE49-F238E27FC236}">
                <a16:creationId xmlns:a16="http://schemas.microsoft.com/office/drawing/2014/main" id="{62D661E5-85DE-8649-B4A2-91B5BFF37AF5}"/>
              </a:ext>
            </a:extLst>
          </p:cNvPr>
          <p:cNvSpPr txBox="1"/>
          <p:nvPr/>
        </p:nvSpPr>
        <p:spPr>
          <a:xfrm>
            <a:off x="6115050" y="2951951"/>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32" name="TextBox 31">
            <a:extLst>
              <a:ext uri="{FF2B5EF4-FFF2-40B4-BE49-F238E27FC236}">
                <a16:creationId xmlns:a16="http://schemas.microsoft.com/office/drawing/2014/main" id="{C1DFB5D8-05FC-B843-A465-B6E32F0B8F93}"/>
              </a:ext>
            </a:extLst>
          </p:cNvPr>
          <p:cNvSpPr txBox="1"/>
          <p:nvPr/>
        </p:nvSpPr>
        <p:spPr>
          <a:xfrm>
            <a:off x="2686050" y="1123151"/>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cxnSp>
        <p:nvCxnSpPr>
          <p:cNvPr id="37" name="Straight Arrow Connector 36">
            <a:extLst>
              <a:ext uri="{FF2B5EF4-FFF2-40B4-BE49-F238E27FC236}">
                <a16:creationId xmlns:a16="http://schemas.microsoft.com/office/drawing/2014/main" id="{241E7150-00A7-2D4F-AB03-B8B3ADC77575}"/>
              </a:ext>
            </a:extLst>
          </p:cNvPr>
          <p:cNvCxnSpPr/>
          <p:nvPr/>
        </p:nvCxnSpPr>
        <p:spPr>
          <a:xfrm flipH="1">
            <a:off x="6229350" y="1142743"/>
            <a:ext cx="512652" cy="209008"/>
          </a:xfrm>
          <a:prstGeom prst="straightConnector1">
            <a:avLst/>
          </a:prstGeom>
          <a:ln w="19050">
            <a:solidFill>
              <a:srgbClr val="29B21E"/>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B1DC5A8-BFD1-A34E-8FD6-3DD4891B0901}"/>
              </a:ext>
            </a:extLst>
          </p:cNvPr>
          <p:cNvSpPr txBox="1"/>
          <p:nvPr/>
        </p:nvSpPr>
        <p:spPr>
          <a:xfrm>
            <a:off x="6742002" y="712116"/>
            <a:ext cx="1379710" cy="830997"/>
          </a:xfrm>
          <a:prstGeom prst="rect">
            <a:avLst/>
          </a:prstGeom>
          <a:noFill/>
        </p:spPr>
        <p:txBody>
          <a:bodyPr wrap="square" rtlCol="0">
            <a:spAutoFit/>
          </a:bodyPr>
          <a:lstStyle/>
          <a:p>
            <a:r>
              <a:rPr lang="en-US" sz="1600" dirty="0">
                <a:solidFill>
                  <a:srgbClr val="29B21E"/>
                </a:solidFill>
                <a:latin typeface="Helvetica Neue Regular" charset="0"/>
              </a:rPr>
              <a:t>Sampling </a:t>
            </a:r>
          </a:p>
          <a:p>
            <a:r>
              <a:rPr lang="en-US" sz="1600" dirty="0">
                <a:solidFill>
                  <a:srgbClr val="29B21E"/>
                </a:solidFill>
                <a:latin typeface="Helvetica Neue Regular" charset="0"/>
              </a:rPr>
              <a:t>Areas as Arms</a:t>
            </a:r>
          </a:p>
        </p:txBody>
      </p:sp>
      <p:cxnSp>
        <p:nvCxnSpPr>
          <p:cNvPr id="39" name="Straight Arrow Connector 38">
            <a:extLst>
              <a:ext uri="{FF2B5EF4-FFF2-40B4-BE49-F238E27FC236}">
                <a16:creationId xmlns:a16="http://schemas.microsoft.com/office/drawing/2014/main" id="{9183003B-6510-3D4D-98C0-3285F371AEC3}"/>
              </a:ext>
            </a:extLst>
          </p:cNvPr>
          <p:cNvCxnSpPr>
            <a:cxnSpLocks/>
            <a:stCxn id="38" idx="1"/>
          </p:cNvCxnSpPr>
          <p:nvPr/>
        </p:nvCxnSpPr>
        <p:spPr>
          <a:xfrm flipH="1">
            <a:off x="3771900" y="1127615"/>
            <a:ext cx="2970102" cy="329743"/>
          </a:xfrm>
          <a:prstGeom prst="straightConnector1">
            <a:avLst/>
          </a:prstGeom>
          <a:ln w="19050">
            <a:solidFill>
              <a:srgbClr val="29B21E"/>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8F97830-8EE8-3741-AEBB-343F4D124EEC}"/>
              </a:ext>
            </a:extLst>
          </p:cNvPr>
          <p:cNvSpPr txBox="1"/>
          <p:nvPr/>
        </p:nvSpPr>
        <p:spPr>
          <a:xfrm>
            <a:off x="5600700" y="1767610"/>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41" name="TextBox 40">
            <a:extLst>
              <a:ext uri="{FF2B5EF4-FFF2-40B4-BE49-F238E27FC236}">
                <a16:creationId xmlns:a16="http://schemas.microsoft.com/office/drawing/2014/main" id="{72B3CCC4-3B77-F845-B3A1-EE86F5BFEF52}"/>
              </a:ext>
            </a:extLst>
          </p:cNvPr>
          <p:cNvSpPr txBox="1"/>
          <p:nvPr/>
        </p:nvSpPr>
        <p:spPr>
          <a:xfrm>
            <a:off x="5600700" y="1481860"/>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42" name="TextBox 41">
            <a:extLst>
              <a:ext uri="{FF2B5EF4-FFF2-40B4-BE49-F238E27FC236}">
                <a16:creationId xmlns:a16="http://schemas.microsoft.com/office/drawing/2014/main" id="{A2757ABB-238E-0246-BFA9-FAC3CAF7841E}"/>
              </a:ext>
            </a:extLst>
          </p:cNvPr>
          <p:cNvSpPr txBox="1"/>
          <p:nvPr/>
        </p:nvSpPr>
        <p:spPr>
          <a:xfrm>
            <a:off x="2800350" y="1294601"/>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43" name="TextBox 42">
            <a:extLst>
              <a:ext uri="{FF2B5EF4-FFF2-40B4-BE49-F238E27FC236}">
                <a16:creationId xmlns:a16="http://schemas.microsoft.com/office/drawing/2014/main" id="{DA99011D-D369-124C-9F69-98AFFC05B1D6}"/>
              </a:ext>
            </a:extLst>
          </p:cNvPr>
          <p:cNvSpPr txBox="1"/>
          <p:nvPr/>
        </p:nvSpPr>
        <p:spPr>
          <a:xfrm>
            <a:off x="3207697" y="1066001"/>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sp>
        <p:nvSpPr>
          <p:cNvPr id="46" name="TextBox 45">
            <a:extLst>
              <a:ext uri="{FF2B5EF4-FFF2-40B4-BE49-F238E27FC236}">
                <a16:creationId xmlns:a16="http://schemas.microsoft.com/office/drawing/2014/main" id="{7D3BE336-F494-8346-B391-E9762F1FD00A}"/>
              </a:ext>
            </a:extLst>
          </p:cNvPr>
          <p:cNvSpPr txBox="1"/>
          <p:nvPr/>
        </p:nvSpPr>
        <p:spPr>
          <a:xfrm>
            <a:off x="5138635" y="1481860"/>
            <a:ext cx="296876" cy="338554"/>
          </a:xfrm>
          <a:prstGeom prst="rect">
            <a:avLst/>
          </a:prstGeom>
          <a:noFill/>
        </p:spPr>
        <p:txBody>
          <a:bodyPr wrap="none" rtlCol="0">
            <a:spAutoFit/>
          </a:bodyPr>
          <a:lstStyle/>
          <a:p>
            <a:r>
              <a:rPr lang="en-US" sz="1600" dirty="0">
                <a:solidFill>
                  <a:srgbClr val="00B050"/>
                </a:solidFill>
                <a:effectLst>
                  <a:outerShdw blurRad="38100" dist="38100" dir="2700000" algn="tl">
                    <a:srgbClr val="000000">
                      <a:alpha val="43137"/>
                    </a:srgbClr>
                  </a:outerShdw>
                </a:effectLst>
                <a:latin typeface="Helvetica Neue Regular" charset="0"/>
              </a:rPr>
              <a:t>√</a:t>
            </a:r>
          </a:p>
        </p:txBody>
      </p:sp>
      <p:cxnSp>
        <p:nvCxnSpPr>
          <p:cNvPr id="49" name="Straight Arrow Connector 48">
            <a:extLst>
              <a:ext uri="{FF2B5EF4-FFF2-40B4-BE49-F238E27FC236}">
                <a16:creationId xmlns:a16="http://schemas.microsoft.com/office/drawing/2014/main" id="{F93FAD73-3F44-E541-95EF-E583B6460AAF}"/>
              </a:ext>
            </a:extLst>
          </p:cNvPr>
          <p:cNvCxnSpPr>
            <a:cxnSpLocks/>
          </p:cNvCxnSpPr>
          <p:nvPr/>
        </p:nvCxnSpPr>
        <p:spPr>
          <a:xfrm flipH="1">
            <a:off x="6400800" y="1518855"/>
            <a:ext cx="571499" cy="1362841"/>
          </a:xfrm>
          <a:prstGeom prst="straightConnector1">
            <a:avLst/>
          </a:prstGeom>
          <a:ln w="19050">
            <a:solidFill>
              <a:srgbClr val="29B21E"/>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FE7C0785-DDA9-D449-9F08-9823A1B64D4F}"/>
              </a:ext>
            </a:extLst>
          </p:cNvPr>
          <p:cNvSpPr txBox="1"/>
          <p:nvPr/>
        </p:nvSpPr>
        <p:spPr>
          <a:xfrm>
            <a:off x="5368463" y="3099092"/>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55" name="TextBox 54">
            <a:extLst>
              <a:ext uri="{FF2B5EF4-FFF2-40B4-BE49-F238E27FC236}">
                <a16:creationId xmlns:a16="http://schemas.microsoft.com/office/drawing/2014/main" id="{62C1AECB-1CDF-8B4F-BCF9-6FC658D03190}"/>
              </a:ext>
            </a:extLst>
          </p:cNvPr>
          <p:cNvSpPr txBox="1"/>
          <p:nvPr/>
        </p:nvSpPr>
        <p:spPr>
          <a:xfrm>
            <a:off x="6000761" y="3274191"/>
            <a:ext cx="290464" cy="338554"/>
          </a:xfrm>
          <a:prstGeom prst="rect">
            <a:avLst/>
          </a:prstGeom>
          <a:noFill/>
        </p:spPr>
        <p:txBody>
          <a:bodyPr wrap="none" rtlCol="0">
            <a:spAutoFit/>
          </a:bodyPr>
          <a:lstStyle/>
          <a:p>
            <a:r>
              <a:rPr lang="en-US" sz="1600" dirty="0">
                <a:solidFill>
                  <a:schemeClr val="accent2"/>
                </a:solidFill>
                <a:effectLst>
                  <a:outerShdw blurRad="38100" dist="38100" dir="2700000" algn="tl">
                    <a:srgbClr val="000000">
                      <a:alpha val="43137"/>
                    </a:srgbClr>
                  </a:outerShdw>
                </a:effectLst>
                <a:latin typeface="Helvetica Neue Regular" charset="0"/>
              </a:rPr>
              <a:t>x</a:t>
            </a:r>
          </a:p>
        </p:txBody>
      </p:sp>
      <p:sp>
        <p:nvSpPr>
          <p:cNvPr id="56" name="Rectangle 55">
            <a:extLst>
              <a:ext uri="{FF2B5EF4-FFF2-40B4-BE49-F238E27FC236}">
                <a16:creationId xmlns:a16="http://schemas.microsoft.com/office/drawing/2014/main" id="{2FE232CD-9CB6-A447-B424-68D6BBCC6988}"/>
              </a:ext>
            </a:extLst>
          </p:cNvPr>
          <p:cNvSpPr/>
          <p:nvPr/>
        </p:nvSpPr>
        <p:spPr>
          <a:xfrm>
            <a:off x="6969035" y="2788820"/>
            <a:ext cx="2031975" cy="830997"/>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Discrete Search Space </a:t>
            </a:r>
          </a:p>
          <a:p>
            <a:pPr algn="ctr"/>
            <a:r>
              <a:rPr lang="en-US" sz="1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Vs </a:t>
            </a:r>
          </a:p>
          <a:p>
            <a:pPr algn="ctr"/>
            <a:r>
              <a:rPr lang="en-US" sz="14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Continuous Space?</a:t>
            </a:r>
          </a:p>
        </p:txBody>
      </p:sp>
      <p:sp>
        <p:nvSpPr>
          <p:cNvPr id="36" name="TextBox 35">
            <a:extLst>
              <a:ext uri="{FF2B5EF4-FFF2-40B4-BE49-F238E27FC236}">
                <a16:creationId xmlns:a16="http://schemas.microsoft.com/office/drawing/2014/main" id="{2B8F27CD-36AF-244E-B8C6-BB9ECD84BCEF}"/>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54789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Gaussian processes</a:t>
            </a:r>
          </a:p>
        </p:txBody>
      </p:sp>
      <p:sp>
        <p:nvSpPr>
          <p:cNvPr id="4" name="Content Placeholder 3"/>
          <p:cNvSpPr>
            <a:spLocks noGrp="1"/>
          </p:cNvSpPr>
          <p:nvPr>
            <p:ph sz="quarter" idx="12"/>
          </p:nvPr>
        </p:nvSpPr>
        <p:spPr>
          <a:ln>
            <a:noFill/>
          </a:ln>
        </p:spPr>
        <p:txBody>
          <a:bodyPr/>
          <a:lstStyle/>
          <a:p>
            <a:r>
              <a:rPr lang="en-US" sz="1600" dirty="0">
                <a:solidFill>
                  <a:srgbClr val="285096"/>
                </a:solidFill>
              </a:rPr>
              <a:t>[Bishop </a:t>
            </a:r>
            <a:r>
              <a:rPr lang="en-US" sz="1600" dirty="0">
                <a:solidFill>
                  <a:srgbClr val="285096"/>
                </a:solidFill>
                <a:latin typeface="Helvetica Neue" charset="0"/>
                <a:ea typeface="Helvetica Neue" charset="0"/>
                <a:cs typeface="Helvetica Neue" charset="0"/>
              </a:rPr>
              <a:t>et al.,</a:t>
            </a:r>
            <a:r>
              <a:rPr lang="en-US" sz="1600" dirty="0">
                <a:solidFill>
                  <a:srgbClr val="285096"/>
                </a:solidFill>
              </a:rPr>
              <a:t> 2006]</a:t>
            </a:r>
          </a:p>
        </p:txBody>
      </p:sp>
      <p:sp>
        <p:nvSpPr>
          <p:cNvPr id="6" name="Rectangle 5"/>
          <p:cNvSpPr/>
          <p:nvPr/>
        </p:nvSpPr>
        <p:spPr>
          <a:xfrm>
            <a:off x="1672390" y="974558"/>
            <a:ext cx="6533147" cy="3652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Helvetica Neue Regular" charset="0"/>
              </a:rPr>
              <a:t>Idea</a:t>
            </a:r>
            <a:r>
              <a:rPr lang="en-US" dirty="0">
                <a:latin typeface="Helvetica Neue Regular" charset="0"/>
              </a:rPr>
              <a:t>: Model the user preferences as a Gaussian Process </a:t>
            </a:r>
          </a:p>
        </p:txBody>
      </p:sp>
      <p:sp>
        <p:nvSpPr>
          <p:cNvPr id="3" name="TextBox 2"/>
          <p:cNvSpPr txBox="1"/>
          <p:nvPr/>
        </p:nvSpPr>
        <p:spPr>
          <a:xfrm>
            <a:off x="576811" y="1543304"/>
            <a:ext cx="7979557" cy="33855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A Gaussian Process (GP) is an infinite set of variables, any subset of this is Gaussian </a:t>
            </a:r>
          </a:p>
        </p:txBody>
      </p:sp>
      <mc:AlternateContent xmlns:mc="http://schemas.openxmlformats.org/markup-compatibility/2006" xmlns:a14="http://schemas.microsoft.com/office/drawing/2010/main">
        <mc:Choice Requires="a14">
          <p:sp>
            <p:nvSpPr>
              <p:cNvPr id="8" name="TextBox 7"/>
              <p:cNvSpPr txBox="1"/>
              <p:nvPr/>
            </p:nvSpPr>
            <p:spPr>
              <a:xfrm>
                <a:off x="2725857" y="1957035"/>
                <a:ext cx="4426212" cy="604653"/>
              </a:xfrm>
              <a:prstGeom prst="rect">
                <a:avLst/>
              </a:prstGeom>
              <a:noFill/>
            </p:spPr>
            <p:txBody>
              <a:bodyPr wrap="none" rtlCol="0">
                <a:spAutoFit/>
              </a:bodyPr>
              <a:lstStyle/>
              <a:p>
                <a:pPr marL="0" defTabSz="430213">
                  <a:spcAft>
                    <a:spcPts val="400"/>
                  </a:spcAft>
                  <a:buSzPct val="100000"/>
                </a:pPr>
                <a14:m>
                  <m:oMathPara xmlns:m="http://schemas.openxmlformats.org/officeDocument/2006/math">
                    <m:oMathParaPr>
                      <m:jc m:val="centerGroup"/>
                    </m:oMathParaPr>
                    <m:oMath xmlns:m="http://schemas.openxmlformats.org/officeDocument/2006/math">
                      <m:r>
                        <a:rPr lang="en-US" sz="1600" smtClean="0">
                          <a:solidFill>
                            <a:srgbClr val="000000"/>
                          </a:solidFill>
                          <a:latin typeface="Cambria Math" charset="0"/>
                          <a:cs typeface="Helvetica Neue Regular" charset="0"/>
                        </a:rPr>
                        <m:t>𝑃</m:t>
                      </m:r>
                      <m:d>
                        <m:dPr>
                          <m:ctrlPr>
                            <a:rPr lang="en-US" sz="1600" i="1" smtClean="0">
                              <a:solidFill>
                                <a:srgbClr val="000000"/>
                              </a:solidFill>
                              <a:latin typeface="Cambria Math" panose="02040503050406030204" pitchFamily="18" charset="0"/>
                              <a:cs typeface="Helvetica Neue Regular" charset="0"/>
                            </a:rPr>
                          </m:ctrlPr>
                        </m:dPr>
                        <m:e>
                          <m:r>
                            <a:rPr lang="en-US" sz="1600" smtClean="0">
                              <a:solidFill>
                                <a:srgbClr val="000000"/>
                              </a:solidFill>
                              <a:latin typeface="Cambria Math" charset="0"/>
                              <a:cs typeface="Helvetica Neue Regular" charset="0"/>
                            </a:rPr>
                            <m:t>𝐟</m:t>
                          </m:r>
                        </m:e>
                        <m:e>
                          <m:r>
                            <m:rPr>
                              <m:sty m:val="p"/>
                            </m:rPr>
                            <a:rPr lang="en-US" sz="1600" smtClean="0">
                              <a:solidFill>
                                <a:srgbClr val="000000"/>
                              </a:solidFill>
                              <a:latin typeface="Cambria Math" charset="0"/>
                              <a:cs typeface="Helvetica Neue Regular" charset="0"/>
                            </a:rPr>
                            <m:t>Σ</m:t>
                          </m:r>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𝜇</m:t>
                          </m:r>
                        </m:e>
                      </m:d>
                      <m:r>
                        <a:rPr lang="en-US" sz="1600" smtClean="0">
                          <a:solidFill>
                            <a:srgbClr val="000000"/>
                          </a:solidFill>
                          <a:latin typeface="Cambria Math" charset="0"/>
                          <a:cs typeface="Helvetica Neue Regular" charset="0"/>
                        </a:rPr>
                        <m:t>=</m:t>
                      </m:r>
                      <m:sSup>
                        <m:sSupPr>
                          <m:ctrlPr>
                            <a:rPr lang="en-US" sz="1600" i="1" smtClean="0">
                              <a:solidFill>
                                <a:srgbClr val="000000"/>
                              </a:solidFill>
                              <a:latin typeface="Cambria Math" panose="02040503050406030204" pitchFamily="18" charset="0"/>
                              <a:cs typeface="Helvetica Neue Regular" charset="0"/>
                            </a:rPr>
                          </m:ctrlPr>
                        </m:sSupPr>
                        <m:e>
                          <m:d>
                            <m:dPr>
                              <m:begChr m:val="|"/>
                              <m:endChr m:val="|"/>
                              <m:ctrlPr>
                                <a:rPr lang="en-US" sz="1600" i="1" smtClean="0">
                                  <a:solidFill>
                                    <a:srgbClr val="000000"/>
                                  </a:solidFill>
                                  <a:latin typeface="Cambria Math" panose="02040503050406030204" pitchFamily="18" charset="0"/>
                                  <a:cs typeface="Helvetica Neue Regular" charset="0"/>
                                </a:rPr>
                              </m:ctrlPr>
                            </m:dPr>
                            <m:e>
                              <m:r>
                                <a:rPr lang="en-US" sz="1600" smtClean="0">
                                  <a:solidFill>
                                    <a:srgbClr val="000000"/>
                                  </a:solidFill>
                                  <a:latin typeface="Cambria Math" charset="0"/>
                                  <a:cs typeface="Helvetica Neue Regular" charset="0"/>
                                </a:rPr>
                                <m:t>2</m:t>
                              </m:r>
                              <m:r>
                                <a:rPr lang="en-US" sz="1600" smtClean="0">
                                  <a:solidFill>
                                    <a:srgbClr val="000000"/>
                                  </a:solidFill>
                                  <a:latin typeface="Cambria Math" charset="0"/>
                                  <a:cs typeface="Helvetica Neue Regular" charset="0"/>
                                </a:rPr>
                                <m:t>𝜋</m:t>
                              </m:r>
                              <m:r>
                                <m:rPr>
                                  <m:sty m:val="p"/>
                                </m:rPr>
                                <a:rPr lang="en-US" sz="1600" smtClean="0">
                                  <a:solidFill>
                                    <a:srgbClr val="000000"/>
                                  </a:solidFill>
                                  <a:latin typeface="Cambria Math" charset="0"/>
                                  <a:cs typeface="Helvetica Neue Regular" charset="0"/>
                                </a:rPr>
                                <m:t>Σ</m:t>
                              </m:r>
                            </m:e>
                          </m:d>
                        </m:e>
                        <m:sup>
                          <m:f>
                            <m:fPr>
                              <m:ctrlPr>
                                <a:rPr lang="en-US" sz="1600" i="1" smtClean="0">
                                  <a:solidFill>
                                    <a:srgbClr val="000000"/>
                                  </a:solidFill>
                                  <a:latin typeface="Cambria Math" panose="02040503050406030204" pitchFamily="18" charset="0"/>
                                  <a:cs typeface="Helvetica Neue Regular" charset="0"/>
                                </a:rPr>
                              </m:ctrlPr>
                            </m:fPr>
                            <m:num>
                              <m:r>
                                <a:rPr lang="en-US" sz="1600" smtClean="0">
                                  <a:solidFill>
                                    <a:srgbClr val="000000"/>
                                  </a:solidFill>
                                  <a:latin typeface="Cambria Math" charset="0"/>
                                  <a:cs typeface="Helvetica Neue Regular" charset="0"/>
                                </a:rPr>
                                <m:t>1</m:t>
                              </m:r>
                            </m:num>
                            <m:den>
                              <m:r>
                                <a:rPr lang="en-US" sz="1600" smtClean="0">
                                  <a:solidFill>
                                    <a:srgbClr val="000000"/>
                                  </a:solidFill>
                                  <a:latin typeface="Cambria Math" charset="0"/>
                                  <a:cs typeface="Helvetica Neue Regular" charset="0"/>
                                </a:rPr>
                                <m:t>2</m:t>
                              </m:r>
                            </m:den>
                          </m:f>
                        </m:sup>
                      </m:sSup>
                      <m:func>
                        <m:funcPr>
                          <m:ctrlPr>
                            <a:rPr lang="en-US" sz="1600" i="1" smtClean="0">
                              <a:solidFill>
                                <a:srgbClr val="000000"/>
                              </a:solidFill>
                              <a:latin typeface="Cambria Math" panose="02040503050406030204" pitchFamily="18" charset="0"/>
                              <a:cs typeface="Helvetica Neue Regular" charset="0"/>
                            </a:rPr>
                          </m:ctrlPr>
                        </m:funcPr>
                        <m:fName>
                          <m:r>
                            <m:rPr>
                              <m:sty m:val="p"/>
                            </m:rPr>
                            <a:rPr lang="en-US" sz="1600" smtClean="0">
                              <a:solidFill>
                                <a:srgbClr val="000000"/>
                              </a:solidFill>
                              <a:latin typeface="Cambria Math" charset="0"/>
                              <a:cs typeface="Helvetica Neue Regular" charset="0"/>
                            </a:rPr>
                            <m:t>exp</m:t>
                          </m:r>
                        </m:fName>
                        <m:e>
                          <m:r>
                            <a:rPr lang="en-US" sz="1600" smtClean="0">
                              <a:solidFill>
                                <a:srgbClr val="000000"/>
                              </a:solidFill>
                              <a:latin typeface="Cambria Math" charset="0"/>
                              <a:cs typeface="Helvetica Neue Regular" charset="0"/>
                            </a:rPr>
                            <m:t>(−</m:t>
                          </m:r>
                          <m:f>
                            <m:fPr>
                              <m:ctrlPr>
                                <a:rPr lang="en-US" sz="1600" i="1" smtClean="0">
                                  <a:solidFill>
                                    <a:srgbClr val="000000"/>
                                  </a:solidFill>
                                  <a:latin typeface="Cambria Math" panose="02040503050406030204" pitchFamily="18" charset="0"/>
                                  <a:cs typeface="Helvetica Neue Regular" charset="0"/>
                                </a:rPr>
                              </m:ctrlPr>
                            </m:fPr>
                            <m:num>
                              <m:r>
                                <a:rPr lang="en-US" sz="1600" smtClean="0">
                                  <a:solidFill>
                                    <a:srgbClr val="000000"/>
                                  </a:solidFill>
                                  <a:latin typeface="Cambria Math" charset="0"/>
                                  <a:cs typeface="Helvetica Neue Regular" charset="0"/>
                                </a:rPr>
                                <m:t>1</m:t>
                              </m:r>
                            </m:num>
                            <m:den>
                              <m:r>
                                <a:rPr lang="en-US" sz="1600" smtClean="0">
                                  <a:solidFill>
                                    <a:srgbClr val="000000"/>
                                  </a:solidFill>
                                  <a:latin typeface="Cambria Math" charset="0"/>
                                  <a:cs typeface="Helvetica Neue Regular" charset="0"/>
                                </a:rPr>
                                <m:t>2</m:t>
                              </m:r>
                            </m:den>
                          </m:f>
                          <m:sSup>
                            <m:sSupPr>
                              <m:ctrlPr>
                                <a:rPr lang="en-US" sz="1600" i="1" smtClean="0">
                                  <a:solidFill>
                                    <a:srgbClr val="000000"/>
                                  </a:solidFill>
                                  <a:latin typeface="Cambria Math" panose="02040503050406030204" pitchFamily="18" charset="0"/>
                                  <a:cs typeface="Helvetica Neue Regular" charset="0"/>
                                </a:rPr>
                              </m:ctrlPr>
                            </m:sSupPr>
                            <m:e>
                              <m:d>
                                <m:dPr>
                                  <m:ctrlPr>
                                    <a:rPr lang="en-US" sz="1600" i="1" smtClean="0">
                                      <a:solidFill>
                                        <a:srgbClr val="000000"/>
                                      </a:solidFill>
                                      <a:latin typeface="Cambria Math" panose="02040503050406030204" pitchFamily="18" charset="0"/>
                                      <a:cs typeface="Helvetica Neue Regular" charset="0"/>
                                    </a:rPr>
                                  </m:ctrlPr>
                                </m:dPr>
                                <m:e>
                                  <m:r>
                                    <a:rPr lang="en-US" sz="1600" smtClean="0">
                                      <a:solidFill>
                                        <a:srgbClr val="000000"/>
                                      </a:solidFill>
                                      <a:latin typeface="Cambria Math" charset="0"/>
                                      <a:cs typeface="Helvetica Neue Regular" charset="0"/>
                                    </a:rPr>
                                    <m:t>𝐟</m:t>
                                  </m:r>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𝜇</m:t>
                                  </m:r>
                                </m:e>
                              </m:d>
                            </m:e>
                            <m:sup>
                              <m:r>
                                <a:rPr lang="en-US" sz="1600" smtClean="0">
                                  <a:solidFill>
                                    <a:srgbClr val="000000"/>
                                  </a:solidFill>
                                  <a:latin typeface="Cambria Math" charset="0"/>
                                  <a:cs typeface="Helvetica Neue Regular" charset="0"/>
                                </a:rPr>
                                <m:t>⊤</m:t>
                              </m:r>
                            </m:sup>
                          </m:sSup>
                          <m:sSup>
                            <m:sSupPr>
                              <m:ctrlPr>
                                <a:rPr lang="en-US" sz="1600" i="1" smtClean="0">
                                  <a:solidFill>
                                    <a:srgbClr val="000000"/>
                                  </a:solidFill>
                                  <a:latin typeface="Cambria Math" panose="02040503050406030204" pitchFamily="18" charset="0"/>
                                  <a:cs typeface="Helvetica Neue Regular" charset="0"/>
                                </a:rPr>
                              </m:ctrlPr>
                            </m:sSupPr>
                            <m:e>
                              <m:r>
                                <m:rPr>
                                  <m:sty m:val="p"/>
                                </m:rPr>
                                <a:rPr lang="en-US" sz="1600" smtClean="0">
                                  <a:solidFill>
                                    <a:srgbClr val="000000"/>
                                  </a:solidFill>
                                  <a:latin typeface="Cambria Math" charset="0"/>
                                  <a:cs typeface="Helvetica Neue Regular" charset="0"/>
                                </a:rPr>
                                <m:t>Σ</m:t>
                              </m:r>
                            </m:e>
                            <m:sup>
                              <m:r>
                                <a:rPr lang="en-US" sz="1600" smtClean="0">
                                  <a:solidFill>
                                    <a:srgbClr val="000000"/>
                                  </a:solidFill>
                                  <a:latin typeface="Cambria Math" charset="0"/>
                                  <a:cs typeface="Helvetica Neue Regular" charset="0"/>
                                </a:rPr>
                                <m:t>−1</m:t>
                              </m:r>
                            </m:sup>
                          </m:sSup>
                        </m:e>
                      </m:func>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𝐟</m:t>
                      </m:r>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𝜇</m:t>
                      </m:r>
                      <m:r>
                        <a:rPr lang="en-US" sz="1600" smtClean="0">
                          <a:solidFill>
                            <a:srgbClr val="000000"/>
                          </a:solidFill>
                          <a:latin typeface="Cambria Math" charset="0"/>
                          <a:cs typeface="Helvetica Neue Regular" charset="0"/>
                        </a:rPr>
                        <m:t>))</m:t>
                      </m:r>
                    </m:oMath>
                  </m:oMathPara>
                </a14:m>
                <a:endParaRPr lang="en-US" sz="1600" dirty="0">
                  <a:solidFill>
                    <a:srgbClr val="000000"/>
                  </a:solidFill>
                  <a:latin typeface="Helvetica Neue Regular" charset="0"/>
                  <a:cs typeface="Helvetica Neue Regular"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725857" y="1957035"/>
                <a:ext cx="4426212" cy="604653"/>
              </a:xfrm>
              <a:prstGeom prst="rect">
                <a:avLst/>
              </a:prstGeom>
              <a:blipFill rotWithShape="0">
                <a:blip r:embed="rId2"/>
                <a:stretch>
                  <a:fillRect/>
                </a:stretch>
              </a:blipFill>
            </p:spPr>
            <p:txBody>
              <a:bodyPr/>
              <a:lstStyle/>
              <a:p>
                <a:r>
                  <a:rPr lang="en-US">
                    <a:noFill/>
                  </a:rPr>
                  <a:t> </a:t>
                </a:r>
              </a:p>
            </p:txBody>
          </p:sp>
        </mc:Fallback>
      </mc:AlternateContent>
      <p:sp>
        <p:nvSpPr>
          <p:cNvPr id="9" name="Rounded Rectangle 8"/>
          <p:cNvSpPr/>
          <p:nvPr/>
        </p:nvSpPr>
        <p:spPr>
          <a:xfrm>
            <a:off x="7152069" y="2046063"/>
            <a:ext cx="1775363" cy="38049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latin typeface="Helvetica Neue Regular" charset="0"/>
              </a:rPr>
              <a:t>Gaussian prior</a:t>
            </a:r>
          </a:p>
        </p:txBody>
      </p:sp>
      <mc:AlternateContent xmlns:mc="http://schemas.openxmlformats.org/markup-compatibility/2006" xmlns:a14="http://schemas.microsoft.com/office/drawing/2010/main">
        <mc:Choice Requires="a14">
          <p:sp>
            <p:nvSpPr>
              <p:cNvPr id="10" name="TextBox 9"/>
              <p:cNvSpPr txBox="1"/>
              <p:nvPr/>
            </p:nvSpPr>
            <p:spPr>
              <a:xfrm>
                <a:off x="576811" y="3132666"/>
                <a:ext cx="3873962" cy="831831"/>
              </a:xfrm>
              <a:prstGeom prst="rect">
                <a:avLst/>
              </a:prstGeom>
              <a:noFill/>
            </p:spPr>
            <p:txBody>
              <a:bodyPr wrap="squar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Given observations </a:t>
                </a:r>
                <a14:m>
                  <m:oMath xmlns:m="http://schemas.openxmlformats.org/officeDocument/2006/math">
                    <m:sSubSup>
                      <m:sSubSupPr>
                        <m:ctrlPr>
                          <a:rPr lang="en-US" sz="1600" i="1" dirty="0" smtClean="0">
                            <a:solidFill>
                              <a:srgbClr val="000000"/>
                            </a:solidFill>
                            <a:latin typeface="Cambria Math" panose="02040503050406030204" pitchFamily="18" charset="0"/>
                            <a:cs typeface="Helvetica Neue Regular" charset="0"/>
                          </a:rPr>
                        </m:ctrlPr>
                      </m:sSubSupPr>
                      <m:e>
                        <m:d>
                          <m:dPr>
                            <m:begChr m:val="{"/>
                            <m:endChr m:val="}"/>
                            <m:ctrlPr>
                              <a:rPr lang="en-US" sz="1600" i="1" dirty="0" smtClean="0">
                                <a:solidFill>
                                  <a:srgbClr val="000000"/>
                                </a:solidFill>
                                <a:latin typeface="Cambria Math" panose="02040503050406030204" pitchFamily="18" charset="0"/>
                                <a:cs typeface="Helvetica Neue Regular" charset="0"/>
                              </a:rPr>
                            </m:ctrlPr>
                          </m:dPr>
                          <m:e>
                            <m:r>
                              <a:rPr lang="en-US" sz="1600" dirty="0" err="1" smtClean="0">
                                <a:solidFill>
                                  <a:srgbClr val="000000"/>
                                </a:solidFill>
                                <a:latin typeface="Cambria Math" charset="0"/>
                                <a:cs typeface="Helvetica Neue Regular" charset="0"/>
                              </a:rPr>
                              <m:t>𝑥</m:t>
                            </m:r>
                            <m:r>
                              <a:rPr lang="en-US" sz="1600" dirty="0" err="1" smtClean="0">
                                <a:solidFill>
                                  <a:srgbClr val="000000"/>
                                </a:solidFill>
                                <a:latin typeface="Cambria Math" charset="0"/>
                                <a:cs typeface="Helvetica Neue Regular" charset="0"/>
                              </a:rPr>
                              <m:t>,</m:t>
                            </m:r>
                            <m:r>
                              <a:rPr lang="en-US" sz="1600" dirty="0" err="1" smtClean="0">
                                <a:solidFill>
                                  <a:srgbClr val="000000"/>
                                </a:solidFill>
                                <a:latin typeface="Cambria Math" charset="0"/>
                                <a:cs typeface="Helvetica Neue Regular" charset="0"/>
                              </a:rPr>
                              <m:t>𝑦</m:t>
                            </m:r>
                          </m:e>
                        </m:d>
                      </m:e>
                      <m:sub>
                        <m:r>
                          <a:rPr lang="en-US" sz="1600" dirty="0" smtClean="0">
                            <a:solidFill>
                              <a:srgbClr val="000000"/>
                            </a:solidFill>
                            <a:latin typeface="Cambria Math" charset="0"/>
                            <a:cs typeface="Helvetica Neue Regular" charset="0"/>
                          </a:rPr>
                          <m:t>𝑖</m:t>
                        </m:r>
                        <m:r>
                          <a:rPr lang="en-US" sz="1600" dirty="0" smtClean="0">
                            <a:solidFill>
                              <a:srgbClr val="000000"/>
                            </a:solidFill>
                            <a:latin typeface="Cambria Math" charset="0"/>
                            <a:cs typeface="Helvetica Neue Regular" charset="0"/>
                          </a:rPr>
                          <m:t>=1</m:t>
                        </m:r>
                      </m:sub>
                      <m:sup>
                        <m:r>
                          <a:rPr lang="en-US" sz="1600" dirty="0" smtClean="0">
                            <a:solidFill>
                              <a:srgbClr val="000000"/>
                            </a:solidFill>
                            <a:latin typeface="Cambria Math" charset="0"/>
                            <a:cs typeface="Helvetica Neue Regular" charset="0"/>
                          </a:rPr>
                          <m:t>𝑛</m:t>
                        </m:r>
                      </m:sup>
                    </m:sSubSup>
                  </m:oMath>
                </a14:m>
                <a:r>
                  <a:rPr lang="en-US" sz="1600" dirty="0">
                    <a:solidFill>
                      <a:srgbClr val="000000"/>
                    </a:solidFill>
                    <a:latin typeface="Helvetica Neue Regular" charset="0"/>
                    <a:cs typeface="Helvetica Neue Regular" charset="0"/>
                  </a:rPr>
                  <a:t> over an unknown function f drawn from a Gaussian prior, the posterior is Gaussian</a:t>
                </a:r>
              </a:p>
            </p:txBody>
          </p:sp>
        </mc:Choice>
        <mc:Fallback xmlns="">
          <p:sp>
            <p:nvSpPr>
              <p:cNvPr id="10" name="TextBox 9"/>
              <p:cNvSpPr txBox="1">
                <a:spLocks noRot="1" noChangeAspect="1" noMove="1" noResize="1" noEditPoints="1" noAdjustHandles="1" noChangeArrowheads="1" noChangeShapeType="1" noTextEdit="1"/>
              </p:cNvSpPr>
              <p:nvPr/>
            </p:nvSpPr>
            <p:spPr>
              <a:xfrm>
                <a:off x="576811" y="3132666"/>
                <a:ext cx="3873962" cy="831831"/>
              </a:xfrm>
              <a:prstGeom prst="rect">
                <a:avLst/>
              </a:prstGeom>
              <a:blipFill rotWithShape="0">
                <a:blip r:embed="rId3"/>
                <a:stretch>
                  <a:fillRect l="-945" t="-2941" r="-315" b="-88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594521" y="3908898"/>
                <a:ext cx="2262671" cy="789447"/>
              </a:xfrm>
              <a:prstGeom prst="rect">
                <a:avLst/>
              </a:prstGeom>
              <a:noFill/>
            </p:spPr>
            <p:txBody>
              <a:bodyPr wrap="none" rtlCol="0">
                <a:spAutoFit/>
              </a:bodyPr>
              <a:lstStyle/>
              <a:p>
                <a:pPr marL="0" defTabSz="430213">
                  <a:spcAft>
                    <a:spcPts val="400"/>
                  </a:spcAft>
                  <a:buSzPct val="100000"/>
                </a:pPr>
                <a14:m>
                  <m:oMathPara xmlns:m="http://schemas.openxmlformats.org/officeDocument/2006/math">
                    <m:oMathParaPr>
                      <m:jc m:val="centerGroup"/>
                    </m:oMathParaPr>
                    <m:oMath xmlns:m="http://schemas.openxmlformats.org/officeDocument/2006/math">
                      <m:r>
                        <a:rPr lang="en-US" sz="1600" smtClean="0">
                          <a:solidFill>
                            <a:srgbClr val="000000"/>
                          </a:solidFill>
                          <a:latin typeface="Cambria Math" charset="0"/>
                          <a:cs typeface="Helvetica Neue Regular" charset="0"/>
                        </a:rPr>
                        <m:t>𝑃</m:t>
                      </m:r>
                      <m:d>
                        <m:dPr>
                          <m:ctrlPr>
                            <a:rPr lang="en-US" sz="1600" i="1" smtClean="0">
                              <a:solidFill>
                                <a:srgbClr val="000000"/>
                              </a:solidFill>
                              <a:latin typeface="Cambria Math" panose="02040503050406030204" pitchFamily="18" charset="0"/>
                              <a:cs typeface="Helvetica Neue Regular" charset="0"/>
                            </a:rPr>
                          </m:ctrlPr>
                        </m:dPr>
                        <m:e>
                          <m:r>
                            <a:rPr lang="en-US" sz="1600" smtClean="0">
                              <a:solidFill>
                                <a:srgbClr val="000000"/>
                              </a:solidFill>
                              <a:latin typeface="Cambria Math" charset="0"/>
                              <a:cs typeface="Helvetica Neue Regular" charset="0"/>
                            </a:rPr>
                            <m:t>𝐟</m:t>
                          </m:r>
                        </m:e>
                        <m:e>
                          <m:r>
                            <a:rPr lang="en-US" sz="1600" smtClean="0">
                              <a:solidFill>
                                <a:srgbClr val="000000"/>
                              </a:solidFill>
                              <a:latin typeface="Cambria Math" charset="0"/>
                              <a:cs typeface="Helvetica Neue Regular" charset="0"/>
                            </a:rPr>
                            <m:t>𝐲</m:t>
                          </m:r>
                        </m:e>
                      </m:d>
                      <m:r>
                        <a:rPr lang="en-US" sz="1600" b="1" i="1" smtClean="0">
                          <a:solidFill>
                            <a:srgbClr val="000000"/>
                          </a:solidFill>
                          <a:latin typeface="Cambria Math" charset="0"/>
                          <a:ea typeface="Cambria Math" charset="0"/>
                          <a:cs typeface="Cambria Math" charset="0"/>
                        </a:rPr>
                        <m:t>∝</m:t>
                      </m:r>
                      <m:nary>
                        <m:naryPr>
                          <m:limLoc m:val="undOvr"/>
                          <m:subHide m:val="on"/>
                          <m:supHide m:val="on"/>
                          <m:ctrlPr>
                            <a:rPr lang="en-US" sz="1600" i="1" smtClean="0">
                              <a:solidFill>
                                <a:srgbClr val="000000"/>
                              </a:solidFill>
                              <a:latin typeface="Cambria Math" panose="02040503050406030204" pitchFamily="18" charset="0"/>
                              <a:ea typeface="Cambria Math" charset="0"/>
                              <a:cs typeface="Cambria Math" charset="0"/>
                            </a:rPr>
                          </m:ctrlPr>
                        </m:naryPr>
                        <m:sub/>
                        <m:sup/>
                        <m:e>
                          <m:r>
                            <a:rPr lang="en-US" sz="1600" b="0" i="1" smtClean="0">
                              <a:solidFill>
                                <a:srgbClr val="000000"/>
                              </a:solidFill>
                              <a:latin typeface="Cambria Math" charset="0"/>
                              <a:ea typeface="Cambria Math" charset="0"/>
                              <a:cs typeface="Cambria Math" charset="0"/>
                            </a:rPr>
                            <m:t>𝑑</m:t>
                          </m:r>
                          <m:r>
                            <m:rPr>
                              <m:sty m:val="p"/>
                            </m:rPr>
                            <a:rPr lang="en-US" sz="1600" b="0" i="0" smtClean="0">
                              <a:solidFill>
                                <a:srgbClr val="000000"/>
                              </a:solidFill>
                              <a:latin typeface="Cambria Math" charset="0"/>
                              <a:ea typeface="Cambria Math" charset="0"/>
                              <a:cs typeface="Cambria Math" charset="0"/>
                            </a:rPr>
                            <m:t>x</m:t>
                          </m:r>
                          <m:r>
                            <a:rPr lang="en-US" sz="1600" b="0" i="1" smtClean="0">
                              <a:solidFill>
                                <a:srgbClr val="000000"/>
                              </a:solidFill>
                              <a:latin typeface="Cambria Math" charset="0"/>
                              <a:ea typeface="Cambria Math" charset="0"/>
                              <a:cs typeface="Cambria Math" charset="0"/>
                            </a:rPr>
                            <m:t> </m:t>
                          </m:r>
                          <m:r>
                            <a:rPr lang="en-US" sz="1600" b="0" i="1" smtClean="0">
                              <a:solidFill>
                                <a:srgbClr val="000000"/>
                              </a:solidFill>
                              <a:latin typeface="Cambria Math" charset="0"/>
                              <a:ea typeface="Cambria Math" charset="0"/>
                              <a:cs typeface="Cambria Math" charset="0"/>
                            </a:rPr>
                            <m:t>𝑃</m:t>
                          </m:r>
                          <m:r>
                            <a:rPr lang="en-US" sz="1600" b="1" i="0" smtClean="0">
                              <a:solidFill>
                                <a:srgbClr val="000000"/>
                              </a:solidFill>
                              <a:latin typeface="Cambria Math" charset="0"/>
                              <a:ea typeface="Cambria Math" charset="0"/>
                              <a:cs typeface="Cambria Math" charset="0"/>
                            </a:rPr>
                            <m:t>(</m:t>
                          </m:r>
                          <m:r>
                            <a:rPr lang="en-US" sz="1600" b="1" i="0" smtClean="0">
                              <a:solidFill>
                                <a:srgbClr val="000000"/>
                              </a:solidFill>
                              <a:latin typeface="Cambria Math" charset="0"/>
                              <a:ea typeface="Cambria Math" charset="0"/>
                              <a:cs typeface="Cambria Math" charset="0"/>
                            </a:rPr>
                            <m:t>𝐟</m:t>
                          </m:r>
                          <m:r>
                            <a:rPr lang="en-US" sz="1600" b="1" i="0" smtClean="0">
                              <a:solidFill>
                                <a:srgbClr val="000000"/>
                              </a:solidFill>
                              <a:latin typeface="Cambria Math" charset="0"/>
                              <a:ea typeface="Cambria Math" charset="0"/>
                              <a:cs typeface="Cambria Math" charset="0"/>
                            </a:rPr>
                            <m:t>,</m:t>
                          </m:r>
                          <m:r>
                            <a:rPr lang="en-US" sz="1600" b="1" i="0" smtClean="0">
                              <a:solidFill>
                                <a:srgbClr val="000000"/>
                              </a:solidFill>
                              <a:latin typeface="Cambria Math" charset="0"/>
                              <a:ea typeface="Cambria Math" charset="0"/>
                              <a:cs typeface="Cambria Math" charset="0"/>
                            </a:rPr>
                            <m:t>𝐱</m:t>
                          </m:r>
                          <m:r>
                            <a:rPr lang="en-US" sz="1600" b="1" i="0" smtClean="0">
                              <a:solidFill>
                                <a:srgbClr val="000000"/>
                              </a:solidFill>
                              <a:latin typeface="Cambria Math" charset="0"/>
                              <a:ea typeface="Cambria Math" charset="0"/>
                              <a:cs typeface="Cambria Math" charset="0"/>
                            </a:rPr>
                            <m:t>,</m:t>
                          </m:r>
                          <m:r>
                            <a:rPr lang="en-US" sz="1600" b="1" i="0" smtClean="0">
                              <a:solidFill>
                                <a:srgbClr val="000000"/>
                              </a:solidFill>
                              <a:latin typeface="Cambria Math" charset="0"/>
                              <a:ea typeface="Cambria Math" charset="0"/>
                              <a:cs typeface="Cambria Math" charset="0"/>
                            </a:rPr>
                            <m:t>𝐲</m:t>
                          </m:r>
                          <m:r>
                            <a:rPr lang="en-US" sz="1600" b="1" i="0" smtClean="0">
                              <a:solidFill>
                                <a:srgbClr val="000000"/>
                              </a:solidFill>
                              <a:latin typeface="Cambria Math" charset="0"/>
                              <a:ea typeface="Cambria Math" charset="0"/>
                              <a:cs typeface="Cambria Math" charset="0"/>
                            </a:rPr>
                            <m:t>)</m:t>
                          </m:r>
                        </m:e>
                      </m:nary>
                    </m:oMath>
                  </m:oMathPara>
                </a14:m>
                <a:endParaRPr lang="en-US" sz="1600" dirty="0">
                  <a:solidFill>
                    <a:srgbClr val="000000"/>
                  </a:solidFill>
                  <a:latin typeface="Helvetica Neue Regular" charset="0"/>
                  <a:cs typeface="Helvetica Neue Regular"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594521" y="3908898"/>
                <a:ext cx="2262671" cy="789447"/>
              </a:xfrm>
              <a:prstGeom prst="rect">
                <a:avLst/>
              </a:prstGeom>
              <a:blipFill rotWithShape="0">
                <a:blip r:embed="rId4"/>
                <a:stretch>
                  <a:fillRect/>
                </a:stretch>
              </a:blipFill>
            </p:spPr>
            <p:txBody>
              <a:bodyPr/>
              <a:lstStyle/>
              <a:p>
                <a:r>
                  <a:rPr lang="en-US">
                    <a:noFill/>
                  </a:rPr>
                  <a:t> </a:t>
                </a:r>
              </a:p>
            </p:txBody>
          </p:sp>
        </mc:Fallback>
      </mc:AlternateContent>
      <p:sp>
        <p:nvSpPr>
          <p:cNvPr id="12" name="Rounded Rectangular Callout 11"/>
          <p:cNvSpPr/>
          <p:nvPr/>
        </p:nvSpPr>
        <p:spPr>
          <a:xfrm>
            <a:off x="1775110" y="2636864"/>
            <a:ext cx="3428999" cy="420626"/>
          </a:xfrm>
          <a:prstGeom prst="wedgeRoundRectCallout">
            <a:avLst>
              <a:gd name="adj1" fmla="val 21962"/>
              <a:gd name="adj2" fmla="val -111985"/>
              <a:gd name="adj3" fmla="val 16667"/>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Helvetica Neue Regular" charset="0"/>
              </a:rPr>
              <a:t>Specified only by mean and covariance</a:t>
            </a:r>
          </a:p>
        </p:txBody>
      </p:sp>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62182" y="3132667"/>
            <a:ext cx="4138918" cy="1538506"/>
          </a:xfrm>
          <a:prstGeom prst="rect">
            <a:avLst/>
          </a:prstGeom>
        </p:spPr>
      </p:pic>
      <p:sp>
        <p:nvSpPr>
          <p:cNvPr id="15" name="TextBox 14">
            <a:extLst>
              <a:ext uri="{FF2B5EF4-FFF2-40B4-BE49-F238E27FC236}">
                <a16:creationId xmlns:a16="http://schemas.microsoft.com/office/drawing/2014/main" id="{F6E42234-687F-CD4C-8DCF-2F2C88C4D52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75942162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23841" y="734291"/>
            <a:ext cx="3461310" cy="2595982"/>
          </a:xfrm>
          <a:prstGeom prst="rect">
            <a:avLst/>
          </a:prstGeom>
        </p:spPr>
      </p:pic>
      <p:sp>
        <p:nvSpPr>
          <p:cNvPr id="2" name="Title 1"/>
          <p:cNvSpPr>
            <a:spLocks noGrp="1"/>
          </p:cNvSpPr>
          <p:nvPr>
            <p:ph type="title"/>
          </p:nvPr>
        </p:nvSpPr>
        <p:spPr/>
        <p:txBody>
          <a:bodyPr/>
          <a:lstStyle/>
          <a:p>
            <a:r>
              <a:rPr lang="en-US" dirty="0"/>
              <a:t>GP-Select</a:t>
            </a:r>
          </a:p>
        </p:txBody>
      </p:sp>
      <p:sp>
        <p:nvSpPr>
          <p:cNvPr id="4" name="Content Placeholder 3"/>
          <p:cNvSpPr>
            <a:spLocks noGrp="1"/>
          </p:cNvSpPr>
          <p:nvPr>
            <p:ph sz="quarter" idx="12"/>
          </p:nvPr>
        </p:nvSpPr>
        <p:spPr/>
        <p:txBody>
          <a:bodyPr/>
          <a:lstStyle/>
          <a:p>
            <a:r>
              <a:rPr lang="en-US" sz="1400" dirty="0">
                <a:solidFill>
                  <a:srgbClr val="285096"/>
                </a:solidFill>
              </a:rPr>
              <a:t>[</a:t>
            </a:r>
            <a:r>
              <a:rPr lang="en-US" sz="1400" dirty="0" err="1">
                <a:solidFill>
                  <a:srgbClr val="285096"/>
                </a:solidFill>
              </a:rPr>
              <a:t>Vanchinathan</a:t>
            </a:r>
            <a:r>
              <a:rPr lang="en-US" sz="1400" dirty="0">
                <a:solidFill>
                  <a:srgbClr val="285096"/>
                </a:solidFill>
              </a:rPr>
              <a:t> </a:t>
            </a:r>
            <a:r>
              <a:rPr lang="en-US" sz="1400" dirty="0">
                <a:solidFill>
                  <a:srgbClr val="285096"/>
                </a:solidFill>
                <a:latin typeface="Helvetica Neue" charset="0"/>
                <a:ea typeface="Helvetica Neue" charset="0"/>
                <a:cs typeface="Helvetica Neue" charset="0"/>
              </a:rPr>
              <a:t>et al.,  </a:t>
            </a:r>
            <a:r>
              <a:rPr lang="en-US" sz="1400" dirty="0">
                <a:solidFill>
                  <a:srgbClr val="285096"/>
                </a:solidFill>
              </a:rPr>
              <a:t>2015]</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018" y="971550"/>
            <a:ext cx="4484917" cy="2493545"/>
          </a:xfrm>
          <a:prstGeom prst="rect">
            <a:avLst/>
          </a:prstGeom>
        </p:spPr>
      </p:pic>
      <p:sp>
        <p:nvSpPr>
          <p:cNvPr id="8" name="Rounded Rectangular Callout 7"/>
          <p:cNvSpPr/>
          <p:nvPr/>
        </p:nvSpPr>
        <p:spPr>
          <a:xfrm>
            <a:off x="2907723" y="1445227"/>
            <a:ext cx="1700372" cy="335812"/>
          </a:xfrm>
          <a:prstGeom prst="wedgeRoundRectCallout">
            <a:avLst>
              <a:gd name="adj1" fmla="val -31833"/>
              <a:gd name="adj2" fmla="val 130921"/>
              <a:gd name="adj3" fmla="val 1666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Learn posterior</a:t>
            </a:r>
          </a:p>
        </p:txBody>
      </p:sp>
      <p:sp>
        <p:nvSpPr>
          <p:cNvPr id="9" name="Rounded Rectangular Callout 8"/>
          <p:cNvSpPr/>
          <p:nvPr/>
        </p:nvSpPr>
        <p:spPr>
          <a:xfrm>
            <a:off x="3513220" y="2767263"/>
            <a:ext cx="2370222" cy="553453"/>
          </a:xfrm>
          <a:prstGeom prst="wedgeRoundRectCallout">
            <a:avLst>
              <a:gd name="adj1" fmla="val -41964"/>
              <a:gd name="adj2" fmla="val -82830"/>
              <a:gd name="adj3" fmla="val 1666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Trades off exploration exploitation</a:t>
            </a:r>
          </a:p>
        </p:txBody>
      </p:sp>
      <p:sp>
        <p:nvSpPr>
          <p:cNvPr id="12" name="Rounded Rectangular Callout 11"/>
          <p:cNvSpPr/>
          <p:nvPr/>
        </p:nvSpPr>
        <p:spPr>
          <a:xfrm>
            <a:off x="1722612" y="3465095"/>
            <a:ext cx="2370222" cy="276727"/>
          </a:xfrm>
          <a:prstGeom prst="wedgeRoundRectCallout">
            <a:avLst>
              <a:gd name="adj1" fmla="val -26228"/>
              <a:gd name="adj2" fmla="val -135004"/>
              <a:gd name="adj3" fmla="val 1666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Ask user feedback</a:t>
            </a:r>
          </a:p>
        </p:txBody>
      </p:sp>
      <p:sp>
        <p:nvSpPr>
          <p:cNvPr id="14" name="TextBox 13"/>
          <p:cNvSpPr txBox="1"/>
          <p:nvPr/>
        </p:nvSpPr>
        <p:spPr>
          <a:xfrm>
            <a:off x="4608095" y="3526487"/>
            <a:ext cx="4456669" cy="636072"/>
          </a:xfrm>
          <a:prstGeom prst="rect">
            <a:avLst/>
          </a:prstGeom>
          <a:noFill/>
        </p:spPr>
        <p:txBody>
          <a:bodyPr wrap="none" rtlCol="0">
            <a:spAutoFit/>
          </a:bodyPr>
          <a:lstStyle/>
          <a:p>
            <a:pPr marL="285750" indent="-285750" defTabSz="430213">
              <a:spcAft>
                <a:spcPts val="400"/>
              </a:spcAft>
              <a:buSzPct val="100000"/>
              <a:buFont typeface="Arial" charset="0"/>
              <a:buChar char="•"/>
            </a:pPr>
            <a:r>
              <a:rPr lang="en-US" sz="1600" dirty="0">
                <a:solidFill>
                  <a:srgbClr val="FF0000"/>
                </a:solidFill>
                <a:latin typeface="Helvetica Neue Regular" charset="0"/>
                <a:cs typeface="Helvetica Neue Regular" charset="0"/>
              </a:rPr>
              <a:t>Exploration</a:t>
            </a:r>
            <a:r>
              <a:rPr lang="en-US" sz="1600" dirty="0">
                <a:solidFill>
                  <a:srgbClr val="000000"/>
                </a:solidFill>
                <a:latin typeface="Helvetica Neue Regular" charset="0"/>
                <a:cs typeface="Helvetica Neue Regular" charset="0"/>
              </a:rPr>
              <a:t>: select items with high-variance</a:t>
            </a:r>
          </a:p>
          <a:p>
            <a:pPr marL="285750" indent="-285750" defTabSz="430213">
              <a:spcAft>
                <a:spcPts val="400"/>
              </a:spcAft>
              <a:buSzPct val="100000"/>
              <a:buFont typeface="Arial" charset="0"/>
              <a:buChar char="•"/>
            </a:pPr>
            <a:r>
              <a:rPr lang="en-US" sz="1600" dirty="0">
                <a:solidFill>
                  <a:schemeClr val="accent6"/>
                </a:solidFill>
                <a:latin typeface="Helvetica Neue Regular" charset="0"/>
                <a:cs typeface="Helvetica Neue Regular" charset="0"/>
              </a:rPr>
              <a:t>Exploitation</a:t>
            </a:r>
            <a:r>
              <a:rPr lang="en-US" sz="1600" dirty="0">
                <a:solidFill>
                  <a:srgbClr val="000000"/>
                </a:solidFill>
                <a:latin typeface="Helvetica Neue Regular" charset="0"/>
                <a:cs typeface="Helvetica Neue Regular" charset="0"/>
              </a:rPr>
              <a:t>: select items with high-value</a:t>
            </a:r>
          </a:p>
        </p:txBody>
      </p:sp>
      <p:sp>
        <p:nvSpPr>
          <p:cNvPr id="15" name="Oval 14"/>
          <p:cNvSpPr/>
          <p:nvPr/>
        </p:nvSpPr>
        <p:spPr>
          <a:xfrm>
            <a:off x="8375076" y="1047951"/>
            <a:ext cx="95156" cy="100625"/>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6" name="Oval 15"/>
          <p:cNvSpPr/>
          <p:nvPr/>
        </p:nvSpPr>
        <p:spPr>
          <a:xfrm flipH="1">
            <a:off x="7930800" y="1632706"/>
            <a:ext cx="101023" cy="10131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6"/>
              </a:solidFill>
              <a:latin typeface="Helvetica Neue Regular" charset="0"/>
            </a:endParaRPr>
          </a:p>
        </p:txBody>
      </p:sp>
      <p:sp>
        <p:nvSpPr>
          <p:cNvPr id="18" name="TextBox 17">
            <a:extLst>
              <a:ext uri="{FF2B5EF4-FFF2-40B4-BE49-F238E27FC236}">
                <a16:creationId xmlns:a16="http://schemas.microsoft.com/office/drawing/2014/main" id="{F7703882-B23B-7C4A-B1AE-B030047BFD3F}"/>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80140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5.55556E-7 0.00093 C -0.01319 -0.00679 0.00191 0.0037 -0.00885 -0.00772 C -0.01111 -0.01018 -0.01371 -0.01173 -0.01615 -0.01389 C -0.01736 -0.01451 -0.01858 -0.01605 -0.01979 -0.01636 L -0.02951 -0.01944 C -0.04184 -0.02932 -0.02274 -0.01451 -0.03802 -0.02562 C -0.04062 -0.02716 -0.04288 -0.03025 -0.04549 -0.03117 C -0.05608 -0.03518 -0.05035 -0.03333 -0.0625 -0.03642 C -0.0658 -0.0358 -0.0691 -0.03518 -0.0724 -0.03426 C -0.07396 -0.03333 -0.07569 -0.0321 -0.07726 -0.03117 C -0.07934 -0.03025 -0.08142 -0.02963 -0.08333 -0.02839 C -0.08455 -0.02778 -0.08576 -0.02623 -0.08715 -0.02562 C -0.08871 -0.02377 -0.09028 -0.02346 -0.09201 -0.02253 C -0.09427 -0.02037 -0.0967 -0.01759 -0.0993 -0.01636 L -0.11389 -0.01049 C -0.1184 -0.00926 -0.12292 -0.0071 -0.12743 -0.00494 C -0.13073 -0.00309 -0.13403 -0.00185 -0.13698 0.00093 C -0.13837 0.00216 -0.13958 0.00309 -0.1408 0.00401 C -0.14288 0.00525 -0.14496 0.00556 -0.14687 0.00648 C -0.15017 0.00864 -0.1533 0.01111 -0.1566 0.01265 C -0.15868 0.01358 -0.16059 0.01451 -0.16285 0.01543 C -0.16389 0.01636 -0.1651 0.01759 -0.16632 0.01852 C -0.16788 0.01914 -0.16979 0.02037 -0.17135 0.0213 C -0.17378 0.02315 -0.17621 0.02562 -0.17847 0.02716 L -0.18837 0.03302 C -0.18993 0.03395 -0.19167 0.03488 -0.19323 0.03642 C -0.19705 0.03889 -0.19757 0.03951 -0.20174 0.04167 C -0.20573 0.04414 -0.2099 0.04506 -0.21406 0.04753 C -0.22101 0.05154 -0.21719 0.05 -0.225 0.0537 C -0.22656 0.05556 -0.22812 0.05864 -0.22986 0.05957 C -0.23385 0.06235 -0.23802 0.06296 -0.24201 0.06543 C -0.24375 0.06605 -0.24549 0.06698 -0.24722 0.0679 C -0.25573 0.07438 -0.24444 0.06852 -0.2592 0.07685 C -0.2651 0.08056 -0.27066 0.08241 -0.27621 0.0858 C -0.27795 0.08642 -0.27969 0.08735 -0.28125 0.08858 C -0.28333 0.09043 -0.28542 0.09352 -0.28733 0.09475 C -0.29097 0.09722 -0.29462 0.09815 -0.29826 0.10031 C -0.29965 0.10123 -0.30087 0.10216 -0.30208 0.10309 C -0.30399 0.10463 -0.30608 0.10494 -0.30816 0.10648 C -0.3191 0.11944 -0.30538 0.1037 -0.32257 0.1179 L -0.34462 0.13549 L -0.35573 0.14444 L -0.35937 0.14722 L -0.36319 0.15031 C -0.36389 0.15185 -0.36458 0.15463 -0.36545 0.15586 C -0.36667 0.15772 -0.36788 0.15802 -0.3691 0.15864 C -0.3724 0.1608 -0.37569 0.16296 -0.37882 0.16482 C -0.38281 0.16698 -0.38698 0.16759 -0.39115 0.17068 L -0.39844 0.17654 C -0.39965 0.17716 -0.40069 0.17901 -0.40208 0.17932 C -0.41424 0.18673 -0.40885 0.18272 -0.41927 0.19105 L -0.42292 0.19383 C -0.42413 0.19568 -0.42535 0.19784 -0.42674 0.2 C -0.42795 0.20247 -0.42882 0.20617 -0.43021 0.20833 C -0.43125 0.21049 -0.43264 0.21049 -0.43385 0.21173 C -0.43611 0.21698 -0.43698 0.21944 -0.43993 0.22346 C -0.44115 0.22469 -0.44253 0.22469 -0.44375 0.22654 C -0.44618 0.22963 -0.44861 0.23395 -0.45104 0.23765 L -0.45851 0.24938 L -0.46215 0.25556 C -0.46285 0.25833 -0.46337 0.26204 -0.46441 0.26389 C -0.4684 0.27191 -0.46805 0.26265 -0.46805 0.27068 " pathEditMode="relative" rAng="0" ptsTypes="AAAAAAAAAAAAAAAAAAAAAAAAAAAAAAAAAAAAAAAAAAAAAAAAAAAAAAAAAAAAAA">
                                      <p:cBhvr>
                                        <p:cTn id="6" dur="2000" fill="hold"/>
                                        <p:tgtEl>
                                          <p:spTgt spid="15"/>
                                        </p:tgtEl>
                                        <p:attrNameLst>
                                          <p:attrName>ppt_x</p:attrName>
                                          <p:attrName>ppt_y</p:attrName>
                                        </p:attrNameLst>
                                      </p:cBhvr>
                                      <p:rCtr x="-23403" y="11605"/>
                                    </p:animMotion>
                                  </p:childTnLst>
                                </p:cTn>
                              </p:par>
                              <p:par>
                                <p:cTn id="7" presetID="1" presetClass="entr" presetSubtype="0" fill="hold"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childTnLst>
                          </p:cTn>
                        </p:par>
                        <p:par>
                          <p:cTn id="9" fill="hold">
                            <p:stCondLst>
                              <p:cond delay="2000"/>
                            </p:stCondLst>
                            <p:childTnLst>
                              <p:par>
                                <p:cTn id="10" presetID="9" presetClass="emph" presetSubtype="0" grpId="1" nodeType="afterEffect">
                                  <p:stCondLst>
                                    <p:cond delay="0"/>
                                  </p:stCondLst>
                                  <p:childTnLst>
                                    <p:set>
                                      <p:cBhvr rctx="PPT">
                                        <p:cTn id="11" dur="indefinite"/>
                                        <p:tgtEl>
                                          <p:spTgt spid="15"/>
                                        </p:tgtEl>
                                        <p:attrNameLst>
                                          <p:attrName>style.opacity</p:attrName>
                                        </p:attrNameLst>
                                      </p:cBhvr>
                                      <p:to>
                                        <p:strVal val="0.25"/>
                                      </p:to>
                                    </p:set>
                                    <p:animEffect filter="image" prLst="opacity: 0.25">
                                      <p:cBhvr rctx="IE">
                                        <p:cTn id="12" dur="indefinite"/>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3.05556E-6 -4.93827E-7 C -0.01545 -0.00432 0.00243 0.00154 -0.01059 -0.00494 C -0.01319 -0.00679 -0.01614 -0.00772 -0.01892 -0.00895 C -0.02048 -0.00926 -0.02152 -0.00988 -0.02309 -0.01018 L -0.03402 -0.01204 C -0.04843 -0.01759 -0.02656 -0.00926 -0.04409 -0.01543 C -0.04705 -0.01636 -0.04948 -0.01821 -0.05243 -0.01852 C -0.06458 -0.0213 -0.05798 -0.02006 -0.07205 -0.0213 C -0.07569 -0.0213 -0.07968 -0.0213 -0.08333 -0.02037 C -0.08507 -0.02006 -0.08715 -0.01944 -0.08889 -0.01852 C -0.09132 -0.01821 -0.09375 -0.01759 -0.096 -0.01697 C -0.09757 -0.01667 -0.09878 -0.01574 -0.10034 -0.01543 C -0.10208 -0.01481 -0.10416 -0.01451 -0.1059 -0.01389 C -0.1085 -0.01265 -0.11128 -0.0108 -0.11423 -0.01018 L -0.13107 -0.0071 C -0.13628 -0.00586 -0.14166 -0.00463 -0.1467 -0.00309 C -0.15034 -0.00247 -0.15434 -0.00154 -0.15781 -4.93827E-7 C -0.1592 0.00062 -0.16059 0.00124 -0.16198 0.00185 C -0.16441 0.00247 -0.16666 0.00278 -0.16892 0.0034 C -0.17274 0.00432 -0.17639 0.00556 -0.18055 0.00648 C -0.18264 0.0071 -0.18524 0.00772 -0.1875 0.00864 C -0.18889 0.00926 -0.19027 0.00988 -0.19166 0.01019 C -0.1934 0.0108 -0.19548 0.01111 -0.19739 0.01173 C -0.2 0.01296 -0.20277 0.01451 -0.20573 0.01543 L -0.21684 0.01852 C -0.21875 0.01914 -0.22066 0.01975 -0.22239 0.02037 C -0.22691 0.02222 -0.22725 0.02253 -0.23229 0.02377 C -0.2368 0.025 -0.24166 0.02593 -0.24618 0.02716 C -0.25416 0.02932 -0.24982 0.0287 -0.25885 0.03056 C -0.26059 0.03179 -0.26267 0.03333 -0.26441 0.03395 C -0.26909 0.03549 -0.27413 0.0358 -0.27882 0.03735 C -0.28055 0.03765 -0.28281 0.03858 -0.28455 0.0392 C -0.29444 0.04259 -0.28142 0.03951 -0.29843 0.04414 C -0.30503 0.0463 -0.31146 0.04722 -0.31788 0.04907 C -0.32014 0.04969 -0.32187 0.05 -0.32361 0.05062 C -0.32621 0.05185 -0.3283 0.0537 -0.33055 0.05463 C -0.33472 0.05586 -0.33906 0.05648 -0.3434 0.05803 C -0.34479 0.05833 -0.346 0.05895 -0.34739 0.05957 C -0.34982 0.06049 -0.35208 0.0608 -0.35451 0.06111 C -0.36718 0.06883 -0.35139 0.05988 -0.37135 0.0679 L -0.3967 0.0784 L -0.40937 0.08364 L -0.41371 0.08519 L -0.41788 0.08673 C -0.41875 0.08796 -0.41961 0.0892 -0.42083 0.09012 C -0.42187 0.09105 -0.42343 0.09136 -0.42482 0.09167 C -0.42864 0.0929 -0.43229 0.09414 -0.43593 0.09506 C -0.44062 0.0963 -0.44531 0.09691 -0.45034 0.09907 L -0.4585 0.10216 C -0.46007 0.10247 -0.46146 0.1034 -0.46284 0.1037 C -0.47691 0.10803 -0.47048 0.10586 -0.48229 0.11049 L -0.48663 0.11204 C -0.48819 0.11327 -0.48958 0.11451 -0.49097 0.11574 C -0.49236 0.11728 -0.4934 0.11914 -0.49496 0.12068 C -0.49618 0.12191 -0.49791 0.12191 -0.49913 0.12253 C -0.50173 0.12531 -0.5026 0.12747 -0.50625 0.12932 C -0.50746 0.13025 -0.50902 0.13025 -0.51041 0.13117 C -0.51336 0.13303 -0.51597 0.13549 -0.51875 0.13765 L -0.52725 0.14444 L -0.53159 0.14815 C -0.53229 0.14969 -0.53298 0.15185 -0.53437 0.15309 C -0.53923 0.1571 -0.53836 0.15216 -0.53836 0.1571 " pathEditMode="relative" rAng="0" ptsTypes="AAAAAAAAAAAAAAAAAAAAAAAAAAAAAAAAAAAAAAAAAAAAAAAAAAAAAAAAAAAAAA">
                                      <p:cBhvr>
                                        <p:cTn id="16" dur="2000" fill="hold"/>
                                        <p:tgtEl>
                                          <p:spTgt spid="16"/>
                                        </p:tgtEl>
                                        <p:attrNameLst>
                                          <p:attrName>ppt_x</p:attrName>
                                          <p:attrName>ppt_y</p:attrName>
                                        </p:attrNameLst>
                                      </p:cBhvr>
                                      <p:rCtr x="-26927" y="6790"/>
                                    </p:animMotion>
                                  </p:childTnLst>
                                </p:cTn>
                              </p:par>
                              <p:par>
                                <p:cTn id="17" presetID="1" presetClass="entr" presetSubtype="0" fill="hold" nodeType="with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Active learning on graphs </a:t>
            </a:r>
            <a:r>
              <a:rPr lang="mr-IN" dirty="0"/>
              <a:t>–</a:t>
            </a:r>
            <a:r>
              <a:rPr lang="en-US" dirty="0"/>
              <a:t> which prior? </a:t>
            </a:r>
          </a:p>
        </p:txBody>
      </p:sp>
      <p:sp>
        <p:nvSpPr>
          <p:cNvPr id="4" name="Content Placeholder 3"/>
          <p:cNvSpPr>
            <a:spLocks noGrp="1"/>
          </p:cNvSpPr>
          <p:nvPr>
            <p:ph sz="quarter" idx="12"/>
          </p:nvPr>
        </p:nvSpPr>
        <p:spPr/>
        <p:txBody>
          <a:bodyPr/>
          <a:lstStyle/>
          <a:p>
            <a:r>
              <a:rPr lang="en-US" sz="1600" dirty="0">
                <a:solidFill>
                  <a:srgbClr val="285096"/>
                </a:solidFill>
              </a:rPr>
              <a:t>[Ma </a:t>
            </a:r>
            <a:r>
              <a:rPr lang="en-US" sz="1600" dirty="0">
                <a:solidFill>
                  <a:srgbClr val="285096"/>
                </a:solidFill>
                <a:latin typeface="Helvetica Neue" charset="0"/>
                <a:ea typeface="Helvetica Neue" charset="0"/>
                <a:cs typeface="Helvetica Neue" charset="0"/>
              </a:rPr>
              <a:t>et al.,</a:t>
            </a:r>
            <a:r>
              <a:rPr lang="en-US" sz="1600" dirty="0">
                <a:solidFill>
                  <a:srgbClr val="285096"/>
                </a:solidFill>
              </a:rPr>
              <a:t> 2015]</a:t>
            </a:r>
          </a:p>
        </p:txBody>
      </p:sp>
      <p:sp>
        <p:nvSpPr>
          <p:cNvPr id="7" name="Rounded Rectangle 6"/>
          <p:cNvSpPr/>
          <p:nvPr/>
        </p:nvSpPr>
        <p:spPr>
          <a:xfrm>
            <a:off x="1127358" y="998106"/>
            <a:ext cx="6533147" cy="365263"/>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latin typeface="Helvetica Neue Regular" charset="0"/>
              </a:rPr>
              <a:t>Idea</a:t>
            </a:r>
            <a:r>
              <a:rPr lang="en-US" b="1" dirty="0">
                <a:latin typeface="Helvetica Neue Regular" charset="0"/>
              </a:rPr>
              <a:t>:</a:t>
            </a:r>
            <a:r>
              <a:rPr lang="en-US" dirty="0">
                <a:latin typeface="Helvetica Neue Regular" charset="0"/>
              </a:rPr>
              <a:t> Use the graph structure to infer the node classes</a:t>
            </a: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942" y="1803766"/>
            <a:ext cx="4264997" cy="2257520"/>
          </a:xfrm>
          <a:prstGeom prst="rect">
            <a:avLst/>
          </a:prstGeom>
        </p:spPr>
      </p:pic>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b="-4263"/>
          <a:stretch/>
        </p:blipFill>
        <p:spPr>
          <a:xfrm>
            <a:off x="5891646" y="2538522"/>
            <a:ext cx="1768859" cy="489683"/>
          </a:xfrm>
          <a:prstGeom prst="rect">
            <a:avLst/>
          </a:prstGeom>
        </p:spPr>
      </p:pic>
      <mc:AlternateContent xmlns:mc="http://schemas.openxmlformats.org/markup-compatibility/2006" xmlns:a14="http://schemas.microsoft.com/office/drawing/2010/main">
        <mc:Choice Requires="a14">
          <p:sp>
            <p:nvSpPr>
              <p:cNvPr id="10" name="Rounded Rectangle 9"/>
              <p:cNvSpPr/>
              <p:nvPr/>
            </p:nvSpPr>
            <p:spPr>
              <a:xfrm>
                <a:off x="4938963" y="1693769"/>
                <a:ext cx="3862137" cy="698536"/>
              </a:xfrm>
              <a:prstGeom prst="round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Use graph Laplacian as prior</a:t>
                </a:r>
              </a:p>
              <a:p>
                <a:pPr algn="ctr"/>
                <a14:m>
                  <m:oMath xmlns:m="http://schemas.openxmlformats.org/officeDocument/2006/math">
                    <m:r>
                      <a:rPr lang="en-US" sz="1600" i="1" dirty="0" smtClean="0">
                        <a:latin typeface="Cambria Math" charset="0"/>
                      </a:rPr>
                      <m:t>𝐿</m:t>
                    </m:r>
                    <m:r>
                      <a:rPr lang="en-US" sz="1600" i="1" dirty="0" smtClean="0">
                        <a:latin typeface="Cambria Math" charset="0"/>
                      </a:rPr>
                      <m:t> = </m:t>
                    </m:r>
                    <m:r>
                      <a:rPr lang="en-US" sz="1600" i="1" dirty="0" smtClean="0">
                        <a:latin typeface="Cambria Math" charset="0"/>
                      </a:rPr>
                      <m:t>𝐷</m:t>
                    </m:r>
                    <m:r>
                      <a:rPr lang="mr-IN" sz="1600" i="1" dirty="0" smtClean="0">
                        <a:latin typeface="Cambria Math" charset="0"/>
                      </a:rPr>
                      <m:t>–</m:t>
                    </m:r>
                    <m:r>
                      <a:rPr lang="en-US" sz="1600" i="1" dirty="0" smtClean="0">
                        <a:latin typeface="Cambria Math" charset="0"/>
                      </a:rPr>
                      <m:t>𝐴</m:t>
                    </m:r>
                  </m:oMath>
                </a14:m>
                <a:r>
                  <a:rPr lang="en-US" sz="1600" dirty="0">
                    <a:latin typeface="Helvetica Neue Regular" charset="0"/>
                  </a:rPr>
                  <a:t>, A is the adjacency matrix</a:t>
                </a:r>
              </a:p>
            </p:txBody>
          </p:sp>
        </mc:Choice>
        <mc:Fallback xmlns="">
          <p:sp>
            <p:nvSpPr>
              <p:cNvPr id="10" name="Rounded Rectangle 9"/>
              <p:cNvSpPr>
                <a:spLocks noRot="1" noChangeAspect="1" noMove="1" noResize="1" noEditPoints="1" noAdjustHandles="1" noChangeArrowheads="1" noChangeShapeType="1" noTextEdit="1"/>
              </p:cNvSpPr>
              <p:nvPr/>
            </p:nvSpPr>
            <p:spPr>
              <a:xfrm>
                <a:off x="4938963" y="1693769"/>
                <a:ext cx="3862137" cy="698536"/>
              </a:xfrm>
              <a:prstGeom prst="roundRect">
                <a:avLst/>
              </a:prstGeom>
              <a:blipFill rotWithShape="0">
                <a:blip r:embed="rId4"/>
                <a:stretch>
                  <a:fillRect b="-49123"/>
                </a:stretch>
              </a:blipFill>
              <a:ln>
                <a:noFill/>
              </a:ln>
              <a:effectLst/>
            </p:spPr>
            <p:txBody>
              <a:bodyPr/>
              <a:lstStyle/>
              <a:p>
                <a:r>
                  <a:rPr lang="en-US">
                    <a:noFill/>
                  </a:rPr>
                  <a:t> </a:t>
                </a:r>
              </a:p>
            </p:txBody>
          </p:sp>
        </mc:Fallback>
      </mc:AlternateContent>
      <p:sp>
        <p:nvSpPr>
          <p:cNvPr id="11" name="TextBox 10"/>
          <p:cNvSpPr txBox="1"/>
          <p:nvPr/>
        </p:nvSpPr>
        <p:spPr>
          <a:xfrm>
            <a:off x="192505" y="4119777"/>
            <a:ext cx="8402855"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algn="ctr" defTabSz="430213">
              <a:spcAft>
                <a:spcPts val="400"/>
              </a:spcAft>
              <a:buSzPct val="100000"/>
            </a:pPr>
            <a:r>
              <a:rPr lang="en-US" sz="1600" dirty="0">
                <a:solidFill>
                  <a:srgbClr val="000000"/>
                </a:solidFill>
                <a:latin typeface="Helvetica Neue Regular" charset="0"/>
                <a:cs typeface="Helvetica Neue Regular" charset="0"/>
              </a:rPr>
              <a:t>Laplacian: higher probability of having the same class if two nodes are connected</a:t>
            </a:r>
          </a:p>
        </p:txBody>
      </p:sp>
      <p:sp>
        <p:nvSpPr>
          <p:cNvPr id="13" name="TextBox 12">
            <a:extLst>
              <a:ext uri="{FF2B5EF4-FFF2-40B4-BE49-F238E27FC236}">
                <a16:creationId xmlns:a16="http://schemas.microsoft.com/office/drawing/2014/main" id="{3B3ECDAA-9CCA-B948-96A1-7378EE14A53F}"/>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25414898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Where could Active learning help? </a:t>
            </a:r>
          </a:p>
        </p:txBody>
      </p:sp>
      <p:sp>
        <p:nvSpPr>
          <p:cNvPr id="5" name="Footer Placeholder 4"/>
          <p:cNvSpPr>
            <a:spLocks noGrp="1"/>
          </p:cNvSpPr>
          <p:nvPr>
            <p:ph type="ftr" sz="quarter" idx="10"/>
          </p:nvPr>
        </p:nvSpPr>
        <p:spPr/>
        <p:txBody>
          <a:body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
        <p:nvSpPr>
          <p:cNvPr id="8" name="Rounded Rectangle 7"/>
          <p:cNvSpPr/>
          <p:nvPr/>
        </p:nvSpPr>
        <p:spPr>
          <a:xfrm>
            <a:off x="381577" y="1066799"/>
            <a:ext cx="2480733" cy="3420534"/>
          </a:xfrm>
          <a:prstGeom prst="roundRect">
            <a:avLst>
              <a:gd name="adj" fmla="val 8717"/>
            </a:avLst>
          </a:prstGeom>
          <a:ln>
            <a:noFill/>
          </a:ln>
        </p:spPr>
        <p:style>
          <a:lnRef idx="2">
            <a:schemeClr val="dk1"/>
          </a:lnRef>
          <a:fillRef idx="1">
            <a:schemeClr val="lt1"/>
          </a:fillRef>
          <a:effectRef idx="0">
            <a:schemeClr val="dk1"/>
          </a:effectRef>
          <a:fontRef idx="minor">
            <a:schemeClr val="dk1"/>
          </a:fontRef>
        </p:style>
        <p:txBody>
          <a:bodyPr rtlCol="0" anchor="t"/>
          <a:lstStyle/>
          <a:p>
            <a:pPr algn="ctr"/>
            <a:r>
              <a:rPr lang="en-US"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Reverse engineering queries and rules</a:t>
            </a:r>
          </a:p>
          <a:p>
            <a:pPr marL="285750" indent="-285750">
              <a:buFont typeface="Arial" charset="0"/>
              <a:buChar char="•"/>
            </a:pPr>
            <a:endParaRPr lang="en-US" sz="1600" dirty="0">
              <a:latin typeface="Helvetica Neue Regular" charset="0"/>
            </a:endParaRPr>
          </a:p>
          <a:p>
            <a:pPr marL="285750" indent="-285750">
              <a:buFont typeface="Arial" charset="0"/>
              <a:buChar char="•"/>
            </a:pPr>
            <a:r>
              <a:rPr lang="en-US" sz="1600" dirty="0">
                <a:latin typeface="Helvetica Neue Regular" charset="0"/>
              </a:rPr>
              <a:t>Interactive Refinement of example tuples</a:t>
            </a:r>
          </a:p>
          <a:p>
            <a:pPr marL="285750" indent="-285750">
              <a:buFont typeface="Arial" charset="0"/>
              <a:buChar char="•"/>
            </a:pPr>
            <a:r>
              <a:rPr lang="en-US" sz="1600" dirty="0">
                <a:latin typeface="Helvetica Neue Regular" charset="0"/>
              </a:rPr>
              <a:t>Learning the most probable queries from their results</a:t>
            </a:r>
          </a:p>
        </p:txBody>
      </p:sp>
      <p:sp>
        <p:nvSpPr>
          <p:cNvPr id="9" name="Rounded Rectangle 8"/>
          <p:cNvSpPr/>
          <p:nvPr/>
        </p:nvSpPr>
        <p:spPr>
          <a:xfrm>
            <a:off x="3166645" y="1066799"/>
            <a:ext cx="2480733" cy="3420534"/>
          </a:xfrm>
          <a:prstGeom prst="roundRect">
            <a:avLst>
              <a:gd name="adj" fmla="val 8717"/>
            </a:avLst>
          </a:prstGeom>
          <a:ln>
            <a:noFill/>
          </a:ln>
        </p:spPr>
        <p:style>
          <a:lnRef idx="2">
            <a:schemeClr val="dk1"/>
          </a:lnRef>
          <a:fillRef idx="1">
            <a:schemeClr val="lt1"/>
          </a:fillRef>
          <a:effectRef idx="0">
            <a:schemeClr val="dk1"/>
          </a:effectRef>
          <a:fontRef idx="minor">
            <a:schemeClr val="dk1"/>
          </a:fontRef>
        </p:style>
        <p:txBody>
          <a:bodyPr rtlCol="0" anchor="t"/>
          <a:lstStyle/>
          <a:p>
            <a:pPr lvl="0" algn="ctr"/>
            <a:r>
              <a:rPr lang="en-US" sz="2000" b="1" dirty="0">
                <a:solidFill>
                  <a:prstClr val="black"/>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Graph exploration</a:t>
            </a:r>
          </a:p>
          <a:p>
            <a:pPr marL="285750" lvl="0" indent="-285750">
              <a:buFont typeface="Arial" charset="0"/>
              <a:buChar char="•"/>
            </a:pPr>
            <a:endParaRPr lang="en-US" sz="1600" dirty="0">
              <a:solidFill>
                <a:prstClr val="black"/>
              </a:solidFill>
              <a:latin typeface="Helvetica Neue Regular" charset="0"/>
            </a:endParaRPr>
          </a:p>
          <a:p>
            <a:pPr marL="285750" lvl="0" indent="-285750">
              <a:buFont typeface="Arial" charset="0"/>
              <a:buChar char="•"/>
            </a:pPr>
            <a:r>
              <a:rPr lang="en-US" sz="1600" dirty="0">
                <a:solidFill>
                  <a:prstClr val="black"/>
                </a:solidFill>
                <a:latin typeface="Helvetica Neue Regular" charset="0"/>
              </a:rPr>
              <a:t>Summarization of knowledge graphs with preferences</a:t>
            </a:r>
          </a:p>
          <a:p>
            <a:pPr marL="285750" lvl="0" indent="-285750">
              <a:buFont typeface="Arial" charset="0"/>
              <a:buChar char="•"/>
            </a:pPr>
            <a:r>
              <a:rPr lang="en-US" sz="1600" dirty="0">
                <a:solidFill>
                  <a:prstClr val="black"/>
                </a:solidFill>
                <a:latin typeface="Helvetica Neue Regular" charset="0"/>
              </a:rPr>
              <a:t>Seed set expansion </a:t>
            </a:r>
          </a:p>
          <a:p>
            <a:pPr marL="285750" lvl="0" indent="-285750">
              <a:buFont typeface="Arial" charset="0"/>
              <a:buChar char="•"/>
            </a:pPr>
            <a:r>
              <a:rPr lang="en-US" sz="1600" dirty="0">
                <a:solidFill>
                  <a:prstClr val="black"/>
                </a:solidFill>
                <a:latin typeface="Helvetica Neue Regular" charset="0"/>
              </a:rPr>
              <a:t>Recommendation of relevant nodes</a:t>
            </a:r>
          </a:p>
        </p:txBody>
      </p:sp>
      <p:sp>
        <p:nvSpPr>
          <p:cNvPr id="10" name="Rounded Rectangle 9"/>
          <p:cNvSpPr/>
          <p:nvPr/>
        </p:nvSpPr>
        <p:spPr>
          <a:xfrm>
            <a:off x="6038958" y="1066799"/>
            <a:ext cx="2480733" cy="3420534"/>
          </a:xfrm>
          <a:prstGeom prst="roundRect">
            <a:avLst>
              <a:gd name="adj" fmla="val 8717"/>
            </a:avLst>
          </a:prstGeom>
          <a:ln>
            <a:noFill/>
          </a:ln>
        </p:spPr>
        <p:style>
          <a:lnRef idx="2">
            <a:schemeClr val="dk1"/>
          </a:lnRef>
          <a:fillRef idx="1">
            <a:schemeClr val="lt1"/>
          </a:fillRef>
          <a:effectRef idx="0">
            <a:schemeClr val="dk1"/>
          </a:effectRef>
          <a:fontRef idx="minor">
            <a:schemeClr val="dk1"/>
          </a:fontRef>
        </p:style>
        <p:txBody>
          <a:bodyPr rtlCol="0" anchor="t"/>
          <a:lstStyle/>
          <a:p>
            <a:pPr lvl="0" algn="ctr"/>
            <a:r>
              <a:rPr lang="en-US" sz="2000" b="1" dirty="0">
                <a:solidFill>
                  <a:prstClr val="black"/>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Text processing</a:t>
            </a:r>
          </a:p>
          <a:p>
            <a:pPr marL="285750" lvl="0" indent="-285750">
              <a:buFont typeface="Arial" charset="0"/>
              <a:buChar char="•"/>
            </a:pPr>
            <a:endParaRPr lang="en-US" sz="1600" dirty="0">
              <a:solidFill>
                <a:prstClr val="black"/>
              </a:solidFill>
              <a:latin typeface="Helvetica Neue Regular" charset="0"/>
            </a:endParaRPr>
          </a:p>
          <a:p>
            <a:pPr marL="285750" lvl="0" indent="-285750">
              <a:buFont typeface="Arial" charset="0"/>
              <a:buChar char="•"/>
            </a:pPr>
            <a:r>
              <a:rPr lang="en-US" sz="1600" dirty="0">
                <a:solidFill>
                  <a:prstClr val="black"/>
                </a:solidFill>
                <a:latin typeface="Helvetica Neue Regular" charset="0"/>
              </a:rPr>
              <a:t>Fast entity matching</a:t>
            </a:r>
          </a:p>
          <a:p>
            <a:pPr marL="285750" lvl="0" indent="-285750">
              <a:buFont typeface="Arial" charset="0"/>
              <a:buChar char="•"/>
            </a:pPr>
            <a:r>
              <a:rPr lang="en-US" sz="1600" dirty="0">
                <a:solidFill>
                  <a:prstClr val="black"/>
                </a:solidFill>
                <a:latin typeface="Helvetica Neue Regular" charset="0"/>
              </a:rPr>
              <a:t>Advertising based on documents search</a:t>
            </a:r>
          </a:p>
        </p:txBody>
      </p:sp>
      <p:pic>
        <p:nvPicPr>
          <p:cNvPr id="3074" name="Picture 2" descr="mage result for reverse engineeri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8327" y="3319948"/>
            <a:ext cx="1267231" cy="12679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ge result for recommendation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012446" y="3359779"/>
            <a:ext cx="789129" cy="9871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age result for text processi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493179" y="3319948"/>
            <a:ext cx="1659635" cy="1066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74670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Example-based methods</a:t>
            </a:r>
          </a:p>
        </p:txBody>
      </p:sp>
      <p:pic>
        <p:nvPicPr>
          <p:cNvPr id="4" name="Content Placeholder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1649" y="942596"/>
            <a:ext cx="7559470" cy="2989564"/>
          </a:xfrm>
          <a:prstGeom prst="rect">
            <a:avLst/>
          </a:prstGeom>
        </p:spPr>
      </p:pic>
      <p:sp>
        <p:nvSpPr>
          <p:cNvPr id="5" name="Rounded Rectangle 4">
            <a:extLst>
              <a:ext uri="{FF2B5EF4-FFF2-40B4-BE49-F238E27FC236}">
                <a16:creationId xmlns:a16="http://schemas.microsoft.com/office/drawing/2014/main" id="{7EB3FEF5-3AF9-BA45-B140-0932AD3B53D5}"/>
              </a:ext>
            </a:extLst>
          </p:cNvPr>
          <p:cNvSpPr/>
          <p:nvPr/>
        </p:nvSpPr>
        <p:spPr>
          <a:xfrm>
            <a:off x="4899258" y="3823136"/>
            <a:ext cx="3400361" cy="623737"/>
          </a:xfrm>
          <a:prstGeom prst="roundRect">
            <a:avLst/>
          </a:prstGeom>
          <a:solidFill>
            <a:schemeClr val="bg1"/>
          </a:solidFill>
          <a:ln w="38100">
            <a:solidFill>
              <a:schemeClr val="accent2">
                <a:shade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B3B6EA1-80C9-C642-8218-9C61256E98EF}"/>
              </a:ext>
            </a:extLst>
          </p:cNvPr>
          <p:cNvSpPr txBox="1"/>
          <p:nvPr/>
        </p:nvSpPr>
        <p:spPr>
          <a:xfrm>
            <a:off x="5235888" y="3957889"/>
            <a:ext cx="2982355" cy="338554"/>
          </a:xfrm>
          <a:prstGeom prst="rect">
            <a:avLst/>
          </a:prstGeom>
          <a:noFill/>
        </p:spPr>
        <p:txBody>
          <a:bodyPr wrap="none" rtlCol="0">
            <a:spAutoFit/>
          </a:bodyPr>
          <a:lstStyle/>
          <a:p>
            <a:pPr marL="0" defTabSz="430213">
              <a:spcAft>
                <a:spcPts val="400"/>
              </a:spcAft>
              <a:buSzPct val="100000"/>
            </a:pPr>
            <a:r>
              <a:rPr lang="en-US" sz="1600" b="1" dirty="0">
                <a:solidFill>
                  <a:srgbClr val="00000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NEW GOAL: Learn ~ Interactively!</a:t>
            </a:r>
          </a:p>
        </p:txBody>
      </p:sp>
      <p:sp>
        <p:nvSpPr>
          <p:cNvPr id="8" name="TextBox 7">
            <a:extLst>
              <a:ext uri="{FF2B5EF4-FFF2-40B4-BE49-F238E27FC236}">
                <a16:creationId xmlns:a16="http://schemas.microsoft.com/office/drawing/2014/main" id="{2A4B6DA5-5832-1D45-9AAB-D206C00C36F2}"/>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76211611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MAB: good resources</a:t>
            </a:r>
          </a:p>
        </p:txBody>
      </p:sp>
      <p:sp>
        <p:nvSpPr>
          <p:cNvPr id="3" name="Content Placeholder 2"/>
          <p:cNvSpPr>
            <a:spLocks noGrp="1"/>
          </p:cNvSpPr>
          <p:nvPr>
            <p:ph idx="1"/>
          </p:nvPr>
        </p:nvSpPr>
        <p:spPr/>
        <p:txBody>
          <a:bodyPr/>
          <a:lstStyle/>
          <a:p>
            <a:pPr marL="0" indent="0"/>
            <a:r>
              <a:rPr lang="en-US" b="1" dirty="0"/>
              <a:t>Books and surveys</a:t>
            </a:r>
          </a:p>
          <a:p>
            <a:pPr marL="285750" indent="-285750" fontAlgn="base">
              <a:buFont typeface="Arial" charset="0"/>
              <a:buChar char="•"/>
            </a:pPr>
            <a:r>
              <a:rPr lang="en-US" u="sng" dirty="0">
                <a:hlinkClick r:id="rId2"/>
              </a:rPr>
              <a:t>http://slivkins.com/work/MAB-book.pdf</a:t>
            </a:r>
            <a:endParaRPr lang="en-US" dirty="0"/>
          </a:p>
          <a:p>
            <a:pPr marL="285750" indent="-285750" fontAlgn="base">
              <a:buFont typeface="Arial" charset="0"/>
              <a:buChar char="•"/>
            </a:pPr>
            <a:r>
              <a:rPr lang="en-US" u="sng" dirty="0">
                <a:hlinkClick r:id="rId3"/>
              </a:rPr>
              <a:t>http://downloads.tor-lattimore.com/book.pdf</a:t>
            </a:r>
            <a:endParaRPr lang="en-US" u="sng" dirty="0"/>
          </a:p>
          <a:p>
            <a:pPr marL="285750" indent="-285750" fontAlgn="base">
              <a:buFont typeface="Arial" charset="0"/>
              <a:buChar char="•"/>
            </a:pPr>
            <a:r>
              <a:rPr lang="en-US" u="sng" dirty="0">
                <a:hlinkClick r:id="rId4"/>
              </a:rPr>
              <a:t>http://sbubeck.com/SurveyBCB12.pdf</a:t>
            </a:r>
            <a:endParaRPr lang="en-US" dirty="0"/>
          </a:p>
          <a:p>
            <a:pPr marL="0" indent="0"/>
            <a:r>
              <a:rPr lang="en-US" b="1" dirty="0"/>
              <a:t>Tutorials</a:t>
            </a:r>
          </a:p>
          <a:p>
            <a:pPr marL="285750" indent="-285750" fontAlgn="base">
              <a:buFont typeface="Arial" charset="0"/>
              <a:buChar char="•"/>
            </a:pPr>
            <a:r>
              <a:rPr lang="en-US" dirty="0"/>
              <a:t>Lattimore - AAAI 2018: </a:t>
            </a:r>
            <a:r>
              <a:rPr lang="en-US" u="sng" dirty="0">
                <a:hlinkClick r:id="rId5"/>
              </a:rPr>
              <a:t>part 1</a:t>
            </a:r>
            <a:r>
              <a:rPr lang="en-US" dirty="0"/>
              <a:t> - </a:t>
            </a:r>
            <a:r>
              <a:rPr lang="en-US" u="sng" dirty="0">
                <a:hlinkClick r:id="rId6"/>
              </a:rPr>
              <a:t>part 2 </a:t>
            </a:r>
            <a:endParaRPr lang="en-US" dirty="0"/>
          </a:p>
          <a:p>
            <a:pPr marL="285750" indent="-285750" fontAlgn="base">
              <a:buFont typeface="Arial" charset="0"/>
              <a:buChar char="•"/>
            </a:pPr>
            <a:r>
              <a:rPr lang="en-US" u="sng" dirty="0">
                <a:hlinkClick r:id="rId7" invalidUrl="https://github.com/tpn/pdfs/blob/master/A Tutorial on Bayesian Optimization of Expensive Cost Functions, with Application to Active User Modeling and Hierarchical Reinforcement Learning - 12th Dec 2016 (bayopt).pdf"/>
              </a:rPr>
              <a:t>Tutorial on bayesian optimization of expensive cost functions</a:t>
            </a:r>
            <a:endParaRPr lang="en-US" dirty="0"/>
          </a:p>
          <a:p>
            <a:pPr marL="285750" indent="-285750" fontAlgn="base">
              <a:buFont typeface="Arial" charset="0"/>
              <a:buChar char="•"/>
            </a:pPr>
            <a:r>
              <a:rPr lang="en-US" dirty="0"/>
              <a:t>Blog on bandits: </a:t>
            </a:r>
            <a:r>
              <a:rPr lang="en-US" u="sng" dirty="0">
                <a:hlinkClick r:id="rId8"/>
              </a:rPr>
              <a:t>http://banditalgs.com/</a:t>
            </a:r>
            <a:endParaRPr lang="en-US" dirty="0"/>
          </a:p>
          <a:p>
            <a:endParaRPr lang="en-US" dirty="0">
              <a:hlinkClick r:id="" action="ppaction://noaction"/>
            </a:endParaRPr>
          </a:p>
          <a:p>
            <a:endParaRPr lang="en-US" dirty="0">
              <a:hlinkClick r:id="" action="ppaction://noaction"/>
            </a:endParaRPr>
          </a:p>
          <a:p>
            <a:endParaRPr lang="en-US" dirty="0"/>
          </a:p>
        </p:txBody>
      </p:sp>
      <p:sp>
        <p:nvSpPr>
          <p:cNvPr id="6" name="TextBox 5">
            <a:extLst>
              <a:ext uri="{FF2B5EF4-FFF2-40B4-BE49-F238E27FC236}">
                <a16:creationId xmlns:a16="http://schemas.microsoft.com/office/drawing/2014/main" id="{0A499B76-0750-CC41-A4B9-6B1FB66A1EFF}"/>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93002920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we are</a:t>
            </a:r>
          </a:p>
        </p:txBody>
      </p:sp>
      <p:sp>
        <p:nvSpPr>
          <p:cNvPr id="8" name="Rounded Rectangle 7"/>
          <p:cNvSpPr/>
          <p:nvPr/>
        </p:nvSpPr>
        <p:spPr>
          <a:xfrm>
            <a:off x="1023450" y="3716217"/>
            <a:ext cx="6811871" cy="660713"/>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Challenges and Remarks</a:t>
            </a:r>
          </a:p>
        </p:txBody>
      </p:sp>
      <p:sp>
        <p:nvSpPr>
          <p:cNvPr id="5" name="Rounded Rectangle 4"/>
          <p:cNvSpPr/>
          <p:nvPr/>
        </p:nvSpPr>
        <p:spPr>
          <a:xfrm>
            <a:off x="1023450" y="1866529"/>
            <a:ext cx="5664639" cy="753848"/>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Textual data</a:t>
            </a:r>
          </a:p>
        </p:txBody>
      </p:sp>
      <p:sp>
        <p:nvSpPr>
          <p:cNvPr id="4" name="Rounded Rectangle 3"/>
          <p:cNvSpPr/>
          <p:nvPr/>
        </p:nvSpPr>
        <p:spPr>
          <a:xfrm>
            <a:off x="1023450" y="986194"/>
            <a:ext cx="5664639" cy="753848"/>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Relational databases</a:t>
            </a:r>
          </a:p>
        </p:txBody>
      </p:sp>
      <p:sp>
        <p:nvSpPr>
          <p:cNvPr id="6" name="Rounded Rectangle 5"/>
          <p:cNvSpPr/>
          <p:nvPr/>
        </p:nvSpPr>
        <p:spPr>
          <a:xfrm>
            <a:off x="1023450" y="2758497"/>
            <a:ext cx="5664639" cy="710795"/>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Graphs and networks</a:t>
            </a:r>
          </a:p>
        </p:txBody>
      </p:sp>
      <p:sp>
        <p:nvSpPr>
          <p:cNvPr id="7" name="Rounded Rectangle 6"/>
          <p:cNvSpPr/>
          <p:nvPr/>
        </p:nvSpPr>
        <p:spPr>
          <a:xfrm>
            <a:off x="7014055" y="986194"/>
            <a:ext cx="821267" cy="2483098"/>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dirty="0">
                <a:latin typeface="Helvetica Neue" charset="0"/>
                <a:ea typeface="Helvetica Neue" charset="0"/>
                <a:cs typeface="Helvetica Neue" charset="0"/>
              </a:rPr>
              <a:t> Machine learning</a:t>
            </a:r>
          </a:p>
        </p:txBody>
      </p:sp>
      <p:sp>
        <p:nvSpPr>
          <p:cNvPr id="12" name="TextBox 11">
            <a:extLst>
              <a:ext uri="{FF2B5EF4-FFF2-40B4-BE49-F238E27FC236}">
                <a16:creationId xmlns:a16="http://schemas.microsoft.com/office/drawing/2014/main" id="{40D76220-B576-CC48-A3E5-C500DCF2F15B}"/>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4817359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data </a:t>
            </a:r>
            <a:r>
              <a:rPr lang="mr-IN" dirty="0"/>
              <a:t>–</a:t>
            </a:r>
            <a:r>
              <a:rPr lang="en-US" dirty="0"/>
              <a:t> Easy value? </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9184" y="848441"/>
            <a:ext cx="2702693" cy="1922236"/>
          </a:xfrm>
          <a:prstGeom prst="rect">
            <a:avLst/>
          </a:prstGeom>
        </p:spPr>
      </p:pic>
      <p:pic>
        <p:nvPicPr>
          <p:cNvPr id="7" name="Picture 6"/>
          <p:cNvPicPr>
            <a:picLocks noChangeAspect="1"/>
          </p:cNvPicPr>
          <p:nvPr/>
        </p:nvPicPr>
        <p:blipFill>
          <a:blip r:embed="rId3"/>
          <a:stretch>
            <a:fillRect/>
          </a:stretch>
        </p:blipFill>
        <p:spPr>
          <a:xfrm>
            <a:off x="3731476" y="1939921"/>
            <a:ext cx="4714914" cy="2583773"/>
          </a:xfrm>
          <a:prstGeom prst="rect">
            <a:avLst/>
          </a:prstGeom>
          <a:ln>
            <a:noFill/>
          </a:ln>
          <a:effectLst>
            <a:softEdge rad="112500"/>
          </a:effectLst>
        </p:spPr>
      </p:pic>
      <p:pic>
        <p:nvPicPr>
          <p:cNvPr id="8" name="Picture 7"/>
          <p:cNvPicPr>
            <a:picLocks noChangeAspect="1"/>
          </p:cNvPicPr>
          <p:nvPr/>
        </p:nvPicPr>
        <p:blipFill>
          <a:blip r:embed="rId4"/>
          <a:stretch>
            <a:fillRect/>
          </a:stretch>
        </p:blipFill>
        <p:spPr>
          <a:xfrm>
            <a:off x="484218" y="2770677"/>
            <a:ext cx="2093881" cy="1753017"/>
          </a:xfrm>
          <a:prstGeom prst="rect">
            <a:avLst/>
          </a:prstGeom>
        </p:spPr>
      </p:pic>
      <p:sp>
        <p:nvSpPr>
          <p:cNvPr id="10" name="TextBox 9">
            <a:extLst>
              <a:ext uri="{FF2B5EF4-FFF2-40B4-BE49-F238E27FC236}">
                <a16:creationId xmlns:a16="http://schemas.microsoft.com/office/drawing/2014/main" id="{193B4F5E-97A1-7F44-83D1-27032CB8FC7E}"/>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28314403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7FECD-6E89-A847-8675-DF55A22056C3}"/>
              </a:ext>
            </a:extLst>
          </p:cNvPr>
          <p:cNvSpPr>
            <a:spLocks noGrp="1"/>
          </p:cNvSpPr>
          <p:nvPr>
            <p:ph type="ctrTitle"/>
          </p:nvPr>
        </p:nvSpPr>
        <p:spPr/>
        <p:txBody>
          <a:bodyPr/>
          <a:lstStyle/>
          <a:p>
            <a:r>
              <a:rPr lang="en-US" b="1" dirty="0">
                <a:solidFill>
                  <a:schemeClr val="accent1">
                    <a:lumMod val="50000"/>
                  </a:schemeClr>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Exploration</a:t>
            </a:r>
            <a:br>
              <a:rPr lang="en-US" b="1" dirty="0">
                <a:solidFill>
                  <a:schemeClr val="accent1">
                    <a:lumMod val="50000"/>
                  </a:schemeClr>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br>
            <a:r>
              <a:rPr lang="en-US" sz="2800" i="1" dirty="0">
                <a:solidFill>
                  <a:schemeClr val="accent1">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We know where we start </a:t>
            </a:r>
            <a:br>
              <a:rPr lang="en-US" sz="2800" i="1" dirty="0">
                <a:solidFill>
                  <a:schemeClr val="accent1">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br>
            <a:r>
              <a:rPr lang="en-US" sz="2800" i="1" dirty="0">
                <a:solidFill>
                  <a:schemeClr val="accent1">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we don’t know what we’ll find</a:t>
            </a:r>
          </a:p>
        </p:txBody>
      </p:sp>
      <p:sp>
        <p:nvSpPr>
          <p:cNvPr id="4" name="Footer Placeholder 3">
            <a:extLst>
              <a:ext uri="{FF2B5EF4-FFF2-40B4-BE49-F238E27FC236}">
                <a16:creationId xmlns:a16="http://schemas.microsoft.com/office/drawing/2014/main" id="{745F7101-0E80-CC49-8128-6DB739F6B257}"/>
              </a:ext>
            </a:extLst>
          </p:cNvPr>
          <p:cNvSpPr>
            <a:spLocks noGrp="1"/>
          </p:cNvSpPr>
          <p:nvPr>
            <p:ph type="ftr" sz="quarter" idx="10"/>
          </p:nvPr>
        </p:nvSpPr>
        <p:spPr/>
        <p:txBody>
          <a:body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Tree>
    <p:extLst>
      <p:ext uri="{BB962C8B-B14F-4D97-AF65-F5344CB8AC3E}">
        <p14:creationId xmlns:p14="http://schemas.microsoft.com/office/powerpoint/2010/main" val="2158847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Similarities are the key </a:t>
            </a:r>
            <a:r>
              <a:rPr lang="mr-IN" dirty="0"/>
              <a:t>…</a:t>
            </a:r>
            <a:r>
              <a:rPr lang="en-US" dirty="0"/>
              <a:t> </a:t>
            </a:r>
          </a:p>
        </p:txBody>
      </p:sp>
      <p:sp>
        <p:nvSpPr>
          <p:cNvPr id="4" name="Content Placeholder 5"/>
          <p:cNvSpPr txBox="1">
            <a:spLocks/>
          </p:cNvSpPr>
          <p:nvPr/>
        </p:nvSpPr>
        <p:spPr>
          <a:xfrm>
            <a:off x="215985" y="732413"/>
            <a:ext cx="8629650" cy="4763770"/>
          </a:xfrm>
          <a:prstGeom prst="rect">
            <a:avLst/>
          </a:prstGeom>
        </p:spPr>
        <p:txBody>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rgbClr val="5373CA"/>
                </a:solidFill>
                <a:latin typeface="Helvetica Neue"/>
                <a:ea typeface="+mn-ea"/>
                <a:cs typeface="Helvetica Neue"/>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elvetica Neue"/>
                <a:ea typeface="+mn-ea"/>
                <a:cs typeface="Helvetica Neue"/>
              </a:defRPr>
            </a:lvl2pPr>
            <a:lvl3pPr marL="169863" indent="-169863" algn="l" defTabSz="457200" rtl="0" eaLnBrk="1" latinLnBrk="0" hangingPunct="1">
              <a:lnSpc>
                <a:spcPct val="100000"/>
              </a:lnSpc>
              <a:spcBef>
                <a:spcPts val="0"/>
              </a:spcBef>
              <a:spcAft>
                <a:spcPts val="400"/>
              </a:spcAft>
              <a:buFont typeface="HP Simplified" pitchFamily="34" charset="0"/>
              <a:buChar char="•"/>
              <a:defRPr sz="1400" b="0" i="0" kern="1200">
                <a:solidFill>
                  <a:srgbClr val="000000"/>
                </a:solidFill>
                <a:latin typeface="Helvetica Neue"/>
                <a:ea typeface="+mn-ea"/>
                <a:cs typeface="Helvetica Neue"/>
              </a:defRPr>
            </a:lvl3pPr>
            <a:lvl4pPr marL="341313" indent="-180975" algn="l" defTabSz="457200" rtl="0" eaLnBrk="1" latinLnBrk="0" hangingPunct="1">
              <a:lnSpc>
                <a:spcPct val="100000"/>
              </a:lnSpc>
              <a:spcBef>
                <a:spcPts val="0"/>
              </a:spcBef>
              <a:spcAft>
                <a:spcPts val="400"/>
              </a:spcAft>
              <a:buSzPct val="80000"/>
              <a:buFont typeface="HP Simplified" pitchFamily="34" charset="0"/>
              <a:buChar char="–"/>
              <a:defRPr lang="en-US" sz="1400" b="0" i="0" kern="1200" dirty="0" smtClean="0">
                <a:solidFill>
                  <a:srgbClr val="000000"/>
                </a:solidFill>
                <a:latin typeface="Helvetica Neue"/>
                <a:ea typeface="+mn-ea"/>
                <a:cs typeface="Helvetica Neue"/>
              </a:defRPr>
            </a:lvl4pPr>
            <a:lvl5pPr marL="469900" indent="-150813" algn="l" defTabSz="457200" rtl="0" eaLnBrk="1" latinLnBrk="0" hangingPunct="1">
              <a:lnSpc>
                <a:spcPct val="100000"/>
              </a:lnSpc>
              <a:spcBef>
                <a:spcPts val="0"/>
              </a:spcBef>
              <a:spcAft>
                <a:spcPts val="400"/>
              </a:spcAft>
              <a:buFont typeface="HP Simplified" pitchFamily="34" charset="0"/>
              <a:buChar char="•"/>
              <a:tabLst/>
              <a:defRPr sz="1400" b="0" i="0" kern="1200">
                <a:solidFill>
                  <a:srgbClr val="000000"/>
                </a:solidFill>
                <a:latin typeface="Helvetica Neue"/>
                <a:ea typeface="+mn-ea"/>
                <a:cs typeface="Helvetica Neue"/>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0" dirty="0"/>
              <a:t>If we knew how similar each item is with respect to any other for </a:t>
            </a:r>
            <a:r>
              <a:rPr lang="en-US" dirty="0"/>
              <a:t>each</a:t>
            </a:r>
            <a:r>
              <a:rPr lang="en-US" b="0" dirty="0"/>
              <a:t> user, we would know the answer to </a:t>
            </a:r>
          </a:p>
        </p:txBody>
      </p:sp>
      <p:sp>
        <p:nvSpPr>
          <p:cNvPr id="5" name="Cloud Callout 4"/>
          <p:cNvSpPr/>
          <p:nvPr/>
        </p:nvSpPr>
        <p:spPr>
          <a:xfrm>
            <a:off x="1095632" y="1566714"/>
            <a:ext cx="2279449" cy="1684135"/>
          </a:xfrm>
          <a:prstGeom prst="cloudCallout">
            <a:avLst>
              <a:gd name="adj1" fmla="val -51235"/>
              <a:gd name="adj2" fmla="val 64825"/>
            </a:avLst>
          </a:prstGeom>
          <a:ln/>
        </p:spPr>
        <p:style>
          <a:lnRef idx="2">
            <a:schemeClr val="dk1"/>
          </a:lnRef>
          <a:fillRef idx="1">
            <a:schemeClr val="lt1"/>
          </a:fillRef>
          <a:effectRef idx="0">
            <a:schemeClr val="dk1"/>
          </a:effectRef>
          <a:fontRef idx="minor">
            <a:schemeClr val="dk1"/>
          </a:fontRef>
        </p:style>
        <p:txBody>
          <a:bodyPr rtlCol="0" anchor="t" anchorCtr="0"/>
          <a:lstStyle/>
          <a:p>
            <a:pPr algn="ctr"/>
            <a:r>
              <a:rPr lang="en-US" sz="1400" dirty="0">
                <a:latin typeface="Helvetica Neue Regular" charset="0"/>
              </a:rPr>
              <a:t>Is there a galaxy like this? </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09896" y="2301838"/>
            <a:ext cx="1271261" cy="723377"/>
          </a:xfrm>
          <a:prstGeom prst="ellipse">
            <a:avLst/>
          </a:prstGeom>
          <a:ln>
            <a:noFill/>
          </a:ln>
          <a:effectLst>
            <a:softEdge rad="112500"/>
          </a:effectLst>
        </p:spPr>
      </p:pic>
      <p:pic>
        <p:nvPicPr>
          <p:cNvPr id="7" name="Picture 6"/>
          <p:cNvPicPr>
            <a:picLocks noChangeAspect="1"/>
          </p:cNvPicPr>
          <p:nvPr/>
        </p:nvPicPr>
        <p:blipFill rotWithShape="1">
          <a:blip r:embed="rId3" cstate="screen">
            <a:grayscl/>
            <a:extLst>
              <a:ext uri="{28A0092B-C50C-407E-A947-70E740481C1C}">
                <a14:useLocalDpi xmlns:a14="http://schemas.microsoft.com/office/drawing/2010/main"/>
              </a:ext>
            </a:extLst>
          </a:blip>
          <a:srcRect l="-10886" b="-2413"/>
          <a:stretch/>
        </p:blipFill>
        <p:spPr>
          <a:xfrm>
            <a:off x="530716" y="3659862"/>
            <a:ext cx="478493" cy="1019629"/>
          </a:xfrm>
          <a:prstGeom prst="snip1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9698" y="1215702"/>
            <a:ext cx="1343047" cy="1109133"/>
          </a:xfrm>
          <a:prstGeom prst="rect">
            <a:avLst/>
          </a:prstGeom>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12893" y="1190619"/>
            <a:ext cx="1326704" cy="1109133"/>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68148" y="3357388"/>
            <a:ext cx="1343047" cy="1036113"/>
          </a:xfrm>
          <a:prstGeom prst="rect">
            <a:avLst/>
          </a:prstGeom>
        </p:spPr>
      </p:pic>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990547" y="3431234"/>
            <a:ext cx="1304508" cy="1010753"/>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44328" y="2519818"/>
            <a:ext cx="1648883" cy="938253"/>
          </a:xfrm>
          <a:prstGeom prst="ellipse">
            <a:avLst/>
          </a:prstGeom>
          <a:ln>
            <a:noFill/>
          </a:ln>
          <a:effectLst>
            <a:softEdge rad="112500"/>
          </a:effectLst>
        </p:spPr>
      </p:pic>
      <p:cxnSp>
        <p:nvCxnSpPr>
          <p:cNvPr id="13" name="Straight Arrow Connector 12"/>
          <p:cNvCxnSpPr>
            <a:stCxn id="12" idx="2"/>
          </p:cNvCxnSpPr>
          <p:nvPr/>
        </p:nvCxnSpPr>
        <p:spPr>
          <a:xfrm>
            <a:off x="5331222" y="2324835"/>
            <a:ext cx="252970" cy="380495"/>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674269" y="2324835"/>
            <a:ext cx="1033111" cy="52200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1" idx="1"/>
          </p:cNvCxnSpPr>
          <p:nvPr/>
        </p:nvCxnSpPr>
        <p:spPr>
          <a:xfrm flipH="1" flipV="1">
            <a:off x="6528299" y="3364754"/>
            <a:ext cx="1462248" cy="57185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511195" y="3353605"/>
            <a:ext cx="241703" cy="14033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B8A430C-5A5F-0A40-8841-1EAD1E99E3E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46417701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67D486-8A4F-964E-8B2C-A3D81999CD8F}"/>
              </a:ext>
            </a:extLst>
          </p:cNvPr>
          <p:cNvSpPr txBox="1"/>
          <p:nvPr/>
        </p:nvSpPr>
        <p:spPr>
          <a:xfrm>
            <a:off x="1348034" y="1180675"/>
            <a:ext cx="1899879" cy="369332"/>
          </a:xfrm>
          <a:prstGeom prst="rect">
            <a:avLst/>
          </a:prstGeom>
          <a:noFill/>
        </p:spPr>
        <p:txBody>
          <a:bodyPr wrap="none" rtlCol="0">
            <a:spAutoFit/>
          </a:bodyPr>
          <a:lstStyle/>
          <a:p>
            <a:pPr marL="0" algn="ctr" defTabSz="430213">
              <a:spcAft>
                <a:spcPts val="400"/>
              </a:spcAft>
              <a:buSzPct val="100000"/>
            </a:pPr>
            <a:r>
              <a:rPr lang="en-US" b="1" dirty="0">
                <a:solidFill>
                  <a:srgbClr val="00000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From broad views</a:t>
            </a:r>
          </a:p>
        </p:txBody>
      </p:sp>
      <p:pic>
        <p:nvPicPr>
          <p:cNvPr id="5" name="Picture 4" descr="A close up of a logo&#10;&#10;Description automatically generated">
            <a:extLst>
              <a:ext uri="{FF2B5EF4-FFF2-40B4-BE49-F238E27FC236}">
                <a16:creationId xmlns:a16="http://schemas.microsoft.com/office/drawing/2014/main" id="{0F514225-12E4-E44E-AF3C-1C3BC44A743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9995" y="2123364"/>
            <a:ext cx="1206851" cy="1030731"/>
          </a:xfrm>
          <a:prstGeom prst="rect">
            <a:avLst/>
          </a:prstGeom>
        </p:spPr>
      </p:pic>
      <p:pic>
        <p:nvPicPr>
          <p:cNvPr id="7" name="Picture 6" descr="A close up of a logo&#10;&#10;Description automatically generated">
            <a:extLst>
              <a:ext uri="{FF2B5EF4-FFF2-40B4-BE49-F238E27FC236}">
                <a16:creationId xmlns:a16="http://schemas.microsoft.com/office/drawing/2014/main" id="{D8EEDAB4-90CA-B84C-8135-72FD4B4B7F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77291" y="2101402"/>
            <a:ext cx="1491674" cy="1251436"/>
          </a:xfrm>
          <a:prstGeom prst="rect">
            <a:avLst/>
          </a:prstGeom>
        </p:spPr>
      </p:pic>
      <p:sp>
        <p:nvSpPr>
          <p:cNvPr id="8" name="Rectangle 7">
            <a:extLst>
              <a:ext uri="{FF2B5EF4-FFF2-40B4-BE49-F238E27FC236}">
                <a16:creationId xmlns:a16="http://schemas.microsoft.com/office/drawing/2014/main" id="{A4D0305A-9397-F446-9BB4-4388DF654210}"/>
              </a:ext>
            </a:extLst>
          </p:cNvPr>
          <p:cNvSpPr/>
          <p:nvPr/>
        </p:nvSpPr>
        <p:spPr>
          <a:xfrm>
            <a:off x="1247119" y="1646598"/>
            <a:ext cx="2252540" cy="646331"/>
          </a:xfrm>
          <a:prstGeom prst="rect">
            <a:avLst/>
          </a:prstGeom>
        </p:spPr>
        <p:txBody>
          <a:bodyPr wrap="none">
            <a:spAutoFit/>
          </a:bodyPr>
          <a:lstStyle/>
          <a:p>
            <a:pPr algn="ctr"/>
            <a:r>
              <a:rPr lang="en-US" b="1" dirty="0">
                <a:solidFill>
                  <a:srgbClr val="00000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From exploration as </a:t>
            </a:r>
          </a:p>
          <a:p>
            <a:pPr algn="ctr"/>
            <a:r>
              <a:rPr lang="en-US" b="1" dirty="0">
                <a:solidFill>
                  <a:srgbClr val="000000"/>
                </a:solidFill>
                <a:latin typeface="Courier" pitchFamily="2" charset="0"/>
                <a:ea typeface="Helvetica Neue Condensed Black" panose="02000503000000020004" pitchFamily="2" charset="0"/>
                <a:cs typeface="Helvetica Neue Condensed Black" panose="02000503000000020004" pitchFamily="2" charset="0"/>
              </a:rPr>
              <a:t>select count(*)</a:t>
            </a:r>
            <a:endParaRPr lang="en-US" dirty="0">
              <a:latin typeface="Courier" pitchFamily="2" charset="0"/>
            </a:endParaRPr>
          </a:p>
        </p:txBody>
      </p:sp>
      <p:sp>
        <p:nvSpPr>
          <p:cNvPr id="9" name="Rectangle 8">
            <a:extLst>
              <a:ext uri="{FF2B5EF4-FFF2-40B4-BE49-F238E27FC236}">
                <a16:creationId xmlns:a16="http://schemas.microsoft.com/office/drawing/2014/main" id="{6DE856DF-63CC-B34C-AF67-54CC80D39833}"/>
              </a:ext>
            </a:extLst>
          </p:cNvPr>
          <p:cNvSpPr/>
          <p:nvPr/>
        </p:nvSpPr>
        <p:spPr>
          <a:xfrm>
            <a:off x="5297637" y="1179513"/>
            <a:ext cx="1779654" cy="369332"/>
          </a:xfrm>
          <a:prstGeom prst="rect">
            <a:avLst/>
          </a:prstGeom>
        </p:spPr>
        <p:txBody>
          <a:bodyPr wrap="none">
            <a:spAutoFit/>
          </a:bodyPr>
          <a:lstStyle/>
          <a:p>
            <a:pPr algn="ctr" defTabSz="430213">
              <a:spcAft>
                <a:spcPts val="400"/>
              </a:spcAft>
              <a:buSzPct val="100000"/>
            </a:pPr>
            <a:r>
              <a:rPr lang="en-US" b="1" dirty="0">
                <a:solidFill>
                  <a:srgbClr val="00000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to Detailed view</a:t>
            </a:r>
          </a:p>
        </p:txBody>
      </p:sp>
      <p:sp>
        <p:nvSpPr>
          <p:cNvPr id="10" name="Rectangle 9">
            <a:extLst>
              <a:ext uri="{FF2B5EF4-FFF2-40B4-BE49-F238E27FC236}">
                <a16:creationId xmlns:a16="http://schemas.microsoft.com/office/drawing/2014/main" id="{8169C5C2-87FC-FD43-A837-B3E46E76C7B8}"/>
              </a:ext>
            </a:extLst>
          </p:cNvPr>
          <p:cNvSpPr/>
          <p:nvPr/>
        </p:nvSpPr>
        <p:spPr>
          <a:xfrm>
            <a:off x="4454119" y="3275954"/>
            <a:ext cx="3437332" cy="697627"/>
          </a:xfrm>
          <a:prstGeom prst="rect">
            <a:avLst/>
          </a:prstGeom>
        </p:spPr>
        <p:txBody>
          <a:bodyPr wrap="square">
            <a:spAutoFit/>
          </a:bodyPr>
          <a:lstStyle/>
          <a:p>
            <a:pPr algn="ctr" defTabSz="430213">
              <a:spcAft>
                <a:spcPts val="400"/>
              </a:spcAft>
              <a:buSzPct val="100000"/>
            </a:pPr>
            <a:r>
              <a:rPr lang="en-US" b="1" dirty="0">
                <a:solidFill>
                  <a:srgbClr val="00000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to  Exploratory Search</a:t>
            </a:r>
          </a:p>
          <a:p>
            <a:pPr algn="ctr" defTabSz="430213">
              <a:spcAft>
                <a:spcPts val="400"/>
              </a:spcAft>
              <a:buSzPct val="100000"/>
            </a:pPr>
            <a:r>
              <a:rPr lang="en-US" b="1" dirty="0">
                <a:solidFill>
                  <a:srgbClr val="00000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based on Implicit needs</a:t>
            </a:r>
          </a:p>
        </p:txBody>
      </p:sp>
      <p:sp>
        <p:nvSpPr>
          <p:cNvPr id="11" name="Right Arrow 10">
            <a:extLst>
              <a:ext uri="{FF2B5EF4-FFF2-40B4-BE49-F238E27FC236}">
                <a16:creationId xmlns:a16="http://schemas.microsoft.com/office/drawing/2014/main" id="{F6EB670E-2E0B-E04D-BD1C-1F455DEA014F}"/>
              </a:ext>
            </a:extLst>
          </p:cNvPr>
          <p:cNvSpPr/>
          <p:nvPr/>
        </p:nvSpPr>
        <p:spPr>
          <a:xfrm>
            <a:off x="1348034" y="2211754"/>
            <a:ext cx="5863471" cy="983935"/>
          </a:xfrm>
          <a:prstGeom prst="rightArrow">
            <a:avLst/>
          </a:prstGeom>
          <a:gradFill flip="none" rotWithShape="1">
            <a:gsLst>
              <a:gs pos="0">
                <a:schemeClr val="accent1">
                  <a:lumMod val="75000"/>
                </a:schemeClr>
              </a:gs>
              <a:gs pos="100000">
                <a:schemeClr val="accent1">
                  <a:lumMod val="40000"/>
                  <a:lumOff val="60000"/>
                  <a:alpha val="3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F28777F7-42A0-5B49-A8CE-EDC864B4FC65}"/>
              </a:ext>
            </a:extLst>
          </p:cNvPr>
          <p:cNvSpPr txBox="1">
            <a:spLocks/>
          </p:cNvSpPr>
          <p:nvPr/>
        </p:nvSpPr>
        <p:spPr bwMode="black">
          <a:xfrm>
            <a:off x="329184" y="235064"/>
            <a:ext cx="8117206" cy="430887"/>
          </a:xfrm>
          <a:prstGeom prst="rect">
            <a:avLst/>
          </a:prstGeom>
          <a:ln>
            <a:noFill/>
          </a:ln>
        </p:spPr>
        <p:txBody>
          <a:bodyPr vert="horz" wrap="square" lIns="0" tIns="0" rIns="0" bIns="0" rtlCol="0" anchor="t" anchorCtr="0">
            <a:noAutofit/>
          </a:bodyPr>
          <a:lstStyle>
            <a:lvl1pPr algn="l" defTabSz="457200" rtl="0" eaLnBrk="1" latinLnBrk="0" hangingPunct="1">
              <a:lnSpc>
                <a:spcPct val="90000"/>
              </a:lnSpc>
              <a:spcBef>
                <a:spcPct val="0"/>
              </a:spcBef>
              <a:spcAft>
                <a:spcPts val="0"/>
              </a:spcAft>
              <a:buNone/>
              <a:defRPr lang="en-GB" sz="4000" b="0" i="0" kern="1200" spc="-100">
                <a:solidFill>
                  <a:srgbClr val="5373CA"/>
                </a:solidFill>
                <a:latin typeface="Helvetica Neue Bold Condensed"/>
                <a:ea typeface="+mj-ea"/>
                <a:cs typeface="Helvetica Neue Bold Condensed"/>
              </a:defRPr>
            </a:lvl1pPr>
          </a:lstStyle>
          <a:p>
            <a:r>
              <a:rPr lang="en-US" sz="2400" dirty="0">
                <a:latin typeface="Helvetica Neue Light" panose="02000403000000020004" pitchFamily="2" charset="0"/>
                <a:ea typeface="Helvetica Neue Light" panose="02000403000000020004" pitchFamily="2" charset="0"/>
              </a:rPr>
              <a:t>Traditional Search Methods are not Enough</a:t>
            </a:r>
          </a:p>
          <a:p>
            <a:r>
              <a:rPr lang="en-US" sz="2800" dirty="0"/>
              <a:t>We need Specialized Methods for Data Exploration</a:t>
            </a:r>
          </a:p>
        </p:txBody>
      </p:sp>
      <p:sp>
        <p:nvSpPr>
          <p:cNvPr id="16" name="Rectangle 15">
            <a:extLst>
              <a:ext uri="{FF2B5EF4-FFF2-40B4-BE49-F238E27FC236}">
                <a16:creationId xmlns:a16="http://schemas.microsoft.com/office/drawing/2014/main" id="{C52A04E9-094A-CD43-903A-17A7ED29194D}"/>
              </a:ext>
            </a:extLst>
          </p:cNvPr>
          <p:cNvSpPr/>
          <p:nvPr/>
        </p:nvSpPr>
        <p:spPr>
          <a:xfrm>
            <a:off x="4812477" y="1659865"/>
            <a:ext cx="2720617" cy="369332"/>
          </a:xfrm>
          <a:prstGeom prst="rect">
            <a:avLst/>
          </a:prstGeom>
        </p:spPr>
        <p:txBody>
          <a:bodyPr wrap="none">
            <a:spAutoFit/>
          </a:bodyPr>
          <a:lstStyle/>
          <a:p>
            <a:pPr algn="ctr" defTabSz="430213">
              <a:spcAft>
                <a:spcPts val="400"/>
              </a:spcAft>
              <a:buSzPct val="100000"/>
            </a:pPr>
            <a:r>
              <a:rPr lang="en-US" b="1" dirty="0">
                <a:solidFill>
                  <a:srgbClr val="00000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to find what is interesting</a:t>
            </a:r>
          </a:p>
        </p:txBody>
      </p:sp>
      <p:sp>
        <p:nvSpPr>
          <p:cNvPr id="17" name="TextBox 16">
            <a:extLst>
              <a:ext uri="{FF2B5EF4-FFF2-40B4-BE49-F238E27FC236}">
                <a16:creationId xmlns:a16="http://schemas.microsoft.com/office/drawing/2014/main" id="{4C0D86E5-E0A9-5940-9E2D-4F784C6E7BCA}"/>
              </a:ext>
            </a:extLst>
          </p:cNvPr>
          <p:cNvSpPr txBox="1"/>
          <p:nvPr/>
        </p:nvSpPr>
        <p:spPr>
          <a:xfrm>
            <a:off x="938223" y="3260167"/>
            <a:ext cx="2870338" cy="697627"/>
          </a:xfrm>
          <a:prstGeom prst="rect">
            <a:avLst/>
          </a:prstGeom>
          <a:noFill/>
        </p:spPr>
        <p:txBody>
          <a:bodyPr wrap="none" rtlCol="0">
            <a:spAutoFit/>
          </a:bodyPr>
          <a:lstStyle/>
          <a:p>
            <a:pPr marL="0" algn="ctr" defTabSz="430213">
              <a:spcAft>
                <a:spcPts val="400"/>
              </a:spcAft>
              <a:buSzPct val="100000"/>
            </a:pPr>
            <a:r>
              <a:rPr lang="en-US" b="1" dirty="0">
                <a:solidFill>
                  <a:srgbClr val="00000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From Exact Search</a:t>
            </a:r>
          </a:p>
          <a:p>
            <a:pPr marL="0" algn="ctr" defTabSz="430213">
              <a:spcAft>
                <a:spcPts val="400"/>
              </a:spcAft>
              <a:buSzPct val="100000"/>
            </a:pPr>
            <a:r>
              <a:rPr lang="en-US" b="1" dirty="0">
                <a:solidFill>
                  <a:srgbClr val="00000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based on explicit conditions</a:t>
            </a:r>
          </a:p>
        </p:txBody>
      </p:sp>
      <p:sp>
        <p:nvSpPr>
          <p:cNvPr id="14" name="TextBox 13">
            <a:extLst>
              <a:ext uri="{FF2B5EF4-FFF2-40B4-BE49-F238E27FC236}">
                <a16:creationId xmlns:a16="http://schemas.microsoft.com/office/drawing/2014/main" id="{4E284BBC-ECE7-924A-ABF8-60539A8CCD7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80041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6" grpId="0"/>
      <p:bldP spid="17"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Similarities are the key </a:t>
            </a:r>
            <a:r>
              <a:rPr lang="mr-IN" dirty="0"/>
              <a:t>…</a:t>
            </a:r>
            <a:r>
              <a:rPr lang="en-US" dirty="0"/>
              <a:t> </a:t>
            </a:r>
          </a:p>
        </p:txBody>
      </p:sp>
      <p:sp>
        <p:nvSpPr>
          <p:cNvPr id="4" name="Content Placeholder 5"/>
          <p:cNvSpPr txBox="1">
            <a:spLocks/>
          </p:cNvSpPr>
          <p:nvPr/>
        </p:nvSpPr>
        <p:spPr>
          <a:xfrm>
            <a:off x="215985" y="732413"/>
            <a:ext cx="8629650" cy="4763770"/>
          </a:xfrm>
          <a:prstGeom prst="rect">
            <a:avLst/>
          </a:prstGeom>
        </p:spPr>
        <p:txBody>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rgbClr val="5373CA"/>
                </a:solidFill>
                <a:latin typeface="Helvetica Neue"/>
                <a:ea typeface="+mn-ea"/>
                <a:cs typeface="Helvetica Neue"/>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elvetica Neue"/>
                <a:ea typeface="+mn-ea"/>
                <a:cs typeface="Helvetica Neue"/>
              </a:defRPr>
            </a:lvl2pPr>
            <a:lvl3pPr marL="169863" indent="-169863" algn="l" defTabSz="457200" rtl="0" eaLnBrk="1" latinLnBrk="0" hangingPunct="1">
              <a:lnSpc>
                <a:spcPct val="100000"/>
              </a:lnSpc>
              <a:spcBef>
                <a:spcPts val="0"/>
              </a:spcBef>
              <a:spcAft>
                <a:spcPts val="400"/>
              </a:spcAft>
              <a:buFont typeface="HP Simplified" pitchFamily="34" charset="0"/>
              <a:buChar char="•"/>
              <a:defRPr sz="1400" b="0" i="0" kern="1200">
                <a:solidFill>
                  <a:srgbClr val="000000"/>
                </a:solidFill>
                <a:latin typeface="Helvetica Neue"/>
                <a:ea typeface="+mn-ea"/>
                <a:cs typeface="Helvetica Neue"/>
              </a:defRPr>
            </a:lvl3pPr>
            <a:lvl4pPr marL="341313" indent="-180975" algn="l" defTabSz="457200" rtl="0" eaLnBrk="1" latinLnBrk="0" hangingPunct="1">
              <a:lnSpc>
                <a:spcPct val="100000"/>
              </a:lnSpc>
              <a:spcBef>
                <a:spcPts val="0"/>
              </a:spcBef>
              <a:spcAft>
                <a:spcPts val="400"/>
              </a:spcAft>
              <a:buSzPct val="80000"/>
              <a:buFont typeface="HP Simplified" pitchFamily="34" charset="0"/>
              <a:buChar char="–"/>
              <a:defRPr lang="en-US" sz="1400" b="0" i="0" kern="1200" dirty="0" smtClean="0">
                <a:solidFill>
                  <a:srgbClr val="000000"/>
                </a:solidFill>
                <a:latin typeface="Helvetica Neue"/>
                <a:ea typeface="+mn-ea"/>
                <a:cs typeface="Helvetica Neue"/>
              </a:defRPr>
            </a:lvl4pPr>
            <a:lvl5pPr marL="469900" indent="-150813" algn="l" defTabSz="457200" rtl="0" eaLnBrk="1" latinLnBrk="0" hangingPunct="1">
              <a:lnSpc>
                <a:spcPct val="100000"/>
              </a:lnSpc>
              <a:spcBef>
                <a:spcPts val="0"/>
              </a:spcBef>
              <a:spcAft>
                <a:spcPts val="400"/>
              </a:spcAft>
              <a:buFont typeface="HP Simplified" pitchFamily="34" charset="0"/>
              <a:buChar char="•"/>
              <a:tabLst/>
              <a:defRPr sz="1400" b="0" i="0" kern="1200">
                <a:solidFill>
                  <a:srgbClr val="000000"/>
                </a:solidFill>
                <a:latin typeface="Helvetica Neue"/>
                <a:ea typeface="+mn-ea"/>
                <a:cs typeface="Helvetica Neue"/>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b="0" dirty="0"/>
          </a:p>
        </p:txBody>
      </p:sp>
      <p:sp>
        <p:nvSpPr>
          <p:cNvPr id="5" name="Cloud Callout 4"/>
          <p:cNvSpPr/>
          <p:nvPr/>
        </p:nvSpPr>
        <p:spPr>
          <a:xfrm>
            <a:off x="1095632" y="1566714"/>
            <a:ext cx="2279449" cy="1684135"/>
          </a:xfrm>
          <a:prstGeom prst="cloudCallout">
            <a:avLst>
              <a:gd name="adj1" fmla="val -51235"/>
              <a:gd name="adj2" fmla="val 64825"/>
            </a:avLst>
          </a:prstGeom>
          <a:ln/>
        </p:spPr>
        <p:style>
          <a:lnRef idx="2">
            <a:schemeClr val="dk1"/>
          </a:lnRef>
          <a:fillRef idx="1">
            <a:schemeClr val="lt1"/>
          </a:fillRef>
          <a:effectRef idx="0">
            <a:schemeClr val="dk1"/>
          </a:effectRef>
          <a:fontRef idx="minor">
            <a:schemeClr val="dk1"/>
          </a:fontRef>
        </p:style>
        <p:txBody>
          <a:bodyPr rtlCol="0" anchor="t" anchorCtr="0"/>
          <a:lstStyle/>
          <a:p>
            <a:pPr algn="ctr"/>
            <a:r>
              <a:rPr lang="en-US" sz="1400" dirty="0">
                <a:latin typeface="Helvetica Neue Regular" charset="0"/>
              </a:rPr>
              <a:t>Is there a galaxy like this? </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09896" y="2301838"/>
            <a:ext cx="1271261" cy="723377"/>
          </a:xfrm>
          <a:prstGeom prst="ellipse">
            <a:avLst/>
          </a:prstGeom>
          <a:ln>
            <a:noFill/>
          </a:ln>
          <a:effectLst>
            <a:softEdge rad="112500"/>
          </a:effectLst>
        </p:spPr>
      </p:pic>
      <p:pic>
        <p:nvPicPr>
          <p:cNvPr id="7" name="Picture 6"/>
          <p:cNvPicPr>
            <a:picLocks noChangeAspect="1"/>
          </p:cNvPicPr>
          <p:nvPr/>
        </p:nvPicPr>
        <p:blipFill rotWithShape="1">
          <a:blip r:embed="rId3" cstate="screen">
            <a:grayscl/>
            <a:extLst>
              <a:ext uri="{28A0092B-C50C-407E-A947-70E740481C1C}">
                <a14:useLocalDpi xmlns:a14="http://schemas.microsoft.com/office/drawing/2010/main"/>
              </a:ext>
            </a:extLst>
          </a:blip>
          <a:srcRect l="-10886" b="-2413"/>
          <a:stretch/>
        </p:blipFill>
        <p:spPr>
          <a:xfrm>
            <a:off x="530716" y="3659862"/>
            <a:ext cx="478493" cy="1019629"/>
          </a:xfrm>
          <a:prstGeom prst="snip1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9698" y="1215702"/>
            <a:ext cx="1343047" cy="1109133"/>
          </a:xfrm>
          <a:prstGeom prst="rect">
            <a:avLst/>
          </a:prstGeom>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12893" y="1190619"/>
            <a:ext cx="1326704" cy="1109133"/>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68148" y="3357388"/>
            <a:ext cx="1343047" cy="1036113"/>
          </a:xfrm>
          <a:prstGeom prst="rect">
            <a:avLst/>
          </a:prstGeom>
        </p:spPr>
      </p:pic>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990547" y="3431234"/>
            <a:ext cx="1304508" cy="1010753"/>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44328" y="2519818"/>
            <a:ext cx="1648883" cy="938253"/>
          </a:xfrm>
          <a:prstGeom prst="ellipse">
            <a:avLst/>
          </a:prstGeom>
          <a:ln>
            <a:noFill/>
          </a:ln>
          <a:effectLst>
            <a:softEdge rad="112500"/>
          </a:effectLst>
        </p:spPr>
      </p:pic>
      <p:cxnSp>
        <p:nvCxnSpPr>
          <p:cNvPr id="13" name="Straight Arrow Connector 12"/>
          <p:cNvCxnSpPr>
            <a:stCxn id="12" idx="2"/>
          </p:cNvCxnSpPr>
          <p:nvPr/>
        </p:nvCxnSpPr>
        <p:spPr>
          <a:xfrm>
            <a:off x="5331222" y="2324835"/>
            <a:ext cx="252970" cy="380495"/>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674269" y="2324835"/>
            <a:ext cx="1033111" cy="52200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1" idx="1"/>
          </p:cNvCxnSpPr>
          <p:nvPr/>
        </p:nvCxnSpPr>
        <p:spPr>
          <a:xfrm flipH="1" flipV="1">
            <a:off x="6528299" y="3364754"/>
            <a:ext cx="1462248" cy="57185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511195" y="3353605"/>
            <a:ext cx="241703" cy="14033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2304C15-3186-2649-AF5E-2F1651FF1DD0}"/>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55047036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Example-based methods: All You Need is …</a:t>
            </a:r>
          </a:p>
        </p:txBody>
      </p:sp>
      <p:pic>
        <p:nvPicPr>
          <p:cNvPr id="4" name="Content Placeholder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1649" y="942596"/>
            <a:ext cx="7559470" cy="2989564"/>
          </a:xfrm>
          <a:prstGeom prst="rect">
            <a:avLst/>
          </a:prstGeom>
        </p:spPr>
      </p:pic>
      <p:sp>
        <p:nvSpPr>
          <p:cNvPr id="6" name="TextBox 5">
            <a:extLst>
              <a:ext uri="{FF2B5EF4-FFF2-40B4-BE49-F238E27FC236}">
                <a16:creationId xmlns:a16="http://schemas.microsoft.com/office/drawing/2014/main" id="{ACC05D40-86EE-E84B-919B-D13BDFB765F3}"/>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8881824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3224693" y="1066799"/>
            <a:ext cx="2480733" cy="3420534"/>
          </a:xfrm>
          <a:prstGeom prst="roundRect">
            <a:avLst>
              <a:gd name="adj" fmla="val 8717"/>
            </a:avLst>
          </a:prstGeom>
          <a:ln>
            <a:noFill/>
          </a:ln>
        </p:spPr>
        <p:style>
          <a:lnRef idx="2">
            <a:schemeClr val="dk1"/>
          </a:lnRef>
          <a:fillRef idx="1">
            <a:schemeClr val="lt1"/>
          </a:fillRef>
          <a:effectRef idx="0">
            <a:schemeClr val="dk1"/>
          </a:effectRef>
          <a:fontRef idx="minor">
            <a:schemeClr val="dk1"/>
          </a:fontRef>
        </p:style>
        <p:txBody>
          <a:bodyPr rtlCol="0" anchor="ctr"/>
          <a:lstStyle/>
          <a:p>
            <a:endParaRPr lang="en-US" sz="1400" dirty="0">
              <a:latin typeface="Helvetica Neue Regular" charset="0"/>
            </a:endParaRPr>
          </a:p>
          <a:p>
            <a:pPr marL="285750" indent="-285750">
              <a:buFont typeface="Arial" charset="0"/>
              <a:buChar char="•"/>
            </a:pPr>
            <a:r>
              <a:rPr lang="en-US" sz="1400" dirty="0">
                <a:latin typeface="Helvetica Neue Regular" charset="0"/>
              </a:rPr>
              <a:t>Search documents by example</a:t>
            </a:r>
          </a:p>
          <a:p>
            <a:pPr marL="285750" indent="-285750">
              <a:buFont typeface="Arial" charset="0"/>
              <a:buChar char="•"/>
            </a:pPr>
            <a:endParaRPr lang="en-US" sz="1400" dirty="0">
              <a:latin typeface="Helvetica Neue Regular" charset="0"/>
            </a:endParaRPr>
          </a:p>
          <a:p>
            <a:pPr marL="285750" indent="-285750">
              <a:buFont typeface="Arial" charset="0"/>
              <a:buChar char="•"/>
            </a:pPr>
            <a:r>
              <a:rPr lang="en-US" sz="1400" dirty="0">
                <a:latin typeface="Helvetica Neue Regular" charset="0"/>
              </a:rPr>
              <a:t>Entity extraction by example text</a:t>
            </a:r>
          </a:p>
          <a:p>
            <a:pPr marL="285750" indent="-285750">
              <a:buFont typeface="Arial" charset="0"/>
              <a:buChar char="•"/>
            </a:pPr>
            <a:endParaRPr lang="en-US" sz="1400" dirty="0">
              <a:latin typeface="Helvetica Neue Regular" charset="0"/>
            </a:endParaRPr>
          </a:p>
          <a:p>
            <a:pPr marL="285750" indent="-285750">
              <a:buFont typeface="Arial" charset="0"/>
              <a:buChar char="•"/>
            </a:pPr>
            <a:r>
              <a:rPr lang="en-US" sz="1400" dirty="0">
                <a:latin typeface="Helvetica Neue Regular" charset="0"/>
              </a:rPr>
              <a:t>Web table completion using examples</a:t>
            </a:r>
          </a:p>
          <a:p>
            <a:pPr marL="285750" indent="-285750">
              <a:buFont typeface="Arial" charset="0"/>
              <a:buChar char="•"/>
            </a:pPr>
            <a:endParaRPr lang="en-US" sz="1400" dirty="0">
              <a:latin typeface="Helvetica Neue Regular" charset="0"/>
            </a:endParaRPr>
          </a:p>
          <a:p>
            <a:pPr marL="285750" indent="-285750">
              <a:buFont typeface="Arial" charset="0"/>
              <a:buChar char="•"/>
            </a:pPr>
            <a:endParaRPr lang="en-US" sz="1400" dirty="0">
              <a:latin typeface="Helvetica Neue Regular" charset="0"/>
            </a:endParaRPr>
          </a:p>
          <a:p>
            <a:pPr marL="285750" indent="-285750">
              <a:buFont typeface="Arial" charset="0"/>
              <a:buChar char="•"/>
            </a:pPr>
            <a:endParaRPr lang="en-US" sz="1400" dirty="0">
              <a:latin typeface="Helvetica Neue Regular" charset="0"/>
            </a:endParaRPr>
          </a:p>
        </p:txBody>
      </p:sp>
      <p:sp>
        <p:nvSpPr>
          <p:cNvPr id="29" name="Rounded Rectangle 28"/>
          <p:cNvSpPr/>
          <p:nvPr/>
        </p:nvSpPr>
        <p:spPr>
          <a:xfrm>
            <a:off x="6083144" y="1066799"/>
            <a:ext cx="2480733" cy="3420534"/>
          </a:xfrm>
          <a:prstGeom prst="roundRect">
            <a:avLst>
              <a:gd name="adj" fmla="val 8717"/>
            </a:avLst>
          </a:prstGeom>
          <a:ln>
            <a:noFill/>
          </a:ln>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charset="0"/>
              <a:buChar char="•"/>
            </a:pPr>
            <a:endParaRPr lang="en-US" sz="1400" dirty="0">
              <a:latin typeface="Helvetica Neue Regular" charset="0"/>
            </a:endParaRPr>
          </a:p>
          <a:p>
            <a:pPr marL="285750" indent="-285750">
              <a:buFont typeface="Arial" charset="0"/>
              <a:buChar char="•"/>
            </a:pPr>
            <a:endParaRPr lang="en-US" sz="1400" dirty="0">
              <a:latin typeface="Helvetica Neue Regular" charset="0"/>
            </a:endParaRPr>
          </a:p>
          <a:p>
            <a:pPr marL="285750" indent="-285750">
              <a:buFont typeface="Arial" charset="0"/>
              <a:buChar char="•"/>
            </a:pPr>
            <a:r>
              <a:rPr lang="en-US" sz="1400" dirty="0">
                <a:latin typeface="Helvetica Neue Regular" charset="0"/>
              </a:rPr>
              <a:t>Community-based Node-retrieval</a:t>
            </a:r>
          </a:p>
          <a:p>
            <a:pPr marL="285750" indent="-285750">
              <a:buFont typeface="Arial" charset="0"/>
              <a:buChar char="•"/>
            </a:pPr>
            <a:endParaRPr lang="en-US" sz="1400" dirty="0">
              <a:latin typeface="Helvetica Neue Regular" charset="0"/>
            </a:endParaRPr>
          </a:p>
          <a:p>
            <a:pPr marL="285750" indent="-285750">
              <a:buFont typeface="Arial" charset="0"/>
              <a:buChar char="•"/>
            </a:pPr>
            <a:r>
              <a:rPr lang="en-US" sz="1400" dirty="0">
                <a:latin typeface="Helvetica Neue Regular" charset="0"/>
              </a:rPr>
              <a:t>Entity Search</a:t>
            </a:r>
          </a:p>
          <a:p>
            <a:pPr marL="285750" indent="-285750">
              <a:buFont typeface="Arial" charset="0"/>
              <a:buChar char="•"/>
            </a:pPr>
            <a:endParaRPr lang="en-US" sz="1400" dirty="0">
              <a:latin typeface="Helvetica Neue Regular" charset="0"/>
            </a:endParaRPr>
          </a:p>
          <a:p>
            <a:pPr marL="285750" indent="-285750">
              <a:buFont typeface="Arial" charset="0"/>
              <a:buChar char="•"/>
            </a:pPr>
            <a:r>
              <a:rPr lang="en-US" sz="1400" dirty="0">
                <a:latin typeface="Helvetica Neue Regular" charset="0"/>
              </a:rPr>
              <a:t>Path and SPARQL queries</a:t>
            </a:r>
          </a:p>
          <a:p>
            <a:pPr marL="285750" indent="-285750">
              <a:buFont typeface="Arial" charset="0"/>
              <a:buChar char="•"/>
            </a:pPr>
            <a:endParaRPr lang="en-US" sz="1400" dirty="0">
              <a:latin typeface="Helvetica Neue Regular" charset="0"/>
            </a:endParaRPr>
          </a:p>
          <a:p>
            <a:pPr marL="285750" indent="-285750">
              <a:buFont typeface="Arial" charset="0"/>
              <a:buChar char="•"/>
            </a:pPr>
            <a:r>
              <a:rPr lang="en-US" sz="1400" dirty="0">
                <a:latin typeface="Helvetica Neue Regular" charset="0"/>
              </a:rPr>
              <a:t>Graph structures as Examples</a:t>
            </a:r>
          </a:p>
          <a:p>
            <a:pPr marL="285750" indent="-285750">
              <a:buFont typeface="Arial" charset="0"/>
              <a:buChar char="•"/>
            </a:pPr>
            <a:endParaRPr lang="en-US" sz="1400" dirty="0">
              <a:latin typeface="Helvetica Neue Regular" charset="0"/>
            </a:endParaRPr>
          </a:p>
          <a:p>
            <a:pPr marL="285750" indent="-285750">
              <a:buFont typeface="Arial" charset="0"/>
              <a:buChar char="•"/>
            </a:pPr>
            <a:endParaRPr lang="en-US" sz="1400" dirty="0">
              <a:latin typeface="Helvetica Neue Regular" charset="0"/>
            </a:endParaRPr>
          </a:p>
          <a:p>
            <a:pPr algn="ctr"/>
            <a:endParaRPr lang="en-US" sz="1400" dirty="0">
              <a:latin typeface="Helvetica Neue Regular" charset="0"/>
            </a:endParaRPr>
          </a:p>
        </p:txBody>
      </p:sp>
      <p:sp>
        <p:nvSpPr>
          <p:cNvPr id="6" name="Title 5"/>
          <p:cNvSpPr>
            <a:spLocks noGrp="1"/>
          </p:cNvSpPr>
          <p:nvPr>
            <p:ph type="ctrTitle"/>
          </p:nvPr>
        </p:nvSpPr>
        <p:spPr>
          <a:xfrm>
            <a:off x="127000" y="240919"/>
            <a:ext cx="7424536" cy="621037"/>
          </a:xfrm>
        </p:spPr>
        <p:txBody>
          <a:bodyPr/>
          <a:lstStyle/>
          <a:p>
            <a:r>
              <a:rPr lang="en-US" dirty="0"/>
              <a:t>Example-based methods</a:t>
            </a:r>
          </a:p>
        </p:txBody>
      </p:sp>
      <p:sp>
        <p:nvSpPr>
          <p:cNvPr id="3" name="Footer Placeholder 2"/>
          <p:cNvSpPr>
            <a:spLocks noGrp="1"/>
          </p:cNvSpPr>
          <p:nvPr>
            <p:ph type="ftr" sz="quarter" idx="10"/>
          </p:nvPr>
        </p:nvSpPr>
        <p:spPr/>
        <p:txBody>
          <a:body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
        <p:nvSpPr>
          <p:cNvPr id="8" name="Rounded Rectangle 7"/>
          <p:cNvSpPr/>
          <p:nvPr/>
        </p:nvSpPr>
        <p:spPr>
          <a:xfrm>
            <a:off x="381577" y="1066799"/>
            <a:ext cx="2480733" cy="3420534"/>
          </a:xfrm>
          <a:prstGeom prst="roundRect">
            <a:avLst>
              <a:gd name="adj" fmla="val 8717"/>
            </a:avLst>
          </a:prstGeom>
          <a:ln>
            <a:noFill/>
          </a:ln>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charset="0"/>
              <a:buChar char="•"/>
            </a:pPr>
            <a:endParaRPr lang="en-US" sz="1400" dirty="0">
              <a:latin typeface="Helvetica Neue Regular" charset="0"/>
            </a:endParaRPr>
          </a:p>
          <a:p>
            <a:pPr marL="285750" indent="-285750">
              <a:buFont typeface="Arial" charset="0"/>
              <a:buChar char="•"/>
            </a:pPr>
            <a:endParaRPr lang="en-US" sz="1400" dirty="0">
              <a:latin typeface="Helvetica Neue Regular" charset="0"/>
            </a:endParaRPr>
          </a:p>
          <a:p>
            <a:pPr marL="285750" indent="-285750">
              <a:buFont typeface="Arial" charset="0"/>
              <a:buChar char="•"/>
            </a:pPr>
            <a:r>
              <a:rPr lang="en-US" sz="1400" dirty="0">
                <a:latin typeface="Helvetica Neue Regular" charset="0"/>
              </a:rPr>
              <a:t>Reverse engineering queries</a:t>
            </a:r>
          </a:p>
          <a:p>
            <a:pPr marL="285750" indent="-285750">
              <a:buFont typeface="Arial" charset="0"/>
              <a:buChar char="•"/>
            </a:pPr>
            <a:endParaRPr lang="en-US" sz="1400" dirty="0">
              <a:latin typeface="Helvetica Neue Regular" charset="0"/>
            </a:endParaRPr>
          </a:p>
          <a:p>
            <a:pPr marL="285750" indent="-285750">
              <a:buFont typeface="Arial" charset="0"/>
              <a:buChar char="•"/>
            </a:pPr>
            <a:r>
              <a:rPr lang="en-US" sz="1400" dirty="0">
                <a:latin typeface="Helvetica Neue Regular" charset="0"/>
              </a:rPr>
              <a:t>Example-driven schema mapping</a:t>
            </a:r>
          </a:p>
          <a:p>
            <a:pPr marL="285750" indent="-285750">
              <a:buFont typeface="Arial" charset="0"/>
              <a:buChar char="•"/>
            </a:pPr>
            <a:endParaRPr lang="en-US" sz="1400" dirty="0">
              <a:latin typeface="Helvetica Neue Regular" charset="0"/>
            </a:endParaRPr>
          </a:p>
          <a:p>
            <a:pPr marL="285750" indent="-285750">
              <a:buFont typeface="Arial" charset="0"/>
              <a:buChar char="•"/>
            </a:pPr>
            <a:r>
              <a:rPr lang="en-US" sz="1400" dirty="0">
                <a:latin typeface="Helvetica Neue Regular" charset="0"/>
              </a:rPr>
              <a:t>Interactive data repairing</a:t>
            </a:r>
          </a:p>
          <a:p>
            <a:pPr marL="285750" indent="-285750">
              <a:buFont typeface="Arial" charset="0"/>
              <a:buChar char="•"/>
            </a:pPr>
            <a:endParaRPr lang="en-US" sz="1400" dirty="0">
              <a:latin typeface="Helvetica Neue Regular" charset="0"/>
            </a:endParaRPr>
          </a:p>
          <a:p>
            <a:pPr marL="285750" indent="-285750">
              <a:buFont typeface="Arial" charset="0"/>
              <a:buChar char="•"/>
            </a:pPr>
            <a:endParaRPr lang="en-US" sz="1400" dirty="0">
              <a:latin typeface="Helvetica Neue Regular" charset="0"/>
            </a:endParaRPr>
          </a:p>
          <a:p>
            <a:pPr marL="285750" indent="-285750">
              <a:buFont typeface="Arial" charset="0"/>
              <a:buChar char="•"/>
            </a:pPr>
            <a:endParaRPr lang="en-US" sz="1400" dirty="0">
              <a:latin typeface="Helvetica Neue Regular" charset="0"/>
            </a:endParaRPr>
          </a:p>
          <a:p>
            <a:pPr marL="285750" indent="-285750">
              <a:buFont typeface="Arial" charset="0"/>
              <a:buChar char="•"/>
            </a:pPr>
            <a:endParaRPr lang="en-US" sz="1400" dirty="0">
              <a:latin typeface="Helvetica Neue Regular"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843" y="3817141"/>
            <a:ext cx="584199" cy="584199"/>
          </a:xfrm>
          <a:prstGeom prst="roundRect">
            <a:avLst>
              <a:gd name="adj" fmla="val 16667"/>
            </a:avLst>
          </a:prstGeom>
          <a:solidFill>
            <a:schemeClr val="bg1"/>
          </a:solidFill>
          <a:ln>
            <a:noFill/>
          </a:ln>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6" name="Group 15"/>
          <p:cNvGrpSpPr/>
          <p:nvPr/>
        </p:nvGrpSpPr>
        <p:grpSpPr>
          <a:xfrm>
            <a:off x="7062101" y="3878523"/>
            <a:ext cx="522817" cy="518708"/>
            <a:chOff x="2221864" y="-1094450"/>
            <a:chExt cx="983187" cy="983187"/>
          </a:xfrm>
          <a:effectLst/>
        </p:grpSpPr>
        <p:sp>
          <p:nvSpPr>
            <p:cNvPr id="17" name="Rounded Rectangle 16"/>
            <p:cNvSpPr/>
            <p:nvPr/>
          </p:nvSpPr>
          <p:spPr>
            <a:xfrm>
              <a:off x="2221864" y="-1094450"/>
              <a:ext cx="983187" cy="98318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8" name="Oval 17"/>
            <p:cNvSpPr/>
            <p:nvPr/>
          </p:nvSpPr>
          <p:spPr>
            <a:xfrm>
              <a:off x="2633133" y="-660400"/>
              <a:ext cx="160867" cy="16086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9" name="Oval 18"/>
            <p:cNvSpPr/>
            <p:nvPr/>
          </p:nvSpPr>
          <p:spPr>
            <a:xfrm>
              <a:off x="2953408" y="-1007269"/>
              <a:ext cx="160867" cy="160867"/>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20" name="Oval 19"/>
            <p:cNvSpPr/>
            <p:nvPr/>
          </p:nvSpPr>
          <p:spPr>
            <a:xfrm>
              <a:off x="2988157" y="-499532"/>
              <a:ext cx="160867" cy="160867"/>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21" name="Straight Arrow Connector 20"/>
            <p:cNvCxnSpPr>
              <a:stCxn id="26" idx="7"/>
            </p:cNvCxnSpPr>
            <p:nvPr/>
          </p:nvCxnSpPr>
          <p:spPr>
            <a:xfrm flipV="1">
              <a:off x="2770441" y="-869961"/>
              <a:ext cx="206525" cy="233120"/>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26" idx="6"/>
            </p:cNvCxnSpPr>
            <p:nvPr/>
          </p:nvCxnSpPr>
          <p:spPr>
            <a:xfrm>
              <a:off x="2793999" y="-579966"/>
              <a:ext cx="194158" cy="160867"/>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3033841" y="-846402"/>
              <a:ext cx="34749" cy="346870"/>
            </a:xfrm>
            <a:prstGeom prst="straightConnector1">
              <a:avLst/>
            </a:prstGeom>
            <a:ln w="6350" cmpd="sng">
              <a:solidFill>
                <a:schemeClr val="tx1"/>
              </a:solidFill>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2334984" y="-369507"/>
              <a:ext cx="160867" cy="160867"/>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25" name="Straight Arrow Connector 24"/>
            <p:cNvCxnSpPr>
              <a:stCxn id="26" idx="3"/>
            </p:cNvCxnSpPr>
            <p:nvPr/>
          </p:nvCxnSpPr>
          <p:spPr>
            <a:xfrm flipH="1">
              <a:off x="2415418" y="-523091"/>
              <a:ext cx="241273" cy="153584"/>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2358542" y="-998410"/>
              <a:ext cx="160867" cy="16086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27" name="Straight Arrow Connector 26"/>
            <p:cNvCxnSpPr>
              <a:stCxn id="26" idx="1"/>
            </p:cNvCxnSpPr>
            <p:nvPr/>
          </p:nvCxnSpPr>
          <p:spPr>
            <a:xfrm flipH="1" flipV="1">
              <a:off x="2495851" y="-861101"/>
              <a:ext cx="160840" cy="224259"/>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grpSp>
      <p:sp>
        <p:nvSpPr>
          <p:cNvPr id="30" name="TextBox 29">
            <a:extLst>
              <a:ext uri="{FF2B5EF4-FFF2-40B4-BE49-F238E27FC236}">
                <a16:creationId xmlns:a16="http://schemas.microsoft.com/office/drawing/2014/main" id="{DFB247D8-E150-EE45-ABDE-1E195E94A33C}"/>
              </a:ext>
            </a:extLst>
          </p:cNvPr>
          <p:cNvSpPr txBox="1"/>
          <p:nvPr/>
        </p:nvSpPr>
        <p:spPr>
          <a:xfrm>
            <a:off x="1021457" y="1107797"/>
            <a:ext cx="1250663" cy="400110"/>
          </a:xfrm>
          <a:prstGeom prst="rect">
            <a:avLst/>
          </a:prstGeom>
          <a:noFill/>
        </p:spPr>
        <p:txBody>
          <a:bodyPr wrap="none" rtlCol="0">
            <a:spAutoFit/>
          </a:bodyPr>
          <a:lstStyle/>
          <a:p>
            <a:r>
              <a:rPr lang="en-US" sz="2000" b="1" dirty="0">
                <a:solidFill>
                  <a:schemeClr val="accent1"/>
                </a:solidFill>
                <a:latin typeface="Helvetica Neue Condensed Black" charset="0"/>
                <a:ea typeface="Helvetica Neue Condensed Black" charset="0"/>
                <a:cs typeface="Helvetica Neue Condensed Black" charset="0"/>
              </a:rPr>
              <a:t>Relational</a:t>
            </a:r>
          </a:p>
        </p:txBody>
      </p:sp>
      <p:sp>
        <p:nvSpPr>
          <p:cNvPr id="31" name="TextBox 30">
            <a:extLst>
              <a:ext uri="{FF2B5EF4-FFF2-40B4-BE49-F238E27FC236}">
                <a16:creationId xmlns:a16="http://schemas.microsoft.com/office/drawing/2014/main" id="{815515D8-258B-444F-827A-E34DF5E1DF5A}"/>
              </a:ext>
            </a:extLst>
          </p:cNvPr>
          <p:cNvSpPr txBox="1"/>
          <p:nvPr/>
        </p:nvSpPr>
        <p:spPr>
          <a:xfrm>
            <a:off x="3983914" y="1092080"/>
            <a:ext cx="933717" cy="400110"/>
          </a:xfrm>
          <a:prstGeom prst="rect">
            <a:avLst/>
          </a:prstGeom>
          <a:noFill/>
        </p:spPr>
        <p:txBody>
          <a:bodyPr wrap="none" rtlCol="0">
            <a:spAutoFit/>
          </a:bodyPr>
          <a:lstStyle/>
          <a:p>
            <a:r>
              <a:rPr lang="en-US" sz="2000" b="1">
                <a:solidFill>
                  <a:schemeClr val="accent1"/>
                </a:solidFill>
                <a:latin typeface="Helvetica Neue Condensed Black" charset="0"/>
                <a:ea typeface="Helvetica Neue Condensed Black" charset="0"/>
                <a:cs typeface="Helvetica Neue Condensed Black" charset="0"/>
              </a:rPr>
              <a:t>Textual</a:t>
            </a:r>
            <a:endParaRPr lang="en-US" sz="2000" b="1" dirty="0">
              <a:solidFill>
                <a:schemeClr val="accent1"/>
              </a:solidFill>
              <a:latin typeface="Helvetica Neue Condensed Black" charset="0"/>
              <a:ea typeface="Helvetica Neue Condensed Black" charset="0"/>
              <a:cs typeface="Helvetica Neue Condensed Black" charset="0"/>
            </a:endParaRPr>
          </a:p>
        </p:txBody>
      </p:sp>
      <p:sp>
        <p:nvSpPr>
          <p:cNvPr id="32" name="TextBox 31">
            <a:extLst>
              <a:ext uri="{FF2B5EF4-FFF2-40B4-BE49-F238E27FC236}">
                <a16:creationId xmlns:a16="http://schemas.microsoft.com/office/drawing/2014/main" id="{ECFD75EE-D0F6-B948-8264-551A24506AF0}"/>
              </a:ext>
            </a:extLst>
          </p:cNvPr>
          <p:cNvSpPr txBox="1"/>
          <p:nvPr/>
        </p:nvSpPr>
        <p:spPr>
          <a:xfrm>
            <a:off x="6826465" y="1067885"/>
            <a:ext cx="811441" cy="400110"/>
          </a:xfrm>
          <a:prstGeom prst="rect">
            <a:avLst/>
          </a:prstGeom>
          <a:noFill/>
        </p:spPr>
        <p:txBody>
          <a:bodyPr wrap="none" rtlCol="0">
            <a:spAutoFit/>
          </a:bodyPr>
          <a:lstStyle/>
          <a:p>
            <a:r>
              <a:rPr lang="en-US" sz="2000" b="1" dirty="0">
                <a:solidFill>
                  <a:schemeClr val="accent1"/>
                </a:solidFill>
                <a:latin typeface="Helvetica Neue Condensed Black" charset="0"/>
                <a:ea typeface="Helvetica Neue Condensed Black" charset="0"/>
                <a:cs typeface="Helvetica Neue Condensed Black" charset="0"/>
              </a:rPr>
              <a:t>Graph</a:t>
            </a:r>
          </a:p>
        </p:txBody>
      </p:sp>
      <p:pic>
        <p:nvPicPr>
          <p:cNvPr id="33" name="Picture 32">
            <a:extLst>
              <a:ext uri="{FF2B5EF4-FFF2-40B4-BE49-F238E27FC236}">
                <a16:creationId xmlns:a16="http://schemas.microsoft.com/office/drawing/2014/main" id="{B6084D8B-1536-3941-B3AA-47D7836286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1750" y="3776638"/>
            <a:ext cx="686618" cy="686618"/>
          </a:xfrm>
          <a:prstGeom prst="rect">
            <a:avLst/>
          </a:prstGeom>
        </p:spPr>
      </p:pic>
    </p:spTree>
    <p:extLst>
      <p:ext uri="{BB962C8B-B14F-4D97-AF65-F5344CB8AC3E}">
        <p14:creationId xmlns:p14="http://schemas.microsoft.com/office/powerpoint/2010/main" val="28035841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3224693" y="1066799"/>
            <a:ext cx="2480733" cy="3420534"/>
          </a:xfrm>
          <a:prstGeom prst="roundRect">
            <a:avLst>
              <a:gd name="adj" fmla="val 8717"/>
            </a:avLst>
          </a:prstGeom>
          <a:ln>
            <a:noFill/>
          </a:ln>
        </p:spPr>
        <p:style>
          <a:lnRef idx="2">
            <a:schemeClr val="dk1"/>
          </a:lnRef>
          <a:fillRef idx="1">
            <a:schemeClr val="lt1"/>
          </a:fillRef>
          <a:effectRef idx="0">
            <a:schemeClr val="dk1"/>
          </a:effectRef>
          <a:fontRef idx="minor">
            <a:schemeClr val="dk1"/>
          </a:fontRef>
        </p:style>
        <p:txBody>
          <a:bodyPr lIns="0" rIns="0" rtlCol="0" anchor="t"/>
          <a:lstStyle/>
          <a:p>
            <a:pPr marL="185738" indent="-185738">
              <a:buFont typeface="Arial" charset="0"/>
              <a:buChar char="•"/>
            </a:pPr>
            <a:endParaRPr lang="en-US" sz="1400" b="1" dirty="0">
              <a:latin typeface="Helvetica Neue" charset="0"/>
              <a:ea typeface="Helvetica Neue" charset="0"/>
              <a:cs typeface="Helvetica Neue" charset="0"/>
            </a:endParaRPr>
          </a:p>
          <a:p>
            <a:pPr marL="185738" indent="-185738">
              <a:buFont typeface="Arial" charset="0"/>
              <a:buChar char="•"/>
            </a:pPr>
            <a:endParaRPr lang="en-US" sz="1400" b="1" dirty="0">
              <a:latin typeface="Helvetica Neue" charset="0"/>
              <a:ea typeface="Helvetica Neue" charset="0"/>
              <a:cs typeface="Helvetica Neue" charset="0"/>
            </a:endParaRPr>
          </a:p>
          <a:p>
            <a:endParaRPr lang="en-US" sz="1400" b="1" dirty="0">
              <a:latin typeface="Helvetica Neue" charset="0"/>
              <a:ea typeface="Helvetica Neue" charset="0"/>
              <a:cs typeface="Helvetica Neue" charset="0"/>
            </a:endParaRPr>
          </a:p>
          <a:p>
            <a:endParaRPr lang="en-US" sz="1400" b="1" dirty="0">
              <a:latin typeface="Helvetica Neue" charset="0"/>
              <a:ea typeface="Helvetica Neue" charset="0"/>
              <a:cs typeface="Helvetica Neue" charset="0"/>
            </a:endParaRPr>
          </a:p>
          <a:p>
            <a:pPr marL="185738" indent="-185738">
              <a:buFont typeface="Arial" charset="0"/>
              <a:buChar char="•"/>
            </a:pPr>
            <a:r>
              <a:rPr lang="en-US" sz="1400" b="1" dirty="0">
                <a:latin typeface="Helvetica Neue" charset="0"/>
                <a:ea typeface="Helvetica Neue" charset="0"/>
                <a:cs typeface="Helvetica Neue" charset="0"/>
              </a:rPr>
              <a:t>Allows serendipitous search</a:t>
            </a:r>
          </a:p>
          <a:p>
            <a:pPr marL="185738" indent="-185738">
              <a:spcBef>
                <a:spcPts val="600"/>
              </a:spcBef>
              <a:buFont typeface="Arial" charset="0"/>
              <a:buChar char="•"/>
            </a:pPr>
            <a:r>
              <a:rPr lang="en-US" sz="1400" dirty="0">
                <a:latin typeface="Helvetica Neue" charset="0"/>
                <a:ea typeface="Helvetica Neue" charset="0"/>
                <a:cs typeface="Helvetica Neue" charset="0"/>
              </a:rPr>
              <a:t>Easier document finding</a:t>
            </a:r>
          </a:p>
          <a:p>
            <a:pPr marL="185738" indent="-185738">
              <a:spcBef>
                <a:spcPts val="600"/>
              </a:spcBef>
              <a:buFont typeface="Arial" charset="0"/>
              <a:buChar char="•"/>
            </a:pPr>
            <a:r>
              <a:rPr lang="en-US" sz="1400" dirty="0">
                <a:latin typeface="Helvetica Neue" charset="0"/>
                <a:ea typeface="Helvetica Neue" charset="0"/>
                <a:cs typeface="Helvetica Neue" charset="0"/>
              </a:rPr>
              <a:t>Speed up entity matching </a:t>
            </a:r>
          </a:p>
          <a:p>
            <a:pPr marL="185738" indent="-185738">
              <a:lnSpc>
                <a:spcPct val="150000"/>
              </a:lnSpc>
              <a:buFont typeface="Arial" charset="0"/>
              <a:buChar char="•"/>
            </a:pPr>
            <a:r>
              <a:rPr lang="en-US" sz="1400" dirty="0">
                <a:latin typeface="Helvetica Neue" charset="0"/>
                <a:ea typeface="Helvetica Neue" charset="0"/>
                <a:cs typeface="Helvetica Neue" charset="0"/>
              </a:rPr>
              <a:t>Extract semi-structure data</a:t>
            </a:r>
          </a:p>
          <a:p>
            <a:pPr marL="185738" indent="-185738" algn="ctr"/>
            <a:endParaRPr lang="en-US" sz="1400" dirty="0">
              <a:latin typeface="Helvetica Neue" charset="0"/>
              <a:ea typeface="Helvetica Neue" charset="0"/>
              <a:cs typeface="Helvetica Neue" charset="0"/>
            </a:endParaRPr>
          </a:p>
        </p:txBody>
      </p:sp>
      <p:sp>
        <p:nvSpPr>
          <p:cNvPr id="29" name="Rounded Rectangle 28"/>
          <p:cNvSpPr/>
          <p:nvPr/>
        </p:nvSpPr>
        <p:spPr>
          <a:xfrm>
            <a:off x="6083144" y="1066799"/>
            <a:ext cx="2480733" cy="3420534"/>
          </a:xfrm>
          <a:prstGeom prst="roundRect">
            <a:avLst>
              <a:gd name="adj" fmla="val 8717"/>
            </a:avLst>
          </a:prstGeom>
          <a:ln>
            <a:noFill/>
          </a:ln>
        </p:spPr>
        <p:style>
          <a:lnRef idx="2">
            <a:schemeClr val="dk1"/>
          </a:lnRef>
          <a:fillRef idx="1">
            <a:schemeClr val="lt1"/>
          </a:fillRef>
          <a:effectRef idx="0">
            <a:schemeClr val="dk1"/>
          </a:effectRef>
          <a:fontRef idx="minor">
            <a:schemeClr val="dk1"/>
          </a:fontRef>
        </p:style>
        <p:txBody>
          <a:bodyPr lIns="0" rIns="0" rtlCol="0" anchor="ctr"/>
          <a:lstStyle/>
          <a:p>
            <a:pPr marL="185738" indent="-185738">
              <a:buFont typeface="Arial" charset="0"/>
              <a:buChar char="•"/>
            </a:pPr>
            <a:endParaRPr lang="en-US" sz="1400" dirty="0">
              <a:latin typeface="Helvetica Neue" charset="0"/>
              <a:ea typeface="Helvetica Neue" charset="0"/>
              <a:cs typeface="Helvetica Neue" charset="0"/>
            </a:endParaRPr>
          </a:p>
          <a:p>
            <a:pPr marL="185738" indent="-185738">
              <a:lnSpc>
                <a:spcPct val="150000"/>
              </a:lnSpc>
              <a:buFont typeface="Arial" charset="0"/>
              <a:buChar char="•"/>
            </a:pPr>
            <a:r>
              <a:rPr lang="en-US" sz="1400" b="1" dirty="0">
                <a:latin typeface="Helvetica Neue" charset="0"/>
                <a:ea typeface="Helvetica Neue" charset="0"/>
                <a:cs typeface="Helvetica Neue" charset="0"/>
              </a:rPr>
              <a:t>Heterogenous Structures</a:t>
            </a:r>
          </a:p>
          <a:p>
            <a:pPr marL="185738" indent="-185738">
              <a:buFont typeface="Arial" charset="0"/>
              <a:buChar char="•"/>
            </a:pPr>
            <a:r>
              <a:rPr lang="en-US" sz="1400" dirty="0">
                <a:latin typeface="Helvetica Neue" charset="0"/>
                <a:ea typeface="Helvetica Neue" charset="0"/>
                <a:cs typeface="Helvetica Neue" charset="0"/>
              </a:rPr>
              <a:t>Exploit locality</a:t>
            </a:r>
          </a:p>
          <a:p>
            <a:pPr marL="185738" indent="-185738">
              <a:spcBef>
                <a:spcPts val="600"/>
              </a:spcBef>
              <a:buFont typeface="Arial" charset="0"/>
              <a:buChar char="•"/>
            </a:pPr>
            <a:r>
              <a:rPr lang="en-US" sz="1400" dirty="0">
                <a:latin typeface="Helvetica Neue" charset="0"/>
                <a:ea typeface="Helvetica Neue" charset="0"/>
                <a:cs typeface="Helvetica Neue" charset="0"/>
              </a:rPr>
              <a:t>Entity attributes are expressive</a:t>
            </a:r>
          </a:p>
          <a:p>
            <a:pPr marL="185738" indent="-185738">
              <a:spcBef>
                <a:spcPts val="600"/>
              </a:spcBef>
              <a:buFont typeface="Arial" charset="0"/>
              <a:buChar char="•"/>
            </a:pPr>
            <a:r>
              <a:rPr lang="en-US" sz="1400" dirty="0">
                <a:latin typeface="Helvetica Neue" charset="0"/>
                <a:ea typeface="Helvetica Neue" charset="0"/>
                <a:cs typeface="Helvetica Neue" charset="0"/>
              </a:rPr>
              <a:t>Large result-sets require ranking</a:t>
            </a:r>
          </a:p>
          <a:p>
            <a:pPr marL="185738" indent="-185738">
              <a:buFont typeface="Arial" charset="0"/>
              <a:buChar char="•"/>
            </a:pPr>
            <a:endParaRPr lang="en-US" sz="1400" dirty="0">
              <a:latin typeface="Helvetica Neue" charset="0"/>
              <a:ea typeface="Helvetica Neue" charset="0"/>
              <a:cs typeface="Helvetica Neue" charset="0"/>
            </a:endParaRPr>
          </a:p>
          <a:p>
            <a:pPr marL="185738" indent="-185738" algn="ctr"/>
            <a:endParaRPr lang="en-US" sz="1400" dirty="0">
              <a:latin typeface="Helvetica Neue" charset="0"/>
              <a:ea typeface="Helvetica Neue" charset="0"/>
              <a:cs typeface="Helvetica Neue" charset="0"/>
            </a:endParaRPr>
          </a:p>
        </p:txBody>
      </p:sp>
      <p:sp>
        <p:nvSpPr>
          <p:cNvPr id="6" name="Title 5"/>
          <p:cNvSpPr>
            <a:spLocks noGrp="1"/>
          </p:cNvSpPr>
          <p:nvPr>
            <p:ph type="ctrTitle"/>
          </p:nvPr>
        </p:nvSpPr>
        <p:spPr>
          <a:xfrm>
            <a:off x="127000" y="240919"/>
            <a:ext cx="7424536" cy="621037"/>
          </a:xfrm>
        </p:spPr>
        <p:txBody>
          <a:bodyPr/>
          <a:lstStyle/>
          <a:p>
            <a:r>
              <a:rPr lang="en-US" dirty="0"/>
              <a:t>Example-based methods: takeaways</a:t>
            </a:r>
          </a:p>
        </p:txBody>
      </p:sp>
      <p:sp>
        <p:nvSpPr>
          <p:cNvPr id="3" name="Footer Placeholder 2"/>
          <p:cNvSpPr>
            <a:spLocks noGrp="1"/>
          </p:cNvSpPr>
          <p:nvPr>
            <p:ph type="ftr" sz="quarter" idx="10"/>
          </p:nvPr>
        </p:nvSpPr>
        <p:spPr/>
        <p:txBody>
          <a:body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
        <p:nvSpPr>
          <p:cNvPr id="8" name="Rounded Rectangle 7"/>
          <p:cNvSpPr/>
          <p:nvPr/>
        </p:nvSpPr>
        <p:spPr>
          <a:xfrm>
            <a:off x="381577" y="1066799"/>
            <a:ext cx="2480733" cy="3420534"/>
          </a:xfrm>
          <a:prstGeom prst="roundRect">
            <a:avLst>
              <a:gd name="adj" fmla="val 8717"/>
            </a:avLst>
          </a:prstGeom>
          <a:ln>
            <a:noFill/>
          </a:ln>
        </p:spPr>
        <p:style>
          <a:lnRef idx="2">
            <a:schemeClr val="dk1"/>
          </a:lnRef>
          <a:fillRef idx="1">
            <a:schemeClr val="lt1"/>
          </a:fillRef>
          <a:effectRef idx="0">
            <a:schemeClr val="dk1"/>
          </a:effectRef>
          <a:fontRef idx="minor">
            <a:schemeClr val="dk1"/>
          </a:fontRef>
        </p:style>
        <p:txBody>
          <a:bodyPr lIns="0" rIns="0" rtlCol="0" anchor="ctr"/>
          <a:lstStyle/>
          <a:p>
            <a:pPr marL="185738" indent="-185738">
              <a:buFont typeface="Arial" charset="0"/>
              <a:buChar char="•"/>
            </a:pPr>
            <a:r>
              <a:rPr lang="en-US" sz="1400" b="1" dirty="0">
                <a:latin typeface="Helvetica Neue" charset="0"/>
                <a:ea typeface="Helvetica Neue" charset="0"/>
                <a:cs typeface="Helvetica Neue" charset="0"/>
              </a:rPr>
              <a:t>Complex search space</a:t>
            </a:r>
          </a:p>
          <a:p>
            <a:pPr marL="185738" indent="-185738">
              <a:spcBef>
                <a:spcPts val="600"/>
              </a:spcBef>
              <a:buFont typeface="Arial" charset="0"/>
              <a:buChar char="•"/>
            </a:pPr>
            <a:r>
              <a:rPr lang="en-US" sz="1400" dirty="0">
                <a:latin typeface="Helvetica Neue" charset="0"/>
                <a:ea typeface="Helvetica Neue" charset="0"/>
                <a:cs typeface="Helvetica Neue" charset="0"/>
              </a:rPr>
              <a:t>Exact and approximate</a:t>
            </a:r>
          </a:p>
          <a:p>
            <a:pPr marL="185738" indent="-185738">
              <a:spcBef>
                <a:spcPts val="600"/>
              </a:spcBef>
              <a:buFont typeface="Arial" charset="0"/>
              <a:buChar char="•"/>
            </a:pPr>
            <a:r>
              <a:rPr lang="en-US" sz="1400" dirty="0">
                <a:latin typeface="Helvetica Neue" charset="0"/>
                <a:ea typeface="Helvetica Neue" charset="0"/>
                <a:cs typeface="Helvetica Neue" charset="0"/>
              </a:rPr>
              <a:t>Interactivity can improve the quality</a:t>
            </a:r>
          </a:p>
          <a:p>
            <a:pPr marL="185738" indent="-185738">
              <a:spcBef>
                <a:spcPts val="600"/>
              </a:spcBef>
              <a:buFont typeface="Arial" charset="0"/>
              <a:buChar char="•"/>
            </a:pPr>
            <a:r>
              <a:rPr lang="en-US" sz="1400" dirty="0">
                <a:latin typeface="Helvetica Neue" charset="0"/>
                <a:ea typeface="Helvetica Neue" charset="0"/>
                <a:cs typeface="Helvetica Neue" charset="0"/>
              </a:rPr>
              <a:t>Limited to query inference</a:t>
            </a:r>
          </a:p>
          <a:p>
            <a:pPr marL="185738" indent="-185738">
              <a:buFont typeface="Arial" charset="0"/>
              <a:buChar char="•"/>
            </a:pPr>
            <a:endParaRPr lang="en-US" sz="1400" dirty="0">
              <a:latin typeface="Helvetica Neue" charset="0"/>
              <a:ea typeface="Helvetica Neue" charset="0"/>
              <a:cs typeface="Helvetica Neue" charset="0"/>
            </a:endParaRPr>
          </a:p>
          <a:p>
            <a:pPr marL="185738" indent="-185738" algn="ctr"/>
            <a:endParaRPr lang="en-US" sz="1400" dirty="0">
              <a:latin typeface="Helvetica Neue" charset="0"/>
              <a:ea typeface="Helvetica Neue" charset="0"/>
              <a:cs typeface="Helvetica Neue"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843" y="3817141"/>
            <a:ext cx="584199" cy="584199"/>
          </a:xfrm>
          <a:prstGeom prst="roundRect">
            <a:avLst>
              <a:gd name="adj" fmla="val 16667"/>
            </a:avLst>
          </a:prstGeom>
          <a:solidFill>
            <a:schemeClr val="bg1"/>
          </a:solidFill>
          <a:ln>
            <a:noFill/>
          </a:ln>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6" name="Group 15"/>
          <p:cNvGrpSpPr/>
          <p:nvPr/>
        </p:nvGrpSpPr>
        <p:grpSpPr>
          <a:xfrm>
            <a:off x="7062101" y="3950239"/>
            <a:ext cx="522817" cy="518708"/>
            <a:chOff x="2221864" y="-1094450"/>
            <a:chExt cx="983187" cy="983187"/>
          </a:xfrm>
          <a:effectLst/>
        </p:grpSpPr>
        <p:sp>
          <p:nvSpPr>
            <p:cNvPr id="17" name="Rounded Rectangle 16"/>
            <p:cNvSpPr/>
            <p:nvPr/>
          </p:nvSpPr>
          <p:spPr>
            <a:xfrm>
              <a:off x="2221864" y="-1094450"/>
              <a:ext cx="983187" cy="98318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Perpetua Regular" charset="0"/>
              </a:endParaRPr>
            </a:p>
          </p:txBody>
        </p:sp>
        <p:sp>
          <p:nvSpPr>
            <p:cNvPr id="18" name="Oval 17"/>
            <p:cNvSpPr/>
            <p:nvPr/>
          </p:nvSpPr>
          <p:spPr>
            <a:xfrm>
              <a:off x="2633133" y="-660400"/>
              <a:ext cx="160867" cy="16086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Perpetua Regular" charset="0"/>
              </a:endParaRPr>
            </a:p>
          </p:txBody>
        </p:sp>
        <p:sp>
          <p:nvSpPr>
            <p:cNvPr id="19" name="Oval 18"/>
            <p:cNvSpPr/>
            <p:nvPr/>
          </p:nvSpPr>
          <p:spPr>
            <a:xfrm>
              <a:off x="2953408" y="-1007269"/>
              <a:ext cx="160867" cy="160867"/>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Perpetua Regular" charset="0"/>
              </a:endParaRPr>
            </a:p>
          </p:txBody>
        </p:sp>
        <p:sp>
          <p:nvSpPr>
            <p:cNvPr id="20" name="Oval 19"/>
            <p:cNvSpPr/>
            <p:nvPr/>
          </p:nvSpPr>
          <p:spPr>
            <a:xfrm>
              <a:off x="2988157" y="-499532"/>
              <a:ext cx="160867" cy="160867"/>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Perpetua Regular" charset="0"/>
              </a:endParaRPr>
            </a:p>
          </p:txBody>
        </p:sp>
        <p:cxnSp>
          <p:nvCxnSpPr>
            <p:cNvPr id="21" name="Straight Arrow Connector 20"/>
            <p:cNvCxnSpPr>
              <a:stCxn id="26" idx="7"/>
            </p:cNvCxnSpPr>
            <p:nvPr/>
          </p:nvCxnSpPr>
          <p:spPr>
            <a:xfrm flipV="1">
              <a:off x="2770441" y="-869961"/>
              <a:ext cx="206525" cy="233120"/>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26" idx="6"/>
            </p:cNvCxnSpPr>
            <p:nvPr/>
          </p:nvCxnSpPr>
          <p:spPr>
            <a:xfrm>
              <a:off x="2793999" y="-579966"/>
              <a:ext cx="194158" cy="160867"/>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3033841" y="-846402"/>
              <a:ext cx="34749" cy="346870"/>
            </a:xfrm>
            <a:prstGeom prst="straightConnector1">
              <a:avLst/>
            </a:prstGeom>
            <a:ln w="6350" cmpd="sng">
              <a:solidFill>
                <a:schemeClr val="tx1"/>
              </a:solidFill>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2334984" y="-369507"/>
              <a:ext cx="160867" cy="160867"/>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Perpetua Regular" charset="0"/>
              </a:endParaRPr>
            </a:p>
          </p:txBody>
        </p:sp>
        <p:cxnSp>
          <p:nvCxnSpPr>
            <p:cNvPr id="25" name="Straight Arrow Connector 24"/>
            <p:cNvCxnSpPr>
              <a:stCxn id="26" idx="3"/>
            </p:cNvCxnSpPr>
            <p:nvPr/>
          </p:nvCxnSpPr>
          <p:spPr>
            <a:xfrm flipH="1">
              <a:off x="2415418" y="-523091"/>
              <a:ext cx="241273" cy="153584"/>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2358542" y="-998410"/>
              <a:ext cx="160867" cy="16086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Perpetua Regular" charset="0"/>
              </a:endParaRPr>
            </a:p>
          </p:txBody>
        </p:sp>
        <p:cxnSp>
          <p:nvCxnSpPr>
            <p:cNvPr id="27" name="Straight Arrow Connector 26"/>
            <p:cNvCxnSpPr>
              <a:stCxn id="26" idx="1"/>
            </p:cNvCxnSpPr>
            <p:nvPr/>
          </p:nvCxnSpPr>
          <p:spPr>
            <a:xfrm flipH="1" flipV="1">
              <a:off x="2495851" y="-861101"/>
              <a:ext cx="160840" cy="224259"/>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grpSp>
      <p:sp>
        <p:nvSpPr>
          <p:cNvPr id="30" name="TextBox 29"/>
          <p:cNvSpPr txBox="1"/>
          <p:nvPr/>
        </p:nvSpPr>
        <p:spPr>
          <a:xfrm>
            <a:off x="1021457" y="1107797"/>
            <a:ext cx="1250663" cy="400110"/>
          </a:xfrm>
          <a:prstGeom prst="rect">
            <a:avLst/>
          </a:prstGeom>
          <a:noFill/>
        </p:spPr>
        <p:txBody>
          <a:bodyPr wrap="none" rtlCol="0">
            <a:spAutoFit/>
          </a:bodyPr>
          <a:lstStyle/>
          <a:p>
            <a:r>
              <a:rPr lang="en-US" sz="2000" b="1" dirty="0">
                <a:solidFill>
                  <a:schemeClr val="accent1"/>
                </a:solidFill>
                <a:latin typeface="Helvetica Neue Condensed Black" charset="0"/>
                <a:ea typeface="Helvetica Neue Condensed Black" charset="0"/>
                <a:cs typeface="Helvetica Neue Condensed Black" charset="0"/>
              </a:rPr>
              <a:t>Relational</a:t>
            </a:r>
          </a:p>
        </p:txBody>
      </p:sp>
      <p:sp>
        <p:nvSpPr>
          <p:cNvPr id="31" name="TextBox 30"/>
          <p:cNvSpPr txBox="1"/>
          <p:nvPr/>
        </p:nvSpPr>
        <p:spPr>
          <a:xfrm>
            <a:off x="3983914" y="1092080"/>
            <a:ext cx="933717" cy="400110"/>
          </a:xfrm>
          <a:prstGeom prst="rect">
            <a:avLst/>
          </a:prstGeom>
          <a:noFill/>
        </p:spPr>
        <p:txBody>
          <a:bodyPr wrap="none" rtlCol="0">
            <a:spAutoFit/>
          </a:bodyPr>
          <a:lstStyle/>
          <a:p>
            <a:r>
              <a:rPr lang="en-US" sz="2000" b="1">
                <a:solidFill>
                  <a:schemeClr val="accent1"/>
                </a:solidFill>
                <a:latin typeface="Helvetica Neue Condensed Black" charset="0"/>
                <a:ea typeface="Helvetica Neue Condensed Black" charset="0"/>
                <a:cs typeface="Helvetica Neue Condensed Black" charset="0"/>
              </a:rPr>
              <a:t>Textual</a:t>
            </a:r>
            <a:endParaRPr lang="en-US" sz="2000" b="1" dirty="0">
              <a:solidFill>
                <a:schemeClr val="accent1"/>
              </a:solidFill>
              <a:latin typeface="Helvetica Neue Condensed Black" charset="0"/>
              <a:ea typeface="Helvetica Neue Condensed Black" charset="0"/>
              <a:cs typeface="Helvetica Neue Condensed Black" charset="0"/>
            </a:endParaRPr>
          </a:p>
        </p:txBody>
      </p:sp>
      <p:sp>
        <p:nvSpPr>
          <p:cNvPr id="32" name="TextBox 31"/>
          <p:cNvSpPr txBox="1"/>
          <p:nvPr/>
        </p:nvSpPr>
        <p:spPr>
          <a:xfrm>
            <a:off x="6826465" y="1067885"/>
            <a:ext cx="811441" cy="400110"/>
          </a:xfrm>
          <a:prstGeom prst="rect">
            <a:avLst/>
          </a:prstGeom>
          <a:noFill/>
        </p:spPr>
        <p:txBody>
          <a:bodyPr wrap="none" rtlCol="0">
            <a:spAutoFit/>
          </a:bodyPr>
          <a:lstStyle/>
          <a:p>
            <a:r>
              <a:rPr lang="en-US" sz="2000" b="1" dirty="0">
                <a:solidFill>
                  <a:schemeClr val="accent1"/>
                </a:solidFill>
                <a:latin typeface="Helvetica Neue Condensed Black" charset="0"/>
                <a:ea typeface="Helvetica Neue Condensed Black" charset="0"/>
                <a:cs typeface="Helvetica Neue Condensed Black" charset="0"/>
              </a:rPr>
              <a:t>Graph</a:t>
            </a:r>
          </a:p>
        </p:txBody>
      </p:sp>
      <p:pic>
        <p:nvPicPr>
          <p:cNvPr id="33" name="Picture 32">
            <a:extLst>
              <a:ext uri="{FF2B5EF4-FFF2-40B4-BE49-F238E27FC236}">
                <a16:creationId xmlns:a16="http://schemas.microsoft.com/office/drawing/2014/main" id="{6FDA3E7A-E7F2-0A4E-A69C-93D6C1A12D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1750" y="3776638"/>
            <a:ext cx="686618" cy="686618"/>
          </a:xfrm>
          <a:prstGeom prst="rect">
            <a:avLst/>
          </a:prstGeom>
        </p:spPr>
      </p:pic>
    </p:spTree>
    <p:extLst>
      <p:ext uri="{BB962C8B-B14F-4D97-AF65-F5344CB8AC3E}">
        <p14:creationId xmlns:p14="http://schemas.microsoft.com/office/powerpoint/2010/main" val="114535676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use of examples</a:t>
            </a:r>
          </a:p>
        </p:txBody>
      </p:sp>
      <p:sp>
        <p:nvSpPr>
          <p:cNvPr id="6" name="TextBox 5"/>
          <p:cNvSpPr txBox="1"/>
          <p:nvPr/>
        </p:nvSpPr>
        <p:spPr>
          <a:xfrm>
            <a:off x="329183" y="1004047"/>
            <a:ext cx="8467975" cy="2144177"/>
          </a:xfrm>
          <a:prstGeom prst="rect">
            <a:avLst/>
          </a:prstGeom>
          <a:noFill/>
        </p:spPr>
        <p:txBody>
          <a:bodyPr wrap="square" rtlCol="0">
            <a:spAutoFit/>
          </a:bodyPr>
          <a:lstStyle/>
          <a:p>
            <a:pPr marL="0" defTabSz="430213">
              <a:spcAft>
                <a:spcPts val="400"/>
              </a:spcAft>
              <a:buSzPct val="100000"/>
            </a:pPr>
            <a:r>
              <a:rPr lang="en-US" sz="2400" b="1" dirty="0">
                <a:solidFill>
                  <a:srgbClr val="000000"/>
                </a:solidFill>
                <a:latin typeface="Helvetica Neue" charset="0"/>
                <a:ea typeface="Helvetica Neue" charset="0"/>
                <a:cs typeface="Helvetica Neue" charset="0"/>
              </a:rPr>
              <a:t>Examples can ease data exploration</a:t>
            </a:r>
          </a:p>
          <a:p>
            <a:pPr marL="285750" indent="-285750" defTabSz="430213">
              <a:spcAft>
                <a:spcPts val="400"/>
              </a:spcAft>
              <a:buSzPct val="100000"/>
              <a:buFont typeface="Arial" charset="0"/>
              <a:buChar char="•"/>
            </a:pPr>
            <a:r>
              <a:rPr lang="mr-IN" sz="2400" dirty="0">
                <a:solidFill>
                  <a:srgbClr val="000000"/>
                </a:solidFill>
                <a:latin typeface="Helvetica Neue" charset="0"/>
                <a:ea typeface="Helvetica Neue" charset="0"/>
                <a:cs typeface="Helvetica Neue" charset="0"/>
              </a:rPr>
              <a:t>…</a:t>
            </a:r>
            <a:r>
              <a:rPr lang="en-US" sz="2400" dirty="0">
                <a:solidFill>
                  <a:srgbClr val="000000"/>
                </a:solidFill>
                <a:latin typeface="Helvetica Neue" charset="0"/>
                <a:ea typeface="Helvetica Neue" charset="0"/>
                <a:cs typeface="Helvetica Neue" charset="0"/>
              </a:rPr>
              <a:t> reduce need for complex queries / simplify user input</a:t>
            </a:r>
          </a:p>
          <a:p>
            <a:pPr marL="285750" indent="-285750" defTabSz="430213">
              <a:spcAft>
                <a:spcPts val="400"/>
              </a:spcAft>
              <a:buSzPct val="100000"/>
              <a:buFont typeface="Arial" charset="0"/>
              <a:buChar char="•"/>
            </a:pPr>
            <a:r>
              <a:rPr lang="mr-IN" sz="2400" dirty="0">
                <a:solidFill>
                  <a:srgbClr val="000000"/>
                </a:solidFill>
                <a:latin typeface="Helvetica Neue" charset="0"/>
                <a:ea typeface="Helvetica Neue" charset="0"/>
                <a:cs typeface="Helvetica Neue" charset="0"/>
              </a:rPr>
              <a:t>…</a:t>
            </a:r>
            <a:r>
              <a:rPr lang="en-US" sz="2400" dirty="0">
                <a:solidFill>
                  <a:srgbClr val="000000"/>
                </a:solidFill>
                <a:latin typeface="Helvetica Neue" charset="0"/>
                <a:ea typeface="Helvetica Neue" charset="0"/>
                <a:cs typeface="Helvetica Neue" charset="0"/>
              </a:rPr>
              <a:t> require no schema knowledge</a:t>
            </a:r>
          </a:p>
          <a:p>
            <a:pPr marL="285750" indent="-285750" defTabSz="430213">
              <a:spcAft>
                <a:spcPts val="400"/>
              </a:spcAft>
              <a:buSzPct val="100000"/>
              <a:buFont typeface="Arial" charset="0"/>
              <a:buChar char="•"/>
            </a:pPr>
            <a:r>
              <a:rPr lang="is-IS" sz="2400" dirty="0">
                <a:solidFill>
                  <a:srgbClr val="000000"/>
                </a:solidFill>
                <a:latin typeface="Helvetica Neue" charset="0"/>
                <a:ea typeface="Helvetica Neue" charset="0"/>
                <a:cs typeface="Helvetica Neue" charset="0"/>
              </a:rPr>
              <a:t>… allow uncertainity in search conditions</a:t>
            </a:r>
          </a:p>
          <a:p>
            <a:pPr marL="285750" indent="-285750" defTabSz="430213">
              <a:spcAft>
                <a:spcPts val="400"/>
              </a:spcAft>
              <a:buSzPct val="100000"/>
              <a:buFont typeface="Arial" charset="0"/>
              <a:buChar char="•"/>
            </a:pPr>
            <a:r>
              <a:rPr lang="mr-IN" sz="2400" dirty="0">
                <a:solidFill>
                  <a:srgbClr val="000000"/>
                </a:solidFill>
                <a:latin typeface="Helvetica Neue" charset="0"/>
                <a:ea typeface="Helvetica Neue" charset="0"/>
                <a:cs typeface="Helvetica Neue" charset="0"/>
              </a:rPr>
              <a:t>…</a:t>
            </a:r>
            <a:r>
              <a:rPr lang="en-US" sz="2400" dirty="0">
                <a:solidFill>
                  <a:srgbClr val="000000"/>
                </a:solidFill>
                <a:latin typeface="Helvetica Neue" charset="0"/>
                <a:ea typeface="Helvetica Neue" charset="0"/>
                <a:cs typeface="Helvetica Neue" charset="0"/>
              </a:rPr>
              <a:t> require little data analytics expertise</a:t>
            </a:r>
          </a:p>
        </p:txBody>
      </p:sp>
      <p:sp>
        <p:nvSpPr>
          <p:cNvPr id="5" name="TextBox 4">
            <a:extLst>
              <a:ext uri="{FF2B5EF4-FFF2-40B4-BE49-F238E27FC236}">
                <a16:creationId xmlns:a16="http://schemas.microsoft.com/office/drawing/2014/main" id="{BBA8BCA6-41A5-AD40-9C31-FFB10E82A01B}"/>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12754363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621AF8-0778-AD47-BE29-DEFC52A23C7B}"/>
              </a:ext>
            </a:extLst>
          </p:cNvPr>
          <p:cNvPicPr>
            <a:picLocks noChangeAspect="1"/>
          </p:cNvPicPr>
          <p:nvPr/>
        </p:nvPicPr>
        <p:blipFill>
          <a:blip r:embed="rId2"/>
          <a:srcRect/>
          <a:stretch/>
        </p:blipFill>
        <p:spPr>
          <a:xfrm>
            <a:off x="0" y="-598"/>
            <a:ext cx="9144000" cy="5144695"/>
          </a:xfrm>
          <a:prstGeom prst="rect">
            <a:avLst/>
          </a:prstGeom>
        </p:spPr>
      </p:pic>
    </p:spTree>
    <p:extLst>
      <p:ext uri="{BB962C8B-B14F-4D97-AF65-F5344CB8AC3E}">
        <p14:creationId xmlns:p14="http://schemas.microsoft.com/office/powerpoint/2010/main" val="1913138157"/>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0055 0.11709" pathEditMode="relative" ptsTypes="AA">
                                      <p:cBhvr>
                                        <p:cTn id="6" dur="30000" fill="hold"/>
                                        <p:tgtEl>
                                          <p:spTgt spid="6"/>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6"/>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00055 0.11709 L -0.24896 0.38704" pathEditMode="relative" ptsTypes="AA">
                                      <p:cBhvr>
                                        <p:cTn id="11" dur="30000" fill="hold"/>
                                        <p:tgtEl>
                                          <p:spTgt spid="6"/>
                                        </p:tgtEl>
                                        <p:attrNameLst>
                                          <p:attrName>ppt_x</p:attrName>
                                          <p:attrName>ppt_y</p:attrName>
                                        </p:attrNameLst>
                                      </p:cBhvr>
                                    </p:animMotion>
                                  </p:childTnLst>
                                </p:cTn>
                              </p:par>
                            </p:childTnLst>
                          </p:cTn>
                        </p:par>
                        <p:par>
                          <p:cTn id="12" fill="hold">
                            <p:stCondLst>
                              <p:cond delay="65000"/>
                            </p:stCondLst>
                            <p:childTnLst>
                              <p:par>
                                <p:cTn id="13" presetID="0" presetClass="path" presetSubtype="0" accel="50000" decel="50000" fill="hold" nodeType="afterEffect">
                                  <p:stCondLst>
                                    <p:cond delay="5000"/>
                                  </p:stCondLst>
                                  <p:childTnLst>
                                    <p:animMotion origin="layout" path="M -0.24896 0.38704 L 0 0" pathEditMode="relative" ptsTypes="AA">
                                      <p:cBhvr>
                                        <p:cTn id="14" dur="30000" fill="hold"/>
                                        <p:tgtEl>
                                          <p:spTgt spid="6"/>
                                        </p:tgtEl>
                                        <p:attrNameLst>
                                          <p:attrName>ppt_x</p:attrName>
                                          <p:attrName>ppt_y</p:attrName>
                                        </p:attrNameLst>
                                      </p:cBhvr>
                                    </p:animMotion>
                                  </p:childTnLst>
                                </p:cTn>
                              </p:par>
                              <p:par>
                                <p:cTn id="15" presetID="6" presetClass="emph" presetSubtype="0" accel="50000" decel="50000" fill="hold" nodeType="withEffect">
                                  <p:stCondLst>
                                    <p:cond delay="5000"/>
                                  </p:stCondLst>
                                  <p:childTnLst>
                                    <p:animScale>
                                      <p:cBhvr>
                                        <p:cTn id="16" dur="30000" fill="hold"/>
                                        <p:tgtEl>
                                          <p:spTgt spid="6"/>
                                        </p:tgtEl>
                                      </p:cBhvr>
                                      <p:by x="150000" y="150000"/>
                                      <p:to x="100000" y="100000"/>
                                    </p:animScale>
                                  </p:childTnLst>
                                </p:cTn>
                              </p:par>
                            </p:childTnLst>
                          </p:cTn>
                        </p:par>
                        <p:par>
                          <p:cTn id="17" fill="hold">
                            <p:stCondLst>
                              <p:cond delay="100000"/>
                            </p:stCondLst>
                            <p:childTnLst>
                              <p:par>
                                <p:cTn id="18" presetID="0" presetClass="path" presetSubtype="0" accel="50000" decel="50000" fill="hold" nodeType="afterEffect">
                                  <p:stCondLst>
                                    <p:cond delay="0"/>
                                  </p:stCondLst>
                                  <p:childTnLst>
                                    <p:animMotion origin="layout" path="M 0 0 L 0 0" pathEditMode="relative" ptsTypes="AA">
                                      <p:cBhvr>
                                        <p:cTn id="19" dur="5000" fill="hold"/>
                                        <p:tgtEl>
                                          <p:spTgt spid="6"/>
                                        </p:tgtEl>
                                        <p:attrNameLst>
                                          <p:attrName>ppt_x</p:attrName>
                                          <p:attrName>ppt_y</p:attrName>
                                        </p:attrNameLst>
                                      </p:cBhvr>
                                    </p:animMotion>
                                  </p:childTnLst>
                                </p:cTn>
                              </p:par>
                            </p:childTnLst>
                          </p:cTn>
                        </p:par>
                      </p:childTnLst>
                    </p:cTn>
                  </p:par>
                </p:childTnLst>
              </p:cTn>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 </a:t>
            </a:r>
          </a:p>
        </p:txBody>
      </p:sp>
      <p:sp>
        <p:nvSpPr>
          <p:cNvPr id="5" name="Content Placeholder 4"/>
          <p:cNvSpPr>
            <a:spLocks noGrp="1"/>
          </p:cNvSpPr>
          <p:nvPr>
            <p:ph idx="1"/>
          </p:nvPr>
        </p:nvSpPr>
        <p:spPr>
          <a:xfrm>
            <a:off x="342900" y="995246"/>
            <a:ext cx="8458200" cy="536992"/>
          </a:xfrm>
        </p:spPr>
        <p:txBody>
          <a:bodyPr/>
          <a:lstStyle/>
          <a:p>
            <a:r>
              <a:rPr lang="en-US" i="1" dirty="0"/>
              <a:t>We would like to thank the authors of the papers </a:t>
            </a:r>
          </a:p>
          <a:p>
            <a:r>
              <a:rPr lang="en-US" i="1" dirty="0"/>
              <a:t>who kindly provided us the slides and materials</a:t>
            </a:r>
          </a:p>
        </p:txBody>
      </p:sp>
      <p:sp>
        <p:nvSpPr>
          <p:cNvPr id="6" name="TextBox 5"/>
          <p:cNvSpPr txBox="1"/>
          <p:nvPr/>
        </p:nvSpPr>
        <p:spPr>
          <a:xfrm>
            <a:off x="329184" y="1861533"/>
            <a:ext cx="8471916" cy="1620957"/>
          </a:xfrm>
          <a:prstGeom prst="rect">
            <a:avLst/>
          </a:prstGeom>
          <a:noFill/>
        </p:spPr>
        <p:txBody>
          <a:bodyPr wrap="square" rtlCol="0">
            <a:spAutoFit/>
          </a:bodyPr>
          <a:lstStyle/>
          <a:p>
            <a:pPr defTabSz="430213">
              <a:spcAft>
                <a:spcPts val="400"/>
              </a:spcAft>
              <a:buSzPct val="100000"/>
            </a:pPr>
            <a:r>
              <a:rPr lang="en-US" sz="1600" dirty="0">
                <a:solidFill>
                  <a:srgbClr val="000000"/>
                </a:solidFill>
                <a:latin typeface="HP Simplified" pitchFamily="34" charset="0"/>
                <a:cs typeface="HP Simplified" pitchFamily="34" charset="0"/>
              </a:rPr>
              <a:t>Angela </a:t>
            </a:r>
            <a:r>
              <a:rPr lang="en-US" sz="1600" dirty="0" err="1">
                <a:solidFill>
                  <a:srgbClr val="000000"/>
                </a:solidFill>
                <a:latin typeface="HP Simplified" pitchFamily="34" charset="0"/>
                <a:cs typeface="HP Simplified" pitchFamily="34" charset="0"/>
              </a:rPr>
              <a:t>Bonifati</a:t>
            </a:r>
            <a:r>
              <a:rPr lang="en-US" sz="1600" dirty="0">
                <a:solidFill>
                  <a:srgbClr val="000000"/>
                </a:solidFill>
                <a:latin typeface="HP Simplified" pitchFamily="34" charset="0"/>
                <a:cs typeface="HP Simplified" pitchFamily="34" charset="0"/>
              </a:rPr>
              <a:t>, Radu </a:t>
            </a:r>
            <a:r>
              <a:rPr lang="en-US" sz="1600" dirty="0" err="1">
                <a:solidFill>
                  <a:srgbClr val="000000"/>
                </a:solidFill>
                <a:latin typeface="HP Simplified" pitchFamily="34" charset="0"/>
                <a:cs typeface="HP Simplified" pitchFamily="34" charset="0"/>
              </a:rPr>
              <a:t>Ciucianu</a:t>
            </a:r>
            <a:r>
              <a:rPr lang="en-US" sz="1600" dirty="0">
                <a:solidFill>
                  <a:srgbClr val="000000"/>
                </a:solidFill>
                <a:latin typeface="HP Simplified" pitchFamily="34" charset="0"/>
                <a:cs typeface="HP Simplified" pitchFamily="34" charset="0"/>
              </a:rPr>
              <a:t>, Marcelo Arenas, Gonzalo Diaz, </a:t>
            </a:r>
            <a:r>
              <a:rPr lang="en-US" sz="1600" dirty="0" err="1">
                <a:solidFill>
                  <a:srgbClr val="000000"/>
                </a:solidFill>
                <a:latin typeface="HP Simplified" pitchFamily="34" charset="0"/>
                <a:cs typeface="HP Simplified" pitchFamily="34" charset="0"/>
              </a:rPr>
              <a:t>Egor</a:t>
            </a:r>
            <a:r>
              <a:rPr lang="en-US" sz="1600" dirty="0">
                <a:solidFill>
                  <a:srgbClr val="000000"/>
                </a:solidFill>
                <a:latin typeface="HP Simplified" pitchFamily="34" charset="0"/>
                <a:cs typeface="HP Simplified" pitchFamily="34" charset="0"/>
              </a:rPr>
              <a:t> </a:t>
            </a:r>
            <a:r>
              <a:rPr lang="en-US" sz="1600" dirty="0" err="1">
                <a:solidFill>
                  <a:srgbClr val="000000"/>
                </a:solidFill>
                <a:latin typeface="HP Simplified" pitchFamily="34" charset="0"/>
                <a:cs typeface="HP Simplified" pitchFamily="34" charset="0"/>
              </a:rPr>
              <a:t>Kostylev</a:t>
            </a:r>
            <a:r>
              <a:rPr lang="en-US" sz="1600" dirty="0">
                <a:solidFill>
                  <a:srgbClr val="000000"/>
                </a:solidFill>
                <a:latin typeface="HP Simplified" pitchFamily="34" charset="0"/>
                <a:cs typeface="HP Simplified" pitchFamily="34" charset="0"/>
              </a:rPr>
              <a:t>, Yaacov Weiss, Sarah Cohen, </a:t>
            </a:r>
            <a:r>
              <a:rPr lang="en-US" sz="1600" dirty="0" err="1">
                <a:solidFill>
                  <a:srgbClr val="000000"/>
                </a:solidFill>
                <a:latin typeface="HP Simplified" pitchFamily="34" charset="0"/>
                <a:cs typeface="HP Simplified" pitchFamily="34" charset="0"/>
              </a:rPr>
              <a:t>Fotis</a:t>
            </a:r>
            <a:r>
              <a:rPr lang="en-US" sz="1600" dirty="0">
                <a:solidFill>
                  <a:srgbClr val="000000"/>
                </a:solidFill>
                <a:latin typeface="HP Simplified" pitchFamily="34" charset="0"/>
                <a:cs typeface="HP Simplified" pitchFamily="34" charset="0"/>
              </a:rPr>
              <a:t> </a:t>
            </a:r>
            <a:r>
              <a:rPr lang="en-US" sz="1600" dirty="0" err="1">
                <a:solidFill>
                  <a:srgbClr val="000000"/>
                </a:solidFill>
                <a:latin typeface="HP Simplified" pitchFamily="34" charset="0"/>
                <a:cs typeface="HP Simplified" pitchFamily="34" charset="0"/>
              </a:rPr>
              <a:t>Psallidas</a:t>
            </a:r>
            <a:r>
              <a:rPr lang="en-US" sz="1600" dirty="0">
                <a:solidFill>
                  <a:srgbClr val="000000"/>
                </a:solidFill>
                <a:latin typeface="HP Simplified" pitchFamily="34" charset="0"/>
                <a:cs typeface="HP Simplified" pitchFamily="34" charset="0"/>
              </a:rPr>
              <a:t>, Li Hao, Chan Chee Yong, Ilaria </a:t>
            </a:r>
            <a:r>
              <a:rPr lang="en-US" sz="1600" dirty="0" err="1">
                <a:solidFill>
                  <a:srgbClr val="000000"/>
                </a:solidFill>
                <a:latin typeface="HP Simplified" pitchFamily="34" charset="0"/>
                <a:cs typeface="HP Simplified" pitchFamily="34" charset="0"/>
              </a:rPr>
              <a:t>Bordino</a:t>
            </a:r>
            <a:r>
              <a:rPr lang="en-US" sz="1600" dirty="0">
                <a:solidFill>
                  <a:srgbClr val="000000"/>
                </a:solidFill>
                <a:latin typeface="HP Simplified" pitchFamily="34" charset="0"/>
                <a:cs typeface="HP Simplified" pitchFamily="34" charset="0"/>
              </a:rPr>
              <a:t>, Mohamed </a:t>
            </a:r>
            <a:r>
              <a:rPr lang="en-US" sz="1600" dirty="0" err="1">
                <a:solidFill>
                  <a:srgbClr val="000000"/>
                </a:solidFill>
                <a:latin typeface="HP Simplified" pitchFamily="34" charset="0"/>
                <a:cs typeface="HP Simplified" pitchFamily="34" charset="0"/>
              </a:rPr>
              <a:t>Yakout</a:t>
            </a:r>
            <a:r>
              <a:rPr lang="en-US" sz="1600" dirty="0">
                <a:solidFill>
                  <a:srgbClr val="000000"/>
                </a:solidFill>
                <a:latin typeface="HP Simplified" pitchFamily="34" charset="0"/>
                <a:cs typeface="HP Simplified" pitchFamily="34" charset="0"/>
              </a:rPr>
              <a:t>, Kris </a:t>
            </a:r>
            <a:r>
              <a:rPr lang="en-US" sz="1600" dirty="0" err="1">
                <a:solidFill>
                  <a:srgbClr val="000000"/>
                </a:solidFill>
                <a:latin typeface="HP Simplified" pitchFamily="34" charset="0"/>
                <a:cs typeface="HP Simplified" pitchFamily="34" charset="0"/>
              </a:rPr>
              <a:t>Ganjam</a:t>
            </a:r>
            <a:r>
              <a:rPr lang="en-US" sz="1600" dirty="0">
                <a:solidFill>
                  <a:srgbClr val="000000"/>
                </a:solidFill>
                <a:latin typeface="HP Simplified" pitchFamily="34" charset="0"/>
                <a:cs typeface="HP Simplified" pitchFamily="34" charset="0"/>
              </a:rPr>
              <a:t>, Kaushik </a:t>
            </a:r>
            <a:r>
              <a:rPr lang="en-US" sz="1600" dirty="0" err="1">
                <a:solidFill>
                  <a:srgbClr val="000000"/>
                </a:solidFill>
                <a:latin typeface="HP Simplified" pitchFamily="34" charset="0"/>
                <a:cs typeface="HP Simplified" pitchFamily="34" charset="0"/>
              </a:rPr>
              <a:t>Chakrabati</a:t>
            </a:r>
            <a:r>
              <a:rPr lang="en-US" sz="1600" dirty="0">
                <a:solidFill>
                  <a:srgbClr val="000000"/>
                </a:solidFill>
                <a:latin typeface="HP Simplified" pitchFamily="34" charset="0"/>
                <a:cs typeface="HP Simplified" pitchFamily="34" charset="0"/>
              </a:rPr>
              <a:t>, Thibault </a:t>
            </a:r>
            <a:r>
              <a:rPr lang="en-US" sz="1600" dirty="0" err="1">
                <a:solidFill>
                  <a:srgbClr val="000000"/>
                </a:solidFill>
                <a:latin typeface="HP Simplified" pitchFamily="34" charset="0"/>
                <a:cs typeface="HP Simplified" pitchFamily="34" charset="0"/>
              </a:rPr>
              <a:t>Sellam</a:t>
            </a:r>
            <a:r>
              <a:rPr lang="en-US" sz="1600" dirty="0">
                <a:solidFill>
                  <a:srgbClr val="000000"/>
                </a:solidFill>
                <a:latin typeface="HP Simplified" pitchFamily="34" charset="0"/>
                <a:cs typeface="HP Simplified" pitchFamily="34" charset="0"/>
              </a:rPr>
              <a:t>, Rohit Singh, Maeda Hanafi, Dmitri Kalashnikov, Marcin </a:t>
            </a:r>
            <a:r>
              <a:rPr lang="en-US" sz="1600" dirty="0" err="1">
                <a:solidFill>
                  <a:srgbClr val="000000"/>
                </a:solidFill>
                <a:latin typeface="HP Simplified" pitchFamily="34" charset="0"/>
                <a:cs typeface="HP Simplified" pitchFamily="34" charset="0"/>
              </a:rPr>
              <a:t>Sydow</a:t>
            </a:r>
            <a:r>
              <a:rPr lang="en-US" sz="1600" dirty="0">
                <a:solidFill>
                  <a:srgbClr val="000000"/>
                </a:solidFill>
                <a:latin typeface="HP Simplified" pitchFamily="34" charset="0"/>
                <a:cs typeface="HP Simplified" pitchFamily="34" charset="0"/>
              </a:rPr>
              <a:t>, </a:t>
            </a:r>
            <a:r>
              <a:rPr lang="en-US" sz="1600" dirty="0" err="1">
                <a:solidFill>
                  <a:srgbClr val="000000"/>
                </a:solidFill>
                <a:latin typeface="HP Simplified" pitchFamily="34" charset="0"/>
                <a:cs typeface="HP Simplified" pitchFamily="34" charset="0"/>
              </a:rPr>
              <a:t>Mingzhu</a:t>
            </a:r>
            <a:r>
              <a:rPr lang="en-US" sz="1600" dirty="0">
                <a:solidFill>
                  <a:srgbClr val="000000"/>
                </a:solidFill>
                <a:latin typeface="HP Simplified" pitchFamily="34" charset="0"/>
                <a:cs typeface="HP Simplified" pitchFamily="34" charset="0"/>
              </a:rPr>
              <a:t> Zhu, Yoshiharu Ishikawa, Daniel </a:t>
            </a:r>
            <a:r>
              <a:rPr lang="en-US" sz="1600" dirty="0" err="1">
                <a:solidFill>
                  <a:srgbClr val="000000"/>
                </a:solidFill>
                <a:latin typeface="HP Simplified" pitchFamily="34" charset="0"/>
                <a:cs typeface="HP Simplified" pitchFamily="34" charset="0"/>
              </a:rPr>
              <a:t>Deutch</a:t>
            </a:r>
            <a:r>
              <a:rPr lang="en-US" sz="1600" dirty="0">
                <a:solidFill>
                  <a:srgbClr val="000000"/>
                </a:solidFill>
                <a:latin typeface="HP Simplified" pitchFamily="34" charset="0"/>
                <a:cs typeface="HP Simplified" pitchFamily="34" charset="0"/>
              </a:rPr>
              <a:t>, </a:t>
            </a:r>
            <a:r>
              <a:rPr lang="en-US" sz="1600" dirty="0" err="1">
                <a:solidFill>
                  <a:srgbClr val="000000"/>
                </a:solidFill>
                <a:latin typeface="HP Simplified" pitchFamily="34" charset="0"/>
                <a:cs typeface="HP Simplified" pitchFamily="34" charset="0"/>
              </a:rPr>
              <a:t>Nandish</a:t>
            </a:r>
            <a:r>
              <a:rPr lang="en-US" sz="1600" dirty="0">
                <a:solidFill>
                  <a:srgbClr val="000000"/>
                </a:solidFill>
                <a:latin typeface="HP Simplified" pitchFamily="34" charset="0"/>
                <a:cs typeface="HP Simplified" pitchFamily="34" charset="0"/>
              </a:rPr>
              <a:t> Jayaram, Paolo </a:t>
            </a:r>
            <a:r>
              <a:rPr lang="en-US" sz="1600" dirty="0" err="1">
                <a:solidFill>
                  <a:srgbClr val="000000"/>
                </a:solidFill>
                <a:latin typeface="HP Simplified" pitchFamily="34" charset="0"/>
                <a:cs typeface="HP Simplified" pitchFamily="34" charset="0"/>
              </a:rPr>
              <a:t>Papotti</a:t>
            </a:r>
            <a:r>
              <a:rPr lang="en-US" sz="1600" dirty="0">
                <a:solidFill>
                  <a:srgbClr val="000000"/>
                </a:solidFill>
                <a:latin typeface="HP Simplified" pitchFamily="34" charset="0"/>
                <a:cs typeface="HP Simplified" pitchFamily="34" charset="0"/>
              </a:rPr>
              <a:t>, Bryan </a:t>
            </a:r>
            <a:r>
              <a:rPr lang="en-US" sz="1600" dirty="0" err="1">
                <a:solidFill>
                  <a:srgbClr val="000000"/>
                </a:solidFill>
                <a:latin typeface="HP Simplified" pitchFamily="34" charset="0"/>
                <a:cs typeface="HP Simplified" pitchFamily="34" charset="0"/>
              </a:rPr>
              <a:t>Perozzi</a:t>
            </a:r>
            <a:r>
              <a:rPr lang="en-US" sz="1600" dirty="0">
                <a:solidFill>
                  <a:srgbClr val="000000"/>
                </a:solidFill>
                <a:latin typeface="HP Simplified" pitchFamily="34" charset="0"/>
                <a:cs typeface="HP Simplified" pitchFamily="34" charset="0"/>
              </a:rPr>
              <a:t>, </a:t>
            </a:r>
            <a:r>
              <a:rPr lang="en-US" sz="1600" dirty="0" err="1">
                <a:solidFill>
                  <a:srgbClr val="000000"/>
                </a:solidFill>
                <a:latin typeface="HP Simplified" pitchFamily="34" charset="0"/>
                <a:cs typeface="HP Simplified" pitchFamily="34" charset="0"/>
              </a:rPr>
              <a:t>Kiriaki</a:t>
            </a:r>
            <a:r>
              <a:rPr lang="en-US" sz="1600" dirty="0">
                <a:solidFill>
                  <a:srgbClr val="000000"/>
                </a:solidFill>
                <a:latin typeface="HP Simplified" pitchFamily="34" charset="0"/>
                <a:cs typeface="HP Simplified" pitchFamily="34" charset="0"/>
              </a:rPr>
              <a:t> </a:t>
            </a:r>
            <a:r>
              <a:rPr lang="en-US" sz="1600" dirty="0" err="1">
                <a:solidFill>
                  <a:srgbClr val="000000"/>
                </a:solidFill>
                <a:latin typeface="HP Simplified" pitchFamily="34" charset="0"/>
                <a:cs typeface="HP Simplified" pitchFamily="34" charset="0"/>
              </a:rPr>
              <a:t>Dimitriadou</a:t>
            </a:r>
            <a:r>
              <a:rPr lang="en-US" sz="1600" dirty="0">
                <a:solidFill>
                  <a:srgbClr val="000000"/>
                </a:solidFill>
                <a:latin typeface="HP Simplified" pitchFamily="34" charset="0"/>
                <a:cs typeface="HP Simplified" pitchFamily="34" charset="0"/>
              </a:rPr>
              <a:t>, </a:t>
            </a:r>
            <a:r>
              <a:rPr lang="en-US" sz="1600" dirty="0" err="1"/>
              <a:t>Yifei</a:t>
            </a:r>
            <a:r>
              <a:rPr lang="en-US" sz="1600" dirty="0"/>
              <a:t> Ma, Natali </a:t>
            </a:r>
            <a:r>
              <a:rPr lang="en-US" sz="1600" dirty="0" err="1"/>
              <a:t>Ruchansky</a:t>
            </a:r>
            <a:r>
              <a:rPr lang="en-US" sz="1600" dirty="0">
                <a:solidFill>
                  <a:srgbClr val="000000"/>
                </a:solidFill>
                <a:latin typeface="HP Simplified" pitchFamily="34" charset="0"/>
                <a:cs typeface="HP Simplified" pitchFamily="34" charset="0"/>
              </a:rPr>
              <a:t>, Quoc </a:t>
            </a:r>
            <a:r>
              <a:rPr lang="en-US" sz="1600" dirty="0" err="1">
                <a:solidFill>
                  <a:srgbClr val="000000"/>
                </a:solidFill>
                <a:latin typeface="HP Simplified" pitchFamily="34" charset="0"/>
                <a:cs typeface="HP Simplified" pitchFamily="34" charset="0"/>
              </a:rPr>
              <a:t>Trung</a:t>
            </a:r>
            <a:r>
              <a:rPr lang="en-US" sz="1600" dirty="0">
                <a:solidFill>
                  <a:srgbClr val="000000"/>
                </a:solidFill>
                <a:latin typeface="HP Simplified" pitchFamily="34" charset="0"/>
                <a:cs typeface="HP Simplified" pitchFamily="34" charset="0"/>
              </a:rPr>
              <a:t> Tran, </a:t>
            </a:r>
            <a:r>
              <a:rPr lang="en-US" sz="1600" dirty="0" err="1">
                <a:solidFill>
                  <a:srgbClr val="000000"/>
                </a:solidFill>
                <a:latin typeface="HP Simplified" pitchFamily="34" charset="0"/>
                <a:cs typeface="HP Simplified" pitchFamily="34" charset="0"/>
              </a:rPr>
              <a:t>Hastagiri</a:t>
            </a:r>
            <a:r>
              <a:rPr lang="en-US" sz="1600" dirty="0">
                <a:solidFill>
                  <a:srgbClr val="000000"/>
                </a:solidFill>
                <a:latin typeface="HP Simplified" pitchFamily="34" charset="0"/>
                <a:cs typeface="HP Simplified" pitchFamily="34" charset="0"/>
              </a:rPr>
              <a:t> Prakash </a:t>
            </a:r>
            <a:r>
              <a:rPr lang="en-US" sz="1600" dirty="0" err="1">
                <a:solidFill>
                  <a:srgbClr val="000000"/>
                </a:solidFill>
                <a:latin typeface="HP Simplified" pitchFamily="34" charset="0"/>
                <a:cs typeface="HP Simplified" pitchFamily="34" charset="0"/>
              </a:rPr>
              <a:t>Vanchinathan</a:t>
            </a:r>
            <a:r>
              <a:rPr lang="en-US" sz="1600" dirty="0">
                <a:solidFill>
                  <a:srgbClr val="000000"/>
                </a:solidFill>
                <a:latin typeface="HP Simplified" pitchFamily="34" charset="0"/>
                <a:cs typeface="HP Simplified" pitchFamily="34" charset="0"/>
              </a:rPr>
              <a:t> </a:t>
            </a:r>
          </a:p>
          <a:p>
            <a:pPr algn="r" defTabSz="430213">
              <a:spcAft>
                <a:spcPts val="400"/>
              </a:spcAft>
              <a:buSzPct val="100000"/>
            </a:pPr>
            <a:r>
              <a:rPr lang="en-US" sz="1600" i="1" dirty="0">
                <a:solidFill>
                  <a:srgbClr val="000000"/>
                </a:solidFill>
                <a:latin typeface="HP Simplified" pitchFamily="34" charset="0"/>
                <a:cs typeface="HP Simplified" pitchFamily="34" charset="0"/>
              </a:rPr>
              <a:t>… and many others (see references)</a:t>
            </a:r>
          </a:p>
        </p:txBody>
      </p:sp>
      <p:sp>
        <p:nvSpPr>
          <p:cNvPr id="8" name="TextBox 7">
            <a:extLst>
              <a:ext uri="{FF2B5EF4-FFF2-40B4-BE49-F238E27FC236}">
                <a16:creationId xmlns:a16="http://schemas.microsoft.com/office/drawing/2014/main" id="{364E102D-3A74-084F-9AF0-F1FF74FD105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2355881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8582" y="771726"/>
            <a:ext cx="1613647" cy="1334985"/>
          </a:xfrm>
          <a:prstGeom prst="rect">
            <a:avLst/>
          </a:prstGeom>
        </p:spPr>
      </p:pic>
      <p:pic>
        <p:nvPicPr>
          <p:cNvPr id="15" name="Picture 14"/>
          <p:cNvPicPr>
            <a:picLocks noChangeAspect="1"/>
          </p:cNvPicPr>
          <p:nvPr/>
        </p:nvPicPr>
        <p:blipFill>
          <a:blip r:embed="rId3"/>
          <a:stretch>
            <a:fillRect/>
          </a:stretch>
        </p:blipFill>
        <p:spPr>
          <a:xfrm>
            <a:off x="7103836" y="2455823"/>
            <a:ext cx="1464277" cy="1422440"/>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314" y="2552850"/>
            <a:ext cx="1835488" cy="1583678"/>
          </a:xfrm>
          <a:prstGeom prst="rect">
            <a:avLst/>
          </a:prstGeom>
        </p:spPr>
      </p:pic>
      <p:sp>
        <p:nvSpPr>
          <p:cNvPr id="4" name="Title 3"/>
          <p:cNvSpPr>
            <a:spLocks noGrp="1"/>
          </p:cNvSpPr>
          <p:nvPr>
            <p:ph type="title"/>
          </p:nvPr>
        </p:nvSpPr>
        <p:spPr/>
        <p:txBody>
          <a:bodyPr/>
          <a:lstStyle/>
          <a:p>
            <a:r>
              <a:rPr lang="en-US" dirty="0"/>
              <a:t>Where should we invest time?</a:t>
            </a:r>
          </a:p>
        </p:txBody>
      </p:sp>
      <p:sp>
        <p:nvSpPr>
          <p:cNvPr id="7" name="Rounded Rectangle 6"/>
          <p:cNvSpPr/>
          <p:nvPr/>
        </p:nvSpPr>
        <p:spPr>
          <a:xfrm>
            <a:off x="2007770" y="958866"/>
            <a:ext cx="2340000" cy="1008559"/>
          </a:xfrm>
          <a:prstGeom prst="roundRect">
            <a:avLst/>
          </a:prstGeom>
          <a:solidFill>
            <a:schemeClr val="accent1">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Helvetica Neue Condensed" charset="0"/>
                <a:ea typeface="Helvetica Neue Condensed" charset="0"/>
                <a:cs typeface="Helvetica Neue Condensed" charset="0"/>
              </a:rPr>
              <a:t>Machine learning</a:t>
            </a:r>
          </a:p>
        </p:txBody>
      </p:sp>
      <p:sp>
        <p:nvSpPr>
          <p:cNvPr id="11" name="Rounded Rectangle 10"/>
          <p:cNvSpPr/>
          <p:nvPr/>
        </p:nvSpPr>
        <p:spPr>
          <a:xfrm>
            <a:off x="2003400" y="2545979"/>
            <a:ext cx="2340000" cy="1008559"/>
          </a:xfrm>
          <a:prstGeom prst="roundRect">
            <a:avLst/>
          </a:prstGeom>
          <a:solidFill>
            <a:schemeClr val="accent5">
              <a:lumMod val="50000"/>
              <a:alpha val="84000"/>
            </a:schemeClr>
          </a:solidFill>
          <a:ln>
            <a:solidFill>
              <a:schemeClr val="bg2">
                <a:lumMod val="1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latin typeface="Helvetica Neue Condensed" charset="0"/>
                <a:ea typeface="Helvetica Neue Condensed" charset="0"/>
                <a:cs typeface="Helvetica Neue Condensed" charset="0"/>
              </a:rPr>
              <a:t>User models</a:t>
            </a:r>
          </a:p>
        </p:txBody>
      </p:sp>
      <p:sp>
        <p:nvSpPr>
          <p:cNvPr id="13" name="Rounded Rectangle 12"/>
          <p:cNvSpPr/>
          <p:nvPr/>
        </p:nvSpPr>
        <p:spPr>
          <a:xfrm>
            <a:off x="4727948" y="2545979"/>
            <a:ext cx="2340000" cy="1008559"/>
          </a:xfrm>
          <a:prstGeom prst="roundRect">
            <a:avLst/>
          </a:prstGeom>
          <a:solidFill>
            <a:schemeClr val="accent6">
              <a:lumMod val="75000"/>
              <a:alpha val="84000"/>
            </a:schemeClr>
          </a:solidFill>
          <a:ln>
            <a:solidFill>
              <a:schemeClr val="accent6">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latin typeface="Helvetica Neue Condensed" charset="0"/>
                <a:ea typeface="Helvetica Neue Condensed" charset="0"/>
                <a:cs typeface="Helvetica Neue Condensed" charset="0"/>
              </a:rPr>
              <a:t>Scalability</a:t>
            </a: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86345" y="555299"/>
            <a:ext cx="1333500" cy="883920"/>
          </a:xfrm>
          <a:prstGeom prst="rect">
            <a:avLst/>
          </a:prstGeom>
        </p:spPr>
      </p:pic>
      <p:sp>
        <p:nvSpPr>
          <p:cNvPr id="9" name="Rounded Rectangle 8"/>
          <p:cNvSpPr/>
          <p:nvPr/>
        </p:nvSpPr>
        <p:spPr>
          <a:xfrm>
            <a:off x="4727948" y="949084"/>
            <a:ext cx="2340000" cy="1008559"/>
          </a:xfrm>
          <a:prstGeom prst="roundRect">
            <a:avLst/>
          </a:prstGeom>
          <a:solidFill>
            <a:schemeClr val="accent2">
              <a:alpha val="88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latin typeface="Helvetica Neue Condensed" charset="0"/>
                <a:ea typeface="Helvetica Neue Condensed" charset="0"/>
                <a:cs typeface="Helvetica Neue Condensed" charset="0"/>
              </a:rPr>
              <a:t>Approximate</a:t>
            </a:r>
          </a:p>
          <a:p>
            <a:pPr algn="ctr"/>
            <a:r>
              <a:rPr lang="en-US" sz="2800" b="1" dirty="0">
                <a:latin typeface="Helvetica Neue Condensed" charset="0"/>
                <a:ea typeface="Helvetica Neue Condensed" charset="0"/>
                <a:cs typeface="Helvetica Neue Condensed" charset="0"/>
              </a:rPr>
              <a:t>Methods</a:t>
            </a:r>
          </a:p>
        </p:txBody>
      </p:sp>
      <p:sp>
        <p:nvSpPr>
          <p:cNvPr id="16" name="TextBox 15">
            <a:extLst>
              <a:ext uri="{FF2B5EF4-FFF2-40B4-BE49-F238E27FC236}">
                <a16:creationId xmlns:a16="http://schemas.microsoft.com/office/drawing/2014/main" id="{4B45124F-8502-A64C-8151-82ACD8CC096F}"/>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63034654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8582" y="771726"/>
            <a:ext cx="1613647" cy="1334985"/>
          </a:xfrm>
          <a:prstGeom prst="rect">
            <a:avLst/>
          </a:prstGeom>
        </p:spPr>
      </p:pic>
      <p:sp>
        <p:nvSpPr>
          <p:cNvPr id="4" name="Title 3"/>
          <p:cNvSpPr>
            <a:spLocks noGrp="1"/>
          </p:cNvSpPr>
          <p:nvPr>
            <p:ph type="title"/>
          </p:nvPr>
        </p:nvSpPr>
        <p:spPr/>
        <p:txBody>
          <a:bodyPr/>
          <a:lstStyle/>
          <a:p>
            <a:r>
              <a:rPr lang="en-US" dirty="0"/>
              <a:t>Where should we invest time?</a:t>
            </a:r>
          </a:p>
        </p:txBody>
      </p:sp>
      <p:sp>
        <p:nvSpPr>
          <p:cNvPr id="7" name="Rounded Rectangle 6"/>
          <p:cNvSpPr/>
          <p:nvPr/>
        </p:nvSpPr>
        <p:spPr>
          <a:xfrm>
            <a:off x="2007770" y="958866"/>
            <a:ext cx="2340000" cy="1008559"/>
          </a:xfrm>
          <a:prstGeom prst="roundRect">
            <a:avLst/>
          </a:prstGeom>
          <a:solidFill>
            <a:schemeClr val="accent1">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Helvetica Neue Condensed" charset="0"/>
                <a:ea typeface="Helvetica Neue Condensed" charset="0"/>
                <a:cs typeface="Helvetica Neue Condensed" charset="0"/>
              </a:rPr>
              <a:t>Machine learning</a:t>
            </a:r>
          </a:p>
        </p:txBody>
      </p:sp>
      <p:sp>
        <p:nvSpPr>
          <p:cNvPr id="14" name="TextBox 13">
            <a:extLst>
              <a:ext uri="{FF2B5EF4-FFF2-40B4-BE49-F238E27FC236}">
                <a16:creationId xmlns:a16="http://schemas.microsoft.com/office/drawing/2014/main" id="{A00F7596-5627-E140-8389-0B393AE90F40}"/>
              </a:ext>
            </a:extLst>
          </p:cNvPr>
          <p:cNvSpPr txBox="1"/>
          <p:nvPr/>
        </p:nvSpPr>
        <p:spPr>
          <a:xfrm>
            <a:off x="352175" y="2227597"/>
            <a:ext cx="8467975" cy="1614673"/>
          </a:xfrm>
          <a:prstGeom prst="rect">
            <a:avLst/>
          </a:prstGeom>
          <a:noFill/>
        </p:spPr>
        <p:txBody>
          <a:bodyPr wrap="square" rtlCol="0">
            <a:spAutoFit/>
          </a:bodyPr>
          <a:lstStyle/>
          <a:p>
            <a:pPr marL="0" defTabSz="430213">
              <a:spcAft>
                <a:spcPts val="400"/>
              </a:spcAft>
              <a:buSzPct val="100000"/>
            </a:pPr>
            <a:r>
              <a:rPr lang="en-US" sz="2000" b="1" dirty="0">
                <a:solidFill>
                  <a:srgbClr val="000000"/>
                </a:solidFill>
                <a:latin typeface="Helvetica Neue" charset="0"/>
                <a:ea typeface="Helvetica Neue" charset="0"/>
                <a:cs typeface="Helvetica Neue" charset="0"/>
              </a:rPr>
              <a:t>Learn from Examples</a:t>
            </a:r>
          </a:p>
          <a:p>
            <a:pPr marL="285750" indent="-285750" defTabSz="430213">
              <a:lnSpc>
                <a:spcPct val="150000"/>
              </a:lnSpc>
              <a:spcAft>
                <a:spcPts val="400"/>
              </a:spcAft>
              <a:buSzPct val="100000"/>
              <a:buFont typeface="Arial" charset="0"/>
              <a:buChar char="•"/>
            </a:pPr>
            <a:r>
              <a:rPr lang="mr-IN" sz="1600" dirty="0">
                <a:solidFill>
                  <a:srgbClr val="000000"/>
                </a:solidFill>
                <a:latin typeface="Helvetica Neue" charset="0"/>
                <a:ea typeface="Helvetica Neue" charset="0"/>
                <a:cs typeface="Helvetica Neue" charset="0"/>
              </a:rPr>
              <a:t>…</a:t>
            </a:r>
            <a:r>
              <a:rPr lang="en-US" sz="1600" dirty="0">
                <a:solidFill>
                  <a:srgbClr val="000000"/>
                </a:solidFill>
                <a:latin typeface="Helvetica Neue" charset="0"/>
                <a:ea typeface="Helvetica Neue" charset="0"/>
                <a:cs typeface="Helvetica Neue" charset="0"/>
              </a:rPr>
              <a:t> Similarity Measures: are often “fuzzy” and “implicit”</a:t>
            </a:r>
          </a:p>
          <a:p>
            <a:pPr marL="285750" indent="-285750" defTabSz="430213">
              <a:lnSpc>
                <a:spcPct val="150000"/>
              </a:lnSpc>
              <a:spcAft>
                <a:spcPts val="400"/>
              </a:spcAft>
              <a:buSzPct val="100000"/>
              <a:buFont typeface="Arial" charset="0"/>
              <a:buChar char="•"/>
            </a:pPr>
            <a:r>
              <a:rPr lang="mr-IN" sz="1600" dirty="0">
                <a:solidFill>
                  <a:srgbClr val="000000"/>
                </a:solidFill>
                <a:latin typeface="Helvetica Neue" charset="0"/>
                <a:ea typeface="Helvetica Neue" charset="0"/>
                <a:cs typeface="Helvetica Neue" charset="0"/>
              </a:rPr>
              <a:t>…</a:t>
            </a:r>
            <a:r>
              <a:rPr lang="en-US" sz="1600" dirty="0">
                <a:solidFill>
                  <a:srgbClr val="000000"/>
                </a:solidFill>
                <a:latin typeface="Helvetica Neue" charset="0"/>
                <a:ea typeface="Helvetica Neue" charset="0"/>
                <a:cs typeface="Helvetica Neue" charset="0"/>
              </a:rPr>
              <a:t> New representations of the search space</a:t>
            </a:r>
          </a:p>
          <a:p>
            <a:pPr marL="285750" indent="-285750" defTabSz="430213">
              <a:lnSpc>
                <a:spcPct val="150000"/>
              </a:lnSpc>
              <a:spcAft>
                <a:spcPts val="400"/>
              </a:spcAft>
              <a:buSzPct val="100000"/>
              <a:buFont typeface="Arial" charset="0"/>
              <a:buChar char="•"/>
            </a:pPr>
            <a:r>
              <a:rPr lang="is-IS" sz="1600" dirty="0">
                <a:solidFill>
                  <a:srgbClr val="000000"/>
                </a:solidFill>
                <a:latin typeface="Helvetica Neue" charset="0"/>
                <a:ea typeface="Helvetica Neue" charset="0"/>
                <a:cs typeface="Helvetica Neue" charset="0"/>
              </a:rPr>
              <a:t>Challenge: Scale! Exploration of large search spaces</a:t>
            </a:r>
          </a:p>
        </p:txBody>
      </p:sp>
      <p:sp>
        <p:nvSpPr>
          <p:cNvPr id="9" name="TextBox 8">
            <a:extLst>
              <a:ext uri="{FF2B5EF4-FFF2-40B4-BE49-F238E27FC236}">
                <a16:creationId xmlns:a16="http://schemas.microsoft.com/office/drawing/2014/main" id="{5C6AE9E1-5B38-D34F-89EE-511AA10312A9}"/>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753438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Similarities are the key </a:t>
            </a:r>
            <a:r>
              <a:rPr lang="mr-IN" dirty="0"/>
              <a:t>…</a:t>
            </a:r>
            <a:r>
              <a:rPr lang="en-US" dirty="0"/>
              <a:t> </a:t>
            </a:r>
          </a:p>
        </p:txBody>
      </p:sp>
      <mc:AlternateContent xmlns:mc="http://schemas.openxmlformats.org/markup-compatibility/2006" xmlns:a14="http://schemas.microsoft.com/office/drawing/2010/main">
        <mc:Choice Requires="a14">
          <p:sp>
            <p:nvSpPr>
              <p:cNvPr id="4" name="Content Placeholder 8"/>
              <p:cNvSpPr txBox="1">
                <a:spLocks/>
              </p:cNvSpPr>
              <p:nvPr/>
            </p:nvSpPr>
            <p:spPr>
              <a:xfrm>
                <a:off x="257175" y="759119"/>
                <a:ext cx="8629650" cy="4763770"/>
              </a:xfrm>
              <a:prstGeom prst="rect">
                <a:avLst/>
              </a:prstGeom>
            </p:spPr>
            <p:txBody>
              <a:bodyPr/>
              <a:lstStyle>
                <a:lvl1pPr marL="0" indent="0" algn="l" defTabSz="457200" rtl="0" eaLnBrk="1" latinLnBrk="0" hangingPunct="1">
                  <a:lnSpc>
                    <a:spcPct val="100000"/>
                  </a:lnSpc>
                  <a:spcBef>
                    <a:spcPts val="0"/>
                  </a:spcBef>
                  <a:spcAft>
                    <a:spcPts val="400"/>
                  </a:spcAft>
                  <a:buSzPct val="100000"/>
                  <a:buFont typeface="Arial"/>
                  <a:buNone/>
                  <a:defRPr sz="1800" b="1" i="0" kern="1200">
                    <a:solidFill>
                      <a:srgbClr val="5373CA"/>
                    </a:solidFill>
                    <a:latin typeface="Helvetica Neue"/>
                    <a:ea typeface="+mn-ea"/>
                    <a:cs typeface="Helvetica Neue"/>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elvetica Neue"/>
                    <a:ea typeface="+mn-ea"/>
                    <a:cs typeface="Helvetica Neue"/>
                  </a:defRPr>
                </a:lvl2pPr>
                <a:lvl3pPr marL="169863" indent="-169863" algn="l" defTabSz="457200" rtl="0" eaLnBrk="1" latinLnBrk="0" hangingPunct="1">
                  <a:lnSpc>
                    <a:spcPct val="100000"/>
                  </a:lnSpc>
                  <a:spcBef>
                    <a:spcPts val="0"/>
                  </a:spcBef>
                  <a:spcAft>
                    <a:spcPts val="400"/>
                  </a:spcAft>
                  <a:buFont typeface="HP Simplified" pitchFamily="34" charset="0"/>
                  <a:buChar char="•"/>
                  <a:defRPr sz="1400" b="0" i="0" kern="1200">
                    <a:solidFill>
                      <a:srgbClr val="000000"/>
                    </a:solidFill>
                    <a:latin typeface="Helvetica Neue"/>
                    <a:ea typeface="+mn-ea"/>
                    <a:cs typeface="Helvetica Neue"/>
                  </a:defRPr>
                </a:lvl3pPr>
                <a:lvl4pPr marL="341313" indent="-180975" algn="l" defTabSz="457200" rtl="0" eaLnBrk="1" latinLnBrk="0" hangingPunct="1">
                  <a:lnSpc>
                    <a:spcPct val="100000"/>
                  </a:lnSpc>
                  <a:spcBef>
                    <a:spcPts val="0"/>
                  </a:spcBef>
                  <a:spcAft>
                    <a:spcPts val="400"/>
                  </a:spcAft>
                  <a:buSzPct val="80000"/>
                  <a:buFont typeface="HP Simplified" pitchFamily="34" charset="0"/>
                  <a:buChar char="–"/>
                  <a:defRPr lang="en-US" sz="1400" b="0" i="0" kern="1200" dirty="0" smtClean="0">
                    <a:solidFill>
                      <a:srgbClr val="000000"/>
                    </a:solidFill>
                    <a:latin typeface="Helvetica Neue"/>
                    <a:ea typeface="+mn-ea"/>
                    <a:cs typeface="Helvetica Neue"/>
                  </a:defRPr>
                </a:lvl4pPr>
                <a:lvl5pPr marL="469900" indent="-150813" algn="l" defTabSz="457200" rtl="0" eaLnBrk="1" latinLnBrk="0" hangingPunct="1">
                  <a:lnSpc>
                    <a:spcPct val="100000"/>
                  </a:lnSpc>
                  <a:spcBef>
                    <a:spcPts val="0"/>
                  </a:spcBef>
                  <a:spcAft>
                    <a:spcPts val="400"/>
                  </a:spcAft>
                  <a:buFont typeface="HP Simplified" pitchFamily="34" charset="0"/>
                  <a:buChar char="•"/>
                  <a:tabLst/>
                  <a:defRPr sz="1400" b="0" i="0" kern="1200">
                    <a:solidFill>
                      <a:srgbClr val="000000"/>
                    </a:solidFill>
                    <a:latin typeface="Helvetica Neue"/>
                    <a:ea typeface="+mn-ea"/>
                    <a:cs typeface="Helvetica Neue"/>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We define: </a:t>
                </a:r>
              </a:p>
              <a:p>
                <a:pPr lvl="1"/>
                <a:r>
                  <a:rPr lang="en-US" dirty="0"/>
                  <a:t>A universe </a:t>
                </a:r>
                <a14:m>
                  <m:oMath xmlns:m="http://schemas.openxmlformats.org/officeDocument/2006/math">
                    <m:r>
                      <a:rPr lang="en-US" i="1" smtClean="0">
                        <a:latin typeface="Cambria Math" charset="0"/>
                      </a:rPr>
                      <m:t>𝒰</m:t>
                    </m:r>
                  </m:oMath>
                </a14:m>
                <a:r>
                  <a:rPr lang="en-US" dirty="0"/>
                  <a:t> of items</a:t>
                </a:r>
              </a:p>
              <a:p>
                <a:pPr lvl="1"/>
                <a:r>
                  <a:rPr lang="en-US" dirty="0"/>
                  <a:t>A similarity among items </a:t>
                </a:r>
                <a14:m>
                  <m:oMath xmlns:m="http://schemas.openxmlformats.org/officeDocument/2006/math">
                    <m:r>
                      <a:rPr lang="en-US" i="1">
                        <a:latin typeface="Cambria Math" charset="0"/>
                      </a:rPr>
                      <m:t>∼</m:t>
                    </m:r>
                  </m:oMath>
                </a14:m>
                <a:endParaRPr lang="en-US" dirty="0"/>
              </a:p>
              <a:p>
                <a:pPr lvl="1"/>
                <a:r>
                  <a:rPr lang="en-US" dirty="0"/>
                  <a:t>A set of </a:t>
                </a:r>
                <a:r>
                  <a:rPr lang="en-US" dirty="0">
                    <a:solidFill>
                      <a:schemeClr val="accent1"/>
                    </a:solidFill>
                  </a:rPr>
                  <a:t>input</a:t>
                </a:r>
                <a:r>
                  <a:rPr lang="en-US" dirty="0"/>
                  <a:t> examples </a:t>
                </a:r>
                <a14:m>
                  <m:oMath xmlns:m="http://schemas.openxmlformats.org/officeDocument/2006/math">
                    <m:r>
                      <a:rPr lang="en-US" i="1">
                        <a:latin typeface="Cambria Math" charset="0"/>
                      </a:rPr>
                      <m:t>ℰ</m:t>
                    </m:r>
                  </m:oMath>
                </a14:m>
                <a:endParaRPr lang="en-US" dirty="0"/>
              </a:p>
              <a:p>
                <a:pPr lvl="1"/>
                <a:r>
                  <a:rPr lang="en-US" dirty="0"/>
                  <a:t>A set of </a:t>
                </a:r>
                <a:r>
                  <a:rPr lang="en-US" dirty="0">
                    <a:solidFill>
                      <a:srgbClr val="C00000"/>
                    </a:solidFill>
                  </a:rPr>
                  <a:t>output</a:t>
                </a:r>
                <a:r>
                  <a:rPr lang="en-US" dirty="0"/>
                  <a:t> user desired answers </a:t>
                </a:r>
                <a14:m>
                  <m:oMath xmlns:m="http://schemas.openxmlformats.org/officeDocument/2006/math">
                    <m:r>
                      <a:rPr lang="en-US" i="1" smtClean="0">
                        <a:latin typeface="Cambria Math" charset="0"/>
                      </a:rPr>
                      <m:t>𝒜</m:t>
                    </m:r>
                  </m:oMath>
                </a14:m>
                <a:r>
                  <a:rPr lang="en-US" dirty="0"/>
                  <a:t> </a:t>
                </a:r>
              </a:p>
            </p:txBody>
          </p:sp>
        </mc:Choice>
        <mc:Fallback xmlns="">
          <p:sp>
            <p:nvSpPr>
              <p:cNvPr id="4" name="Content Placeholder 8"/>
              <p:cNvSpPr txBox="1">
                <a:spLocks noRot="1" noChangeAspect="1" noMove="1" noResize="1" noEditPoints="1" noAdjustHandles="1" noChangeArrowheads="1" noChangeShapeType="1" noTextEdit="1"/>
              </p:cNvSpPr>
              <p:nvPr/>
            </p:nvSpPr>
            <p:spPr>
              <a:xfrm>
                <a:off x="257175" y="759119"/>
                <a:ext cx="8629650" cy="4763770"/>
              </a:xfrm>
              <a:prstGeom prst="rect">
                <a:avLst/>
              </a:prstGeom>
              <a:blipFill rotWithShape="0">
                <a:blip r:embed="rId2"/>
                <a:stretch>
                  <a:fillRect l="-565" t="-768"/>
                </a:stretch>
              </a:blipFill>
            </p:spPr>
            <p:txBody>
              <a:bodyPr/>
              <a:lstStyle/>
              <a:p>
                <a:r>
                  <a:rPr lang="en-US">
                    <a:noFill/>
                  </a:rPr>
                  <a:t> </a:t>
                </a:r>
              </a:p>
            </p:txBody>
          </p:sp>
        </mc:Fallback>
      </mc:AlternateContent>
      <p:pic>
        <p:nvPicPr>
          <p:cNvPr id="8" name="Content Placeholder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67767" y="2275573"/>
            <a:ext cx="5939642" cy="2348966"/>
          </a:xfrm>
          <a:prstGeom prst="rect">
            <a:avLst/>
          </a:prstGeom>
        </p:spPr>
      </p:pic>
      <p:sp>
        <p:nvSpPr>
          <p:cNvPr id="9" name="Rectangle 8"/>
          <p:cNvSpPr/>
          <p:nvPr/>
        </p:nvSpPr>
        <p:spPr>
          <a:xfrm>
            <a:off x="4769043" y="2758849"/>
            <a:ext cx="2908621" cy="1865690"/>
          </a:xfrm>
          <a:prstGeom prst="rect">
            <a:avLst/>
          </a:prstGeom>
          <a:solidFill>
            <a:srgbClr val="FFFFFF"/>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6" name="TextBox 5">
            <a:extLst>
              <a:ext uri="{FF2B5EF4-FFF2-40B4-BE49-F238E27FC236}">
                <a16:creationId xmlns:a16="http://schemas.microsoft.com/office/drawing/2014/main" id="{DC7032A3-B2BC-3D43-8B28-9A0B6D9DDE9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40961343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8582" y="771726"/>
            <a:ext cx="1613647" cy="1334985"/>
          </a:xfrm>
          <a:prstGeom prst="rect">
            <a:avLst/>
          </a:prstGeom>
        </p:spPr>
      </p:pic>
      <p:sp>
        <p:nvSpPr>
          <p:cNvPr id="4" name="Title 3"/>
          <p:cNvSpPr>
            <a:spLocks noGrp="1"/>
          </p:cNvSpPr>
          <p:nvPr>
            <p:ph type="title"/>
          </p:nvPr>
        </p:nvSpPr>
        <p:spPr/>
        <p:txBody>
          <a:bodyPr/>
          <a:lstStyle/>
          <a:p>
            <a:r>
              <a:rPr lang="en-US" dirty="0"/>
              <a:t>Where should we invest time?</a:t>
            </a:r>
          </a:p>
        </p:txBody>
      </p:sp>
      <p:sp>
        <p:nvSpPr>
          <p:cNvPr id="7" name="Rounded Rectangle 6"/>
          <p:cNvSpPr/>
          <p:nvPr/>
        </p:nvSpPr>
        <p:spPr>
          <a:xfrm>
            <a:off x="2007770" y="958866"/>
            <a:ext cx="2340000" cy="1008559"/>
          </a:xfrm>
          <a:prstGeom prst="roundRect">
            <a:avLst/>
          </a:prstGeom>
          <a:solidFill>
            <a:schemeClr val="accent1">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Helvetica Neue Condensed" charset="0"/>
                <a:ea typeface="Helvetica Neue Condensed" charset="0"/>
                <a:cs typeface="Helvetica Neue Condensed" charset="0"/>
              </a:rPr>
              <a:t>Machine learning</a:t>
            </a:r>
          </a:p>
        </p:txBody>
      </p:sp>
      <p:sp>
        <p:nvSpPr>
          <p:cNvPr id="11" name="Rounded Rectangle 10"/>
          <p:cNvSpPr/>
          <p:nvPr/>
        </p:nvSpPr>
        <p:spPr>
          <a:xfrm>
            <a:off x="5133114" y="951458"/>
            <a:ext cx="2340000" cy="1008559"/>
          </a:xfrm>
          <a:prstGeom prst="roundRect">
            <a:avLst/>
          </a:prstGeom>
          <a:solidFill>
            <a:schemeClr val="accent5">
              <a:lumMod val="50000"/>
              <a:alpha val="84000"/>
            </a:schemeClr>
          </a:solidFill>
          <a:ln>
            <a:solidFill>
              <a:schemeClr val="bg2">
                <a:lumMod val="1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latin typeface="Helvetica Neue Condensed" charset="0"/>
                <a:ea typeface="Helvetica Neue Condensed" charset="0"/>
                <a:cs typeface="Helvetica Neue Condensed" charset="0"/>
              </a:rPr>
              <a:t>User models</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36230" y="647379"/>
            <a:ext cx="1835488" cy="1583678"/>
          </a:xfrm>
          <a:prstGeom prst="rect">
            <a:avLst/>
          </a:prstGeom>
        </p:spPr>
      </p:pic>
      <p:sp>
        <p:nvSpPr>
          <p:cNvPr id="6" name="Right Arrow 5">
            <a:extLst>
              <a:ext uri="{FF2B5EF4-FFF2-40B4-BE49-F238E27FC236}">
                <a16:creationId xmlns:a16="http://schemas.microsoft.com/office/drawing/2014/main" id="{35AC3ED0-7F42-E449-B92C-3A8DCEEC0037}"/>
              </a:ext>
            </a:extLst>
          </p:cNvPr>
          <p:cNvSpPr/>
          <p:nvPr/>
        </p:nvSpPr>
        <p:spPr>
          <a:xfrm>
            <a:off x="4473311" y="1121763"/>
            <a:ext cx="512575" cy="639662"/>
          </a:xfrm>
          <a:prstGeom prst="rightArrow">
            <a:avLst>
              <a:gd name="adj1" fmla="val 50000"/>
              <a:gd name="adj2" fmla="val 50000"/>
            </a:avLst>
          </a:prstGeom>
          <a:solidFill>
            <a:schemeClr val="bg1"/>
          </a:solidFill>
          <a:ln w="31750">
            <a:solidFill>
              <a:srgbClr val="28509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D0532B-DB58-3346-BF9C-2EDEEF8809B8}"/>
              </a:ext>
            </a:extLst>
          </p:cNvPr>
          <p:cNvSpPr txBox="1"/>
          <p:nvPr/>
        </p:nvSpPr>
        <p:spPr>
          <a:xfrm>
            <a:off x="352175" y="2227597"/>
            <a:ext cx="8467975" cy="2075505"/>
          </a:xfrm>
          <a:prstGeom prst="rect">
            <a:avLst/>
          </a:prstGeom>
          <a:noFill/>
        </p:spPr>
        <p:txBody>
          <a:bodyPr wrap="square" rtlCol="0">
            <a:spAutoFit/>
          </a:bodyPr>
          <a:lstStyle/>
          <a:p>
            <a:pPr marL="0" defTabSz="430213">
              <a:spcAft>
                <a:spcPts val="400"/>
              </a:spcAft>
              <a:buSzPct val="100000"/>
            </a:pPr>
            <a:r>
              <a:rPr lang="en-US" sz="2000" b="1" dirty="0">
                <a:solidFill>
                  <a:srgbClr val="000000"/>
                </a:solidFill>
                <a:latin typeface="Helvetica Neue" charset="0"/>
                <a:ea typeface="Helvetica Neue" charset="0"/>
                <a:cs typeface="Helvetica Neue" charset="0"/>
              </a:rPr>
              <a:t>Learn from Examples </a:t>
            </a:r>
          </a:p>
          <a:p>
            <a:pPr marL="285750" indent="-285750" defTabSz="430213">
              <a:lnSpc>
                <a:spcPct val="150000"/>
              </a:lnSpc>
              <a:spcAft>
                <a:spcPts val="400"/>
              </a:spcAft>
              <a:buSzPct val="100000"/>
              <a:buFont typeface="Arial" charset="0"/>
              <a:buChar char="•"/>
            </a:pPr>
            <a:r>
              <a:rPr lang="mr-IN" sz="1600" dirty="0">
                <a:solidFill>
                  <a:srgbClr val="000000"/>
                </a:solidFill>
                <a:latin typeface="Helvetica Neue" charset="0"/>
                <a:ea typeface="Helvetica Neue" charset="0"/>
                <a:cs typeface="Helvetica Neue" charset="0"/>
              </a:rPr>
              <a:t>…</a:t>
            </a:r>
            <a:r>
              <a:rPr lang="en-US" sz="1600" dirty="0">
                <a:solidFill>
                  <a:srgbClr val="000000"/>
                </a:solidFill>
                <a:latin typeface="Helvetica Neue" charset="0"/>
                <a:ea typeface="Helvetica Neue" charset="0"/>
                <a:cs typeface="Helvetica Neue" charset="0"/>
              </a:rPr>
              <a:t> Similarity Measures to represent User Interests</a:t>
            </a:r>
          </a:p>
          <a:p>
            <a:pPr marL="285750" indent="-285750" defTabSz="430213">
              <a:lnSpc>
                <a:spcPct val="150000"/>
              </a:lnSpc>
              <a:spcAft>
                <a:spcPts val="400"/>
              </a:spcAft>
              <a:buSzPct val="100000"/>
              <a:buFont typeface="Arial" charset="0"/>
              <a:buChar char="•"/>
            </a:pPr>
            <a:r>
              <a:rPr lang="mr-IN" sz="1600" dirty="0">
                <a:solidFill>
                  <a:srgbClr val="000000"/>
                </a:solidFill>
                <a:latin typeface="Helvetica Neue" charset="0"/>
                <a:ea typeface="Helvetica Neue" charset="0"/>
                <a:cs typeface="Helvetica Neue" charset="0"/>
              </a:rPr>
              <a:t>…</a:t>
            </a:r>
            <a:r>
              <a:rPr lang="en-US" sz="1600" dirty="0">
                <a:solidFill>
                  <a:srgbClr val="000000"/>
                </a:solidFill>
                <a:latin typeface="Helvetica Neue" charset="0"/>
                <a:ea typeface="Helvetica Neue" charset="0"/>
                <a:cs typeface="Helvetica Neue" charset="0"/>
              </a:rPr>
              <a:t> User-centric, dynamic, Exploration-strategies: learn as you go</a:t>
            </a:r>
          </a:p>
          <a:p>
            <a:pPr marL="285750" indent="-285750" defTabSz="430213">
              <a:lnSpc>
                <a:spcPct val="150000"/>
              </a:lnSpc>
              <a:spcAft>
                <a:spcPts val="400"/>
              </a:spcAft>
              <a:buSzPct val="100000"/>
              <a:buFont typeface="Arial" charset="0"/>
              <a:buChar char="•"/>
            </a:pPr>
            <a:r>
              <a:rPr lang="is-IS" sz="1600" dirty="0">
                <a:solidFill>
                  <a:srgbClr val="000000"/>
                </a:solidFill>
                <a:latin typeface="Helvetica Neue" charset="0"/>
                <a:ea typeface="Helvetica Neue" charset="0"/>
                <a:cs typeface="Helvetica Neue" charset="0"/>
              </a:rPr>
              <a:t>Challenge: Distinct User have Different Goals! Explore in different ways</a:t>
            </a:r>
          </a:p>
          <a:p>
            <a:pPr lvl="1" defTabSz="430213">
              <a:lnSpc>
                <a:spcPct val="150000"/>
              </a:lnSpc>
              <a:spcAft>
                <a:spcPts val="400"/>
              </a:spcAft>
              <a:buSzPct val="100000"/>
            </a:pPr>
            <a:r>
              <a:rPr lang="is-IS" sz="1600" dirty="0">
                <a:solidFill>
                  <a:srgbClr val="000000"/>
                </a:solidFill>
                <a:latin typeface="Helvetica Neue" charset="0"/>
                <a:ea typeface="Helvetica Neue" charset="0"/>
                <a:cs typeface="Helvetica Neue" charset="0"/>
              </a:rPr>
              <a:t>		  We need more data!</a:t>
            </a:r>
          </a:p>
        </p:txBody>
      </p:sp>
      <p:sp>
        <p:nvSpPr>
          <p:cNvPr id="13" name="TextBox 12">
            <a:extLst>
              <a:ext uri="{FF2B5EF4-FFF2-40B4-BE49-F238E27FC236}">
                <a16:creationId xmlns:a16="http://schemas.microsoft.com/office/drawing/2014/main" id="{78C4D7CE-08EE-024E-A442-330D3C04028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2996627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127622" y="767299"/>
            <a:ext cx="1464277" cy="1422440"/>
          </a:xfrm>
          <a:prstGeom prst="rect">
            <a:avLst/>
          </a:prstGeom>
        </p:spPr>
      </p:pic>
      <p:sp>
        <p:nvSpPr>
          <p:cNvPr id="4" name="Title 3"/>
          <p:cNvSpPr>
            <a:spLocks noGrp="1"/>
          </p:cNvSpPr>
          <p:nvPr>
            <p:ph type="title"/>
          </p:nvPr>
        </p:nvSpPr>
        <p:spPr/>
        <p:txBody>
          <a:bodyPr/>
          <a:lstStyle/>
          <a:p>
            <a:r>
              <a:rPr lang="en-US" dirty="0"/>
              <a:t>Where should we invest time?</a:t>
            </a:r>
          </a:p>
        </p:txBody>
      </p:sp>
      <p:sp>
        <p:nvSpPr>
          <p:cNvPr id="13" name="Rounded Rectangle 12"/>
          <p:cNvSpPr/>
          <p:nvPr/>
        </p:nvSpPr>
        <p:spPr>
          <a:xfrm>
            <a:off x="2022856" y="974240"/>
            <a:ext cx="2340000" cy="1008559"/>
          </a:xfrm>
          <a:prstGeom prst="roundRect">
            <a:avLst/>
          </a:prstGeom>
          <a:solidFill>
            <a:schemeClr val="accent6">
              <a:lumMod val="75000"/>
              <a:alpha val="84000"/>
            </a:schemeClr>
          </a:solidFill>
          <a:ln>
            <a:solidFill>
              <a:schemeClr val="accent6">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latin typeface="Helvetica Neue Condensed" charset="0"/>
                <a:ea typeface="Helvetica Neue Condensed" charset="0"/>
                <a:cs typeface="Helvetica Neue Condensed" charset="0"/>
              </a:rPr>
              <a:t>Scalability</a:t>
            </a:r>
          </a:p>
        </p:txBody>
      </p:sp>
      <p:sp>
        <p:nvSpPr>
          <p:cNvPr id="16" name="TextBox 15">
            <a:extLst>
              <a:ext uri="{FF2B5EF4-FFF2-40B4-BE49-F238E27FC236}">
                <a16:creationId xmlns:a16="http://schemas.microsoft.com/office/drawing/2014/main" id="{5B786C97-5B78-DB42-A446-6799E0E10D40}"/>
              </a:ext>
            </a:extLst>
          </p:cNvPr>
          <p:cNvSpPr txBox="1"/>
          <p:nvPr/>
        </p:nvSpPr>
        <p:spPr>
          <a:xfrm>
            <a:off x="352175" y="2227597"/>
            <a:ext cx="8467975" cy="1614673"/>
          </a:xfrm>
          <a:prstGeom prst="rect">
            <a:avLst/>
          </a:prstGeom>
          <a:noFill/>
        </p:spPr>
        <p:txBody>
          <a:bodyPr wrap="square" rtlCol="0">
            <a:spAutoFit/>
          </a:bodyPr>
          <a:lstStyle/>
          <a:p>
            <a:pPr marL="0" defTabSz="430213">
              <a:spcAft>
                <a:spcPts val="400"/>
              </a:spcAft>
              <a:buSzPct val="100000"/>
            </a:pPr>
            <a:r>
              <a:rPr lang="en-US" sz="2000" b="1" dirty="0">
                <a:solidFill>
                  <a:srgbClr val="000000"/>
                </a:solidFill>
                <a:latin typeface="Helvetica Neue" charset="0"/>
                <a:ea typeface="Helvetica Neue" charset="0"/>
                <a:cs typeface="Helvetica Neue" charset="0"/>
              </a:rPr>
              <a:t>Scale Example-based search </a:t>
            </a:r>
          </a:p>
          <a:p>
            <a:pPr marL="285750" indent="-285750" defTabSz="430213">
              <a:lnSpc>
                <a:spcPct val="150000"/>
              </a:lnSpc>
              <a:spcAft>
                <a:spcPts val="400"/>
              </a:spcAft>
              <a:buSzPct val="100000"/>
              <a:buFont typeface="Arial" charset="0"/>
              <a:buChar char="•"/>
            </a:pPr>
            <a:r>
              <a:rPr lang="mr-IN" sz="1600" dirty="0">
                <a:solidFill>
                  <a:srgbClr val="000000"/>
                </a:solidFill>
                <a:latin typeface="Helvetica Neue" charset="0"/>
                <a:ea typeface="Helvetica Neue" charset="0"/>
                <a:cs typeface="Helvetica Neue" charset="0"/>
              </a:rPr>
              <a:t>…</a:t>
            </a:r>
            <a:r>
              <a:rPr lang="en-US" sz="1600" dirty="0">
                <a:solidFill>
                  <a:srgbClr val="000000"/>
                </a:solidFill>
                <a:latin typeface="Helvetica Neue" charset="0"/>
                <a:ea typeface="Helvetica Neue" charset="0"/>
                <a:cs typeface="Helvetica Neue" charset="0"/>
              </a:rPr>
              <a:t> Huge search space, dynamic data, variety of data models</a:t>
            </a:r>
          </a:p>
          <a:p>
            <a:pPr marL="285750" indent="-285750" defTabSz="430213">
              <a:lnSpc>
                <a:spcPct val="150000"/>
              </a:lnSpc>
              <a:spcAft>
                <a:spcPts val="400"/>
              </a:spcAft>
              <a:buSzPct val="100000"/>
              <a:buFont typeface="Arial" charset="0"/>
              <a:buChar char="•"/>
            </a:pPr>
            <a:r>
              <a:rPr lang="mr-IN" sz="1600" dirty="0">
                <a:solidFill>
                  <a:srgbClr val="000000"/>
                </a:solidFill>
                <a:latin typeface="Helvetica Neue" charset="0"/>
                <a:ea typeface="Helvetica Neue" charset="0"/>
                <a:cs typeface="Helvetica Neue" charset="0"/>
              </a:rPr>
              <a:t>…</a:t>
            </a:r>
            <a:r>
              <a:rPr lang="en-US" sz="1600" dirty="0">
                <a:solidFill>
                  <a:srgbClr val="000000"/>
                </a:solidFill>
                <a:latin typeface="Helvetica Neue" charset="0"/>
                <a:ea typeface="Helvetica Neue" charset="0"/>
                <a:cs typeface="Helvetica Neue" charset="0"/>
              </a:rPr>
              <a:t> Exploration is Interactive, requires Interactive response time</a:t>
            </a:r>
          </a:p>
          <a:p>
            <a:pPr marL="285750" indent="-285750" defTabSz="430213">
              <a:lnSpc>
                <a:spcPct val="150000"/>
              </a:lnSpc>
              <a:spcAft>
                <a:spcPts val="400"/>
              </a:spcAft>
              <a:buSzPct val="100000"/>
              <a:buFont typeface="Arial" charset="0"/>
              <a:buChar char="•"/>
            </a:pPr>
            <a:r>
              <a:rPr lang="en-US" sz="1600" dirty="0">
                <a:solidFill>
                  <a:srgbClr val="000000"/>
                </a:solidFill>
                <a:latin typeface="Helvetica Neue" charset="0"/>
                <a:ea typeface="Helvetica Neue" charset="0"/>
                <a:cs typeface="Helvetica Neue" charset="0"/>
              </a:rPr>
              <a:t>Adaptive Data-structures, localized access, flexible schema, incremental index</a:t>
            </a:r>
          </a:p>
        </p:txBody>
      </p:sp>
      <p:sp>
        <p:nvSpPr>
          <p:cNvPr id="8" name="TextBox 7">
            <a:extLst>
              <a:ext uri="{FF2B5EF4-FFF2-40B4-BE49-F238E27FC236}">
                <a16:creationId xmlns:a16="http://schemas.microsoft.com/office/drawing/2014/main" id="{78997D04-B95E-F64B-9EAA-13B0A936F1BE}"/>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79488042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127622" y="767299"/>
            <a:ext cx="1464277" cy="1422440"/>
          </a:xfrm>
          <a:prstGeom prst="rect">
            <a:avLst/>
          </a:prstGeom>
        </p:spPr>
      </p:pic>
      <p:sp>
        <p:nvSpPr>
          <p:cNvPr id="4" name="Title 3"/>
          <p:cNvSpPr>
            <a:spLocks noGrp="1"/>
          </p:cNvSpPr>
          <p:nvPr>
            <p:ph type="title"/>
          </p:nvPr>
        </p:nvSpPr>
        <p:spPr/>
        <p:txBody>
          <a:bodyPr/>
          <a:lstStyle/>
          <a:p>
            <a:r>
              <a:rPr lang="en-US" dirty="0"/>
              <a:t>Where should we invest time?</a:t>
            </a:r>
          </a:p>
        </p:txBody>
      </p:sp>
      <p:sp>
        <p:nvSpPr>
          <p:cNvPr id="13" name="Rounded Rectangle 12"/>
          <p:cNvSpPr/>
          <p:nvPr/>
        </p:nvSpPr>
        <p:spPr>
          <a:xfrm>
            <a:off x="2022856" y="974240"/>
            <a:ext cx="2340000" cy="1008559"/>
          </a:xfrm>
          <a:prstGeom prst="roundRect">
            <a:avLst/>
          </a:prstGeom>
          <a:solidFill>
            <a:schemeClr val="accent6">
              <a:lumMod val="75000"/>
              <a:alpha val="84000"/>
            </a:schemeClr>
          </a:solidFill>
          <a:ln>
            <a:solidFill>
              <a:schemeClr val="accent6">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latin typeface="Helvetica Neue Condensed" charset="0"/>
                <a:ea typeface="Helvetica Neue Condensed" charset="0"/>
                <a:cs typeface="Helvetica Neue Condensed" charset="0"/>
              </a:rPr>
              <a:t>Scalability</a:t>
            </a:r>
          </a:p>
        </p:txBody>
      </p:sp>
      <p:sp>
        <p:nvSpPr>
          <p:cNvPr id="16" name="TextBox 15">
            <a:extLst>
              <a:ext uri="{FF2B5EF4-FFF2-40B4-BE49-F238E27FC236}">
                <a16:creationId xmlns:a16="http://schemas.microsoft.com/office/drawing/2014/main" id="{5B786C97-5B78-DB42-A446-6799E0E10D40}"/>
              </a:ext>
            </a:extLst>
          </p:cNvPr>
          <p:cNvSpPr txBox="1"/>
          <p:nvPr/>
        </p:nvSpPr>
        <p:spPr>
          <a:xfrm>
            <a:off x="352175" y="2227597"/>
            <a:ext cx="8467975" cy="2035301"/>
          </a:xfrm>
          <a:prstGeom prst="rect">
            <a:avLst/>
          </a:prstGeom>
          <a:noFill/>
        </p:spPr>
        <p:txBody>
          <a:bodyPr wrap="square" rtlCol="0">
            <a:spAutoFit/>
          </a:bodyPr>
          <a:lstStyle/>
          <a:p>
            <a:pPr marL="0" defTabSz="430213">
              <a:spcAft>
                <a:spcPts val="400"/>
              </a:spcAft>
              <a:buSzPct val="100000"/>
            </a:pPr>
            <a:r>
              <a:rPr lang="en-US" sz="2000" b="1" dirty="0">
                <a:solidFill>
                  <a:srgbClr val="000000"/>
                </a:solidFill>
                <a:latin typeface="Helvetica Neue" charset="0"/>
                <a:ea typeface="Helvetica Neue" charset="0"/>
                <a:cs typeface="Helvetica Neue" charset="0"/>
              </a:rPr>
              <a:t>Scale Example-based search </a:t>
            </a:r>
          </a:p>
          <a:p>
            <a:pPr marL="285750" indent="-285750" defTabSz="430213">
              <a:lnSpc>
                <a:spcPct val="150000"/>
              </a:lnSpc>
              <a:spcAft>
                <a:spcPts val="400"/>
              </a:spcAft>
              <a:buSzPct val="100000"/>
              <a:buFont typeface="Arial" charset="0"/>
              <a:buChar char="•"/>
            </a:pPr>
            <a:r>
              <a:rPr lang="mr-IN" sz="1600" dirty="0">
                <a:solidFill>
                  <a:srgbClr val="000000"/>
                </a:solidFill>
                <a:latin typeface="Helvetica Neue" charset="0"/>
                <a:ea typeface="Helvetica Neue" charset="0"/>
                <a:cs typeface="Helvetica Neue" charset="0"/>
              </a:rPr>
              <a:t>…</a:t>
            </a:r>
            <a:r>
              <a:rPr lang="en-US" sz="1600" dirty="0">
                <a:solidFill>
                  <a:srgbClr val="000000"/>
                </a:solidFill>
                <a:latin typeface="Helvetica Neue" charset="0"/>
                <a:ea typeface="Helvetica Neue" charset="0"/>
                <a:cs typeface="Helvetica Neue" charset="0"/>
              </a:rPr>
              <a:t> An approximate answer now is better than a precise answer in 1hour</a:t>
            </a:r>
          </a:p>
          <a:p>
            <a:pPr marL="285750" indent="-285750" defTabSz="430213">
              <a:lnSpc>
                <a:spcPct val="150000"/>
              </a:lnSpc>
              <a:spcAft>
                <a:spcPts val="400"/>
              </a:spcAft>
              <a:buSzPct val="100000"/>
              <a:buFont typeface="Arial" charset="0"/>
              <a:buChar char="•"/>
            </a:pPr>
            <a:r>
              <a:rPr lang="mr-IN" sz="1600" dirty="0">
                <a:solidFill>
                  <a:srgbClr val="000000"/>
                </a:solidFill>
                <a:latin typeface="Helvetica Neue" charset="0"/>
                <a:ea typeface="Helvetica Neue" charset="0"/>
                <a:cs typeface="Helvetica Neue" charset="0"/>
              </a:rPr>
              <a:t>…</a:t>
            </a:r>
            <a:r>
              <a:rPr lang="en-US" sz="1600" dirty="0">
                <a:solidFill>
                  <a:srgbClr val="000000"/>
                </a:solidFill>
                <a:latin typeface="Helvetica Neue" charset="0"/>
                <a:ea typeface="Helvetica Neue" charset="0"/>
                <a:cs typeface="Helvetica Neue" charset="0"/>
              </a:rPr>
              <a:t> Approximate answers can provide insights without being accurate </a:t>
            </a:r>
          </a:p>
          <a:p>
            <a:pPr defTabSz="430213">
              <a:lnSpc>
                <a:spcPct val="150000"/>
              </a:lnSpc>
              <a:spcAft>
                <a:spcPts val="400"/>
              </a:spcAft>
              <a:buSzPct val="100000"/>
            </a:pPr>
            <a:r>
              <a:rPr lang="en-US" sz="1600" dirty="0">
                <a:solidFill>
                  <a:srgbClr val="000000"/>
                </a:solidFill>
                <a:latin typeface="Helvetica Neue" charset="0"/>
                <a:ea typeface="Helvetica Neue" charset="0"/>
                <a:cs typeface="Helvetica Neue" charset="0"/>
              </a:rPr>
              <a:t>Exploratory queries retrieve large </a:t>
            </a:r>
            <a:r>
              <a:rPr lang="en-US" sz="1600" dirty="0" err="1">
                <a:solidFill>
                  <a:srgbClr val="000000"/>
                </a:solidFill>
                <a:latin typeface="Helvetica Neue" charset="0"/>
                <a:ea typeface="Helvetica Neue" charset="0"/>
                <a:cs typeface="Helvetica Neue" charset="0"/>
              </a:rPr>
              <a:t>resultsets</a:t>
            </a:r>
            <a:r>
              <a:rPr lang="en-US" sz="1600" dirty="0">
                <a:solidFill>
                  <a:srgbClr val="000000"/>
                </a:solidFill>
                <a:latin typeface="Helvetica Neue" charset="0"/>
                <a:ea typeface="Helvetica Neue" charset="0"/>
                <a:cs typeface="Helvetica Neue" charset="0"/>
              </a:rPr>
              <a:t>: the user needs only a glimpse to  figure out </a:t>
            </a:r>
          </a:p>
          <a:p>
            <a:pPr defTabSz="430213">
              <a:spcAft>
                <a:spcPts val="400"/>
              </a:spcAft>
              <a:buSzPct val="100000"/>
            </a:pPr>
            <a:r>
              <a:rPr lang="en-US" sz="1600" dirty="0">
                <a:solidFill>
                  <a:srgbClr val="000000"/>
                </a:solidFill>
                <a:latin typeface="Helvetica Neue" charset="0"/>
                <a:ea typeface="Helvetica Neue" charset="0"/>
                <a:cs typeface="Helvetica Neue" charset="0"/>
              </a:rPr>
              <a:t>									   if they are moving in the right direction!</a:t>
            </a:r>
          </a:p>
        </p:txBody>
      </p:sp>
      <p:pic>
        <p:nvPicPr>
          <p:cNvPr id="7" name="Picture 6">
            <a:extLst>
              <a:ext uri="{FF2B5EF4-FFF2-40B4-BE49-F238E27FC236}">
                <a16:creationId xmlns:a16="http://schemas.microsoft.com/office/drawing/2014/main" id="{6DF308C1-FC3A-3F49-BE25-E38F733482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98905" y="992467"/>
            <a:ext cx="1333500" cy="883920"/>
          </a:xfrm>
          <a:prstGeom prst="rect">
            <a:avLst/>
          </a:prstGeom>
        </p:spPr>
      </p:pic>
      <p:sp>
        <p:nvSpPr>
          <p:cNvPr id="8" name="Rounded Rectangle 7">
            <a:extLst>
              <a:ext uri="{FF2B5EF4-FFF2-40B4-BE49-F238E27FC236}">
                <a16:creationId xmlns:a16="http://schemas.microsoft.com/office/drawing/2014/main" id="{AEC35627-F16E-9A49-AEB1-A44B7EB4FDD9}"/>
              </a:ext>
            </a:extLst>
          </p:cNvPr>
          <p:cNvSpPr/>
          <p:nvPr/>
        </p:nvSpPr>
        <p:spPr>
          <a:xfrm>
            <a:off x="5084083" y="951458"/>
            <a:ext cx="2340000" cy="1008559"/>
          </a:xfrm>
          <a:prstGeom prst="roundRect">
            <a:avLst/>
          </a:prstGeom>
          <a:solidFill>
            <a:schemeClr val="accent2">
              <a:alpha val="88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latin typeface="Helvetica Neue Condensed" charset="0"/>
                <a:ea typeface="Helvetica Neue Condensed" charset="0"/>
                <a:cs typeface="Helvetica Neue Condensed" charset="0"/>
              </a:rPr>
              <a:t>Approximate</a:t>
            </a:r>
          </a:p>
          <a:p>
            <a:pPr algn="ctr"/>
            <a:r>
              <a:rPr lang="en-US" sz="2800" b="1" dirty="0">
                <a:latin typeface="Helvetica Neue Condensed" charset="0"/>
                <a:ea typeface="Helvetica Neue Condensed" charset="0"/>
                <a:cs typeface="Helvetica Neue Condensed" charset="0"/>
              </a:rPr>
              <a:t>Methods</a:t>
            </a:r>
          </a:p>
        </p:txBody>
      </p:sp>
      <p:sp>
        <p:nvSpPr>
          <p:cNvPr id="9" name="Right Arrow 8">
            <a:extLst>
              <a:ext uri="{FF2B5EF4-FFF2-40B4-BE49-F238E27FC236}">
                <a16:creationId xmlns:a16="http://schemas.microsoft.com/office/drawing/2014/main" id="{325D6E17-9844-6049-A328-BAA345370300}"/>
              </a:ext>
            </a:extLst>
          </p:cNvPr>
          <p:cNvSpPr/>
          <p:nvPr/>
        </p:nvSpPr>
        <p:spPr>
          <a:xfrm>
            <a:off x="4473311" y="1121763"/>
            <a:ext cx="512575" cy="639662"/>
          </a:xfrm>
          <a:prstGeom prst="rightArrow">
            <a:avLst>
              <a:gd name="adj1" fmla="val 50000"/>
              <a:gd name="adj2" fmla="val 50000"/>
            </a:avLst>
          </a:prstGeom>
          <a:solidFill>
            <a:schemeClr val="bg1"/>
          </a:solidFill>
          <a:ln w="31750">
            <a:solidFill>
              <a:srgbClr val="28509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FEA5341-747E-7143-8E3F-3A1330F0F568}"/>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22358888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3AA1B-4E07-8B40-B9D0-E324B70368B7}"/>
              </a:ext>
            </a:extLst>
          </p:cNvPr>
          <p:cNvSpPr>
            <a:spLocks noGrp="1"/>
          </p:cNvSpPr>
          <p:nvPr>
            <p:ph type="title"/>
          </p:nvPr>
        </p:nvSpPr>
        <p:spPr/>
        <p:txBody>
          <a:bodyPr/>
          <a:lstStyle/>
          <a:p>
            <a:r>
              <a:rPr lang="en-GB" dirty="0"/>
              <a:t>Features of Exploratory Search Systems</a:t>
            </a:r>
            <a:br>
              <a:rPr lang="en-GB" dirty="0"/>
            </a:br>
            <a:br>
              <a:rPr lang="en-GB" dirty="0"/>
            </a:br>
            <a:endParaRPr lang="en-US" dirty="0"/>
          </a:p>
        </p:txBody>
      </p:sp>
      <p:sp>
        <p:nvSpPr>
          <p:cNvPr id="4" name="Rectangle 3">
            <a:extLst>
              <a:ext uri="{FF2B5EF4-FFF2-40B4-BE49-F238E27FC236}">
                <a16:creationId xmlns:a16="http://schemas.microsoft.com/office/drawing/2014/main" id="{F7FF2E25-6640-3A40-B8AA-717CC8107780}"/>
              </a:ext>
            </a:extLst>
          </p:cNvPr>
          <p:cNvSpPr/>
          <p:nvPr/>
        </p:nvSpPr>
        <p:spPr>
          <a:xfrm>
            <a:off x="7041824" y="372651"/>
            <a:ext cx="2625365" cy="307777"/>
          </a:xfrm>
          <a:prstGeom prst="rect">
            <a:avLst/>
          </a:prstGeom>
        </p:spPr>
        <p:txBody>
          <a:bodyPr wrap="square">
            <a:spAutoFit/>
          </a:bodyPr>
          <a:lstStyle/>
          <a:p>
            <a:r>
              <a:rPr lang="en-GB" sz="1400" dirty="0">
                <a:latin typeface="ACaslonPro-Regular-Identity-H"/>
              </a:rPr>
              <a:t>[</a:t>
            </a:r>
            <a:r>
              <a:rPr lang="en-GB" sz="1400" dirty="0">
                <a:solidFill>
                  <a:srgbClr val="0072E5"/>
                </a:solidFill>
                <a:latin typeface="ACaslonPro-Regular-Identity-H"/>
              </a:rPr>
              <a:t>White and Roth</a:t>
            </a:r>
            <a:r>
              <a:rPr lang="en-GB" sz="1400" dirty="0">
                <a:latin typeface="ACaslonPro-Regular-Identity-H"/>
              </a:rPr>
              <a:t>, </a:t>
            </a:r>
            <a:r>
              <a:rPr lang="en-GB" sz="1400" dirty="0">
                <a:solidFill>
                  <a:srgbClr val="0072E5"/>
                </a:solidFill>
                <a:latin typeface="ACaslonPro-Regular-Identity-H"/>
              </a:rPr>
              <a:t>2009</a:t>
            </a:r>
            <a:r>
              <a:rPr lang="en-GB" sz="1400" dirty="0">
                <a:latin typeface="ACaslonPro-Regular-Identity-H"/>
              </a:rPr>
              <a:t>]</a:t>
            </a:r>
            <a:endParaRPr lang="en-GB" sz="1400" dirty="0">
              <a:effectLst/>
            </a:endParaRPr>
          </a:p>
        </p:txBody>
      </p:sp>
      <p:sp>
        <p:nvSpPr>
          <p:cNvPr id="5" name="Rectangle 4">
            <a:extLst>
              <a:ext uri="{FF2B5EF4-FFF2-40B4-BE49-F238E27FC236}">
                <a16:creationId xmlns:a16="http://schemas.microsoft.com/office/drawing/2014/main" id="{3BB48F76-0904-DB45-8ED0-9F2D243C3B14}"/>
              </a:ext>
            </a:extLst>
          </p:cNvPr>
          <p:cNvSpPr/>
          <p:nvPr/>
        </p:nvSpPr>
        <p:spPr>
          <a:xfrm>
            <a:off x="184420" y="818015"/>
            <a:ext cx="7591181" cy="3554819"/>
          </a:xfrm>
          <a:prstGeom prst="rect">
            <a:avLst/>
          </a:prstGeom>
        </p:spPr>
        <p:txBody>
          <a:bodyPr wrap="none">
            <a:spAutoFit/>
          </a:bodyPr>
          <a:lstStyle/>
          <a:p>
            <a:pPr>
              <a:lnSpc>
                <a:spcPct val="150000"/>
              </a:lnSpc>
            </a:pPr>
            <a:r>
              <a:rPr lang="en-GB" b="1" dirty="0">
                <a:latin typeface="Helvetica Neue" panose="02000503000000020004" pitchFamily="2" charset="0"/>
                <a:ea typeface="Helvetica Neue" panose="02000503000000020004" pitchFamily="2" charset="0"/>
                <a:cs typeface="Helvetica Neue" panose="02000503000000020004" pitchFamily="2" charset="0"/>
              </a:rPr>
              <a:t>Support querying and rapid query refinement: </a:t>
            </a:r>
            <a:endParaRPr lang="en-GB"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GB" dirty="0">
                <a:latin typeface="Helvetica Neue" panose="02000503000000020004" pitchFamily="2" charset="0"/>
                <a:ea typeface="Helvetica Neue" panose="02000503000000020004" pitchFamily="2" charset="0"/>
                <a:cs typeface="Helvetica Neue" panose="02000503000000020004" pitchFamily="2" charset="0"/>
              </a:rPr>
              <a:t>Offer facets and metadata-based </a:t>
            </a:r>
            <a:r>
              <a:rPr lang="en-GB" u="sng" dirty="0">
                <a:latin typeface="Helvetica Neue" panose="02000503000000020004" pitchFamily="2" charset="0"/>
                <a:ea typeface="Helvetica Neue" panose="02000503000000020004" pitchFamily="2" charset="0"/>
                <a:cs typeface="Helvetica Neue" panose="02000503000000020004" pitchFamily="2" charset="0"/>
              </a:rPr>
              <a:t>result filtering</a:t>
            </a:r>
          </a:p>
          <a:p>
            <a:pPr marL="285750" indent="-285750">
              <a:buFont typeface="Arial" panose="020B0604020202020204" pitchFamily="34" charset="0"/>
              <a:buChar char="•"/>
            </a:pPr>
            <a:r>
              <a:rPr lang="en-GB" dirty="0">
                <a:latin typeface="Helvetica Neue" panose="02000503000000020004" pitchFamily="2" charset="0"/>
                <a:ea typeface="Helvetica Neue" panose="02000503000000020004" pitchFamily="2" charset="0"/>
                <a:cs typeface="Helvetica Neue" panose="02000503000000020004" pitchFamily="2" charset="0"/>
              </a:rPr>
              <a:t>Leverage </a:t>
            </a:r>
            <a:r>
              <a:rPr lang="en-GB" u="sng" dirty="0">
                <a:latin typeface="Helvetica Neue" panose="02000503000000020004" pitchFamily="2" charset="0"/>
                <a:ea typeface="Helvetica Neue" panose="02000503000000020004" pitchFamily="2" charset="0"/>
                <a:cs typeface="Helvetica Neue" panose="02000503000000020004" pitchFamily="2" charset="0"/>
              </a:rPr>
              <a:t>search context</a:t>
            </a:r>
          </a:p>
          <a:p>
            <a:endParaRPr lang="en-GB" dirty="0">
              <a:latin typeface="Helvetica Neue" panose="02000503000000020004" pitchFamily="2" charset="0"/>
              <a:ea typeface="Helvetica Neue" panose="02000503000000020004" pitchFamily="2" charset="0"/>
              <a:cs typeface="Helvetica Neue" panose="02000503000000020004" pitchFamily="2" charset="0"/>
            </a:endParaRPr>
          </a:p>
          <a:p>
            <a:pPr>
              <a:lnSpc>
                <a:spcPct val="150000"/>
              </a:lnSpc>
            </a:pPr>
            <a:r>
              <a:rPr lang="en-GB" b="1" dirty="0">
                <a:latin typeface="Helvetica Neue" panose="02000503000000020004" pitchFamily="2" charset="0"/>
                <a:ea typeface="Helvetica Neue" panose="02000503000000020004" pitchFamily="2" charset="0"/>
                <a:cs typeface="Helvetica Neue" panose="02000503000000020004" pitchFamily="2" charset="0"/>
              </a:rPr>
              <a:t>Example-driven</a:t>
            </a:r>
            <a:r>
              <a:rPr lang="en-GB" dirty="0">
                <a:latin typeface="Helvetica Neue" panose="02000503000000020004" pitchFamily="2" charset="0"/>
                <a:ea typeface="Helvetica Neue" panose="02000503000000020004" pitchFamily="2" charset="0"/>
                <a:cs typeface="Helvetica Neue" panose="02000503000000020004" pitchFamily="2" charset="0"/>
              </a:rPr>
              <a:t> </a:t>
            </a:r>
          </a:p>
          <a:p>
            <a:pPr marL="285750" indent="-285750">
              <a:buFont typeface="Arial" panose="020B0604020202020204" pitchFamily="34" charset="0"/>
              <a:buChar char="•"/>
            </a:pPr>
            <a:r>
              <a:rPr lang="en-GB" dirty="0">
                <a:latin typeface="Helvetica Neue" panose="02000503000000020004" pitchFamily="2" charset="0"/>
                <a:ea typeface="Helvetica Neue" panose="02000503000000020004" pitchFamily="2" charset="0"/>
                <a:cs typeface="Helvetica Neue" panose="02000503000000020004" pitchFamily="2" charset="0"/>
              </a:rPr>
              <a:t>visualizations, summarizations, and </a:t>
            </a:r>
            <a:r>
              <a:rPr lang="en-GB" u="sng" dirty="0">
                <a:latin typeface="Helvetica Neue" panose="02000503000000020004" pitchFamily="2" charset="0"/>
                <a:ea typeface="Helvetica Neue" panose="02000503000000020004" pitchFamily="2" charset="0"/>
                <a:cs typeface="Helvetica Neue" panose="02000503000000020004" pitchFamily="2" charset="0"/>
              </a:rPr>
              <a:t>explanations</a:t>
            </a:r>
          </a:p>
          <a:p>
            <a:pPr marL="285750" indent="-285750">
              <a:buFont typeface="Arial" panose="020B0604020202020204" pitchFamily="34" charset="0"/>
              <a:buChar char="•"/>
            </a:pPr>
            <a:r>
              <a:rPr lang="en-GB" dirty="0">
                <a:latin typeface="Helvetica Neue" panose="02000503000000020004" pitchFamily="2" charset="0"/>
                <a:ea typeface="Helvetica Neue" panose="02000503000000020004" pitchFamily="2" charset="0"/>
                <a:cs typeface="Helvetica Neue" panose="02000503000000020004" pitchFamily="2" charset="0"/>
              </a:rPr>
              <a:t>paired with methods to </a:t>
            </a:r>
            <a:r>
              <a:rPr lang="en-GB" u="sng" dirty="0">
                <a:latin typeface="Helvetica Neue" panose="02000503000000020004" pitchFamily="2" charset="0"/>
                <a:ea typeface="Helvetica Neue" panose="02000503000000020004" pitchFamily="2" charset="0"/>
                <a:cs typeface="Helvetica Neue" panose="02000503000000020004" pitchFamily="2" charset="0"/>
              </a:rPr>
              <a:t>suggest</a:t>
            </a:r>
            <a:r>
              <a:rPr lang="en-GB" dirty="0">
                <a:latin typeface="Helvetica Neue" panose="02000503000000020004" pitchFamily="2" charset="0"/>
                <a:ea typeface="Helvetica Neue" panose="02000503000000020004" pitchFamily="2" charset="0"/>
                <a:cs typeface="Helvetica Neue" panose="02000503000000020004" pitchFamily="2" charset="0"/>
              </a:rPr>
              <a:t> further example-based explorations. </a:t>
            </a:r>
          </a:p>
          <a:p>
            <a:endParaRPr lang="en-GB" dirty="0">
              <a:latin typeface="Helvetica Neue" panose="02000503000000020004" pitchFamily="2" charset="0"/>
              <a:ea typeface="Helvetica Neue" panose="02000503000000020004" pitchFamily="2" charset="0"/>
              <a:cs typeface="Helvetica Neue" panose="02000503000000020004" pitchFamily="2" charset="0"/>
            </a:endParaRPr>
          </a:p>
          <a:p>
            <a:endParaRPr lang="en-GB" dirty="0">
              <a:latin typeface="Helvetica Neue" panose="02000503000000020004" pitchFamily="2" charset="0"/>
              <a:ea typeface="Helvetica Neue" panose="02000503000000020004" pitchFamily="2" charset="0"/>
              <a:cs typeface="Helvetica Neue" panose="02000503000000020004" pitchFamily="2" charset="0"/>
            </a:endParaRPr>
          </a:p>
          <a:p>
            <a:pPr>
              <a:lnSpc>
                <a:spcPct val="150000"/>
              </a:lnSpc>
            </a:pPr>
            <a:r>
              <a:rPr lang="en-GB" b="1" dirty="0">
                <a:latin typeface="Helvetica Neue" panose="02000503000000020004" pitchFamily="2" charset="0"/>
                <a:ea typeface="Helvetica Neue" panose="02000503000000020004" pitchFamily="2" charset="0"/>
                <a:cs typeface="Helvetica Neue" panose="02000503000000020004" pitchFamily="2" charset="0"/>
              </a:rPr>
              <a:t>Support learning and understanding</a:t>
            </a:r>
          </a:p>
          <a:p>
            <a:endParaRPr lang="en-GB" dirty="0">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TextBox 5">
            <a:extLst>
              <a:ext uri="{FF2B5EF4-FFF2-40B4-BE49-F238E27FC236}">
                <a16:creationId xmlns:a16="http://schemas.microsoft.com/office/drawing/2014/main" id="{E2374321-5739-F946-A4D3-B89C329B50B1}"/>
              </a:ext>
            </a:extLst>
          </p:cNvPr>
          <p:cNvSpPr txBox="1"/>
          <p:nvPr/>
        </p:nvSpPr>
        <p:spPr>
          <a:xfrm>
            <a:off x="5910263" y="1609528"/>
            <a:ext cx="3233737" cy="1131180"/>
          </a:xfrm>
          <a:prstGeom prst="rect">
            <a:avLst/>
          </a:prstGeom>
          <a:solidFill>
            <a:schemeClr val="accent1"/>
          </a:solidFill>
        </p:spPr>
        <p:txBody>
          <a:bodyPr wrap="square" lIns="108000" tIns="108000" rIns="108000" bIns="108000" rtlCol="0" anchor="ctr">
            <a:spAutoFit/>
          </a:bodyPr>
          <a:lstStyle/>
          <a:p>
            <a:pPr algn="ctr" defTabSz="430213">
              <a:spcAft>
                <a:spcPts val="400"/>
              </a:spcAft>
              <a:buSzPct val="100000"/>
            </a:pPr>
            <a:r>
              <a:rPr lang="en-GB" sz="28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Via Interactivity </a:t>
            </a:r>
          </a:p>
          <a:p>
            <a:pPr algn="ctr" defTabSz="430213">
              <a:spcAft>
                <a:spcPts val="400"/>
              </a:spcAft>
              <a:buSzPct val="100000"/>
            </a:pPr>
            <a:r>
              <a:rPr lang="en-GB" sz="28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&amp; Personalization! </a:t>
            </a:r>
          </a:p>
        </p:txBody>
      </p:sp>
      <p:sp>
        <p:nvSpPr>
          <p:cNvPr id="8" name="TextBox 7">
            <a:extLst>
              <a:ext uri="{FF2B5EF4-FFF2-40B4-BE49-F238E27FC236}">
                <a16:creationId xmlns:a16="http://schemas.microsoft.com/office/drawing/2014/main" id="{648603E1-FBD6-184B-89B0-BB8BA9EC7230}"/>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9047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C2723BA1-8471-AA40-BA57-9ABA96AC60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4720" y="875272"/>
            <a:ext cx="5623715" cy="3392956"/>
          </a:xfrm>
          <a:prstGeom prst="rect">
            <a:avLst/>
          </a:prstGeom>
        </p:spPr>
      </p:pic>
      <p:sp>
        <p:nvSpPr>
          <p:cNvPr id="41" name="Title 1">
            <a:extLst>
              <a:ext uri="{FF2B5EF4-FFF2-40B4-BE49-F238E27FC236}">
                <a16:creationId xmlns:a16="http://schemas.microsoft.com/office/drawing/2014/main" id="{4D80C00E-C264-2E4A-AA58-D82DA0646E11}"/>
              </a:ext>
            </a:extLst>
          </p:cNvPr>
          <p:cNvSpPr>
            <a:spLocks noGrp="1"/>
          </p:cNvSpPr>
          <p:nvPr>
            <p:ph type="title"/>
          </p:nvPr>
        </p:nvSpPr>
        <p:spPr>
          <a:xfrm>
            <a:off x="329184" y="235064"/>
            <a:ext cx="8117206" cy="430887"/>
          </a:xfrm>
        </p:spPr>
        <p:txBody>
          <a:bodyPr/>
          <a:lstStyle/>
          <a:p>
            <a:r>
              <a:rPr lang="en-GB" dirty="0"/>
              <a:t>Interactive Example Based Exploration System?</a:t>
            </a:r>
            <a:endParaRPr lang="en-US" dirty="0"/>
          </a:p>
        </p:txBody>
      </p:sp>
      <p:sp>
        <p:nvSpPr>
          <p:cNvPr id="42" name="TextBox 41">
            <a:extLst>
              <a:ext uri="{FF2B5EF4-FFF2-40B4-BE49-F238E27FC236}">
                <a16:creationId xmlns:a16="http://schemas.microsoft.com/office/drawing/2014/main" id="{D56B0786-7FA4-A84D-BDA5-60C0E47CF5D7}"/>
              </a:ext>
            </a:extLst>
          </p:cNvPr>
          <p:cNvSpPr txBox="1"/>
          <p:nvPr/>
        </p:nvSpPr>
        <p:spPr>
          <a:xfrm>
            <a:off x="6127423" y="829559"/>
            <a:ext cx="3016577" cy="4390946"/>
          </a:xfrm>
          <a:prstGeom prst="rect">
            <a:avLst/>
          </a:prstGeom>
          <a:noFill/>
        </p:spPr>
        <p:txBody>
          <a:bodyPr wrap="square" rtlCol="0">
            <a:spAutoFit/>
          </a:bodyPr>
          <a:lstStyle/>
          <a:p>
            <a:pPr marL="0" defTabSz="430213">
              <a:spcAft>
                <a:spcPts val="400"/>
              </a:spcAft>
              <a:buSzPct val="100000"/>
            </a:pPr>
            <a:r>
              <a:rPr lang="en-US" sz="16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Requires:</a:t>
            </a:r>
          </a:p>
          <a:p>
            <a:pPr marL="0" defTabSz="430213">
              <a:spcAft>
                <a:spcPts val="400"/>
              </a:spcAft>
              <a:buSzPct val="100000"/>
            </a:pPr>
            <a:endParaRPr lang="en-US" sz="16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defTabSz="430213">
              <a:spcAft>
                <a:spcPts val="400"/>
              </a:spcAft>
              <a:buSzPct val="100000"/>
            </a:pPr>
            <a:r>
              <a:rPr lang="en-GB"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Fast Query Processing </a:t>
            </a:r>
            <a:endParaRPr lang="en-GB" sz="16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p>
            <a:pPr defTabSz="430213">
              <a:spcAft>
                <a:spcPts val="400"/>
              </a:spcAft>
              <a:buSzPct val="100000"/>
            </a:pPr>
            <a:r>
              <a:rPr lang="en-GB" sz="1200" dirty="0">
                <a:latin typeface="Helvetica Neue" panose="02000503000000020004" pitchFamily="2" charset="0"/>
                <a:ea typeface="Helvetica Neue" panose="02000503000000020004" pitchFamily="2" charset="0"/>
                <a:cs typeface="Helvetica Neue" panose="02000503000000020004" pitchFamily="2" charset="0"/>
              </a:rPr>
              <a:t>Avoid the full </a:t>
            </a:r>
            <a:r>
              <a:rPr lang="en-GB" sz="1200" dirty="0" err="1">
                <a:latin typeface="Helvetica Neue" panose="02000503000000020004" pitchFamily="2" charset="0"/>
                <a:ea typeface="Helvetica Neue" panose="02000503000000020004" pitchFamily="2" charset="0"/>
                <a:cs typeface="Helvetica Neue" panose="02000503000000020004" pitchFamily="2" charset="0"/>
              </a:rPr>
              <a:t>recomputation</a:t>
            </a:r>
            <a:r>
              <a:rPr lang="en-GB" sz="1200" dirty="0">
                <a:latin typeface="Helvetica Neue" panose="02000503000000020004" pitchFamily="2" charset="0"/>
                <a:ea typeface="Helvetica Neue" panose="02000503000000020004" pitchFamily="2" charset="0"/>
                <a:cs typeface="Helvetica Neue" panose="02000503000000020004" pitchFamily="2" charset="0"/>
              </a:rPr>
              <a:t> of a query </a:t>
            </a:r>
            <a:endParaRPr lang="en-GB" sz="1100" dirty="0">
              <a:latin typeface="Helvetica Neue" panose="02000503000000020004" pitchFamily="2" charset="0"/>
              <a:ea typeface="Helvetica Neue" panose="02000503000000020004" pitchFamily="2" charset="0"/>
              <a:cs typeface="Helvetica Neue" panose="02000503000000020004" pitchFamily="2" charset="0"/>
            </a:endParaRPr>
          </a:p>
          <a:p>
            <a:pPr defTabSz="430213">
              <a:spcAft>
                <a:spcPts val="400"/>
              </a:spcAft>
              <a:buSzPct val="100000"/>
            </a:pPr>
            <a:r>
              <a:rPr lang="en-GB" sz="1200" dirty="0">
                <a:latin typeface="Helvetica Neue" panose="02000503000000020004" pitchFamily="2" charset="0"/>
                <a:ea typeface="Helvetica Neue" panose="02000503000000020004" pitchFamily="2" charset="0"/>
                <a:cs typeface="Helvetica Neue" panose="02000503000000020004" pitchFamily="2" charset="0"/>
              </a:rPr>
              <a:t>Limit the computation to only a sample </a:t>
            </a:r>
            <a:endParaRPr lang="en-GB" sz="1100" dirty="0">
              <a:latin typeface="Helvetica Neue" panose="02000503000000020004" pitchFamily="2" charset="0"/>
              <a:ea typeface="Helvetica Neue" panose="02000503000000020004" pitchFamily="2" charset="0"/>
              <a:cs typeface="Helvetica Neue" panose="02000503000000020004" pitchFamily="2" charset="0"/>
            </a:endParaRPr>
          </a:p>
          <a:p>
            <a:pPr defTabSz="430213">
              <a:spcAft>
                <a:spcPts val="400"/>
              </a:spcAft>
              <a:buSzPct val="100000"/>
            </a:pPr>
            <a:r>
              <a:rPr lang="en-GB" sz="1200" dirty="0">
                <a:latin typeface="Helvetica Neue" panose="02000503000000020004" pitchFamily="2" charset="0"/>
                <a:ea typeface="Helvetica Neue" panose="02000503000000020004" pitchFamily="2" charset="0"/>
                <a:cs typeface="Helvetica Neue" panose="02000503000000020004" pitchFamily="2" charset="0"/>
              </a:rPr>
              <a:t>Adaptive query executions </a:t>
            </a:r>
            <a:endParaRPr lang="en-GB" sz="1100" dirty="0">
              <a:latin typeface="Helvetica Neue" panose="02000503000000020004" pitchFamily="2" charset="0"/>
              <a:ea typeface="Helvetica Neue" panose="02000503000000020004" pitchFamily="2" charset="0"/>
              <a:cs typeface="Helvetica Neue" panose="02000503000000020004" pitchFamily="2" charset="0"/>
            </a:endParaRPr>
          </a:p>
          <a:p>
            <a:pPr defTabSz="430213">
              <a:spcAft>
                <a:spcPts val="400"/>
              </a:spcAft>
              <a:buSzPct val="100000"/>
            </a:pPr>
            <a:r>
              <a:rPr lang="en-GB" sz="1200" dirty="0">
                <a:latin typeface="Helvetica Neue" panose="02000503000000020004" pitchFamily="2" charset="0"/>
                <a:ea typeface="Helvetica Neue" panose="02000503000000020004" pitchFamily="2" charset="0"/>
                <a:cs typeface="Helvetica Neue" panose="02000503000000020004" pitchFamily="2" charset="0"/>
              </a:rPr>
              <a:t>Adaptive data-structures and indexes, </a:t>
            </a:r>
            <a:endParaRPr lang="en-GB" sz="1100" dirty="0">
              <a:latin typeface="Helvetica Neue" panose="02000503000000020004" pitchFamily="2" charset="0"/>
              <a:ea typeface="Helvetica Neue" panose="02000503000000020004" pitchFamily="2" charset="0"/>
              <a:cs typeface="Helvetica Neue" panose="02000503000000020004" pitchFamily="2" charset="0"/>
            </a:endParaRPr>
          </a:p>
          <a:p>
            <a:pPr marL="0" defTabSz="430213">
              <a:spcAft>
                <a:spcPts val="400"/>
              </a:spcAft>
              <a:buSzPct val="100000"/>
            </a:pPr>
            <a:endPar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defTabSz="430213">
              <a:spcAft>
                <a:spcPts val="400"/>
              </a:spcAft>
              <a:buSzPct val="100000"/>
            </a:pPr>
            <a:r>
              <a:rPr lang="en-GB"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Automatic Result Analysis </a:t>
            </a:r>
            <a:endParaRPr lang="en-GB" sz="16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p>
            <a:pPr defTabSz="430213">
              <a:spcAft>
                <a:spcPts val="400"/>
              </a:spcAft>
              <a:buSzPct val="100000"/>
            </a:pPr>
            <a:r>
              <a:rPr lang="en-GB" sz="1400" dirty="0">
                <a:latin typeface="Helvetica Neue" panose="02000503000000020004" pitchFamily="2" charset="0"/>
                <a:ea typeface="Helvetica Neue" panose="02000503000000020004" pitchFamily="2" charset="0"/>
                <a:cs typeface="Helvetica Neue" panose="02000503000000020004" pitchFamily="2" charset="0"/>
              </a:rPr>
              <a:t>Automatically identify peculiar characteristics,</a:t>
            </a:r>
          </a:p>
          <a:p>
            <a:pPr defTabSz="430213">
              <a:spcAft>
                <a:spcPts val="400"/>
              </a:spcAft>
              <a:buSzPct val="100000"/>
            </a:pPr>
            <a:r>
              <a:rPr lang="en-GB" sz="1400" dirty="0">
                <a:latin typeface="Helvetica Neue" panose="02000503000000020004" pitchFamily="2" charset="0"/>
                <a:ea typeface="Helvetica Neue" panose="02000503000000020004" pitchFamily="2" charset="0"/>
                <a:cs typeface="Helvetica Neue" panose="02000503000000020004" pitchFamily="2" charset="0"/>
              </a:rPr>
              <a:t>Data-summarization techniques Learn user interests automatically</a:t>
            </a:r>
            <a:endParaRPr lang="en-GB" sz="1200" dirty="0">
              <a:latin typeface="Helvetica Neue" panose="02000503000000020004" pitchFamily="2" charset="0"/>
              <a:ea typeface="Helvetica Neue" panose="02000503000000020004" pitchFamily="2" charset="0"/>
              <a:cs typeface="Helvetica Neue" panose="02000503000000020004" pitchFamily="2" charset="0"/>
            </a:endParaRPr>
          </a:p>
          <a:p>
            <a:pPr marL="0" defTabSz="430213">
              <a:spcAft>
                <a:spcPts val="400"/>
              </a:spcAft>
              <a:buSzPct val="100000"/>
            </a:pPr>
            <a:endPar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0" defTabSz="430213">
              <a:spcAft>
                <a:spcPts val="400"/>
              </a:spcAft>
              <a:buSzPct val="100000"/>
            </a:pPr>
            <a:endPar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0" defTabSz="430213">
              <a:spcAft>
                <a:spcPts val="400"/>
              </a:spcAft>
              <a:buSzPct val="100000"/>
            </a:pPr>
            <a:endPar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CF53592D-8B45-334D-84BC-3A0415105E74}"/>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extBox 2">
            <a:extLst>
              <a:ext uri="{FF2B5EF4-FFF2-40B4-BE49-F238E27FC236}">
                <a16:creationId xmlns:a16="http://schemas.microsoft.com/office/drawing/2014/main" id="{D6C7A154-8C75-674A-A1A7-3721876B1B76}"/>
              </a:ext>
            </a:extLst>
          </p:cNvPr>
          <p:cNvSpPr txBox="1"/>
          <p:nvPr/>
        </p:nvSpPr>
        <p:spPr>
          <a:xfrm>
            <a:off x="204720" y="2047113"/>
            <a:ext cx="475170" cy="386644"/>
          </a:xfrm>
          <a:prstGeom prst="rect">
            <a:avLst/>
          </a:prstGeom>
          <a:noFill/>
          <a:ln w="15875">
            <a:solidFill>
              <a:srgbClr val="44546A"/>
            </a:solidFill>
          </a:ln>
        </p:spPr>
        <p:txBody>
          <a:bodyPr wrap="square" lIns="36000" rIns="36000" rtlCol="0">
            <a:spAutoFit/>
          </a:bodyPr>
          <a:lstStyle/>
          <a:p>
            <a:pPr marL="0" algn="ctr" defTabSz="430213">
              <a:lnSpc>
                <a:spcPct val="50000"/>
              </a:lnSpc>
              <a:spcAft>
                <a:spcPts val="400"/>
              </a:spcAft>
              <a:buSzPct val="100000"/>
            </a:pPr>
            <a:r>
              <a:rPr lang="en-GB"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Dynamic</a:t>
            </a:r>
          </a:p>
          <a:p>
            <a:pPr marL="0" algn="ctr" defTabSz="430213">
              <a:lnSpc>
                <a:spcPct val="50000"/>
              </a:lnSpc>
              <a:spcAft>
                <a:spcPts val="400"/>
              </a:spcAft>
              <a:buSzPct val="100000"/>
            </a:pPr>
            <a:r>
              <a:rPr lang="en-GB"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User </a:t>
            </a:r>
          </a:p>
          <a:p>
            <a:pPr marL="0" algn="ctr" defTabSz="430213">
              <a:lnSpc>
                <a:spcPct val="50000"/>
              </a:lnSpc>
              <a:spcAft>
                <a:spcPts val="400"/>
              </a:spcAft>
              <a:buSzPct val="100000"/>
            </a:pPr>
            <a:r>
              <a:rPr lang="en-GB"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Profile</a:t>
            </a:r>
          </a:p>
        </p:txBody>
      </p:sp>
    </p:spTree>
    <p:extLst>
      <p:ext uri="{BB962C8B-B14F-4D97-AF65-F5344CB8AC3E}">
        <p14:creationId xmlns:p14="http://schemas.microsoft.com/office/powerpoint/2010/main" val="33816053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10263" y="273842"/>
            <a:ext cx="3154906" cy="4767263"/>
          </a:xfrm>
        </p:spPr>
        <p:txBody>
          <a:bodyPr vert="horz" lIns="91440" tIns="45720" rIns="91440" bIns="45720" rtlCol="0" anchor="ctr">
            <a:noAutofit/>
          </a:bodyPr>
          <a:lstStyle/>
          <a:p>
            <a:pPr algn="ctr" defTabSz="914400">
              <a:lnSpc>
                <a:spcPct val="90000"/>
              </a:lnSpc>
            </a:pPr>
            <a:r>
              <a:rPr lang="en-US" sz="3200" b="1" dirty="0">
                <a:solidFill>
                  <a:schemeClr val="tx1"/>
                </a:solidFill>
                <a:latin typeface="Helvetica Neue Condensed Black" charset="0"/>
                <a:ea typeface="Helvetica Neue Condensed Black" charset="0"/>
                <a:cs typeface="Helvetica Neue Condensed Black" charset="0"/>
              </a:rPr>
              <a:t>ADOPT HETEROGENEITY</a:t>
            </a:r>
            <a:br>
              <a:rPr lang="en-US" sz="3200" dirty="0">
                <a:solidFill>
                  <a:schemeClr val="tx1"/>
                </a:solidFill>
                <a:latin typeface="Helvetica Neue" charset="0"/>
                <a:ea typeface="Helvetica Neue" charset="0"/>
                <a:cs typeface="Helvetica Neue" charset="0"/>
              </a:rPr>
            </a:br>
            <a:br>
              <a:rPr lang="en-US" sz="3200" dirty="0">
                <a:solidFill>
                  <a:schemeClr val="tx1"/>
                </a:solidFill>
                <a:latin typeface="Helvetica Neue" charset="0"/>
                <a:ea typeface="Helvetica Neue" charset="0"/>
                <a:cs typeface="Helvetica Neue" charset="0"/>
              </a:rPr>
            </a:br>
            <a:r>
              <a:rPr lang="en-US" sz="2000" dirty="0">
                <a:solidFill>
                  <a:schemeClr val="tx1"/>
                </a:solidFill>
                <a:latin typeface="Helvetica Neue Thin" panose="020B0403020202020204" pitchFamily="34" charset="0"/>
                <a:ea typeface="Helvetica Neue Thin" panose="020B0403020202020204" pitchFamily="34" charset="0"/>
                <a:cs typeface="Helvetica Neue Condensed" charset="0"/>
              </a:rPr>
              <a:t>Need for solutions that </a:t>
            </a:r>
            <a:br>
              <a:rPr lang="en-US" sz="2000" b="1" dirty="0">
                <a:solidFill>
                  <a:schemeClr val="tx1"/>
                </a:solidFill>
                <a:latin typeface="Helvetica Neue Condensed" charset="0"/>
                <a:ea typeface="Helvetica Neue Condensed" charset="0"/>
                <a:cs typeface="Helvetica Neue Condensed" charset="0"/>
              </a:rPr>
            </a:br>
            <a:r>
              <a:rPr lang="en-US" sz="18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operate across different models</a:t>
            </a:r>
            <a:br>
              <a:rPr lang="en-US" sz="18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br>
            <a:br>
              <a:rPr lang="en-US" sz="18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operate on heterogeneous datastores</a:t>
            </a:r>
            <a:br>
              <a:rPr lang="en-US" sz="18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br>
            <a:br>
              <a:rPr lang="en-US" sz="18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dataset search </a:t>
            </a:r>
            <a:br>
              <a:rPr lang="en-US" sz="18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br>
            <a:br>
              <a:rPr lang="en-US" sz="18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600" i="1" dirty="0">
                <a:solidFill>
                  <a:schemeClr val="tx1"/>
                </a:solidFill>
                <a:latin typeface="Helvetica Neue UltraLight" panose="02000206000000020004" pitchFamily="2" charset="0"/>
                <a:ea typeface="Helvetica Neue UltraLight" panose="02000206000000020004" pitchFamily="2" charset="0"/>
                <a:cs typeface="Helvetica Neue Condensed" panose="02000503000000020004" pitchFamily="2" charset="0"/>
              </a:rPr>
              <a:t>Data Lakes??</a:t>
            </a:r>
            <a:r>
              <a:rPr lang="en-US" sz="1600" i="1" dirty="0">
                <a:solidFill>
                  <a:prstClr val="black"/>
                </a:solidFill>
                <a:latin typeface="Helvetica Neue UltraLight" panose="02000206000000020004" pitchFamily="2" charset="0"/>
                <a:ea typeface="Helvetica Neue UltraLight" panose="02000206000000020004" pitchFamily="2" charset="0"/>
                <a:cs typeface="Helvetica Neue Condensed" panose="02000503000000020004" pitchFamily="2" charset="0"/>
              </a:rPr>
              <a:t> </a:t>
            </a:r>
            <a:r>
              <a:rPr lang="en-US" sz="1600" b="1" dirty="0">
                <a:solidFill>
                  <a:prstClr val="black"/>
                </a:solidFill>
                <a:latin typeface="Helvetica Neue UltraLight" panose="02000206000000020004" pitchFamily="2" charset="0"/>
                <a:ea typeface="Helvetica Neue UltraLight" panose="02000206000000020004" pitchFamily="2" charset="0"/>
                <a:cs typeface="Helvetica Neue Condensed" panose="02000503000000020004" pitchFamily="2" charset="0"/>
              </a:rPr>
              <a:t> </a:t>
            </a:r>
            <a:br>
              <a:rPr lang="en-US" sz="1600" b="1" dirty="0">
                <a:solidFill>
                  <a:prstClr val="black"/>
                </a:solidFill>
                <a:latin typeface="Helvetica Neue UltraLight" panose="02000206000000020004" pitchFamily="2" charset="0"/>
                <a:ea typeface="Helvetica Neue UltraLight" panose="02000206000000020004" pitchFamily="2" charset="0"/>
                <a:cs typeface="Helvetica Neue Condensed" panose="02000503000000020004" pitchFamily="2" charset="0"/>
              </a:rPr>
            </a:br>
            <a:r>
              <a:rPr lang="en-US" sz="1600" u="sng" dirty="0">
                <a:solidFill>
                  <a:prstClr val="black"/>
                </a:solidFill>
                <a:latin typeface="Helvetica Neue UltraLight" panose="02000206000000020004" pitchFamily="2" charset="0"/>
                <a:ea typeface="Helvetica Neue UltraLight" panose="02000206000000020004" pitchFamily="2" charset="0"/>
                <a:cs typeface="Helvetica Neue Condensed" panose="02000503000000020004" pitchFamily="2" charset="0"/>
              </a:rPr>
              <a:t>better</a:t>
            </a:r>
            <a:br>
              <a:rPr lang="en-US" sz="1600" i="1" u="sng" dirty="0">
                <a:solidFill>
                  <a:prstClr val="black"/>
                </a:solidFill>
                <a:latin typeface="Helvetica Neue UltraLight" panose="02000206000000020004" pitchFamily="2" charset="0"/>
                <a:ea typeface="Helvetica Neue UltraLight" panose="02000206000000020004" pitchFamily="2" charset="0"/>
                <a:cs typeface="Helvetica Neue Condensed" panose="02000503000000020004" pitchFamily="2" charset="0"/>
              </a:rPr>
            </a:br>
            <a:r>
              <a:rPr lang="en-US" sz="1600" i="1" dirty="0">
                <a:solidFill>
                  <a:prstClr val="black"/>
                </a:solidFill>
                <a:latin typeface="Helvetica Neue UltraLight" panose="02000206000000020004" pitchFamily="2" charset="0"/>
                <a:ea typeface="Helvetica Neue UltraLight" panose="02000206000000020004" pitchFamily="2" charset="0"/>
                <a:cs typeface="Helvetica Neue Condensed" panose="02000503000000020004" pitchFamily="2" charset="0"/>
              </a:rPr>
              <a:t>Semantic Data Lakes??</a:t>
            </a:r>
            <a:endParaRPr lang="en-US" sz="3600" i="1" dirty="0">
              <a:solidFill>
                <a:schemeClr val="tx1"/>
              </a:solidFill>
              <a:latin typeface="Helvetica Neue UltraLight" panose="02000206000000020004" pitchFamily="2" charset="0"/>
              <a:ea typeface="Helvetica Neue UltraLight" panose="02000206000000020004" pitchFamily="2" charset="0"/>
              <a:cs typeface="Helvetica Neue Condensed" panose="02000503000000020004" pitchFamily="2" charset="0"/>
            </a:endParaRPr>
          </a:p>
        </p:txBody>
      </p:sp>
      <p:sp>
        <p:nvSpPr>
          <p:cNvPr id="5" name="Footer Placeholder 4"/>
          <p:cNvSpPr>
            <a:spLocks noGrp="1"/>
          </p:cNvSpPr>
          <p:nvPr>
            <p:ph type="ftr" sz="quarter" idx="11"/>
          </p:nvPr>
        </p:nvSpPr>
        <p:spPr>
          <a:xfrm>
            <a:off x="417073" y="4767262"/>
            <a:ext cx="4303274" cy="273844"/>
          </a:xfrm>
          <a:noFill/>
        </p:spPr>
        <p:txBody>
          <a:bodyPr vert="horz" lIns="91440" tIns="45720" rIns="91440" bIns="45720" rtlCol="0" anchor="ctr">
            <a:normAutofit/>
          </a:bodyPr>
          <a:lstStyle/>
          <a:p>
            <a:pPr algn="l">
              <a:lnSpc>
                <a:spcPct val="90000"/>
              </a:lnSpc>
              <a:spcAft>
                <a:spcPts val="600"/>
              </a:spcAft>
            </a:pPr>
            <a:r>
              <a:rPr lang="en-US" sz="1200" kern="1200">
                <a:solidFill>
                  <a:srgbClr val="FFFFFF"/>
                </a:solidFill>
                <a:latin typeface="+mn-lt"/>
                <a:ea typeface="+mn-ea"/>
                <a:cs typeface="+mn-cs"/>
              </a:rPr>
              <a:t>D. Mottin, M. Lissandrini, T. Palpanas, Y. Velegrakis</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r="-49000"/>
          <a:stretch/>
        </p:blipFill>
        <p:spPr>
          <a:xfrm>
            <a:off x="0" y="0"/>
            <a:ext cx="8475132" cy="5143500"/>
          </a:xfrm>
          <a:prstGeom prst="rect">
            <a:avLst/>
          </a:prstGeom>
        </p:spPr>
      </p:pic>
      <p:sp>
        <p:nvSpPr>
          <p:cNvPr id="7" name="Footer Placeholder 4">
            <a:extLst>
              <a:ext uri="{FF2B5EF4-FFF2-40B4-BE49-F238E27FC236}">
                <a16:creationId xmlns:a16="http://schemas.microsoft.com/office/drawing/2014/main" id="{D63BC4F5-6EBA-0041-8E03-492A89EDDF32}"/>
              </a:ext>
            </a:extLst>
          </p:cNvPr>
          <p:cNvSpPr txBox="1">
            <a:spLocks/>
          </p:cNvSpPr>
          <p:nvPr/>
        </p:nvSpPr>
        <p:spPr>
          <a:xfrm>
            <a:off x="2303086" y="4703366"/>
            <a:ext cx="3086100" cy="273844"/>
          </a:xfrm>
          <a:prstGeom prst="rect">
            <a:avLst/>
          </a:prstGeom>
        </p:spPr>
        <p:txBody>
          <a:bodyPr vert="horz" lIns="91440" tIns="45720" rIns="91440" bIns="45720" rtlCol="0" anchor="ctr">
            <a:normAutofit fontScale="85000" lnSpcReduction="10000"/>
          </a:bodyPr>
          <a:lstStyle>
            <a:defPPr>
              <a:defRPr lang="en-US"/>
            </a:defPPr>
            <a:lvl1pPr marL="0" algn="ctr" defTabSz="457200" rtl="0" eaLnBrk="1" latinLnBrk="0" hangingPunct="1">
              <a:defRPr lang="en-US" sz="1000" b="0" i="0" kern="1200" dirty="0">
                <a:solidFill>
                  <a:srgbClr val="285096"/>
                </a:solidFill>
                <a:latin typeface="Helvetica Neue"/>
                <a:ea typeface="+mn-ea"/>
                <a:cs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lnSpc>
                <a:spcPct val="90000"/>
              </a:lnSpc>
              <a:spcAft>
                <a:spcPts val="600"/>
              </a:spcAft>
            </a:pPr>
            <a:r>
              <a:rPr lang="en-GB" sz="1200">
                <a:solidFill>
                  <a:schemeClr val="bg1"/>
                </a:solidFill>
                <a:latin typeface="+mn-lt"/>
                <a:cs typeface="+mn-cs"/>
              </a:rPr>
              <a:t>M. Lissandrini,  D. Mottin, T. Palpanas, Y. Velegrakis</a:t>
            </a:r>
          </a:p>
        </p:txBody>
      </p:sp>
    </p:spTree>
    <p:extLst>
      <p:ext uri="{BB962C8B-B14F-4D97-AF65-F5344CB8AC3E}">
        <p14:creationId xmlns:p14="http://schemas.microsoft.com/office/powerpoint/2010/main" val="44200177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1"/>
            <a:ext cx="5529834" cy="5143489"/>
          </a:xfrm>
          <a:prstGeom prst="rect">
            <a:avLst/>
          </a:prstGeom>
        </p:spPr>
      </p:pic>
      <p:sp>
        <p:nvSpPr>
          <p:cNvPr id="3" name="Title 2"/>
          <p:cNvSpPr>
            <a:spLocks noGrp="1"/>
          </p:cNvSpPr>
          <p:nvPr>
            <p:ph type="title"/>
          </p:nvPr>
        </p:nvSpPr>
        <p:spPr>
          <a:xfrm>
            <a:off x="5910263" y="231775"/>
            <a:ext cx="2909887" cy="3476625"/>
          </a:xfrm>
        </p:spPr>
        <p:txBody>
          <a:bodyPr vert="horz" lIns="91440" tIns="45720" rIns="91440" bIns="45720" rtlCol="0" anchor="t">
            <a:noAutofit/>
          </a:bodyPr>
          <a:lstStyle/>
          <a:p>
            <a:pPr defTabSz="914400">
              <a:lnSpc>
                <a:spcPct val="90000"/>
              </a:lnSpc>
            </a:pPr>
            <a:r>
              <a:rPr lang="en-US" b="1" dirty="0">
                <a:solidFill>
                  <a:schemeClr val="tx1"/>
                </a:solidFill>
                <a:latin typeface="Helvetica Neue Condensed Black" charset="0"/>
                <a:ea typeface="Helvetica Neue Condensed Black" charset="0"/>
                <a:cs typeface="Helvetica Neue Condensed Black" charset="0"/>
              </a:rPr>
              <a:t>DEMOCRATIZATION</a:t>
            </a:r>
            <a:br>
              <a:rPr lang="en-US" sz="2000" b="1" dirty="0">
                <a:solidFill>
                  <a:schemeClr val="tx1"/>
                </a:solidFill>
                <a:latin typeface="Helvetica Neue Condensed Black" charset="0"/>
                <a:ea typeface="Helvetica Neue Condensed Black" charset="0"/>
                <a:cs typeface="Helvetica Neue Condensed Black" charset="0"/>
              </a:rPr>
            </a:br>
            <a:r>
              <a:rPr lang="en-US" sz="2400" b="1" dirty="0">
                <a:solidFill>
                  <a:schemeClr val="tx1"/>
                </a:solidFill>
                <a:latin typeface="Helvetica Neue Condensed Black" charset="0"/>
                <a:ea typeface="Helvetica Neue Condensed Black" charset="0"/>
                <a:cs typeface="Helvetica Neue Condensed Black" charset="0"/>
              </a:rPr>
              <a:t>easy access to data </a:t>
            </a:r>
            <a:br>
              <a:rPr lang="en-US" sz="2400" b="1" dirty="0">
                <a:solidFill>
                  <a:schemeClr val="tx1"/>
                </a:solidFill>
                <a:latin typeface="Helvetica Neue Condensed Black" charset="0"/>
                <a:ea typeface="Helvetica Neue Condensed Black" charset="0"/>
                <a:cs typeface="Helvetica Neue Condensed Black" charset="0"/>
              </a:rPr>
            </a:br>
            <a:br>
              <a:rPr lang="en-US" sz="3600" b="1" dirty="0">
                <a:solidFill>
                  <a:schemeClr val="tx1"/>
                </a:solidFill>
                <a:latin typeface="Helvetica Neue Condensed Black" charset="0"/>
                <a:ea typeface="Helvetica Neue Condensed Black" charset="0"/>
                <a:cs typeface="Helvetica Neue Condensed Black" charset="0"/>
              </a:rPr>
            </a:br>
            <a:r>
              <a:rPr lang="en-US" sz="1800" dirty="0">
                <a:solidFill>
                  <a:schemeClr val="tx1"/>
                </a:solidFill>
                <a:latin typeface="Helvetica Neue Thin" panose="020B0403020202020204" pitchFamily="34" charset="0"/>
                <a:ea typeface="Helvetica Neue Thin" panose="020B0403020202020204" pitchFamily="34" charset="0"/>
                <a:cs typeface="Helvetica Neue" charset="0"/>
              </a:rPr>
              <a:t>Tools that work on </a:t>
            </a:r>
            <a:r>
              <a:rPr lang="en-US" sz="18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commodity</a:t>
            </a:r>
            <a:br>
              <a:rPr lang="en-US" sz="18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hardware, mobile devices</a:t>
            </a:r>
            <a:br>
              <a:rPr lang="en-US" sz="18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br>
            <a:br>
              <a:rPr lang="en-US" sz="1400" dirty="0">
                <a:solidFill>
                  <a:schemeClr val="tx1"/>
                </a:solidFill>
                <a:latin typeface="Helvetica Neue" charset="0"/>
                <a:ea typeface="Helvetica Neue" charset="0"/>
                <a:cs typeface="Helvetica Neue" charset="0"/>
              </a:rPr>
            </a:br>
            <a:r>
              <a:rPr lang="en-US" sz="1800" dirty="0">
                <a:solidFill>
                  <a:schemeClr val="tx1"/>
                </a:solidFill>
                <a:latin typeface="Helvetica Neue Thin" panose="020B0403020202020204" pitchFamily="34" charset="0"/>
                <a:ea typeface="Helvetica Neue Thin" panose="020B0403020202020204" pitchFamily="34" charset="0"/>
                <a:cs typeface="Helvetica Neue" charset="0"/>
              </a:rPr>
              <a:t>Data-exploration for </a:t>
            </a:r>
            <a:r>
              <a:rPr lang="en-US" sz="1800" b="1" dirty="0">
                <a:solidFill>
                  <a:schemeClr val="tx1"/>
                </a:solidFill>
                <a:latin typeface="Helvetica Neue" charset="0"/>
                <a:ea typeface="Helvetica Neue" charset="0"/>
                <a:cs typeface="Helvetica Neue" charset="0"/>
              </a:rPr>
              <a:t>everyday use-cases</a:t>
            </a:r>
            <a:br>
              <a:rPr lang="en-US" sz="1800" b="1" dirty="0">
                <a:solidFill>
                  <a:schemeClr val="tx1"/>
                </a:solidFill>
                <a:latin typeface="Helvetica Neue" charset="0"/>
                <a:ea typeface="Helvetica Neue" charset="0"/>
                <a:cs typeface="Helvetica Neue" charset="0"/>
              </a:rPr>
            </a:br>
            <a:br>
              <a:rPr lang="en-US" sz="1800" dirty="0">
                <a:solidFill>
                  <a:schemeClr val="tx1"/>
                </a:solidFill>
                <a:latin typeface="Helvetica Neue" charset="0"/>
                <a:ea typeface="Helvetica Neue" charset="0"/>
                <a:cs typeface="Helvetica Neue" charset="0"/>
              </a:rPr>
            </a:br>
            <a:r>
              <a:rPr lang="en-US" sz="1800" dirty="0">
                <a:solidFill>
                  <a:schemeClr val="tx1"/>
                </a:solidFill>
                <a:latin typeface="Helvetica Neue Thin" panose="020B0403020202020204" pitchFamily="34" charset="0"/>
                <a:ea typeface="Helvetica Neue Thin" panose="020B0403020202020204" pitchFamily="34" charset="0"/>
                <a:cs typeface="Helvetica Neue" charset="0"/>
              </a:rPr>
              <a:t>Users want back </a:t>
            </a:r>
            <a:br>
              <a:rPr lang="en-US" sz="1800" dirty="0">
                <a:solidFill>
                  <a:schemeClr val="tx1"/>
                </a:solidFill>
                <a:latin typeface="Helvetica Neue Thin" panose="020B0403020202020204" pitchFamily="34" charset="0"/>
                <a:ea typeface="Helvetica Neue Thin" panose="020B0403020202020204" pitchFamily="34" charset="0"/>
                <a:cs typeface="Helvetica Neue" charset="0"/>
              </a:rPr>
            </a:br>
            <a:r>
              <a:rPr lang="en-US" sz="18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the control on their data</a:t>
            </a:r>
          </a:p>
        </p:txBody>
      </p:sp>
      <p:sp>
        <p:nvSpPr>
          <p:cNvPr id="7" name="Footer Placeholder 4">
            <a:extLst>
              <a:ext uri="{FF2B5EF4-FFF2-40B4-BE49-F238E27FC236}">
                <a16:creationId xmlns:a16="http://schemas.microsoft.com/office/drawing/2014/main" id="{DBD96DA9-7BD3-664C-B5BC-B0590119E1D4}"/>
              </a:ext>
            </a:extLst>
          </p:cNvPr>
          <p:cNvSpPr>
            <a:spLocks noGrp="1"/>
          </p:cNvSpPr>
          <p:nvPr>
            <p:ph type="ftr" sz="quarter" idx="11"/>
          </p:nvPr>
        </p:nvSpPr>
        <p:spPr>
          <a:xfrm>
            <a:off x="2303086" y="4703366"/>
            <a:ext cx="3086100" cy="273844"/>
          </a:xfrm>
        </p:spPr>
        <p:txBody>
          <a:bodyPr vert="horz" lIns="91440" tIns="45720" rIns="91440" bIns="45720" rtlCol="0" anchor="ctr">
            <a:normAutofit fontScale="85000" lnSpcReduction="10000"/>
          </a:bodyPr>
          <a:lstStyle/>
          <a:p>
            <a:pPr algn="l">
              <a:lnSpc>
                <a:spcPct val="90000"/>
              </a:lnSpc>
              <a:spcAft>
                <a:spcPts val="600"/>
              </a:spcAft>
            </a:pPr>
            <a:r>
              <a:rPr lang="en-US" sz="1200" kern="1200" dirty="0">
                <a:solidFill>
                  <a:schemeClr val="bg1"/>
                </a:solidFill>
                <a:latin typeface="+mn-lt"/>
                <a:ea typeface="+mn-ea"/>
                <a:cs typeface="+mn-cs"/>
              </a:rPr>
              <a:t>M. Lissandrini,  D. </a:t>
            </a:r>
            <a:r>
              <a:rPr lang="en-US" sz="1200" kern="1200" dirty="0" err="1">
                <a:solidFill>
                  <a:schemeClr val="bg1"/>
                </a:solidFill>
                <a:latin typeface="+mn-lt"/>
                <a:ea typeface="+mn-ea"/>
                <a:cs typeface="+mn-cs"/>
              </a:rPr>
              <a:t>Mottin</a:t>
            </a:r>
            <a:r>
              <a:rPr lang="en-US" sz="1200" kern="1200" dirty="0">
                <a:solidFill>
                  <a:schemeClr val="bg1"/>
                </a:solidFill>
                <a:latin typeface="+mn-lt"/>
                <a:ea typeface="+mn-ea"/>
                <a:cs typeface="+mn-cs"/>
              </a:rPr>
              <a:t>, T. </a:t>
            </a:r>
            <a:r>
              <a:rPr lang="en-US" sz="1200" kern="1200" dirty="0" err="1">
                <a:solidFill>
                  <a:schemeClr val="bg1"/>
                </a:solidFill>
                <a:latin typeface="+mn-lt"/>
                <a:ea typeface="+mn-ea"/>
                <a:cs typeface="+mn-cs"/>
              </a:rPr>
              <a:t>Palpanas</a:t>
            </a:r>
            <a:r>
              <a:rPr lang="en-US" sz="1200" kern="1200" dirty="0">
                <a:solidFill>
                  <a:schemeClr val="bg1"/>
                </a:solidFill>
                <a:latin typeface="+mn-lt"/>
                <a:ea typeface="+mn-ea"/>
                <a:cs typeface="+mn-cs"/>
              </a:rPr>
              <a:t>, Y. </a:t>
            </a:r>
            <a:r>
              <a:rPr lang="en-US" sz="1200" kern="1200" dirty="0" err="1">
                <a:solidFill>
                  <a:schemeClr val="bg1"/>
                </a:solidFill>
                <a:latin typeface="+mn-lt"/>
                <a:ea typeface="+mn-ea"/>
                <a:cs typeface="+mn-cs"/>
              </a:rPr>
              <a:t>Velegrakis</a:t>
            </a:r>
            <a:endParaRPr lang="en-US" sz="1200" kern="1200" dirty="0">
              <a:solidFill>
                <a:schemeClr val="bg1"/>
              </a:solidFill>
              <a:latin typeface="+mn-lt"/>
              <a:ea typeface="+mn-ea"/>
              <a:cs typeface="+mn-cs"/>
            </a:endParaRPr>
          </a:p>
        </p:txBody>
      </p:sp>
    </p:spTree>
    <p:extLst>
      <p:ext uri="{BB962C8B-B14F-4D97-AF65-F5344CB8AC3E}">
        <p14:creationId xmlns:p14="http://schemas.microsoft.com/office/powerpoint/2010/main" val="57796468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55967" y="10"/>
            <a:ext cx="9143980" cy="5143490"/>
          </a:xfrm>
          <a:prstGeom prst="rect">
            <a:avLst/>
          </a:prstGeom>
        </p:spPr>
      </p:pic>
      <p:sp>
        <p:nvSpPr>
          <p:cNvPr id="5" name="Footer Placeholder 4"/>
          <p:cNvSpPr>
            <a:spLocks noGrp="1"/>
          </p:cNvSpPr>
          <p:nvPr>
            <p:ph type="ftr" sz="quarter" idx="11"/>
          </p:nvPr>
        </p:nvSpPr>
        <p:spPr>
          <a:xfrm>
            <a:off x="2435061" y="4757341"/>
            <a:ext cx="3086100" cy="273844"/>
          </a:xfrm>
        </p:spPr>
        <p:txBody>
          <a:bodyPr vert="horz" lIns="91440" tIns="45720" rIns="91440" bIns="45720" rtlCol="0" anchor="ctr">
            <a:normAutofit fontScale="92500"/>
          </a:bodyPr>
          <a:lstStyle/>
          <a:p>
            <a:pPr>
              <a:lnSpc>
                <a:spcPct val="90000"/>
              </a:lnSpc>
              <a:spcAft>
                <a:spcPts val="600"/>
              </a:spcAft>
            </a:pPr>
            <a:r>
              <a:rPr lang="en-US" sz="1200" kern="1200" dirty="0">
                <a:solidFill>
                  <a:srgbClr val="FFFFFF"/>
                </a:solidFill>
                <a:latin typeface="+mn-lt"/>
                <a:ea typeface="+mn-ea"/>
                <a:cs typeface="+mn-cs"/>
              </a:rPr>
              <a:t>M. Lissandrini, </a:t>
            </a:r>
            <a:r>
              <a:rPr lang="en-US" sz="1200" kern="1200" dirty="0" err="1">
                <a:solidFill>
                  <a:srgbClr val="FFFFFF"/>
                </a:solidFill>
                <a:latin typeface="+mn-lt"/>
                <a:ea typeface="+mn-ea"/>
                <a:cs typeface="+mn-cs"/>
              </a:rPr>
              <a:t>D.Mottin</a:t>
            </a:r>
            <a:r>
              <a:rPr lang="en-US" sz="1200" kern="1200" dirty="0">
                <a:solidFill>
                  <a:srgbClr val="FFFFFF"/>
                </a:solidFill>
                <a:latin typeface="+mn-lt"/>
                <a:ea typeface="+mn-ea"/>
                <a:cs typeface="+mn-cs"/>
              </a:rPr>
              <a:t>, T. </a:t>
            </a:r>
            <a:r>
              <a:rPr lang="en-US" sz="1200" kern="1200" dirty="0" err="1">
                <a:solidFill>
                  <a:srgbClr val="FFFFFF"/>
                </a:solidFill>
                <a:latin typeface="+mn-lt"/>
                <a:ea typeface="+mn-ea"/>
                <a:cs typeface="+mn-cs"/>
              </a:rPr>
              <a:t>Palpanas</a:t>
            </a:r>
            <a:r>
              <a:rPr lang="en-US" sz="1200" kern="1200" dirty="0">
                <a:solidFill>
                  <a:srgbClr val="FFFFFF"/>
                </a:solidFill>
                <a:latin typeface="+mn-lt"/>
                <a:ea typeface="+mn-ea"/>
                <a:cs typeface="+mn-cs"/>
              </a:rPr>
              <a:t>, Y. </a:t>
            </a:r>
            <a:r>
              <a:rPr lang="en-US" sz="1200" kern="1200" dirty="0" err="1">
                <a:solidFill>
                  <a:srgbClr val="FFFFFF"/>
                </a:solidFill>
                <a:latin typeface="+mn-lt"/>
                <a:ea typeface="+mn-ea"/>
                <a:cs typeface="+mn-cs"/>
              </a:rPr>
              <a:t>Velegrakis</a:t>
            </a:r>
            <a:endParaRPr lang="en-US" sz="1200" kern="1200" dirty="0">
              <a:solidFill>
                <a:srgbClr val="FFFFFF"/>
              </a:solidFill>
              <a:latin typeface="+mn-lt"/>
              <a:ea typeface="+mn-ea"/>
              <a:cs typeface="+mn-cs"/>
            </a:endParaRPr>
          </a:p>
        </p:txBody>
      </p:sp>
      <p:sp>
        <p:nvSpPr>
          <p:cNvPr id="6" name="TextBox 5"/>
          <p:cNvSpPr txBox="1"/>
          <p:nvPr/>
        </p:nvSpPr>
        <p:spPr>
          <a:xfrm>
            <a:off x="1450428" y="5785945"/>
            <a:ext cx="184731" cy="338554"/>
          </a:xfrm>
          <a:prstGeom prst="rect">
            <a:avLst/>
          </a:prstGeom>
          <a:noFill/>
        </p:spPr>
        <p:txBody>
          <a:bodyPr wrap="none" rtlCol="0">
            <a:spAutoFit/>
          </a:bodyPr>
          <a:lstStyle/>
          <a:p>
            <a:pPr marL="0" defTabSz="430213">
              <a:spcAft>
                <a:spcPts val="400"/>
              </a:spcAft>
              <a:buSzPct val="100000"/>
            </a:pPr>
            <a:endParaRPr lang="en-US" sz="1600" dirty="0">
              <a:solidFill>
                <a:srgbClr val="000000"/>
              </a:solidFill>
              <a:latin typeface="HP Simplified" pitchFamily="34" charset="0"/>
              <a:cs typeface="HP Simplified" pitchFamily="34" charset="0"/>
            </a:endParaRPr>
          </a:p>
        </p:txBody>
      </p:sp>
      <p:sp>
        <p:nvSpPr>
          <p:cNvPr id="7" name="Title 2"/>
          <p:cNvSpPr txBox="1">
            <a:spLocks/>
          </p:cNvSpPr>
          <p:nvPr/>
        </p:nvSpPr>
        <p:spPr bwMode="black">
          <a:xfrm>
            <a:off x="5910263" y="231775"/>
            <a:ext cx="3233737" cy="4662488"/>
          </a:xfrm>
          <a:prstGeom prst="rect">
            <a:avLst/>
          </a:prstGeom>
          <a:ln>
            <a:noFill/>
          </a:ln>
        </p:spPr>
        <p:txBody>
          <a:bodyPr vert="horz" wrap="none" lIns="91440" tIns="45720" rIns="91440" bIns="45720" rtlCol="0" anchor="t" anchorCtr="0">
            <a:noAutofit/>
          </a:bodyPr>
          <a:lstStyle>
            <a:lvl1pPr algn="l" defTabSz="457200" rtl="0" eaLnBrk="1" latinLnBrk="0" hangingPunct="1">
              <a:lnSpc>
                <a:spcPct val="100000"/>
              </a:lnSpc>
              <a:spcBef>
                <a:spcPct val="0"/>
              </a:spcBef>
              <a:spcAft>
                <a:spcPts val="0"/>
              </a:spcAft>
              <a:buNone/>
              <a:defRPr lang="en-GB" sz="2800" b="0" i="0" kern="1200">
                <a:solidFill>
                  <a:srgbClr val="000000"/>
                </a:solidFill>
                <a:latin typeface="Helvetica Neue Bold Condensed"/>
                <a:ea typeface="+mj-ea"/>
                <a:cs typeface="Helvetica Neue Bold Condensed"/>
              </a:defRPr>
            </a:lvl1pPr>
          </a:lstStyle>
          <a:p>
            <a:pPr defTabSz="914400">
              <a:lnSpc>
                <a:spcPct val="90000"/>
              </a:lnSpc>
            </a:pPr>
            <a:r>
              <a:rPr lang="en-US" sz="3600" b="1" dirty="0">
                <a:solidFill>
                  <a:schemeClr val="tx1">
                    <a:lumMod val="85000"/>
                    <a:lumOff val="15000"/>
                  </a:schemeClr>
                </a:solidFill>
                <a:latin typeface="Helvetica Neue Condensed Black" charset="0"/>
                <a:ea typeface="Helvetica Neue Condensed Black" charset="0"/>
                <a:cs typeface="Helvetica Neue Condensed Black" charset="0"/>
              </a:rPr>
              <a:t>NATARUAL </a:t>
            </a:r>
          </a:p>
          <a:p>
            <a:pPr defTabSz="914400">
              <a:lnSpc>
                <a:spcPct val="90000"/>
              </a:lnSpc>
            </a:pPr>
            <a:r>
              <a:rPr lang="en-US" sz="3600" b="1" dirty="0">
                <a:solidFill>
                  <a:schemeClr val="tx1">
                    <a:lumMod val="85000"/>
                    <a:lumOff val="15000"/>
                  </a:schemeClr>
                </a:solidFill>
                <a:latin typeface="Helvetica Neue Condensed Black" charset="0"/>
                <a:ea typeface="Helvetica Neue Condensed Black" charset="0"/>
                <a:cs typeface="Helvetica Neue Condensed Black" charset="0"/>
              </a:rPr>
              <a:t>LANGUAGE </a:t>
            </a:r>
          </a:p>
          <a:p>
            <a:pPr defTabSz="914400">
              <a:lnSpc>
                <a:spcPct val="90000"/>
              </a:lnSpc>
            </a:pPr>
            <a:r>
              <a:rPr lang="en-US" sz="3600" b="1" dirty="0">
                <a:solidFill>
                  <a:schemeClr val="tx1">
                    <a:lumMod val="85000"/>
                    <a:lumOff val="15000"/>
                  </a:schemeClr>
                </a:solidFill>
                <a:latin typeface="Helvetica Neue Condensed Black" charset="0"/>
                <a:ea typeface="Helvetica Neue Condensed Black" charset="0"/>
                <a:cs typeface="Helvetica Neue Condensed Black" charset="0"/>
              </a:rPr>
              <a:t>INTERFACE</a:t>
            </a:r>
            <a:br>
              <a:rPr lang="en-US" sz="4000" b="1" dirty="0">
                <a:solidFill>
                  <a:schemeClr val="tx1"/>
                </a:solidFill>
                <a:latin typeface="Helvetica Neue Condensed Black" charset="0"/>
                <a:ea typeface="Helvetica Neue Condensed Black" charset="0"/>
                <a:cs typeface="Helvetica Neue Condensed Black" charset="0"/>
              </a:rPr>
            </a:br>
            <a:r>
              <a:rPr lang="en-US" sz="1900" dirty="0">
                <a:solidFill>
                  <a:schemeClr val="tx1"/>
                </a:solidFill>
                <a:latin typeface="Helvetica Neue" charset="0"/>
                <a:ea typeface="Helvetica Neue" charset="0"/>
                <a:cs typeface="Helvetica Neue" charset="0"/>
              </a:rPr>
              <a:t> </a:t>
            </a:r>
            <a:br>
              <a:rPr lang="en-US" sz="1900" dirty="0">
                <a:solidFill>
                  <a:schemeClr val="tx1"/>
                </a:solidFill>
                <a:latin typeface="Helvetica Neue" charset="0"/>
                <a:ea typeface="Helvetica Neue" charset="0"/>
                <a:cs typeface="Helvetica Neue" charset="0"/>
              </a:rPr>
            </a:br>
            <a:r>
              <a:rPr lang="en-US" sz="2300" i="1" dirty="0">
                <a:solidFill>
                  <a:schemeClr val="tx1"/>
                </a:solidFill>
                <a:latin typeface="Helvetica Neue Thin" panose="020B0403020202020204" pitchFamily="34" charset="0"/>
                <a:ea typeface="Helvetica Neue Thin" panose="020B0403020202020204" pitchFamily="34" charset="0"/>
                <a:cs typeface="Helvetica Neue" charset="0"/>
              </a:rPr>
              <a:t>flexible, vague, </a:t>
            </a:r>
          </a:p>
          <a:p>
            <a:pPr defTabSz="914400">
              <a:lnSpc>
                <a:spcPct val="90000"/>
              </a:lnSpc>
            </a:pPr>
            <a:r>
              <a:rPr lang="en-US" sz="2300" i="1" dirty="0">
                <a:solidFill>
                  <a:schemeClr val="tx1"/>
                </a:solidFill>
                <a:latin typeface="Helvetica Neue Thin" panose="020B0403020202020204" pitchFamily="34" charset="0"/>
                <a:ea typeface="Helvetica Neue Thin" panose="020B0403020202020204" pitchFamily="34" charset="0"/>
                <a:cs typeface="Helvetica Neue" charset="0"/>
              </a:rPr>
              <a:t>imprecise input</a:t>
            </a:r>
          </a:p>
          <a:p>
            <a:pPr defTabSz="914400">
              <a:lnSpc>
                <a:spcPct val="90000"/>
              </a:lnSpc>
            </a:pPr>
            <a:endParaRPr lang="en-US" sz="2300" dirty="0">
              <a:solidFill>
                <a:schemeClr val="tx1"/>
              </a:solidFill>
              <a:latin typeface="Helvetica Neue" charset="0"/>
              <a:ea typeface="Helvetica Neue" charset="0"/>
              <a:cs typeface="Helvetica Neue" charset="0"/>
            </a:endParaRPr>
          </a:p>
          <a:p>
            <a:pPr defTabSz="914400">
              <a:lnSpc>
                <a:spcPct val="90000"/>
              </a:lnSpc>
            </a:pPr>
            <a:endParaRPr lang="en-US" sz="2300" dirty="0">
              <a:solidFill>
                <a:schemeClr val="tx1"/>
              </a:solidFill>
              <a:latin typeface="Helvetica Neue" charset="0"/>
              <a:ea typeface="Helvetica Neue" charset="0"/>
              <a:cs typeface="Helvetica Neue" charset="0"/>
            </a:endParaRPr>
          </a:p>
          <a:p>
            <a:pPr defTabSz="914400">
              <a:lnSpc>
                <a:spcPct val="90000"/>
              </a:lnSpc>
            </a:pPr>
            <a:r>
              <a:rPr lang="en-US" sz="23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Exploration through </a:t>
            </a:r>
          </a:p>
          <a:p>
            <a:pPr defTabSz="914400">
              <a:lnSpc>
                <a:spcPct val="90000"/>
              </a:lnSpc>
            </a:pPr>
            <a:r>
              <a:rPr lang="en-US" sz="2300" b="1" dirty="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conversation</a:t>
            </a:r>
          </a:p>
          <a:p>
            <a:pPr defTabSz="914400">
              <a:lnSpc>
                <a:spcPct val="90000"/>
              </a:lnSpc>
            </a:pPr>
            <a:r>
              <a:rPr lang="en-US" sz="1800" i="1" dirty="0">
                <a:solidFill>
                  <a:schemeClr val="tx1"/>
                </a:solidFill>
                <a:latin typeface="Helvetica Neue Thin" panose="020B0403020202020204" pitchFamily="34" charset="0"/>
                <a:ea typeface="Helvetica Neue Thin" panose="020B0403020202020204" pitchFamily="34" charset="0"/>
                <a:cs typeface="Helvetica Neue" charset="0"/>
              </a:rPr>
              <a:t>Understand the user</a:t>
            </a:r>
          </a:p>
          <a:p>
            <a:pPr defTabSz="914400">
              <a:lnSpc>
                <a:spcPct val="90000"/>
              </a:lnSpc>
            </a:pPr>
            <a:r>
              <a:rPr lang="en-US" sz="1800" i="1" dirty="0">
                <a:solidFill>
                  <a:schemeClr val="tx1"/>
                </a:solidFill>
                <a:latin typeface="Helvetica Neue Thin" panose="020B0403020202020204" pitchFamily="34" charset="0"/>
                <a:ea typeface="Helvetica Neue Thin" panose="020B0403020202020204" pitchFamily="34" charset="0"/>
                <a:cs typeface="Helvetica Neue" charset="0"/>
              </a:rPr>
              <a:t>Intention &amp; context</a:t>
            </a:r>
            <a:endParaRPr lang="en-US" sz="1800" dirty="0">
              <a:solidFill>
                <a:schemeClr val="tx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78384137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7721" y="950374"/>
            <a:ext cx="8575566" cy="626181"/>
          </a:xfrm>
        </p:spPr>
        <p:txBody>
          <a:bodyPr/>
          <a:lstStyle/>
          <a:p>
            <a:r>
              <a:rPr lang="en-US" sz="3600" dirty="0">
                <a:effectLst/>
              </a:rPr>
              <a:t>Example is always more efficacious than precept</a:t>
            </a:r>
            <a:endParaRPr lang="en-US" sz="3600" dirty="0"/>
          </a:p>
        </p:txBody>
      </p:sp>
      <p:sp>
        <p:nvSpPr>
          <p:cNvPr id="3" name="Subtitle 2"/>
          <p:cNvSpPr>
            <a:spLocks noGrp="1"/>
          </p:cNvSpPr>
          <p:nvPr>
            <p:ph type="subTitle" idx="1"/>
          </p:nvPr>
        </p:nvSpPr>
        <p:spPr>
          <a:xfrm>
            <a:off x="3567423" y="1690268"/>
            <a:ext cx="5148072" cy="649224"/>
          </a:xfrm>
        </p:spPr>
        <p:txBody>
          <a:bodyPr/>
          <a:lstStyle/>
          <a:p>
            <a:r>
              <a:rPr lang="en-US" b="1" dirty="0"/>
              <a:t>Samuel Johnson</a:t>
            </a:r>
            <a:r>
              <a:rPr lang="en-US" dirty="0"/>
              <a:t>, </a:t>
            </a:r>
            <a:r>
              <a:rPr lang="en-US" dirty="0" err="1"/>
              <a:t>Rasselas</a:t>
            </a:r>
            <a:r>
              <a:rPr lang="en-US" dirty="0"/>
              <a:t> (1759), Chapter 29.</a:t>
            </a:r>
            <a:br>
              <a:rPr lang="en-US" dirty="0"/>
            </a:br>
            <a:endParaRPr lang="en-US" dirty="0"/>
          </a:p>
        </p:txBody>
      </p:sp>
      <p:sp>
        <p:nvSpPr>
          <p:cNvPr id="4" name="Footer Placeholder 3"/>
          <p:cNvSpPr>
            <a:spLocks noGrp="1"/>
          </p:cNvSpPr>
          <p:nvPr>
            <p:ph type="ftr" sz="quarter" idx="10"/>
          </p:nvPr>
        </p:nvSpPr>
        <p:spPr/>
        <p:txBody>
          <a:bodyPr/>
          <a:lstStyle/>
          <a:p>
            <a:r>
              <a:rPr lang="en-US" dirty="0"/>
              <a:t>M. Lissandrini, D. </a:t>
            </a:r>
            <a:r>
              <a:rPr lang="en-US" dirty="0" err="1"/>
              <a:t>Mottin</a:t>
            </a:r>
            <a:r>
              <a:rPr lang="en-US" dirty="0"/>
              <a:t>, T. </a:t>
            </a:r>
            <a:r>
              <a:rPr lang="en-US" dirty="0" err="1"/>
              <a:t>Palpanas</a:t>
            </a:r>
            <a:r>
              <a:rPr lang="en-US" dirty="0"/>
              <a:t>, Y. </a:t>
            </a:r>
            <a:r>
              <a:rPr lang="en-US" dirty="0" err="1"/>
              <a:t>Velegrakis</a:t>
            </a:r>
            <a:endParaRPr lang="en-US" dirty="0"/>
          </a:p>
        </p:txBody>
      </p:sp>
      <p:sp>
        <p:nvSpPr>
          <p:cNvPr id="5" name="TextBox 4"/>
          <p:cNvSpPr txBox="1"/>
          <p:nvPr/>
        </p:nvSpPr>
        <p:spPr>
          <a:xfrm>
            <a:off x="1963380" y="3923604"/>
            <a:ext cx="6889515" cy="523220"/>
          </a:xfrm>
          <a:prstGeom prst="rect">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sz="2800" b="1" dirty="0">
                <a:solidFill>
                  <a:schemeClr val="tx1">
                    <a:lumMod val="95000"/>
                    <a:lumOff val="5000"/>
                  </a:schemeClr>
                </a:solidFill>
                <a:latin typeface="Arial" charset="0"/>
                <a:ea typeface="Arial" charset="0"/>
                <a:cs typeface="Arial" charset="0"/>
              </a:rPr>
              <a:t>Slides: </a:t>
            </a:r>
            <a:r>
              <a:rPr lang="en-US" sz="2400" dirty="0">
                <a:solidFill>
                  <a:schemeClr val="tx2">
                    <a:lumMod val="75000"/>
                  </a:schemeClr>
                </a:solidFill>
              </a:rPr>
              <a:t>https://data-exploration.ml/eswc2020.html</a:t>
            </a:r>
          </a:p>
        </p:txBody>
      </p:sp>
      <p:sp>
        <p:nvSpPr>
          <p:cNvPr id="8" name="TextBox 7"/>
          <p:cNvSpPr txBox="1"/>
          <p:nvPr/>
        </p:nvSpPr>
        <p:spPr>
          <a:xfrm>
            <a:off x="297136" y="2264188"/>
            <a:ext cx="6963638" cy="338554"/>
          </a:xfrm>
          <a:prstGeom prst="rect">
            <a:avLst/>
          </a:prstGeom>
          <a:noFill/>
        </p:spPr>
        <p:txBody>
          <a:bodyPr wrap="none" rtlCol="0">
            <a:spAutoFit/>
          </a:bodyPr>
          <a:lstStyle/>
          <a:p>
            <a:pPr defTabSz="430213">
              <a:spcAft>
                <a:spcPts val="400"/>
              </a:spcAft>
              <a:buSzPct val="100000"/>
            </a:pPr>
            <a:r>
              <a:rPr lang="en-US" sz="1600" b="1" dirty="0">
                <a:solidFill>
                  <a:schemeClr val="bg1"/>
                </a:solidFill>
                <a:latin typeface="Helvetica Neue" charset="0"/>
                <a:ea typeface="Helvetica Neue" charset="0"/>
                <a:cs typeface="Helvetica Neue" charset="0"/>
              </a:rPr>
              <a:t>“New Trends on Exploratory Methods for Data Analytics.” </a:t>
            </a:r>
            <a:r>
              <a:rPr lang="en-US" sz="1400" i="1" dirty="0">
                <a:solidFill>
                  <a:schemeClr val="bg1"/>
                </a:solidFill>
                <a:latin typeface="Helvetica Neue" charset="0"/>
                <a:ea typeface="Helvetica Neue" charset="0"/>
                <a:cs typeface="Helvetica Neue" charset="0"/>
              </a:rPr>
              <a:t>PVLDB, 2017.</a:t>
            </a:r>
          </a:p>
        </p:txBody>
      </p:sp>
      <p:sp>
        <p:nvSpPr>
          <p:cNvPr id="7" name="TextBox 6"/>
          <p:cNvSpPr txBox="1"/>
          <p:nvPr/>
        </p:nvSpPr>
        <p:spPr>
          <a:xfrm>
            <a:off x="297136" y="3068273"/>
            <a:ext cx="6540573" cy="636072"/>
          </a:xfrm>
          <a:prstGeom prst="rect">
            <a:avLst/>
          </a:prstGeom>
          <a:noFill/>
        </p:spPr>
        <p:txBody>
          <a:bodyPr wrap="none" rtlCol="0">
            <a:spAutoFit/>
          </a:bodyPr>
          <a:lstStyle/>
          <a:p>
            <a:pPr lvl="0" defTabSz="430213">
              <a:spcAft>
                <a:spcPts val="400"/>
              </a:spcAft>
              <a:buSzPct val="100000"/>
            </a:pPr>
            <a:r>
              <a:rPr lang="en-US" sz="1600" b="1" dirty="0">
                <a:solidFill>
                  <a:schemeClr val="bg1"/>
                </a:solidFill>
                <a:latin typeface="Helvetica Neue" charset="0"/>
                <a:ea typeface="Helvetica Neue" charset="0"/>
                <a:cs typeface="Helvetica Neue" charset="0"/>
              </a:rPr>
              <a:t>“Exploring the Data Wilderness through Examples.” </a:t>
            </a:r>
            <a:r>
              <a:rPr lang="en-US" sz="1400" i="1" dirty="0">
                <a:solidFill>
                  <a:prstClr val="white"/>
                </a:solidFill>
                <a:latin typeface="Helvetica Neue" charset="0"/>
                <a:ea typeface="Helvetica Neue" charset="0"/>
                <a:cs typeface="Helvetica Neue" charset="0"/>
              </a:rPr>
              <a:t>SIGMOD, 2019.</a:t>
            </a:r>
          </a:p>
          <a:p>
            <a:pPr defTabSz="430213">
              <a:spcAft>
                <a:spcPts val="400"/>
              </a:spcAft>
              <a:buSzPct val="100000"/>
            </a:pPr>
            <a:r>
              <a:rPr lang="en-US" sz="1600" b="1" dirty="0">
                <a:solidFill>
                  <a:schemeClr val="bg1"/>
                </a:solidFill>
                <a:latin typeface="Helvetica Neue" charset="0"/>
                <a:ea typeface="Helvetica Neue" charset="0"/>
                <a:cs typeface="Helvetica Neue" charset="0"/>
              </a:rPr>
              <a:t>  </a:t>
            </a:r>
          </a:p>
        </p:txBody>
      </p:sp>
      <p:sp>
        <p:nvSpPr>
          <p:cNvPr id="9" name="TextBox 8"/>
          <p:cNvSpPr txBox="1"/>
          <p:nvPr/>
        </p:nvSpPr>
        <p:spPr>
          <a:xfrm>
            <a:off x="297135" y="2666230"/>
            <a:ext cx="6256841" cy="338554"/>
          </a:xfrm>
          <a:prstGeom prst="rect">
            <a:avLst/>
          </a:prstGeom>
          <a:noFill/>
        </p:spPr>
        <p:txBody>
          <a:bodyPr wrap="none" rtlCol="0">
            <a:spAutoFit/>
          </a:bodyPr>
          <a:lstStyle/>
          <a:p>
            <a:pPr lvl="0" defTabSz="430213">
              <a:spcAft>
                <a:spcPts val="400"/>
              </a:spcAft>
              <a:buSzPct val="100000"/>
            </a:pPr>
            <a:r>
              <a:rPr lang="en-US" sz="1600" b="1" dirty="0">
                <a:solidFill>
                  <a:schemeClr val="bg1"/>
                </a:solidFill>
                <a:latin typeface="Helvetica Neue" charset="0"/>
                <a:ea typeface="Helvetica Neue" charset="0"/>
                <a:cs typeface="Helvetica Neue" charset="0"/>
              </a:rPr>
              <a:t>“Data Exploration Using Example-Based Methods.”  </a:t>
            </a:r>
            <a:r>
              <a:rPr lang="en-US" sz="1400" i="1" dirty="0">
                <a:solidFill>
                  <a:prstClr val="white"/>
                </a:solidFill>
                <a:latin typeface="Helvetica Neue" charset="0"/>
                <a:ea typeface="Helvetica Neue" charset="0"/>
                <a:cs typeface="Helvetica Neue" charset="0"/>
              </a:rPr>
              <a:t>M&amp;C, 2018.</a:t>
            </a:r>
          </a:p>
        </p:txBody>
      </p:sp>
      <p:pic>
        <p:nvPicPr>
          <p:cNvPr id="10" name="Picture 2" descr="atteo Lissandrini's phot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00115" y="2264188"/>
            <a:ext cx="976039" cy="12159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97135" y="3451314"/>
            <a:ext cx="8556499" cy="338554"/>
          </a:xfrm>
          <a:prstGeom prst="rect">
            <a:avLst/>
          </a:prstGeom>
          <a:noFill/>
        </p:spPr>
        <p:txBody>
          <a:bodyPr wrap="square" rtlCol="0">
            <a:spAutoFit/>
          </a:bodyPr>
          <a:lstStyle/>
          <a:p>
            <a:pPr lvl="0" defTabSz="430213">
              <a:spcAft>
                <a:spcPts val="400"/>
              </a:spcAft>
              <a:buSzPct val="100000"/>
            </a:pPr>
            <a:r>
              <a:rPr lang="en-US" sz="1600" b="1" dirty="0">
                <a:solidFill>
                  <a:schemeClr val="bg1"/>
                </a:solidFill>
                <a:latin typeface="Helvetica Neue" charset="0"/>
                <a:ea typeface="Helvetica Neue" charset="0"/>
                <a:cs typeface="Helvetica Neue" charset="0"/>
              </a:rPr>
              <a:t>“Example-driven Search: a New Frontier for Exploratory Search.” </a:t>
            </a:r>
            <a:r>
              <a:rPr lang="en-US" sz="1400" i="1" dirty="0">
                <a:solidFill>
                  <a:prstClr val="white"/>
                </a:solidFill>
                <a:latin typeface="Helvetica Neue" charset="0"/>
                <a:ea typeface="Helvetica Neue" charset="0"/>
                <a:cs typeface="Helvetica Neue" charset="0"/>
              </a:rPr>
              <a:t>SIGIR 2019</a:t>
            </a:r>
            <a:r>
              <a:rPr lang="en-US" sz="1400" dirty="0">
                <a:solidFill>
                  <a:schemeClr val="bg1"/>
                </a:solidFill>
                <a:latin typeface="Helvetica Neue" charset="0"/>
                <a:ea typeface="Helvetica Neue" charset="0"/>
                <a:cs typeface="Helvetica Neue" charset="0"/>
              </a:rPr>
              <a:t>    </a:t>
            </a:r>
          </a:p>
        </p:txBody>
      </p:sp>
    </p:spTree>
    <p:extLst>
      <p:ext uri="{BB962C8B-B14F-4D97-AF65-F5344CB8AC3E}">
        <p14:creationId xmlns:p14="http://schemas.microsoft.com/office/powerpoint/2010/main" val="135736615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10;&#10;Description automatically generated">
            <a:extLst>
              <a:ext uri="{FF2B5EF4-FFF2-40B4-BE49-F238E27FC236}">
                <a16:creationId xmlns:a16="http://schemas.microsoft.com/office/drawing/2014/main" id="{DC621AF8-0778-AD47-BE29-DEFC52A23C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6250"/>
            <a:ext cx="9144000" cy="6096000"/>
          </a:xfrm>
          <a:prstGeom prst="rect">
            <a:avLst/>
          </a:prstGeom>
        </p:spPr>
      </p:pic>
    </p:spTree>
    <p:extLst>
      <p:ext uri="{BB962C8B-B14F-4D97-AF65-F5344CB8AC3E}">
        <p14:creationId xmlns:p14="http://schemas.microsoft.com/office/powerpoint/2010/main" val="2023117281"/>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0055 0.11709" pathEditMode="relative" ptsTypes="AA">
                                      <p:cBhvr>
                                        <p:cTn id="6" dur="30000" fill="hold"/>
                                        <p:tgtEl>
                                          <p:spTgt spid="6"/>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6"/>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00055 0.11709 L -0.24896 0.38704" pathEditMode="relative" ptsTypes="AA">
                                      <p:cBhvr>
                                        <p:cTn id="11" dur="30000" fill="hold"/>
                                        <p:tgtEl>
                                          <p:spTgt spid="6"/>
                                        </p:tgtEl>
                                        <p:attrNameLst>
                                          <p:attrName>ppt_x</p:attrName>
                                          <p:attrName>ppt_y</p:attrName>
                                        </p:attrNameLst>
                                      </p:cBhvr>
                                    </p:animMotion>
                                  </p:childTnLst>
                                </p:cTn>
                              </p:par>
                            </p:childTnLst>
                          </p:cTn>
                        </p:par>
                        <p:par>
                          <p:cTn id="12" fill="hold">
                            <p:stCondLst>
                              <p:cond delay="65000"/>
                            </p:stCondLst>
                            <p:childTnLst>
                              <p:par>
                                <p:cTn id="13" presetID="0" presetClass="path" presetSubtype="0" accel="50000" decel="50000" fill="hold" nodeType="afterEffect">
                                  <p:stCondLst>
                                    <p:cond delay="5000"/>
                                  </p:stCondLst>
                                  <p:childTnLst>
                                    <p:animMotion origin="layout" path="M -0.24896 0.38704 L 0 0" pathEditMode="relative" ptsTypes="AA">
                                      <p:cBhvr>
                                        <p:cTn id="14" dur="30000" fill="hold"/>
                                        <p:tgtEl>
                                          <p:spTgt spid="6"/>
                                        </p:tgtEl>
                                        <p:attrNameLst>
                                          <p:attrName>ppt_x</p:attrName>
                                          <p:attrName>ppt_y</p:attrName>
                                        </p:attrNameLst>
                                      </p:cBhvr>
                                    </p:animMotion>
                                  </p:childTnLst>
                                </p:cTn>
                              </p:par>
                              <p:par>
                                <p:cTn id="15" presetID="6" presetClass="emph" presetSubtype="0" accel="50000" decel="50000" fill="hold" nodeType="withEffect">
                                  <p:stCondLst>
                                    <p:cond delay="5000"/>
                                  </p:stCondLst>
                                  <p:childTnLst>
                                    <p:animScale>
                                      <p:cBhvr>
                                        <p:cTn id="16" dur="30000" fill="hold"/>
                                        <p:tgtEl>
                                          <p:spTgt spid="6"/>
                                        </p:tgtEl>
                                      </p:cBhvr>
                                      <p:by x="150000" y="150000"/>
                                      <p:to x="100000" y="100000"/>
                                    </p:animScale>
                                  </p:childTnLst>
                                </p:cTn>
                              </p:par>
                            </p:childTnLst>
                          </p:cTn>
                        </p:par>
                        <p:par>
                          <p:cTn id="17" fill="hold">
                            <p:stCondLst>
                              <p:cond delay="100000"/>
                            </p:stCondLst>
                            <p:childTnLst>
                              <p:par>
                                <p:cTn id="18" presetID="0" presetClass="path" presetSubtype="0" accel="50000" decel="50000" fill="hold" nodeType="afterEffect">
                                  <p:stCondLst>
                                    <p:cond delay="0"/>
                                  </p:stCondLst>
                                  <p:childTnLst>
                                    <p:animMotion origin="layout" path="M 0 0 L 0 0" pathEditMode="relative" ptsTypes="AA">
                                      <p:cBhvr>
                                        <p:cTn id="19" dur="5000" fill="hold"/>
                                        <p:tgtEl>
                                          <p:spTgt spid="6"/>
                                        </p:tgtEl>
                                        <p:attrNameLst>
                                          <p:attrName>ppt_x</p:attrName>
                                          <p:attrName>ppt_y</p:attrName>
                                        </p:attrNameLst>
                                      </p:cBhvr>
                                    </p:animMotion>
                                  </p:childTnLst>
                                </p:cTn>
                              </p:par>
                            </p:childTnLst>
                          </p:cTn>
                        </p:par>
                      </p:childTnLst>
                    </p:cTn>
                  </p:par>
                </p:childTnLst>
              </p:cTn>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example-based problem</a:t>
            </a:r>
          </a:p>
        </p:txBody>
      </p:sp>
      <mc:AlternateContent xmlns:mc="http://schemas.openxmlformats.org/markup-compatibility/2006" xmlns:a14="http://schemas.microsoft.com/office/drawing/2010/main">
        <mc:Choice Requires="a14">
          <p:sp>
            <p:nvSpPr>
              <p:cNvPr id="8" name="Content Placeholder 2"/>
              <p:cNvSpPr txBox="1">
                <a:spLocks/>
              </p:cNvSpPr>
              <p:nvPr/>
            </p:nvSpPr>
            <p:spPr>
              <a:xfrm>
                <a:off x="329184" y="806553"/>
                <a:ext cx="8629650" cy="37146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sz="2800" b="0" i="0" kern="1200">
                    <a:solidFill>
                      <a:schemeClr val="tx1"/>
                    </a:solidFill>
                    <a:latin typeface="Lato" charset="0"/>
                    <a:ea typeface="Lato" charset="0"/>
                    <a:cs typeface="Lato"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sz="2400" b="0" i="0" kern="1200">
                    <a:solidFill>
                      <a:schemeClr val="tx1"/>
                    </a:solidFill>
                    <a:latin typeface="Lato" charset="0"/>
                    <a:ea typeface="Lato" charset="0"/>
                    <a:cs typeface="Lato"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sz="2000" b="0" i="0" kern="1200">
                    <a:solidFill>
                      <a:schemeClr val="tx1"/>
                    </a:solidFill>
                    <a:latin typeface="Lato" charset="0"/>
                    <a:ea typeface="Lato" charset="0"/>
                    <a:cs typeface="Lato"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sz="1800" b="0" i="0" kern="1200">
                    <a:solidFill>
                      <a:schemeClr val="tx1"/>
                    </a:solidFill>
                    <a:latin typeface="Lato" charset="0"/>
                    <a:ea typeface="Lato" charset="0"/>
                    <a:cs typeface="Lato"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sz="1800" b="0" i="0" kern="1200">
                    <a:solidFill>
                      <a:schemeClr val="tx1"/>
                    </a:solidFill>
                    <a:latin typeface="Lato" charset="0"/>
                    <a:ea typeface="Lato" charset="0"/>
                    <a:cs typeface="Lato"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4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Lato" charset="0"/>
                    <a:ea typeface="Lato" charset="0"/>
                    <a:cs typeface="Lato" charset="0"/>
                  </a:rPr>
                  <a:t>Given</a:t>
                </a:r>
                <a:r>
                  <a:rPr kumimoji="0" lang="en-US" sz="1800" b="0" i="0" u="none" strike="noStrike" kern="1200" cap="none" spc="0" normalizeH="0" baseline="0" noProof="0" dirty="0">
                    <a:ln>
                      <a:noFill/>
                    </a:ln>
                    <a:solidFill>
                      <a:srgbClr val="000000"/>
                    </a:solidFill>
                    <a:effectLst/>
                    <a:uLnTx/>
                    <a:uFillTx/>
                    <a:latin typeface="Lato" charset="0"/>
                    <a:ea typeface="Lato" charset="0"/>
                    <a:cs typeface="Lato" charset="0"/>
                  </a:rPr>
                  <a:t> </a:t>
                </a:r>
              </a:p>
              <a:p>
                <a:pPr marL="457200" marR="0" lvl="1" indent="0" algn="l" defTabSz="914400" rtl="0" eaLnBrk="1" fontAlgn="auto" latinLnBrk="0" hangingPunct="1">
                  <a:lnSpc>
                    <a:spcPct val="90000"/>
                  </a:lnSpc>
                  <a:spcBef>
                    <a:spcPts val="400"/>
                  </a:spcBef>
                  <a:spcAft>
                    <a:spcPts val="4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ea typeface="Lato" charset="0"/>
                    <a:cs typeface="Lato" charset="0"/>
                  </a:rPr>
                  <a:t>a set of examples </a:t>
                </a:r>
                <a14:m>
                  <m:oMath xmlns:m="http://schemas.openxmlformats.org/officeDocument/2006/math">
                    <m:r>
                      <a:rPr kumimoji="0" lang="en-US" sz="1600" b="0" i="1" u="none" strike="noStrike" kern="1200" cap="none" spc="0" normalizeH="0" baseline="0" noProof="0" smtClean="0">
                        <a:ln>
                          <a:noFill/>
                        </a:ln>
                        <a:solidFill>
                          <a:srgbClr val="000000"/>
                        </a:solidFill>
                        <a:effectLst/>
                        <a:uLnTx/>
                        <a:uFillTx/>
                        <a:latin typeface="Cambria Math" charset="0"/>
                        <a:ea typeface="Lato" charset="0"/>
                        <a:cs typeface="Lato" charset="0"/>
                      </a:rPr>
                      <m:t>ℰ</m:t>
                    </m:r>
                  </m:oMath>
                </a14:m>
                <a:r>
                  <a:rPr kumimoji="0" lang="en-US" sz="1600" b="0" i="0" u="none" strike="noStrike" kern="1200" cap="none" spc="0" normalizeH="0" baseline="0" noProof="0" dirty="0">
                    <a:ln>
                      <a:noFill/>
                    </a:ln>
                    <a:solidFill>
                      <a:srgbClr val="000000"/>
                    </a:solidFill>
                    <a:effectLst/>
                    <a:uLnTx/>
                    <a:uFillTx/>
                    <a:ea typeface="Lato" charset="0"/>
                    <a:cs typeface="Lato" charset="0"/>
                  </a:rPr>
                  <a:t> from a universe </a:t>
                </a:r>
                <a14:m>
                  <m:oMath xmlns:m="http://schemas.openxmlformats.org/officeDocument/2006/math">
                    <m:r>
                      <a:rPr kumimoji="0" lang="en-US" sz="1600" b="0" i="1" u="none" strike="noStrike" kern="1200" cap="none" spc="0" normalizeH="0" baseline="0" noProof="0" smtClean="0">
                        <a:ln>
                          <a:noFill/>
                        </a:ln>
                        <a:solidFill>
                          <a:srgbClr val="000000"/>
                        </a:solidFill>
                        <a:effectLst/>
                        <a:uLnTx/>
                        <a:uFillTx/>
                        <a:latin typeface="Cambria Math" charset="0"/>
                        <a:ea typeface="Lato" charset="0"/>
                        <a:cs typeface="Lato" charset="0"/>
                      </a:rPr>
                      <m:t>𝒰</m:t>
                    </m:r>
                  </m:oMath>
                </a14:m>
                <a:endParaRPr kumimoji="0" lang="en-US" sz="1600" b="0" i="0" u="none" strike="noStrike" kern="1200" cap="none" spc="0" normalizeH="0" baseline="0" noProof="0" dirty="0">
                  <a:ln>
                    <a:noFill/>
                  </a:ln>
                  <a:solidFill>
                    <a:srgbClr val="000000"/>
                  </a:solidFill>
                  <a:effectLst/>
                  <a:uLnTx/>
                  <a:uFillTx/>
                  <a:ea typeface="Lato" charset="0"/>
                  <a:cs typeface="Lato" charset="0"/>
                </a:endParaRPr>
              </a:p>
              <a:p>
                <a:pPr marL="0" marR="0" lvl="0" indent="0" algn="l" defTabSz="914400" rtl="0" eaLnBrk="1" fontAlgn="auto" latinLnBrk="0" hangingPunct="1">
                  <a:lnSpc>
                    <a:spcPct val="90000"/>
                  </a:lnSpc>
                  <a:spcBef>
                    <a:spcPts val="400"/>
                  </a:spcBef>
                  <a:spcAft>
                    <a:spcPts val="4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ea typeface="Lato" charset="0"/>
                    <a:cs typeface="Lato" charset="0"/>
                  </a:rPr>
                  <a:t>Find </a:t>
                </a:r>
              </a:p>
              <a:p>
                <a:pPr marL="0" marR="0" lvl="0" indent="0" algn="ctr" defTabSz="914400" rtl="0" eaLnBrk="1" fontAlgn="auto" latinLnBrk="0" hangingPunct="1">
                  <a:lnSpc>
                    <a:spcPct val="90000"/>
                  </a:lnSpc>
                  <a:spcBef>
                    <a:spcPts val="400"/>
                  </a:spcBef>
                  <a:spcAft>
                    <a:spcPts val="4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C00000"/>
                    </a:solidFill>
                    <a:effectLst/>
                    <a:uLnTx/>
                    <a:uFillTx/>
                    <a:ea typeface="Lato" charset="0"/>
                    <a:cs typeface="Lato" charset="0"/>
                  </a:rPr>
                  <a:t>a similarity </a:t>
                </a:r>
                <a14:m>
                  <m:oMath xmlns:m="http://schemas.openxmlformats.org/officeDocument/2006/math">
                    <m:r>
                      <a:rPr kumimoji="0" lang="en-US" sz="1800" b="0" i="1" u="none" strike="noStrike" kern="1200" cap="none" spc="0" normalizeH="0" baseline="0" noProof="0" smtClean="0">
                        <a:ln>
                          <a:noFill/>
                        </a:ln>
                        <a:solidFill>
                          <a:srgbClr val="C00000"/>
                        </a:solidFill>
                        <a:effectLst/>
                        <a:uLnTx/>
                        <a:uFillTx/>
                        <a:latin typeface="Cambria Math" charset="0"/>
                        <a:ea typeface="Lato" charset="0"/>
                        <a:cs typeface="Lato" charset="0"/>
                      </a:rPr>
                      <m:t>∼</m:t>
                    </m:r>
                  </m:oMath>
                </a14:m>
                <a:r>
                  <a:rPr kumimoji="0" lang="en-US" sz="1800" b="0" i="0" u="none" strike="noStrike" kern="1200" cap="none" spc="0" normalizeH="0" baseline="0" noProof="0" dirty="0">
                    <a:ln>
                      <a:noFill/>
                    </a:ln>
                    <a:solidFill>
                      <a:srgbClr val="C00000"/>
                    </a:solidFill>
                    <a:effectLst/>
                    <a:uLnTx/>
                    <a:uFillTx/>
                    <a:ea typeface="Lato" charset="0"/>
                    <a:cs typeface="Lato" charset="0"/>
                  </a:rPr>
                  <a:t> </a:t>
                </a:r>
                <a:r>
                  <a:rPr kumimoji="0" lang="en-US" sz="1800" b="0" i="0" u="none" strike="noStrike" kern="1200" cap="none" spc="0" normalizeH="0" baseline="0" noProof="0" dirty="0">
                    <a:ln>
                      <a:noFill/>
                    </a:ln>
                    <a:solidFill>
                      <a:srgbClr val="000000"/>
                    </a:solidFill>
                    <a:effectLst/>
                    <a:uLnTx/>
                    <a:uFillTx/>
                    <a:ea typeface="Lato" charset="0"/>
                    <a:cs typeface="Lato" charset="0"/>
                  </a:rPr>
                  <a:t>such that</a:t>
                </a:r>
              </a:p>
              <a:p>
                <a:pPr marL="514350" marR="0" lvl="0" indent="-514350" algn="l" defTabSz="914400" rtl="0" eaLnBrk="1" fontAlgn="auto" latinLnBrk="0" hangingPunct="1">
                  <a:lnSpc>
                    <a:spcPct val="90000"/>
                  </a:lnSpc>
                  <a:spcBef>
                    <a:spcPts val="400"/>
                  </a:spcBef>
                  <a:spcAft>
                    <a:spcPts val="400"/>
                  </a:spcAft>
                  <a:buClrTx/>
                  <a:buSzTx/>
                  <a:buFont typeface="+mj-lt"/>
                  <a:buAutoNum type="arabicPeriod"/>
                  <a:tabLst/>
                  <a:defRPr/>
                </a:pPr>
                <a14:m>
                  <m:oMath xmlns:m="http://schemas.openxmlformats.org/officeDocument/2006/math">
                    <m:r>
                      <a:rPr kumimoji="0" lang="en-US" sz="1800" b="0" i="0" u="none" strike="noStrike" kern="1200" cap="none" spc="0" normalizeH="0" baseline="0" noProof="0" smtClean="0">
                        <a:ln>
                          <a:noFill/>
                        </a:ln>
                        <a:solidFill>
                          <a:srgbClr val="000000"/>
                        </a:solidFill>
                        <a:effectLst/>
                        <a:uLnTx/>
                        <a:uFillTx/>
                        <a:latin typeface="Cambria Math" charset="0"/>
                        <a:ea typeface="Lato" charset="0"/>
                        <a:cs typeface="Lato" charset="0"/>
                      </a:rPr>
                      <m:t>ℰ</m:t>
                    </m:r>
                  </m:oMath>
                </a14:m>
                <a:r>
                  <a:rPr kumimoji="0" lang="en-US" sz="1800" b="0" i="0" u="none" strike="noStrike" kern="1200" cap="none" spc="0" normalizeH="0" baseline="0" noProof="0" dirty="0">
                    <a:ln>
                      <a:noFill/>
                    </a:ln>
                    <a:solidFill>
                      <a:srgbClr val="000000"/>
                    </a:solidFill>
                    <a:effectLst/>
                    <a:uLnTx/>
                    <a:uFillTx/>
                    <a:ea typeface="Lato" charset="0"/>
                    <a:cs typeface="Lato" charset="0"/>
                  </a:rPr>
                  <a:t> is part of the answers </a:t>
                </a:r>
                <a14:m>
                  <m:oMath xmlns:m="http://schemas.openxmlformats.org/officeDocument/2006/math">
                    <m:r>
                      <a:rPr kumimoji="0" lang="en-US" sz="1800" b="0" i="0" u="none" strike="noStrike" kern="1200" cap="none" spc="0" normalizeH="0" baseline="0" noProof="0" smtClean="0">
                        <a:ln>
                          <a:noFill/>
                        </a:ln>
                        <a:solidFill>
                          <a:srgbClr val="000000"/>
                        </a:solidFill>
                        <a:effectLst/>
                        <a:uLnTx/>
                        <a:uFillTx/>
                        <a:latin typeface="Cambria Math" charset="0"/>
                        <a:ea typeface="Lato" charset="0"/>
                        <a:cs typeface="Lato" charset="0"/>
                      </a:rPr>
                      <m:t>𝒜</m:t>
                    </m:r>
                  </m:oMath>
                </a14:m>
                <a:r>
                  <a:rPr kumimoji="0" lang="en-US" sz="1800" b="0" i="0" u="none" strike="noStrike" kern="1200" cap="none" spc="0" normalizeH="0" baseline="0" noProof="0" dirty="0">
                    <a:ln>
                      <a:noFill/>
                    </a:ln>
                    <a:solidFill>
                      <a:srgbClr val="000000"/>
                    </a:solidFill>
                    <a:effectLst/>
                    <a:uLnTx/>
                    <a:uFillTx/>
                    <a:ea typeface="Lato" charset="0"/>
                    <a:cs typeface="Lato" charset="0"/>
                  </a:rPr>
                  <a:t> partially or totally</a:t>
                </a:r>
              </a:p>
              <a:p>
                <a:pPr marL="514350" marR="0" lvl="0" indent="-514350" algn="l" defTabSz="914400" rtl="0" eaLnBrk="1" fontAlgn="auto" latinLnBrk="0" hangingPunct="1">
                  <a:lnSpc>
                    <a:spcPct val="90000"/>
                  </a:lnSpc>
                  <a:spcBef>
                    <a:spcPts val="400"/>
                  </a:spcBef>
                  <a:spcAft>
                    <a:spcPts val="400"/>
                  </a:spcAft>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ea typeface="Lato" charset="0"/>
                    <a:cs typeface="Lato" charset="0"/>
                  </a:rPr>
                  <a:t>The answers in </a:t>
                </a:r>
                <a14:m>
                  <m:oMath xmlns:m="http://schemas.openxmlformats.org/officeDocument/2006/math">
                    <m:r>
                      <a:rPr kumimoji="0" lang="en-US" sz="1800" b="0" i="1" u="none" strike="noStrike" kern="1200" cap="none" spc="0" normalizeH="0" baseline="0" noProof="0" smtClean="0">
                        <a:ln>
                          <a:noFill/>
                        </a:ln>
                        <a:solidFill>
                          <a:srgbClr val="000000"/>
                        </a:solidFill>
                        <a:effectLst/>
                        <a:uLnTx/>
                        <a:uFillTx/>
                        <a:latin typeface="Cambria Math" charset="0"/>
                        <a:ea typeface="Lato" charset="0"/>
                        <a:cs typeface="Lato" charset="0"/>
                      </a:rPr>
                      <m:t>𝒜</m:t>
                    </m:r>
                  </m:oMath>
                </a14:m>
                <a:r>
                  <a:rPr kumimoji="0" lang="en-US" sz="1800" b="0" i="0" u="none" strike="noStrike" kern="1200" cap="none" spc="0" normalizeH="0" baseline="0" noProof="0" dirty="0">
                    <a:ln>
                      <a:noFill/>
                    </a:ln>
                    <a:solidFill>
                      <a:srgbClr val="000000"/>
                    </a:solidFill>
                    <a:effectLst/>
                    <a:uLnTx/>
                    <a:uFillTx/>
                    <a:ea typeface="Lato" charset="0"/>
                    <a:cs typeface="Lato" charset="0"/>
                  </a:rPr>
                  <a:t>  are the </a:t>
                </a:r>
                <a:r>
                  <a:rPr kumimoji="0" lang="en-US" sz="1800" b="0" i="0" u="none" strike="noStrike" kern="1200" cap="none" spc="0" normalizeH="0" baseline="0" noProof="0" dirty="0">
                    <a:ln>
                      <a:noFill/>
                    </a:ln>
                    <a:solidFill>
                      <a:srgbClr val="E2001A"/>
                    </a:solidFill>
                    <a:effectLst/>
                    <a:uLnTx/>
                    <a:uFillTx/>
                    <a:ea typeface="Lato" charset="0"/>
                    <a:cs typeface="Lato" charset="0"/>
                  </a:rPr>
                  <a:t>most similar </a:t>
                </a:r>
                <a:r>
                  <a:rPr kumimoji="0" lang="en-US" sz="1800" b="0" i="0" u="none" strike="noStrike" kern="1200" cap="none" spc="0" normalizeH="0" baseline="0" noProof="0" dirty="0">
                    <a:ln>
                      <a:noFill/>
                    </a:ln>
                    <a:solidFill>
                      <a:srgbClr val="000000"/>
                    </a:solidFill>
                    <a:effectLst/>
                    <a:uLnTx/>
                    <a:uFillTx/>
                    <a:ea typeface="Lato" charset="0"/>
                    <a:cs typeface="Lato" charset="0"/>
                  </a:rPr>
                  <a:t>to the examples in </a:t>
                </a:r>
                <a14:m>
                  <m:oMath xmlns:m="http://schemas.openxmlformats.org/officeDocument/2006/math">
                    <m:r>
                      <a:rPr kumimoji="0" lang="en-US" sz="1800" b="0" i="1" u="none" strike="noStrike" kern="1200" cap="none" spc="0" normalizeH="0" baseline="0" noProof="0" smtClean="0">
                        <a:ln>
                          <a:noFill/>
                        </a:ln>
                        <a:solidFill>
                          <a:srgbClr val="000000"/>
                        </a:solidFill>
                        <a:effectLst/>
                        <a:uLnTx/>
                        <a:uFillTx/>
                        <a:latin typeface="Cambria Math" charset="0"/>
                        <a:ea typeface="Lato" charset="0"/>
                        <a:cs typeface="Lato" charset="0"/>
                      </a:rPr>
                      <m:t>ℰ</m:t>
                    </m:r>
                  </m:oMath>
                </a14:m>
                <a:r>
                  <a:rPr kumimoji="0" lang="en-US" sz="1800" b="0" i="0" u="none" strike="noStrike" kern="1200" cap="none" spc="0" normalizeH="0" baseline="0" noProof="0" dirty="0">
                    <a:ln>
                      <a:noFill/>
                    </a:ln>
                    <a:solidFill>
                      <a:srgbClr val="000000"/>
                    </a:solidFill>
                    <a:effectLst/>
                    <a:uLnTx/>
                    <a:uFillTx/>
                    <a:ea typeface="Lato" charset="0"/>
                    <a:cs typeface="Lato" charset="0"/>
                  </a:rPr>
                  <a:t> according to </a:t>
                </a:r>
                <a14:m>
                  <m:oMath xmlns:m="http://schemas.openxmlformats.org/officeDocument/2006/math">
                    <m:r>
                      <a:rPr kumimoji="0" lang="en-US" sz="1800" b="0" i="1" u="none" strike="noStrike" kern="1200" cap="none" spc="0" normalizeH="0" baseline="0" noProof="0" smtClean="0">
                        <a:ln>
                          <a:noFill/>
                        </a:ln>
                        <a:solidFill>
                          <a:srgbClr val="000000"/>
                        </a:solidFill>
                        <a:effectLst/>
                        <a:uLnTx/>
                        <a:uFillTx/>
                        <a:latin typeface="Cambria Math" charset="0"/>
                        <a:ea typeface="Lato" charset="0"/>
                        <a:cs typeface="Lato" charset="0"/>
                      </a:rPr>
                      <m:t>∼</m:t>
                    </m:r>
                  </m:oMath>
                </a14:m>
                <a:endParaRPr kumimoji="0" lang="en-US" sz="1800" b="0" i="0" u="none" strike="noStrike" kern="1200" cap="none" spc="0" normalizeH="0" baseline="0" noProof="0" dirty="0">
                  <a:ln>
                    <a:noFill/>
                  </a:ln>
                  <a:solidFill>
                    <a:srgbClr val="000000"/>
                  </a:solidFill>
                  <a:effectLst/>
                  <a:uLnTx/>
                  <a:uFillTx/>
                  <a:ea typeface="Lato" charset="0"/>
                  <a:cs typeface="Lato" charset="0"/>
                </a:endParaRPr>
              </a:p>
            </p:txBody>
          </p:sp>
        </mc:Choice>
        <mc:Fallback xmlns="">
          <p:sp>
            <p:nvSpPr>
              <p:cNvPr id="8" name="Content Placeholder 2"/>
              <p:cNvSpPr txBox="1">
                <a:spLocks noRot="1" noChangeAspect="1" noMove="1" noResize="1" noEditPoints="1" noAdjustHandles="1" noChangeArrowheads="1" noChangeShapeType="1" noTextEdit="1"/>
              </p:cNvSpPr>
              <p:nvPr/>
            </p:nvSpPr>
            <p:spPr>
              <a:xfrm>
                <a:off x="329184" y="806553"/>
                <a:ext cx="8629650" cy="3714647"/>
              </a:xfrm>
              <a:prstGeom prst="rect">
                <a:avLst/>
              </a:prstGeom>
              <a:blipFill>
                <a:blip r:embed="rId2"/>
                <a:stretch>
                  <a:fillRect l="-441" t="-13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085164" y="3695359"/>
                <a:ext cx="5117690" cy="646331"/>
              </a:xfrm>
              <a:prstGeom prst="rect">
                <a:avLst/>
              </a:prstGeom>
            </p:spPr>
            <p:txBody>
              <a:bodyPr wrap="square">
                <a:spAutoFit/>
              </a:bodyPr>
              <a:lstStyle/>
              <a:p>
                <a:pPr algn="ctr" defTabSz="914400"/>
                <a:r>
                  <a:rPr lang="en-US" dirty="0">
                    <a:solidFill>
                      <a:srgbClr val="E2001A"/>
                    </a:solidFill>
                    <a:latin typeface="Lato" charset="0"/>
                    <a:ea typeface="Lato" charset="0"/>
                    <a:cs typeface="Lato" charset="0"/>
                  </a:rPr>
                  <a:t>How do we find </a:t>
                </a:r>
                <a14:m>
                  <m:oMath xmlns:m="http://schemas.openxmlformats.org/officeDocument/2006/math">
                    <m:r>
                      <a:rPr lang="en-US" i="1">
                        <a:solidFill>
                          <a:srgbClr val="E2001A"/>
                        </a:solidFill>
                        <a:latin typeface="Cambria Math" charset="0"/>
                        <a:ea typeface="Lato" charset="0"/>
                        <a:cs typeface="Lato" charset="0"/>
                      </a:rPr>
                      <m:t>∼</m:t>
                    </m:r>
                  </m:oMath>
                </a14:m>
                <a:r>
                  <a:rPr lang="en-US" dirty="0">
                    <a:solidFill>
                      <a:srgbClr val="E2001A"/>
                    </a:solidFill>
                    <a:latin typeface="Lato" charset="0"/>
                    <a:ea typeface="Lato" charset="0"/>
                    <a:cs typeface="Lato" charset="0"/>
                  </a:rPr>
                  <a:t> for each user? </a:t>
                </a:r>
              </a:p>
              <a:p>
                <a:pPr algn="ctr" defTabSz="914400"/>
                <a:r>
                  <a:rPr lang="en-US" dirty="0">
                    <a:solidFill>
                      <a:srgbClr val="E2001A"/>
                    </a:solidFill>
                    <a:latin typeface="Lato" charset="0"/>
                    <a:ea typeface="Lato" charset="0"/>
                    <a:cs typeface="Lato" charset="0"/>
                  </a:rPr>
                  <a:t>Do we need to know exactly </a:t>
                </a:r>
                <a14:m>
                  <m:oMath xmlns:m="http://schemas.openxmlformats.org/officeDocument/2006/math">
                    <m:r>
                      <a:rPr lang="en-US" i="1">
                        <a:solidFill>
                          <a:srgbClr val="E2001A"/>
                        </a:solidFill>
                        <a:latin typeface="Cambria Math" charset="0"/>
                        <a:ea typeface="Lato" charset="0"/>
                        <a:cs typeface="Lato" charset="0"/>
                      </a:rPr>
                      <m:t>∼</m:t>
                    </m:r>
                  </m:oMath>
                </a14:m>
                <a:r>
                  <a:rPr lang="en-US" dirty="0">
                    <a:solidFill>
                      <a:srgbClr val="E2001A"/>
                    </a:solidFill>
                    <a:latin typeface="Lato" charset="0"/>
                    <a:ea typeface="Lato" charset="0"/>
                    <a:cs typeface="Lato" charset="0"/>
                  </a:rPr>
                  <a:t>? </a:t>
                </a:r>
              </a:p>
            </p:txBody>
          </p:sp>
        </mc:Choice>
        <mc:Fallback xmlns="">
          <p:sp>
            <p:nvSpPr>
              <p:cNvPr id="9" name="Rectangle 8"/>
              <p:cNvSpPr>
                <a:spLocks noRot="1" noChangeAspect="1" noMove="1" noResize="1" noEditPoints="1" noAdjustHandles="1" noChangeArrowheads="1" noChangeShapeType="1" noTextEdit="1"/>
              </p:cNvSpPr>
              <p:nvPr/>
            </p:nvSpPr>
            <p:spPr>
              <a:xfrm>
                <a:off x="2085164" y="3695359"/>
                <a:ext cx="5117690" cy="646331"/>
              </a:xfrm>
              <a:prstGeom prst="rect">
                <a:avLst/>
              </a:prstGeom>
              <a:blipFill rotWithShape="0">
                <a:blip r:embed="rId3"/>
                <a:stretch>
                  <a:fillRect t="-4717" b="-1415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D71CAC9D-70DE-C347-9133-7DF5A02E8206}"/>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58145582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a:t>
            </a:r>
          </a:p>
        </p:txBody>
      </p:sp>
      <p:sp>
        <p:nvSpPr>
          <p:cNvPr id="3" name="Content Placeholder 2"/>
          <p:cNvSpPr>
            <a:spLocks noGrp="1"/>
          </p:cNvSpPr>
          <p:nvPr>
            <p:ph idx="1"/>
          </p:nvPr>
        </p:nvSpPr>
        <p:spPr/>
        <p:txBody>
          <a:bodyPr/>
          <a:lstStyle/>
          <a:p>
            <a:pPr>
              <a:lnSpc>
                <a:spcPct val="150000"/>
              </a:lnSpc>
              <a:spcBef>
                <a:spcPts val="400"/>
              </a:spcBef>
            </a:pPr>
            <a:r>
              <a:rPr lang="en-GB" sz="1400" b="0" dirty="0">
                <a:solidFill>
                  <a:srgbClr val="285096"/>
                </a:solidFill>
                <a:latin typeface="Helvetica Neue Regular" charset="0"/>
                <a:ea typeface="Helvetica Neue Regular" charset="0"/>
                <a:cs typeface="Helvetica Neue Regular" charset="0"/>
              </a:rPr>
              <a:t>M. Arenas, G. I. Diaz, and E. V. </a:t>
            </a:r>
            <a:r>
              <a:rPr lang="en-GB" sz="1400" b="0" dirty="0" err="1">
                <a:solidFill>
                  <a:srgbClr val="285096"/>
                </a:solidFill>
                <a:latin typeface="Helvetica Neue Regular" charset="0"/>
                <a:ea typeface="Helvetica Neue Regular" charset="0"/>
                <a:cs typeface="Helvetica Neue Regular" charset="0"/>
              </a:rPr>
              <a:t>Kostylev</a:t>
            </a:r>
            <a:r>
              <a:rPr lang="en-GB" sz="1400" dirty="0">
                <a:solidFill>
                  <a:srgbClr val="285096"/>
                </a:solidFill>
                <a:latin typeface="Helvetica Neue Regular" charset="0"/>
                <a:ea typeface="Helvetica Neue Regular" charset="0"/>
                <a:cs typeface="Helvetica Neue Regular" charset="0"/>
              </a:rPr>
              <a:t>. Reverse engineering </a:t>
            </a:r>
            <a:r>
              <a:rPr lang="en-GB" sz="1400" dirty="0" err="1">
                <a:solidFill>
                  <a:srgbClr val="285096"/>
                </a:solidFill>
                <a:latin typeface="Helvetica Neue Regular" charset="0"/>
                <a:ea typeface="Helvetica Neue Regular" charset="0"/>
                <a:cs typeface="Helvetica Neue Regular" charset="0"/>
              </a:rPr>
              <a:t>sparql</a:t>
            </a:r>
            <a:r>
              <a:rPr lang="en-GB" sz="1400" dirty="0">
                <a:solidFill>
                  <a:srgbClr val="285096"/>
                </a:solidFill>
                <a:latin typeface="Helvetica Neue Regular" charset="0"/>
                <a:ea typeface="Helvetica Neue Regular" charset="0"/>
                <a:cs typeface="Helvetica Neue Regular" charset="0"/>
              </a:rPr>
              <a:t> queries</a:t>
            </a:r>
            <a:r>
              <a:rPr lang="en-GB" sz="1400" b="0" dirty="0">
                <a:solidFill>
                  <a:srgbClr val="285096"/>
                </a:solidFill>
                <a:latin typeface="Helvetica Neue Regular" charset="0"/>
                <a:ea typeface="Helvetica Neue Regular" charset="0"/>
                <a:cs typeface="Helvetica Neue Regular" charset="0"/>
              </a:rPr>
              <a:t>. WWW, 2016.</a:t>
            </a:r>
          </a:p>
          <a:p>
            <a:pPr>
              <a:spcBef>
                <a:spcPts val="400"/>
              </a:spcBef>
            </a:pPr>
            <a:r>
              <a:rPr lang="en-GB" sz="1400" b="0" dirty="0" err="1">
                <a:solidFill>
                  <a:srgbClr val="285096"/>
                </a:solidFill>
                <a:latin typeface="Helvetica Neue Regular" charset="0"/>
                <a:ea typeface="Helvetica Neue Regular" charset="0"/>
                <a:cs typeface="Helvetica Neue Regular" charset="0"/>
              </a:rPr>
              <a:t>Agichtein</a:t>
            </a:r>
            <a:r>
              <a:rPr lang="en-GB" sz="1400" b="0" dirty="0">
                <a:solidFill>
                  <a:srgbClr val="285096"/>
                </a:solidFill>
                <a:latin typeface="Helvetica Neue Regular" charset="0"/>
                <a:ea typeface="Helvetica Neue Regular" charset="0"/>
                <a:cs typeface="Helvetica Neue Regular" charset="0"/>
              </a:rPr>
              <a:t>, E. and </a:t>
            </a:r>
            <a:r>
              <a:rPr lang="en-GB" sz="1400" b="0" dirty="0" err="1">
                <a:solidFill>
                  <a:srgbClr val="285096"/>
                </a:solidFill>
                <a:latin typeface="Helvetica Neue Regular" charset="0"/>
                <a:ea typeface="Helvetica Neue Regular" charset="0"/>
                <a:cs typeface="Helvetica Neue Regular" charset="0"/>
              </a:rPr>
              <a:t>Gravano</a:t>
            </a:r>
            <a:r>
              <a:rPr lang="en-GB" sz="1400" b="0" dirty="0">
                <a:solidFill>
                  <a:srgbClr val="285096"/>
                </a:solidFill>
                <a:latin typeface="Helvetica Neue Regular" charset="0"/>
                <a:ea typeface="Helvetica Neue Regular" charset="0"/>
                <a:cs typeface="Helvetica Neue Regular" charset="0"/>
              </a:rPr>
              <a:t>, L. </a:t>
            </a:r>
            <a:r>
              <a:rPr lang="en-GB" sz="1400" dirty="0">
                <a:solidFill>
                  <a:srgbClr val="285096"/>
                </a:solidFill>
                <a:latin typeface="Helvetica Neue Regular" charset="0"/>
                <a:ea typeface="Helvetica Neue Regular" charset="0"/>
                <a:cs typeface="Helvetica Neue Regular" charset="0"/>
              </a:rPr>
              <a:t>Snowball: Extracting relations from large plain-text collections.</a:t>
            </a:r>
            <a:r>
              <a:rPr lang="en-GB" sz="1400" b="0" dirty="0">
                <a:solidFill>
                  <a:srgbClr val="285096"/>
                </a:solidFill>
                <a:latin typeface="Helvetica Neue Regular" charset="0"/>
                <a:ea typeface="Helvetica Neue Regular" charset="0"/>
                <a:cs typeface="Helvetica Neue Regular" charset="0"/>
              </a:rPr>
              <a:t> ICDL, 2000.</a:t>
            </a:r>
          </a:p>
          <a:p>
            <a:pPr>
              <a:lnSpc>
                <a:spcPct val="150000"/>
              </a:lnSpc>
              <a:spcBef>
                <a:spcPts val="400"/>
              </a:spcBef>
            </a:pPr>
            <a:r>
              <a:rPr lang="en-GB" sz="1400" b="0" dirty="0" err="1">
                <a:solidFill>
                  <a:srgbClr val="285096"/>
                </a:solidFill>
                <a:latin typeface="Helvetica Neue Regular" charset="0"/>
                <a:ea typeface="Helvetica Neue Regular" charset="0"/>
                <a:cs typeface="Helvetica Neue Regular" charset="0"/>
              </a:rPr>
              <a:t>A.Bonifati</a:t>
            </a:r>
            <a:r>
              <a:rPr lang="en-GB" sz="1400" b="0" dirty="0">
                <a:solidFill>
                  <a:srgbClr val="285096"/>
                </a:solidFill>
                <a:latin typeface="Helvetica Neue Regular" charset="0"/>
                <a:ea typeface="Helvetica Neue Regular" charset="0"/>
                <a:cs typeface="Helvetica Neue Regular" charset="0"/>
              </a:rPr>
              <a:t>, </a:t>
            </a:r>
            <a:r>
              <a:rPr lang="en-GB" sz="1400" b="0" dirty="0" err="1">
                <a:solidFill>
                  <a:srgbClr val="285096"/>
                </a:solidFill>
                <a:latin typeface="Helvetica Neue Regular" charset="0"/>
                <a:ea typeface="Helvetica Neue Regular" charset="0"/>
                <a:cs typeface="Helvetica Neue Regular" charset="0"/>
              </a:rPr>
              <a:t>R.Ciucanu,and</a:t>
            </a:r>
            <a:r>
              <a:rPr lang="en-GB" sz="1400" b="0" dirty="0">
                <a:solidFill>
                  <a:srgbClr val="285096"/>
                </a:solidFill>
                <a:latin typeface="Helvetica Neue Regular" charset="0"/>
                <a:ea typeface="Helvetica Neue Regular" charset="0"/>
                <a:cs typeface="Helvetica Neue Regular" charset="0"/>
              </a:rPr>
              <a:t> </a:t>
            </a:r>
            <a:r>
              <a:rPr lang="en-GB" sz="1400" b="0" dirty="0" err="1">
                <a:solidFill>
                  <a:srgbClr val="285096"/>
                </a:solidFill>
                <a:latin typeface="Helvetica Neue Regular" charset="0"/>
                <a:ea typeface="Helvetica Neue Regular" charset="0"/>
                <a:cs typeface="Helvetica Neue Regular" charset="0"/>
              </a:rPr>
              <a:t>A.Lemay</a:t>
            </a:r>
            <a:r>
              <a:rPr lang="en-GB" sz="1400" b="0" dirty="0">
                <a:solidFill>
                  <a:srgbClr val="285096"/>
                </a:solidFill>
                <a:latin typeface="Helvetica Neue Regular" charset="0"/>
                <a:ea typeface="Helvetica Neue Regular" charset="0"/>
                <a:cs typeface="Helvetica Neue Regular" charset="0"/>
              </a:rPr>
              <a:t>. </a:t>
            </a:r>
            <a:r>
              <a:rPr lang="en-GB" sz="1400" dirty="0">
                <a:solidFill>
                  <a:srgbClr val="285096"/>
                </a:solidFill>
                <a:latin typeface="Helvetica Neue Regular" charset="0"/>
                <a:ea typeface="Helvetica Neue Regular" charset="0"/>
                <a:cs typeface="Helvetica Neue Regular" charset="0"/>
              </a:rPr>
              <a:t>Learning path queries on graph databases</a:t>
            </a:r>
            <a:r>
              <a:rPr lang="en-GB" sz="1400" b="0" dirty="0">
                <a:solidFill>
                  <a:srgbClr val="285096"/>
                </a:solidFill>
                <a:latin typeface="Helvetica Neue Regular" charset="0"/>
                <a:ea typeface="Helvetica Neue Regular" charset="0"/>
                <a:cs typeface="Helvetica Neue Regular" charset="0"/>
              </a:rPr>
              <a:t>. EDBT, 2015.</a:t>
            </a:r>
          </a:p>
          <a:p>
            <a:pPr>
              <a:lnSpc>
                <a:spcPct val="150000"/>
              </a:lnSpc>
              <a:spcBef>
                <a:spcPts val="400"/>
              </a:spcBef>
            </a:pPr>
            <a:r>
              <a:rPr lang="en-GB" sz="1400" b="0" dirty="0">
                <a:solidFill>
                  <a:srgbClr val="285096"/>
                </a:solidFill>
                <a:latin typeface="Helvetica Neue Regular" charset="0"/>
                <a:ea typeface="Helvetica Neue Regular" charset="0"/>
                <a:cs typeface="Helvetica Neue Regular" charset="0"/>
              </a:rPr>
              <a:t>A. </a:t>
            </a:r>
            <a:r>
              <a:rPr lang="en-GB" sz="1400" b="0" dirty="0" err="1">
                <a:solidFill>
                  <a:srgbClr val="285096"/>
                </a:solidFill>
                <a:latin typeface="Helvetica Neue Regular" charset="0"/>
                <a:ea typeface="Helvetica Neue Regular" charset="0"/>
                <a:cs typeface="Helvetica Neue Regular" charset="0"/>
              </a:rPr>
              <a:t>Bonifati</a:t>
            </a:r>
            <a:r>
              <a:rPr lang="en-GB" sz="1400" b="0" dirty="0">
                <a:solidFill>
                  <a:srgbClr val="285096"/>
                </a:solidFill>
                <a:latin typeface="Helvetica Neue Regular" charset="0"/>
                <a:ea typeface="Helvetica Neue Regular" charset="0"/>
                <a:cs typeface="Helvetica Neue Regular" charset="0"/>
              </a:rPr>
              <a:t>, R. </a:t>
            </a:r>
            <a:r>
              <a:rPr lang="en-GB" sz="1400" b="0" dirty="0" err="1">
                <a:solidFill>
                  <a:srgbClr val="285096"/>
                </a:solidFill>
                <a:latin typeface="Helvetica Neue Regular" charset="0"/>
                <a:ea typeface="Helvetica Neue Regular" charset="0"/>
                <a:cs typeface="Helvetica Neue Regular" charset="0"/>
              </a:rPr>
              <a:t>Ciucanu</a:t>
            </a:r>
            <a:r>
              <a:rPr lang="en-GB" sz="1400" b="0" dirty="0">
                <a:solidFill>
                  <a:srgbClr val="285096"/>
                </a:solidFill>
                <a:latin typeface="Helvetica Neue Regular" charset="0"/>
                <a:ea typeface="Helvetica Neue Regular" charset="0"/>
                <a:cs typeface="Helvetica Neue Regular" charset="0"/>
              </a:rPr>
              <a:t>, and S. </a:t>
            </a:r>
            <a:r>
              <a:rPr lang="en-GB" sz="1400" b="0" dirty="0" err="1">
                <a:solidFill>
                  <a:srgbClr val="285096"/>
                </a:solidFill>
                <a:latin typeface="Helvetica Neue Regular" charset="0"/>
                <a:ea typeface="Helvetica Neue Regular" charset="0"/>
                <a:cs typeface="Helvetica Neue Regular" charset="0"/>
              </a:rPr>
              <a:t>Staworko</a:t>
            </a:r>
            <a:r>
              <a:rPr lang="en-GB" sz="1400" b="0" dirty="0">
                <a:solidFill>
                  <a:srgbClr val="285096"/>
                </a:solidFill>
                <a:latin typeface="Helvetica Neue Regular" charset="0"/>
                <a:ea typeface="Helvetica Neue Regular" charset="0"/>
                <a:cs typeface="Helvetica Neue Regular" charset="0"/>
              </a:rPr>
              <a:t>. </a:t>
            </a:r>
            <a:r>
              <a:rPr lang="en-GB" sz="1400" dirty="0">
                <a:solidFill>
                  <a:srgbClr val="285096"/>
                </a:solidFill>
                <a:latin typeface="Helvetica Neue Regular" charset="0"/>
                <a:ea typeface="Helvetica Neue Regular" charset="0"/>
                <a:cs typeface="Helvetica Neue Regular" charset="0"/>
              </a:rPr>
              <a:t>Learning join queries from user examples</a:t>
            </a:r>
            <a:r>
              <a:rPr lang="en-GB" sz="1400" b="0" dirty="0">
                <a:solidFill>
                  <a:srgbClr val="285096"/>
                </a:solidFill>
                <a:latin typeface="Helvetica Neue Regular" charset="0"/>
                <a:ea typeface="Helvetica Neue Regular" charset="0"/>
                <a:cs typeface="Helvetica Neue Regular" charset="0"/>
              </a:rPr>
              <a:t>. TODS, 2016.</a:t>
            </a:r>
          </a:p>
          <a:p>
            <a:pPr>
              <a:spcBef>
                <a:spcPts val="400"/>
              </a:spcBef>
            </a:pPr>
            <a:r>
              <a:rPr lang="en-GB" sz="1400" b="0" dirty="0">
                <a:solidFill>
                  <a:srgbClr val="285096"/>
                </a:solidFill>
                <a:latin typeface="Helvetica Neue Regular" charset="0"/>
                <a:ea typeface="Helvetica Neue Regular" charset="0"/>
                <a:cs typeface="Helvetica Neue Regular" charset="0"/>
              </a:rPr>
              <a:t>A. </a:t>
            </a:r>
            <a:r>
              <a:rPr lang="en-GB" sz="1400" b="0" dirty="0" err="1">
                <a:solidFill>
                  <a:srgbClr val="285096"/>
                </a:solidFill>
                <a:latin typeface="Helvetica Neue Regular" charset="0"/>
                <a:ea typeface="Helvetica Neue Regular" charset="0"/>
                <a:cs typeface="Helvetica Neue Regular" charset="0"/>
              </a:rPr>
              <a:t>Bonifati</a:t>
            </a:r>
            <a:r>
              <a:rPr lang="en-GB" sz="1400" b="0" dirty="0">
                <a:solidFill>
                  <a:srgbClr val="285096"/>
                </a:solidFill>
                <a:latin typeface="Helvetica Neue Regular" charset="0"/>
                <a:ea typeface="Helvetica Neue Regular" charset="0"/>
                <a:cs typeface="Helvetica Neue Regular" charset="0"/>
              </a:rPr>
              <a:t>, U. </a:t>
            </a:r>
            <a:r>
              <a:rPr lang="en-GB" sz="1400" b="0" dirty="0" err="1">
                <a:solidFill>
                  <a:srgbClr val="285096"/>
                </a:solidFill>
                <a:latin typeface="Helvetica Neue Regular" charset="0"/>
                <a:ea typeface="Helvetica Neue Regular" charset="0"/>
                <a:cs typeface="Helvetica Neue Regular" charset="0"/>
              </a:rPr>
              <a:t>Comignani</a:t>
            </a:r>
            <a:r>
              <a:rPr lang="en-GB" sz="1400" b="0" dirty="0">
                <a:solidFill>
                  <a:srgbClr val="285096"/>
                </a:solidFill>
                <a:latin typeface="Helvetica Neue Regular" charset="0"/>
                <a:ea typeface="Helvetica Neue Regular" charset="0"/>
                <a:cs typeface="Helvetica Neue Regular" charset="0"/>
              </a:rPr>
              <a:t>, E. </a:t>
            </a:r>
            <a:r>
              <a:rPr lang="en-GB" sz="1400" b="0" dirty="0" err="1">
                <a:solidFill>
                  <a:srgbClr val="285096"/>
                </a:solidFill>
                <a:latin typeface="Helvetica Neue Regular" charset="0"/>
                <a:ea typeface="Helvetica Neue Regular" charset="0"/>
                <a:cs typeface="Helvetica Neue Regular" charset="0"/>
              </a:rPr>
              <a:t>Coquery</a:t>
            </a:r>
            <a:r>
              <a:rPr lang="en-GB" sz="1400" b="0" dirty="0">
                <a:solidFill>
                  <a:srgbClr val="285096"/>
                </a:solidFill>
                <a:latin typeface="Helvetica Neue Regular" charset="0"/>
                <a:ea typeface="Helvetica Neue Regular" charset="0"/>
                <a:cs typeface="Helvetica Neue Regular" charset="0"/>
              </a:rPr>
              <a:t>, and R. </a:t>
            </a:r>
            <a:r>
              <a:rPr lang="en-GB" sz="1400" b="0" dirty="0" err="1">
                <a:solidFill>
                  <a:srgbClr val="285096"/>
                </a:solidFill>
                <a:latin typeface="Helvetica Neue Regular" charset="0"/>
                <a:ea typeface="Helvetica Neue Regular" charset="0"/>
                <a:cs typeface="Helvetica Neue Regular" charset="0"/>
              </a:rPr>
              <a:t>Thion</a:t>
            </a:r>
            <a:r>
              <a:rPr lang="en-GB" sz="1400" b="0" dirty="0">
                <a:solidFill>
                  <a:srgbClr val="285096"/>
                </a:solidFill>
                <a:latin typeface="Helvetica Neue Regular" charset="0"/>
                <a:ea typeface="Helvetica Neue Regular" charset="0"/>
                <a:cs typeface="Helvetica Neue Regular" charset="0"/>
              </a:rPr>
              <a:t>. </a:t>
            </a:r>
            <a:r>
              <a:rPr lang="en-GB" sz="1400" dirty="0">
                <a:solidFill>
                  <a:srgbClr val="285096"/>
                </a:solidFill>
                <a:latin typeface="Helvetica Neue Regular" charset="0"/>
                <a:ea typeface="Helvetica Neue Regular" charset="0"/>
                <a:cs typeface="Helvetica Neue Regular" charset="0"/>
              </a:rPr>
              <a:t>Interactive mapping specification with exemplar tuples. </a:t>
            </a:r>
            <a:r>
              <a:rPr lang="en-GB" sz="1400" b="0" dirty="0">
                <a:solidFill>
                  <a:srgbClr val="285096"/>
                </a:solidFill>
                <a:latin typeface="Helvetica Neue Regular" charset="0"/>
                <a:ea typeface="Helvetica Neue Regular" charset="0"/>
                <a:cs typeface="Helvetica Neue Regular" charset="0"/>
              </a:rPr>
              <a:t>SIGMOD, 2017.</a:t>
            </a:r>
          </a:p>
          <a:p>
            <a:pPr>
              <a:spcBef>
                <a:spcPts val="400"/>
              </a:spcBef>
            </a:pPr>
            <a:r>
              <a:rPr lang="en-GB" sz="1400" b="0" dirty="0">
                <a:solidFill>
                  <a:srgbClr val="285096"/>
                </a:solidFill>
                <a:latin typeface="Helvetica Neue Regular" charset="0"/>
                <a:ea typeface="Helvetica Neue Regular" charset="0"/>
                <a:cs typeface="Helvetica Neue Regular" charset="0"/>
              </a:rPr>
              <a:t>I. </a:t>
            </a:r>
            <a:r>
              <a:rPr lang="en-GB" sz="1400" b="0" dirty="0" err="1">
                <a:solidFill>
                  <a:srgbClr val="285096"/>
                </a:solidFill>
                <a:latin typeface="Helvetica Neue Regular" charset="0"/>
                <a:ea typeface="Helvetica Neue Regular" charset="0"/>
                <a:cs typeface="Helvetica Neue Regular" charset="0"/>
              </a:rPr>
              <a:t>Bordino</a:t>
            </a:r>
            <a:r>
              <a:rPr lang="en-GB" sz="1400" b="0" dirty="0">
                <a:solidFill>
                  <a:srgbClr val="285096"/>
                </a:solidFill>
                <a:latin typeface="Helvetica Neue Regular" charset="0"/>
                <a:ea typeface="Helvetica Neue Regular" charset="0"/>
                <a:cs typeface="Helvetica Neue Regular" charset="0"/>
              </a:rPr>
              <a:t>, G. De </a:t>
            </a:r>
            <a:r>
              <a:rPr lang="en-GB" sz="1400" b="0" dirty="0" err="1">
                <a:solidFill>
                  <a:srgbClr val="285096"/>
                </a:solidFill>
                <a:latin typeface="Helvetica Neue Regular" charset="0"/>
                <a:ea typeface="Helvetica Neue Regular" charset="0"/>
                <a:cs typeface="Helvetica Neue Regular" charset="0"/>
              </a:rPr>
              <a:t>Francisci</a:t>
            </a:r>
            <a:r>
              <a:rPr lang="en-GB" sz="1400" b="0" dirty="0">
                <a:solidFill>
                  <a:srgbClr val="285096"/>
                </a:solidFill>
                <a:latin typeface="Helvetica Neue Regular" charset="0"/>
                <a:ea typeface="Helvetica Neue Regular" charset="0"/>
                <a:cs typeface="Helvetica Neue Regular" charset="0"/>
              </a:rPr>
              <a:t> Morales, I. Weber, and F. </a:t>
            </a:r>
            <a:r>
              <a:rPr lang="en-GB" sz="1400" b="0" dirty="0" err="1">
                <a:solidFill>
                  <a:srgbClr val="285096"/>
                </a:solidFill>
                <a:latin typeface="Helvetica Neue Regular" charset="0"/>
                <a:ea typeface="Helvetica Neue Regular" charset="0"/>
                <a:cs typeface="Helvetica Neue Regular" charset="0"/>
              </a:rPr>
              <a:t>Bonchi</a:t>
            </a:r>
            <a:r>
              <a:rPr lang="en-GB" sz="1400" b="0" dirty="0">
                <a:solidFill>
                  <a:srgbClr val="285096"/>
                </a:solidFill>
                <a:latin typeface="Helvetica Neue Regular" charset="0"/>
                <a:ea typeface="Helvetica Neue Regular" charset="0"/>
                <a:cs typeface="Helvetica Neue Regular" charset="0"/>
              </a:rPr>
              <a:t>. </a:t>
            </a:r>
            <a:r>
              <a:rPr lang="en-GB" sz="1400" dirty="0">
                <a:solidFill>
                  <a:srgbClr val="285096"/>
                </a:solidFill>
                <a:latin typeface="Helvetica Neue Regular" charset="0"/>
                <a:ea typeface="Helvetica Neue Regular" charset="0"/>
                <a:cs typeface="Helvetica Neue Regular" charset="0"/>
              </a:rPr>
              <a:t>From </a:t>
            </a:r>
            <a:r>
              <a:rPr lang="en-GB" sz="1400" dirty="0" err="1">
                <a:solidFill>
                  <a:srgbClr val="285096"/>
                </a:solidFill>
                <a:latin typeface="Helvetica Neue Regular" charset="0"/>
                <a:ea typeface="Helvetica Neue Regular" charset="0"/>
                <a:cs typeface="Helvetica Neue Regular" charset="0"/>
              </a:rPr>
              <a:t>machu</a:t>
            </a:r>
            <a:r>
              <a:rPr lang="en-GB" sz="1400" dirty="0">
                <a:solidFill>
                  <a:srgbClr val="285096"/>
                </a:solidFill>
                <a:latin typeface="Helvetica Neue Regular" charset="0"/>
                <a:ea typeface="Helvetica Neue Regular" charset="0"/>
                <a:cs typeface="Helvetica Neue Regular" charset="0"/>
              </a:rPr>
              <a:t> </a:t>
            </a:r>
            <a:r>
              <a:rPr lang="en-GB" sz="1400" dirty="0" err="1">
                <a:solidFill>
                  <a:srgbClr val="285096"/>
                </a:solidFill>
                <a:latin typeface="Helvetica Neue Regular" charset="0"/>
                <a:ea typeface="Helvetica Neue Regular" charset="0"/>
                <a:cs typeface="Helvetica Neue Regular" charset="0"/>
              </a:rPr>
              <a:t>picchu</a:t>
            </a:r>
            <a:r>
              <a:rPr lang="en-GB" sz="1400" dirty="0">
                <a:solidFill>
                  <a:srgbClr val="285096"/>
                </a:solidFill>
                <a:latin typeface="Helvetica Neue Regular" charset="0"/>
                <a:ea typeface="Helvetica Neue Regular" charset="0"/>
                <a:cs typeface="Helvetica Neue Regular" charset="0"/>
              </a:rPr>
              <a:t> to rafting the </a:t>
            </a:r>
            <a:r>
              <a:rPr lang="en-GB" sz="1400" dirty="0" err="1">
                <a:solidFill>
                  <a:srgbClr val="285096"/>
                </a:solidFill>
                <a:latin typeface="Helvetica Neue Regular" charset="0"/>
                <a:ea typeface="Helvetica Neue Regular" charset="0"/>
                <a:cs typeface="Helvetica Neue Regular" charset="0"/>
              </a:rPr>
              <a:t>urubamba</a:t>
            </a:r>
            <a:r>
              <a:rPr lang="en-GB" sz="1400" dirty="0">
                <a:solidFill>
                  <a:srgbClr val="285096"/>
                </a:solidFill>
                <a:latin typeface="Helvetica Neue Regular" charset="0"/>
                <a:ea typeface="Helvetica Neue Regular" charset="0"/>
                <a:cs typeface="Helvetica Neue Regular" charset="0"/>
              </a:rPr>
              <a:t> river: anticipating information needs via the entity-query graph</a:t>
            </a:r>
            <a:r>
              <a:rPr lang="en-GB" sz="1400" b="0" dirty="0">
                <a:solidFill>
                  <a:srgbClr val="285096"/>
                </a:solidFill>
                <a:latin typeface="Helvetica Neue Regular" charset="0"/>
                <a:ea typeface="Helvetica Neue Regular" charset="0"/>
                <a:cs typeface="Helvetica Neue Regular" charset="0"/>
              </a:rPr>
              <a:t>. WSDM, 2013.</a:t>
            </a:r>
          </a:p>
          <a:p>
            <a:pPr>
              <a:lnSpc>
                <a:spcPct val="150000"/>
              </a:lnSpc>
              <a:spcBef>
                <a:spcPts val="400"/>
              </a:spcBef>
            </a:pPr>
            <a:r>
              <a:rPr lang="en-GB" sz="1400" b="0" dirty="0">
                <a:solidFill>
                  <a:srgbClr val="285096"/>
                </a:solidFill>
                <a:latin typeface="Helvetica Neue Regular" charset="0"/>
                <a:ea typeface="Helvetica Neue Regular" charset="0"/>
                <a:cs typeface="Helvetica Neue Regular" charset="0"/>
              </a:rPr>
              <a:t>D. </a:t>
            </a:r>
            <a:r>
              <a:rPr lang="en-GB" sz="1400" b="0" dirty="0" err="1">
                <a:solidFill>
                  <a:srgbClr val="285096"/>
                </a:solidFill>
                <a:latin typeface="Helvetica Neue Regular" charset="0"/>
                <a:ea typeface="Helvetica Neue Regular" charset="0"/>
                <a:cs typeface="Helvetica Neue Regular" charset="0"/>
              </a:rPr>
              <a:t>Deutch</a:t>
            </a:r>
            <a:r>
              <a:rPr lang="en-GB" sz="1400" b="0" dirty="0">
                <a:solidFill>
                  <a:srgbClr val="285096"/>
                </a:solidFill>
                <a:latin typeface="Helvetica Neue Regular" charset="0"/>
                <a:ea typeface="Helvetica Neue Regular" charset="0"/>
                <a:cs typeface="Helvetica Neue Regular" charset="0"/>
              </a:rPr>
              <a:t> and A. Gilad. </a:t>
            </a:r>
            <a:r>
              <a:rPr lang="en-GB" sz="1400" dirty="0" err="1">
                <a:solidFill>
                  <a:srgbClr val="285096"/>
                </a:solidFill>
                <a:latin typeface="Helvetica Neue Regular" charset="0"/>
                <a:ea typeface="Helvetica Neue Regular" charset="0"/>
                <a:cs typeface="Helvetica Neue Regular" charset="0"/>
              </a:rPr>
              <a:t>Qplain</a:t>
            </a:r>
            <a:r>
              <a:rPr lang="en-GB" sz="1400" dirty="0">
                <a:solidFill>
                  <a:srgbClr val="285096"/>
                </a:solidFill>
                <a:latin typeface="Helvetica Neue Regular" charset="0"/>
                <a:ea typeface="Helvetica Neue Regular" charset="0"/>
                <a:cs typeface="Helvetica Neue Regular" charset="0"/>
              </a:rPr>
              <a:t>: Query by explanation</a:t>
            </a:r>
            <a:r>
              <a:rPr lang="en-GB" sz="1400" b="0" dirty="0">
                <a:solidFill>
                  <a:srgbClr val="285096"/>
                </a:solidFill>
                <a:latin typeface="Helvetica Neue Regular" charset="0"/>
                <a:ea typeface="Helvetica Neue Regular" charset="0"/>
                <a:cs typeface="Helvetica Neue Regular" charset="0"/>
              </a:rPr>
              <a:t>. ICDE, 2016.</a:t>
            </a:r>
          </a:p>
        </p:txBody>
      </p:sp>
      <p:sp>
        <p:nvSpPr>
          <p:cNvPr id="6" name="Footer Placeholder 2">
            <a:extLst>
              <a:ext uri="{FF2B5EF4-FFF2-40B4-BE49-F238E27FC236}">
                <a16:creationId xmlns:a16="http://schemas.microsoft.com/office/drawing/2014/main" id="{17F8E579-0D4E-544D-9FC1-9C8D09ED79ED}"/>
              </a:ext>
            </a:extLst>
          </p:cNvPr>
          <p:cNvSpPr txBox="1">
            <a:spLocks/>
          </p:cNvSpPr>
          <p:nvPr/>
        </p:nvSpPr>
        <p:spPr>
          <a:xfrm>
            <a:off x="3002062" y="4771117"/>
            <a:ext cx="3173621" cy="274637"/>
          </a:xfrm>
          <a:prstGeom prst="rect">
            <a:avLst/>
          </a:prstGeom>
        </p:spPr>
        <p:txBody>
          <a:bodyPr vert="horz" lIns="91440" tIns="45720" rIns="91440" bIns="45720" rtlCol="0" anchor="ctr"/>
          <a:lstStyle>
            <a:defPPr>
              <a:defRPr lang="en-US"/>
            </a:defPPr>
            <a:lvl1pPr marL="0" algn="ctr" defTabSz="457200" rtl="0" eaLnBrk="1" latinLnBrk="0" hangingPunct="1">
              <a:defRPr lang="en-US" sz="1000" b="0" i="0" kern="1200" dirty="0">
                <a:solidFill>
                  <a:srgbClr val="285096"/>
                </a:solidFill>
                <a:latin typeface="Helvetica Neue"/>
                <a:ea typeface="+mn-ea"/>
                <a:cs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M. Lissandrini, D. Mottin, T. Palpanas, Y. Velegrakis</a:t>
            </a:r>
          </a:p>
        </p:txBody>
      </p:sp>
    </p:spTree>
    <p:extLst>
      <p:ext uri="{BB962C8B-B14F-4D97-AF65-F5344CB8AC3E}">
        <p14:creationId xmlns:p14="http://schemas.microsoft.com/office/powerpoint/2010/main" val="156571776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342900" y="664507"/>
            <a:ext cx="8458200" cy="3739910"/>
          </a:xfrm>
        </p:spPr>
        <p:txBody>
          <a:bodyPr>
            <a:noAutofit/>
          </a:bodyPr>
          <a:lstStyle/>
          <a:p>
            <a:pPr>
              <a:spcBef>
                <a:spcPts val="400"/>
              </a:spcBef>
            </a:pPr>
            <a:r>
              <a:rPr lang="en-GB" sz="1400" b="0" dirty="0">
                <a:solidFill>
                  <a:srgbClr val="285096"/>
                </a:solidFill>
                <a:latin typeface="Helvetica Neue Regular" charset="0"/>
                <a:ea typeface="Helvetica Neue Regular" charset="0"/>
                <a:cs typeface="Helvetica Neue Regular" charset="0"/>
              </a:rPr>
              <a:t>G. Diaz, M. Arenas, and M. </a:t>
            </a:r>
            <a:r>
              <a:rPr lang="en-GB" sz="1400" b="0" dirty="0" err="1">
                <a:solidFill>
                  <a:srgbClr val="285096"/>
                </a:solidFill>
                <a:latin typeface="Helvetica Neue Regular" charset="0"/>
                <a:ea typeface="Helvetica Neue Regular" charset="0"/>
                <a:cs typeface="Helvetica Neue Regular" charset="0"/>
              </a:rPr>
              <a:t>Benedikt</a:t>
            </a:r>
            <a:r>
              <a:rPr lang="en-GB" sz="1400" b="0" dirty="0">
                <a:solidFill>
                  <a:srgbClr val="285096"/>
                </a:solidFill>
                <a:latin typeface="Helvetica Neue Regular" charset="0"/>
                <a:ea typeface="Helvetica Neue Regular" charset="0"/>
                <a:cs typeface="Helvetica Neue Regular" charset="0"/>
              </a:rPr>
              <a:t>. </a:t>
            </a:r>
            <a:r>
              <a:rPr lang="en-GB" sz="1400" dirty="0" err="1">
                <a:solidFill>
                  <a:srgbClr val="285096"/>
                </a:solidFill>
                <a:latin typeface="Helvetica Neue Regular" charset="0"/>
                <a:ea typeface="Helvetica Neue Regular" charset="0"/>
                <a:cs typeface="Helvetica Neue Regular" charset="0"/>
              </a:rPr>
              <a:t>Sparqlbye</a:t>
            </a:r>
            <a:r>
              <a:rPr lang="en-GB" sz="1400" dirty="0">
                <a:solidFill>
                  <a:srgbClr val="285096"/>
                </a:solidFill>
                <a:latin typeface="Helvetica Neue Regular" charset="0"/>
                <a:ea typeface="Helvetica Neue Regular" charset="0"/>
                <a:cs typeface="Helvetica Neue Regular" charset="0"/>
              </a:rPr>
              <a:t>: Querying </a:t>
            </a:r>
            <a:r>
              <a:rPr lang="en-GB" sz="1400" dirty="0" err="1">
                <a:solidFill>
                  <a:srgbClr val="285096"/>
                </a:solidFill>
                <a:latin typeface="Helvetica Neue Regular" charset="0"/>
                <a:ea typeface="Helvetica Neue Regular" charset="0"/>
                <a:cs typeface="Helvetica Neue Regular" charset="0"/>
              </a:rPr>
              <a:t>rdf</a:t>
            </a:r>
            <a:r>
              <a:rPr lang="en-GB" sz="1400" dirty="0">
                <a:solidFill>
                  <a:srgbClr val="285096"/>
                </a:solidFill>
                <a:latin typeface="Helvetica Neue Regular" charset="0"/>
                <a:ea typeface="Helvetica Neue Regular" charset="0"/>
                <a:cs typeface="Helvetica Neue Regular" charset="0"/>
              </a:rPr>
              <a:t> data by example</a:t>
            </a:r>
            <a:r>
              <a:rPr lang="en-GB" sz="1400" b="0" dirty="0">
                <a:solidFill>
                  <a:srgbClr val="285096"/>
                </a:solidFill>
                <a:latin typeface="Helvetica Neue Regular" charset="0"/>
                <a:ea typeface="Helvetica Neue Regular" charset="0"/>
                <a:cs typeface="Helvetica Neue Regular" charset="0"/>
              </a:rPr>
              <a:t>. PVLDB, 2016.</a:t>
            </a:r>
          </a:p>
          <a:p>
            <a:pPr>
              <a:spcBef>
                <a:spcPts val="400"/>
              </a:spcBef>
            </a:pPr>
            <a:r>
              <a:rPr lang="en-GB" sz="1400" b="0" dirty="0">
                <a:solidFill>
                  <a:srgbClr val="285096"/>
                </a:solidFill>
                <a:latin typeface="Helvetica Neue Regular" charset="0"/>
                <a:ea typeface="Helvetica Neue Regular" charset="0"/>
                <a:cs typeface="Helvetica Neue Regular" charset="0"/>
              </a:rPr>
              <a:t>K. </a:t>
            </a:r>
            <a:r>
              <a:rPr lang="en-GB" sz="1400" b="0" dirty="0" err="1">
                <a:solidFill>
                  <a:srgbClr val="285096"/>
                </a:solidFill>
                <a:latin typeface="Helvetica Neue Regular" charset="0"/>
                <a:ea typeface="Helvetica Neue Regular" charset="0"/>
                <a:cs typeface="Helvetica Neue Regular" charset="0"/>
              </a:rPr>
              <a:t>Dimitriadou</a:t>
            </a:r>
            <a:r>
              <a:rPr lang="en-GB" sz="1400" b="0" dirty="0">
                <a:solidFill>
                  <a:srgbClr val="285096"/>
                </a:solidFill>
                <a:latin typeface="Helvetica Neue Regular" charset="0"/>
                <a:ea typeface="Helvetica Neue Regular" charset="0"/>
                <a:cs typeface="Helvetica Neue Regular" charset="0"/>
              </a:rPr>
              <a:t>, O. </a:t>
            </a:r>
            <a:r>
              <a:rPr lang="en-GB" sz="1400" b="0" dirty="0" err="1">
                <a:solidFill>
                  <a:srgbClr val="285096"/>
                </a:solidFill>
                <a:latin typeface="Helvetica Neue Regular" charset="0"/>
                <a:ea typeface="Helvetica Neue Regular" charset="0"/>
                <a:cs typeface="Helvetica Neue Regular" charset="0"/>
              </a:rPr>
              <a:t>Papaemmanouil</a:t>
            </a:r>
            <a:r>
              <a:rPr lang="en-GB" sz="1400" b="0" dirty="0">
                <a:solidFill>
                  <a:srgbClr val="285096"/>
                </a:solidFill>
                <a:latin typeface="Helvetica Neue Regular" charset="0"/>
                <a:ea typeface="Helvetica Neue Regular" charset="0"/>
                <a:cs typeface="Helvetica Neue Regular" charset="0"/>
              </a:rPr>
              <a:t>, and Y. </a:t>
            </a:r>
            <a:r>
              <a:rPr lang="en-GB" sz="1400" b="0" dirty="0" err="1">
                <a:solidFill>
                  <a:srgbClr val="285096"/>
                </a:solidFill>
                <a:latin typeface="Helvetica Neue Regular" charset="0"/>
                <a:ea typeface="Helvetica Neue Regular" charset="0"/>
                <a:cs typeface="Helvetica Neue Regular" charset="0"/>
              </a:rPr>
              <a:t>Diao</a:t>
            </a:r>
            <a:r>
              <a:rPr lang="en-GB" sz="1400" b="0" dirty="0">
                <a:solidFill>
                  <a:srgbClr val="285096"/>
                </a:solidFill>
                <a:latin typeface="Helvetica Neue Regular" charset="0"/>
                <a:ea typeface="Helvetica Neue Regular" charset="0"/>
                <a:cs typeface="Helvetica Neue Regular" charset="0"/>
              </a:rPr>
              <a:t>. </a:t>
            </a:r>
            <a:r>
              <a:rPr lang="en-GB" sz="1400" dirty="0">
                <a:solidFill>
                  <a:srgbClr val="285096"/>
                </a:solidFill>
                <a:latin typeface="Helvetica Neue Regular" charset="0"/>
                <a:ea typeface="Helvetica Neue Regular" charset="0"/>
                <a:cs typeface="Helvetica Neue Regular" charset="0"/>
              </a:rPr>
              <a:t>Explore-by-example: An automatic query steering framework for interactive data exploration.</a:t>
            </a:r>
            <a:r>
              <a:rPr lang="en-GB" sz="1400" b="0" dirty="0">
                <a:solidFill>
                  <a:srgbClr val="285096"/>
                </a:solidFill>
                <a:latin typeface="Helvetica Neue Regular" charset="0"/>
                <a:ea typeface="Helvetica Neue Regular" charset="0"/>
                <a:cs typeface="Helvetica Neue Regular" charset="0"/>
              </a:rPr>
              <a:t> In SIGMOD, 2014.</a:t>
            </a:r>
          </a:p>
          <a:p>
            <a:pPr>
              <a:spcBef>
                <a:spcPts val="400"/>
              </a:spcBef>
            </a:pPr>
            <a:r>
              <a:rPr lang="en-GB" sz="1400" b="0" dirty="0">
                <a:solidFill>
                  <a:srgbClr val="285096"/>
                </a:solidFill>
                <a:latin typeface="Helvetica Neue Regular" charset="0"/>
                <a:ea typeface="Helvetica Neue Regular" charset="0"/>
                <a:cs typeface="Helvetica Neue Regular" charset="0"/>
              </a:rPr>
              <a:t>B. </a:t>
            </a:r>
            <a:r>
              <a:rPr lang="en-GB" sz="1400" b="0" dirty="0" err="1">
                <a:solidFill>
                  <a:srgbClr val="285096"/>
                </a:solidFill>
                <a:latin typeface="Helvetica Neue Regular" charset="0"/>
                <a:ea typeface="Helvetica Neue Regular" charset="0"/>
                <a:cs typeface="Helvetica Neue Regular" charset="0"/>
              </a:rPr>
              <a:t>Eravci</a:t>
            </a:r>
            <a:r>
              <a:rPr lang="en-GB" sz="1400" b="0" dirty="0">
                <a:solidFill>
                  <a:srgbClr val="285096"/>
                </a:solidFill>
                <a:latin typeface="Helvetica Neue Regular" charset="0"/>
                <a:ea typeface="Helvetica Neue Regular" charset="0"/>
                <a:cs typeface="Helvetica Neue Regular" charset="0"/>
              </a:rPr>
              <a:t> and H. </a:t>
            </a:r>
            <a:r>
              <a:rPr lang="en-GB" sz="1400" b="0" dirty="0" err="1">
                <a:solidFill>
                  <a:srgbClr val="285096"/>
                </a:solidFill>
                <a:latin typeface="Helvetica Neue Regular" charset="0"/>
                <a:ea typeface="Helvetica Neue Regular" charset="0"/>
                <a:cs typeface="Helvetica Neue Regular" charset="0"/>
              </a:rPr>
              <a:t>Ferhatosmanoglu</a:t>
            </a:r>
            <a:r>
              <a:rPr lang="en-GB" sz="1400" b="0" dirty="0">
                <a:solidFill>
                  <a:srgbClr val="285096"/>
                </a:solidFill>
                <a:latin typeface="Helvetica Neue Regular" charset="0"/>
                <a:ea typeface="Helvetica Neue Regular" charset="0"/>
                <a:cs typeface="Helvetica Neue Regular" charset="0"/>
              </a:rPr>
              <a:t>. </a:t>
            </a:r>
            <a:r>
              <a:rPr lang="en-GB" sz="1400" dirty="0">
                <a:solidFill>
                  <a:srgbClr val="285096"/>
                </a:solidFill>
                <a:latin typeface="Helvetica Neue Regular" charset="0"/>
                <a:ea typeface="Helvetica Neue Regular" charset="0"/>
                <a:cs typeface="Helvetica Neue Regular" charset="0"/>
              </a:rPr>
              <a:t>Diversity based relevance feedback for time series search.</a:t>
            </a:r>
            <a:r>
              <a:rPr lang="en-GB" sz="1400" b="0" dirty="0">
                <a:solidFill>
                  <a:srgbClr val="285096"/>
                </a:solidFill>
                <a:latin typeface="Helvetica Neue Regular" charset="0"/>
                <a:ea typeface="Helvetica Neue Regular" charset="0"/>
                <a:cs typeface="Helvetica Neue Regular" charset="0"/>
              </a:rPr>
              <a:t> PVLDB, 2013.</a:t>
            </a:r>
          </a:p>
          <a:p>
            <a:pPr>
              <a:spcBef>
                <a:spcPts val="400"/>
              </a:spcBef>
            </a:pPr>
            <a:r>
              <a:rPr lang="en-GB" sz="1400" b="0" dirty="0">
                <a:solidFill>
                  <a:srgbClr val="285096"/>
                </a:solidFill>
                <a:latin typeface="Helvetica Neue Regular" charset="0"/>
                <a:ea typeface="Helvetica Neue Regular" charset="0"/>
                <a:cs typeface="Helvetica Neue Regular" charset="0"/>
              </a:rPr>
              <a:t>A. </a:t>
            </a:r>
            <a:r>
              <a:rPr lang="en-GB" sz="1400" b="0" dirty="0" err="1">
                <a:solidFill>
                  <a:srgbClr val="285096"/>
                </a:solidFill>
                <a:latin typeface="Helvetica Neue Regular" charset="0"/>
                <a:ea typeface="Helvetica Neue Regular" charset="0"/>
                <a:cs typeface="Helvetica Neue Regular" charset="0"/>
              </a:rPr>
              <a:t>Gionis</a:t>
            </a:r>
            <a:r>
              <a:rPr lang="en-GB" sz="1400" b="0" dirty="0">
                <a:solidFill>
                  <a:srgbClr val="285096"/>
                </a:solidFill>
                <a:latin typeface="Helvetica Neue Regular" charset="0"/>
                <a:ea typeface="Helvetica Neue Regular" charset="0"/>
                <a:cs typeface="Helvetica Neue Regular" charset="0"/>
              </a:rPr>
              <a:t>, M. </a:t>
            </a:r>
            <a:r>
              <a:rPr lang="en-GB" sz="1400" b="0" dirty="0" err="1">
                <a:solidFill>
                  <a:srgbClr val="285096"/>
                </a:solidFill>
                <a:latin typeface="Helvetica Neue Regular" charset="0"/>
                <a:ea typeface="Helvetica Neue Regular" charset="0"/>
                <a:cs typeface="Helvetica Neue Regular" charset="0"/>
              </a:rPr>
              <a:t>Mathioudakis</a:t>
            </a:r>
            <a:r>
              <a:rPr lang="en-GB" sz="1400" b="0" dirty="0">
                <a:solidFill>
                  <a:srgbClr val="285096"/>
                </a:solidFill>
                <a:latin typeface="Helvetica Neue Regular" charset="0"/>
                <a:ea typeface="Helvetica Neue Regular" charset="0"/>
                <a:cs typeface="Helvetica Neue Regular" charset="0"/>
              </a:rPr>
              <a:t>, and A. </a:t>
            </a:r>
            <a:r>
              <a:rPr lang="en-GB" sz="1400" b="0" dirty="0" err="1">
                <a:solidFill>
                  <a:srgbClr val="285096"/>
                </a:solidFill>
                <a:latin typeface="Helvetica Neue Regular" charset="0"/>
                <a:ea typeface="Helvetica Neue Regular" charset="0"/>
                <a:cs typeface="Helvetica Neue Regular" charset="0"/>
              </a:rPr>
              <a:t>Ukkonen</a:t>
            </a:r>
            <a:r>
              <a:rPr lang="en-GB" sz="1400" b="0" dirty="0">
                <a:solidFill>
                  <a:srgbClr val="285096"/>
                </a:solidFill>
                <a:latin typeface="Helvetica Neue Regular" charset="0"/>
                <a:ea typeface="Helvetica Neue Regular" charset="0"/>
                <a:cs typeface="Helvetica Neue Regular" charset="0"/>
              </a:rPr>
              <a:t>. </a:t>
            </a:r>
            <a:r>
              <a:rPr lang="en-GB" sz="1400" dirty="0">
                <a:solidFill>
                  <a:srgbClr val="285096"/>
                </a:solidFill>
                <a:latin typeface="Helvetica Neue Regular" charset="0"/>
                <a:ea typeface="Helvetica Neue Regular" charset="0"/>
                <a:cs typeface="Helvetica Neue Regular" charset="0"/>
              </a:rPr>
              <a:t>Bump hunting in the dark: Local discrepancy maximization on graphs</a:t>
            </a:r>
            <a:r>
              <a:rPr lang="en-GB" sz="1400" b="0" dirty="0">
                <a:solidFill>
                  <a:srgbClr val="285096"/>
                </a:solidFill>
                <a:latin typeface="Helvetica Neue Regular" charset="0"/>
                <a:ea typeface="Helvetica Neue Regular" charset="0"/>
                <a:cs typeface="Helvetica Neue Regular" charset="0"/>
              </a:rPr>
              <a:t>. ICDE, 2015.</a:t>
            </a:r>
          </a:p>
          <a:p>
            <a:pPr>
              <a:spcBef>
                <a:spcPts val="400"/>
              </a:spcBef>
            </a:pPr>
            <a:r>
              <a:rPr lang="en-GB" sz="1400" b="0" dirty="0">
                <a:solidFill>
                  <a:srgbClr val="285096"/>
                </a:solidFill>
                <a:latin typeface="Helvetica Neue Regular" charset="0"/>
                <a:ea typeface="Helvetica Neue Regular" charset="0"/>
                <a:cs typeface="Helvetica Neue Regular" charset="0"/>
              </a:rPr>
              <a:t>M. F. Hanafi, A. </a:t>
            </a:r>
            <a:r>
              <a:rPr lang="en-GB" sz="1400" b="0" dirty="0" err="1">
                <a:solidFill>
                  <a:srgbClr val="285096"/>
                </a:solidFill>
                <a:latin typeface="Helvetica Neue Regular" charset="0"/>
                <a:ea typeface="Helvetica Neue Regular" charset="0"/>
                <a:cs typeface="Helvetica Neue Regular" charset="0"/>
              </a:rPr>
              <a:t>Abouzied</a:t>
            </a:r>
            <a:r>
              <a:rPr lang="en-GB" sz="1400" b="0" dirty="0">
                <a:solidFill>
                  <a:srgbClr val="285096"/>
                </a:solidFill>
                <a:latin typeface="Helvetica Neue Regular" charset="0"/>
                <a:ea typeface="Helvetica Neue Regular" charset="0"/>
                <a:cs typeface="Helvetica Neue Regular" charset="0"/>
              </a:rPr>
              <a:t>, L. </a:t>
            </a:r>
            <a:r>
              <a:rPr lang="en-GB" sz="1400" b="0" dirty="0" err="1">
                <a:solidFill>
                  <a:srgbClr val="285096"/>
                </a:solidFill>
                <a:latin typeface="Helvetica Neue Regular" charset="0"/>
                <a:ea typeface="Helvetica Neue Regular" charset="0"/>
                <a:cs typeface="Helvetica Neue Regular" charset="0"/>
              </a:rPr>
              <a:t>Chiticariu</a:t>
            </a:r>
            <a:r>
              <a:rPr lang="en-GB" sz="1400" b="0" dirty="0">
                <a:solidFill>
                  <a:srgbClr val="285096"/>
                </a:solidFill>
                <a:latin typeface="Helvetica Neue Regular" charset="0"/>
                <a:ea typeface="Helvetica Neue Regular" charset="0"/>
                <a:cs typeface="Helvetica Neue Regular" charset="0"/>
              </a:rPr>
              <a:t>, and Y. Li. </a:t>
            </a:r>
            <a:r>
              <a:rPr lang="en-GB" sz="1400" dirty="0">
                <a:solidFill>
                  <a:srgbClr val="285096"/>
                </a:solidFill>
                <a:latin typeface="Helvetica Neue Regular" charset="0"/>
                <a:ea typeface="Helvetica Neue Regular" charset="0"/>
                <a:cs typeface="Helvetica Neue Regular" charset="0"/>
              </a:rPr>
              <a:t>Synthesizing extraction rules from user examples with seer.</a:t>
            </a:r>
            <a:r>
              <a:rPr lang="en-GB" sz="1400" b="0" dirty="0">
                <a:solidFill>
                  <a:srgbClr val="285096"/>
                </a:solidFill>
                <a:latin typeface="Helvetica Neue Regular" charset="0"/>
                <a:ea typeface="Helvetica Neue Regular" charset="0"/>
                <a:cs typeface="Helvetica Neue Regular" charset="0"/>
              </a:rPr>
              <a:t> SIGMOD, 2017.</a:t>
            </a:r>
          </a:p>
          <a:p>
            <a:pPr>
              <a:spcBef>
                <a:spcPts val="400"/>
              </a:spcBef>
            </a:pPr>
            <a:r>
              <a:rPr lang="en-GB" sz="1400" dirty="0">
                <a:solidFill>
                  <a:srgbClr val="285096"/>
                </a:solidFill>
                <a:latin typeface="Helvetica Neue Regular" charset="0"/>
                <a:ea typeface="Helvetica Neue Regular" charset="0"/>
                <a:cs typeface="Helvetica Neue Regular" charset="0"/>
              </a:rPr>
              <a:t>He, J., </a:t>
            </a:r>
            <a:r>
              <a:rPr lang="en-GB" sz="1400" dirty="0" err="1">
                <a:solidFill>
                  <a:srgbClr val="285096"/>
                </a:solidFill>
                <a:latin typeface="Helvetica Neue Regular" charset="0"/>
                <a:ea typeface="Helvetica Neue Regular" charset="0"/>
                <a:cs typeface="Helvetica Neue Regular" charset="0"/>
              </a:rPr>
              <a:t>Veltri</a:t>
            </a:r>
            <a:r>
              <a:rPr lang="en-GB" sz="1400" dirty="0">
                <a:solidFill>
                  <a:srgbClr val="285096"/>
                </a:solidFill>
                <a:latin typeface="Helvetica Neue Regular" charset="0"/>
                <a:ea typeface="Helvetica Neue Regular" charset="0"/>
                <a:cs typeface="Helvetica Neue Regular" charset="0"/>
              </a:rPr>
              <a:t>, E., Santoro, D., Li, G., Mecca, G., </a:t>
            </a:r>
            <a:r>
              <a:rPr lang="en-GB" sz="1400" dirty="0" err="1">
                <a:solidFill>
                  <a:srgbClr val="285096"/>
                </a:solidFill>
                <a:latin typeface="Helvetica Neue Regular" charset="0"/>
                <a:ea typeface="Helvetica Neue Regular" charset="0"/>
                <a:cs typeface="Helvetica Neue Regular" charset="0"/>
              </a:rPr>
              <a:t>Papotti</a:t>
            </a:r>
            <a:r>
              <a:rPr lang="en-GB" sz="1400" dirty="0">
                <a:solidFill>
                  <a:srgbClr val="285096"/>
                </a:solidFill>
                <a:latin typeface="Helvetica Neue Regular" charset="0"/>
                <a:ea typeface="Helvetica Neue Regular" charset="0"/>
                <a:cs typeface="Helvetica Neue Regular" charset="0"/>
              </a:rPr>
              <a:t>, P. and Tang, N. Interactive and deterministic data cleaning. SIGMOD, 2016.</a:t>
            </a:r>
          </a:p>
          <a:p>
            <a:pPr>
              <a:spcBef>
                <a:spcPts val="400"/>
              </a:spcBef>
            </a:pPr>
            <a:r>
              <a:rPr lang="en-GB" sz="1400" b="0" dirty="0">
                <a:solidFill>
                  <a:srgbClr val="285096"/>
                </a:solidFill>
                <a:latin typeface="Helvetica Neue Regular" charset="0"/>
                <a:ea typeface="Helvetica Neue Regular" charset="0"/>
                <a:cs typeface="Helvetica Neue Regular" charset="0"/>
              </a:rPr>
              <a:t>Y. Ishikawa, R. </a:t>
            </a:r>
            <a:r>
              <a:rPr lang="en-GB" sz="1400" b="0" dirty="0" err="1">
                <a:solidFill>
                  <a:srgbClr val="285096"/>
                </a:solidFill>
                <a:latin typeface="Helvetica Neue Regular" charset="0"/>
                <a:ea typeface="Helvetica Neue Regular" charset="0"/>
                <a:cs typeface="Helvetica Neue Regular" charset="0"/>
              </a:rPr>
              <a:t>Subramanya</a:t>
            </a:r>
            <a:r>
              <a:rPr lang="en-GB" sz="1400" b="0" dirty="0">
                <a:solidFill>
                  <a:srgbClr val="285096"/>
                </a:solidFill>
                <a:latin typeface="Helvetica Neue Regular" charset="0"/>
                <a:ea typeface="Helvetica Neue Regular" charset="0"/>
                <a:cs typeface="Helvetica Neue Regular" charset="0"/>
              </a:rPr>
              <a:t>, and C. </a:t>
            </a:r>
            <a:r>
              <a:rPr lang="en-GB" sz="1400" b="0" dirty="0" err="1">
                <a:solidFill>
                  <a:srgbClr val="285096"/>
                </a:solidFill>
                <a:latin typeface="Helvetica Neue Regular" charset="0"/>
                <a:ea typeface="Helvetica Neue Regular" charset="0"/>
                <a:cs typeface="Helvetica Neue Regular" charset="0"/>
              </a:rPr>
              <a:t>Faloutsos</a:t>
            </a:r>
            <a:r>
              <a:rPr lang="en-GB" sz="1400" b="0" dirty="0">
                <a:solidFill>
                  <a:srgbClr val="285096"/>
                </a:solidFill>
                <a:latin typeface="Helvetica Neue Regular" charset="0"/>
                <a:ea typeface="Helvetica Neue Regular" charset="0"/>
                <a:cs typeface="Helvetica Neue Regular" charset="0"/>
              </a:rPr>
              <a:t>. </a:t>
            </a:r>
            <a:r>
              <a:rPr lang="en-GB" sz="1400" dirty="0" err="1">
                <a:solidFill>
                  <a:srgbClr val="285096"/>
                </a:solidFill>
                <a:latin typeface="Helvetica Neue Regular" charset="0"/>
                <a:ea typeface="Helvetica Neue Regular" charset="0"/>
                <a:cs typeface="Helvetica Neue Regular" charset="0"/>
              </a:rPr>
              <a:t>Mindreader</a:t>
            </a:r>
            <a:r>
              <a:rPr lang="en-GB" sz="1400" dirty="0">
                <a:solidFill>
                  <a:srgbClr val="285096"/>
                </a:solidFill>
                <a:latin typeface="Helvetica Neue Regular" charset="0"/>
                <a:ea typeface="Helvetica Neue Regular" charset="0"/>
                <a:cs typeface="Helvetica Neue Regular" charset="0"/>
              </a:rPr>
              <a:t>: Querying databases through multiple examples.</a:t>
            </a:r>
            <a:r>
              <a:rPr lang="en-GB" sz="1400" b="0" dirty="0">
                <a:solidFill>
                  <a:srgbClr val="285096"/>
                </a:solidFill>
                <a:latin typeface="Helvetica Neue Regular" charset="0"/>
                <a:ea typeface="Helvetica Neue Regular" charset="0"/>
                <a:cs typeface="Helvetica Neue Regular" charset="0"/>
              </a:rPr>
              <a:t> VLDB, 1998.</a:t>
            </a:r>
          </a:p>
          <a:p>
            <a:pPr>
              <a:lnSpc>
                <a:spcPct val="150000"/>
              </a:lnSpc>
              <a:spcBef>
                <a:spcPts val="400"/>
              </a:spcBef>
            </a:pPr>
            <a:r>
              <a:rPr lang="en-GB" sz="1400" dirty="0">
                <a:solidFill>
                  <a:srgbClr val="285096"/>
                </a:solidFill>
                <a:latin typeface="Helvetica Neue Regular" charset="0"/>
                <a:ea typeface="Helvetica Neue Regular" charset="0"/>
                <a:cs typeface="Helvetica Neue Regular" charset="0"/>
              </a:rPr>
              <a:t>N. Jayaram, A. Khan, C. Li, X. Yan, and R. </a:t>
            </a:r>
            <a:r>
              <a:rPr lang="en-GB" sz="1400" dirty="0" err="1">
                <a:solidFill>
                  <a:srgbClr val="285096"/>
                </a:solidFill>
                <a:latin typeface="Helvetica Neue Regular" charset="0"/>
                <a:ea typeface="Helvetica Neue Regular" charset="0"/>
                <a:cs typeface="Helvetica Neue Regular" charset="0"/>
              </a:rPr>
              <a:t>Elmasri</a:t>
            </a:r>
            <a:r>
              <a:rPr lang="en-GB" sz="1400" dirty="0">
                <a:solidFill>
                  <a:srgbClr val="285096"/>
                </a:solidFill>
                <a:latin typeface="Helvetica Neue Regular" charset="0"/>
                <a:ea typeface="Helvetica Neue Regular" charset="0"/>
                <a:cs typeface="Helvetica Neue Regular" charset="0"/>
              </a:rPr>
              <a:t>. Querying knowledge graphs by example entity tuples. TKDE, 2015.</a:t>
            </a:r>
          </a:p>
          <a:p>
            <a:pPr>
              <a:lnSpc>
                <a:spcPct val="150000"/>
              </a:lnSpc>
              <a:spcBef>
                <a:spcPts val="400"/>
              </a:spcBef>
            </a:pPr>
            <a:endParaRPr lang="en-GB" sz="1400" b="0" dirty="0">
              <a:solidFill>
                <a:srgbClr val="285096"/>
              </a:solidFill>
              <a:latin typeface="Helvetica Neue Regular" charset="0"/>
              <a:ea typeface="Helvetica Neue Regular" charset="0"/>
              <a:cs typeface="Helvetica Neue Regular" charset="0"/>
            </a:endParaRPr>
          </a:p>
        </p:txBody>
      </p:sp>
      <p:sp>
        <p:nvSpPr>
          <p:cNvPr id="5" name="Footer Placeholder 2">
            <a:extLst>
              <a:ext uri="{FF2B5EF4-FFF2-40B4-BE49-F238E27FC236}">
                <a16:creationId xmlns:a16="http://schemas.microsoft.com/office/drawing/2014/main" id="{8621673D-68D8-4B47-A1C3-478062B865AF}"/>
              </a:ext>
            </a:extLst>
          </p:cNvPr>
          <p:cNvSpPr txBox="1">
            <a:spLocks/>
          </p:cNvSpPr>
          <p:nvPr/>
        </p:nvSpPr>
        <p:spPr>
          <a:xfrm>
            <a:off x="3002062" y="4771117"/>
            <a:ext cx="3173621" cy="274637"/>
          </a:xfrm>
          <a:prstGeom prst="rect">
            <a:avLst/>
          </a:prstGeom>
        </p:spPr>
        <p:txBody>
          <a:bodyPr vert="horz" lIns="91440" tIns="45720" rIns="91440" bIns="45720" rtlCol="0" anchor="ctr"/>
          <a:lstStyle>
            <a:defPPr>
              <a:defRPr lang="en-US"/>
            </a:defPPr>
            <a:lvl1pPr marL="0" algn="ctr" defTabSz="457200" rtl="0" eaLnBrk="1" latinLnBrk="0" hangingPunct="1">
              <a:defRPr lang="en-US" sz="1000" b="0" i="0" kern="1200" dirty="0">
                <a:solidFill>
                  <a:srgbClr val="285096"/>
                </a:solidFill>
                <a:latin typeface="Helvetica Neue"/>
                <a:ea typeface="+mn-ea"/>
                <a:cs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M. Lissandrini, D. Mottin, T. Palpanas, Y. Velegrakis</a:t>
            </a:r>
          </a:p>
        </p:txBody>
      </p:sp>
    </p:spTree>
    <p:extLst>
      <p:ext uri="{BB962C8B-B14F-4D97-AF65-F5344CB8AC3E}">
        <p14:creationId xmlns:p14="http://schemas.microsoft.com/office/powerpoint/2010/main" val="12707758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342900" y="596763"/>
            <a:ext cx="8458200" cy="3881726"/>
          </a:xfrm>
        </p:spPr>
        <p:txBody>
          <a:bodyPr/>
          <a:lstStyle/>
          <a:p>
            <a:pPr>
              <a:spcBef>
                <a:spcPts val="600"/>
              </a:spcBef>
            </a:pPr>
            <a:r>
              <a:rPr lang="en-GB" sz="1400" b="0" dirty="0">
                <a:solidFill>
                  <a:srgbClr val="285096"/>
                </a:solidFill>
                <a:latin typeface="Helvetica Neue Regular" charset="0"/>
                <a:ea typeface="Helvetica Neue Regular" charset="0"/>
                <a:cs typeface="Helvetica Neue Regular" charset="0"/>
              </a:rPr>
              <a:t>H. Li, C.-Y. Chan, and D. Maier. </a:t>
            </a:r>
            <a:r>
              <a:rPr lang="en-GB" sz="1400" dirty="0">
                <a:solidFill>
                  <a:srgbClr val="285096"/>
                </a:solidFill>
                <a:latin typeface="Helvetica Neue Regular" charset="0"/>
                <a:ea typeface="Helvetica Neue Regular" charset="0"/>
                <a:cs typeface="Helvetica Neue Regular" charset="0"/>
              </a:rPr>
              <a:t>Query from examples: An iterative, data-driven approach to query construction.</a:t>
            </a:r>
            <a:r>
              <a:rPr lang="en-GB" sz="1400" b="0" dirty="0">
                <a:solidFill>
                  <a:srgbClr val="285096"/>
                </a:solidFill>
                <a:latin typeface="Helvetica Neue Regular" charset="0"/>
                <a:ea typeface="Helvetica Neue Regular" charset="0"/>
                <a:cs typeface="Helvetica Neue Regular" charset="0"/>
              </a:rPr>
              <a:t> PVLDB, 2015.</a:t>
            </a:r>
          </a:p>
          <a:p>
            <a:pPr>
              <a:spcBef>
                <a:spcPts val="600"/>
              </a:spcBef>
            </a:pPr>
            <a:r>
              <a:rPr lang="en-GB" sz="1400" dirty="0">
                <a:solidFill>
                  <a:srgbClr val="285096"/>
                </a:solidFill>
                <a:latin typeface="Helvetica Neue Regular" charset="0"/>
                <a:ea typeface="Helvetica Neue Regular" charset="0"/>
                <a:cs typeface="Helvetica Neue Regular" charset="0"/>
              </a:rPr>
              <a:t>M. Lissandrini, D. </a:t>
            </a:r>
            <a:r>
              <a:rPr lang="en-GB" sz="1400" dirty="0" err="1">
                <a:solidFill>
                  <a:srgbClr val="285096"/>
                </a:solidFill>
                <a:latin typeface="Helvetica Neue Regular" charset="0"/>
                <a:ea typeface="Helvetica Neue Regular" charset="0"/>
                <a:cs typeface="Helvetica Neue Regular" charset="0"/>
              </a:rPr>
              <a:t>Mottin</a:t>
            </a:r>
            <a:r>
              <a:rPr lang="en-GB" sz="1400" dirty="0">
                <a:solidFill>
                  <a:srgbClr val="285096"/>
                </a:solidFill>
                <a:latin typeface="Helvetica Neue Regular" charset="0"/>
                <a:ea typeface="Helvetica Neue Regular" charset="0"/>
                <a:cs typeface="Helvetica Neue Regular" charset="0"/>
              </a:rPr>
              <a:t>, Y. </a:t>
            </a:r>
            <a:r>
              <a:rPr lang="en-GB" sz="1400" dirty="0" err="1">
                <a:solidFill>
                  <a:srgbClr val="285096"/>
                </a:solidFill>
                <a:latin typeface="Helvetica Neue Regular" charset="0"/>
                <a:ea typeface="Helvetica Neue Regular" charset="0"/>
                <a:cs typeface="Helvetica Neue Regular" charset="0"/>
              </a:rPr>
              <a:t>Velegrakis</a:t>
            </a:r>
            <a:r>
              <a:rPr lang="en-GB" sz="1400" dirty="0">
                <a:solidFill>
                  <a:srgbClr val="285096"/>
                </a:solidFill>
                <a:latin typeface="Helvetica Neue Regular" charset="0"/>
                <a:ea typeface="Helvetica Neue Regular" charset="0"/>
                <a:cs typeface="Helvetica Neue Regular" charset="0"/>
              </a:rPr>
              <a:t>, T. </a:t>
            </a:r>
            <a:r>
              <a:rPr lang="en-GB" sz="1400" dirty="0" err="1">
                <a:solidFill>
                  <a:srgbClr val="285096"/>
                </a:solidFill>
                <a:latin typeface="Helvetica Neue Regular" charset="0"/>
                <a:ea typeface="Helvetica Neue Regular" charset="0"/>
                <a:cs typeface="Helvetica Neue Regular" charset="0"/>
              </a:rPr>
              <a:t>Palpanas</a:t>
            </a:r>
            <a:r>
              <a:rPr lang="en-GB" sz="1400" dirty="0">
                <a:solidFill>
                  <a:srgbClr val="285096"/>
                </a:solidFill>
                <a:latin typeface="Helvetica Neue Regular" charset="0"/>
                <a:ea typeface="Helvetica Neue Regular" charset="0"/>
                <a:cs typeface="Helvetica Neue Regular" charset="0"/>
              </a:rPr>
              <a:t>. Multi-Example Search in Rich Information Graphs </a:t>
            </a:r>
            <a:r>
              <a:rPr lang="en-GB" sz="1400" b="0" dirty="0">
                <a:solidFill>
                  <a:srgbClr val="285096"/>
                </a:solidFill>
                <a:latin typeface="Helvetica Neue Regular" charset="0"/>
                <a:ea typeface="Helvetica Neue Regular" charset="0"/>
                <a:cs typeface="Helvetica Neue Regular" charset="0"/>
              </a:rPr>
              <a:t>ICDE 2018</a:t>
            </a:r>
          </a:p>
          <a:p>
            <a:pPr>
              <a:spcBef>
                <a:spcPts val="600"/>
              </a:spcBef>
            </a:pPr>
            <a:r>
              <a:rPr lang="en-GB" sz="1400" dirty="0">
                <a:solidFill>
                  <a:srgbClr val="285096"/>
                </a:solidFill>
                <a:latin typeface="Helvetica Neue Regular" charset="0"/>
                <a:ea typeface="Helvetica Neue Regular" charset="0"/>
                <a:cs typeface="Helvetica Neue Regular" charset="0"/>
              </a:rPr>
              <a:t>M. Lissandrini, D. </a:t>
            </a:r>
            <a:r>
              <a:rPr lang="en-GB" sz="1400" dirty="0" err="1">
                <a:solidFill>
                  <a:srgbClr val="285096"/>
                </a:solidFill>
                <a:latin typeface="Helvetica Neue Regular" charset="0"/>
                <a:ea typeface="Helvetica Neue Regular" charset="0"/>
                <a:cs typeface="Helvetica Neue Regular" charset="0"/>
              </a:rPr>
              <a:t>Mottin</a:t>
            </a:r>
            <a:r>
              <a:rPr lang="en-GB" sz="1400" dirty="0">
                <a:solidFill>
                  <a:srgbClr val="285096"/>
                </a:solidFill>
                <a:latin typeface="Helvetica Neue Regular" charset="0"/>
                <a:ea typeface="Helvetica Neue Regular" charset="0"/>
                <a:cs typeface="Helvetica Neue Regular" charset="0"/>
              </a:rPr>
              <a:t>, T. </a:t>
            </a:r>
            <a:r>
              <a:rPr lang="en-GB" sz="1400" dirty="0" err="1">
                <a:solidFill>
                  <a:srgbClr val="285096"/>
                </a:solidFill>
                <a:latin typeface="Helvetica Neue Regular" charset="0"/>
                <a:ea typeface="Helvetica Neue Regular" charset="0"/>
                <a:cs typeface="Helvetica Neue Regular" charset="0"/>
              </a:rPr>
              <a:t>Palpanas</a:t>
            </a:r>
            <a:r>
              <a:rPr lang="en-GB" sz="1400" dirty="0">
                <a:solidFill>
                  <a:srgbClr val="285096"/>
                </a:solidFill>
                <a:latin typeface="Helvetica Neue Regular" charset="0"/>
                <a:ea typeface="Helvetica Neue Regular" charset="0"/>
                <a:cs typeface="Helvetica Neue Regular" charset="0"/>
              </a:rPr>
              <a:t>, Y. </a:t>
            </a:r>
            <a:r>
              <a:rPr lang="en-GB" sz="1400" dirty="0" err="1">
                <a:solidFill>
                  <a:srgbClr val="285096"/>
                </a:solidFill>
                <a:latin typeface="Helvetica Neue Regular" charset="0"/>
                <a:ea typeface="Helvetica Neue Regular" charset="0"/>
                <a:cs typeface="Helvetica Neue Regular" charset="0"/>
              </a:rPr>
              <a:t>Velegrakis</a:t>
            </a:r>
            <a:r>
              <a:rPr lang="en-GB" sz="1400" dirty="0">
                <a:solidFill>
                  <a:srgbClr val="285096"/>
                </a:solidFill>
                <a:latin typeface="Helvetica Neue Regular" charset="0"/>
                <a:ea typeface="Helvetica Neue Regular" charset="0"/>
                <a:cs typeface="Helvetica Neue Regular" charset="0"/>
              </a:rPr>
              <a:t>. Graph-Query Suggestions for Knowledge Graph Exploration. WWW 2020</a:t>
            </a:r>
            <a:endParaRPr lang="en-GB" sz="1400" b="0" dirty="0">
              <a:solidFill>
                <a:srgbClr val="285096"/>
              </a:solidFill>
              <a:latin typeface="Helvetica Neue Regular" charset="0"/>
              <a:ea typeface="Helvetica Neue Regular" charset="0"/>
              <a:cs typeface="Helvetica Neue Regular" charset="0"/>
            </a:endParaRPr>
          </a:p>
          <a:p>
            <a:pPr>
              <a:spcBef>
                <a:spcPts val="600"/>
              </a:spcBef>
            </a:pPr>
            <a:r>
              <a:rPr lang="en-GB" sz="1400" b="0" dirty="0">
                <a:solidFill>
                  <a:srgbClr val="285096"/>
                </a:solidFill>
                <a:latin typeface="Helvetica Neue Regular" charset="0"/>
                <a:ea typeface="Helvetica Neue Regular" charset="0"/>
                <a:cs typeface="Helvetica Neue Regular" charset="0"/>
              </a:rPr>
              <a:t>Y. Ma, T.-K. Huang, and J. G. Schneider. </a:t>
            </a:r>
            <a:r>
              <a:rPr lang="en-GB" sz="1400" dirty="0">
                <a:solidFill>
                  <a:srgbClr val="285096"/>
                </a:solidFill>
                <a:latin typeface="Helvetica Neue Regular" charset="0"/>
                <a:ea typeface="Helvetica Neue Regular" charset="0"/>
                <a:cs typeface="Helvetica Neue Regular" charset="0"/>
              </a:rPr>
              <a:t>Active search and bandits on graphs using sigma-optimality. </a:t>
            </a:r>
            <a:r>
              <a:rPr lang="en-GB" sz="1400" b="0" dirty="0">
                <a:solidFill>
                  <a:srgbClr val="285096"/>
                </a:solidFill>
                <a:latin typeface="Helvetica Neue Regular" charset="0"/>
                <a:ea typeface="Helvetica Neue Regular" charset="0"/>
                <a:cs typeface="Helvetica Neue Regular" charset="0"/>
              </a:rPr>
              <a:t>UAI, 2015.</a:t>
            </a:r>
          </a:p>
          <a:p>
            <a:pPr>
              <a:lnSpc>
                <a:spcPct val="150000"/>
              </a:lnSpc>
              <a:spcBef>
                <a:spcPts val="600"/>
              </a:spcBef>
            </a:pPr>
            <a:r>
              <a:rPr lang="en-GB" sz="1400" b="0" dirty="0">
                <a:solidFill>
                  <a:srgbClr val="285096"/>
                </a:solidFill>
                <a:latin typeface="Helvetica Neue Regular" charset="0"/>
                <a:ea typeface="Helvetica Neue Regular" charset="0"/>
                <a:cs typeface="Helvetica Neue Regular" charset="0"/>
              </a:rPr>
              <a:t>S. Metzger, R. </a:t>
            </a:r>
            <a:r>
              <a:rPr lang="en-GB" sz="1400" b="0" dirty="0" err="1">
                <a:solidFill>
                  <a:srgbClr val="285096"/>
                </a:solidFill>
                <a:latin typeface="Helvetica Neue Regular" charset="0"/>
                <a:ea typeface="Helvetica Neue Regular" charset="0"/>
                <a:cs typeface="Helvetica Neue Regular" charset="0"/>
              </a:rPr>
              <a:t>Schenkel</a:t>
            </a:r>
            <a:r>
              <a:rPr lang="en-GB" sz="1400" b="0" dirty="0">
                <a:solidFill>
                  <a:srgbClr val="285096"/>
                </a:solidFill>
                <a:latin typeface="Helvetica Neue Regular" charset="0"/>
                <a:ea typeface="Helvetica Neue Regular" charset="0"/>
                <a:cs typeface="Helvetica Neue Regular" charset="0"/>
              </a:rPr>
              <a:t>, and M. </a:t>
            </a:r>
            <a:r>
              <a:rPr lang="en-GB" sz="1400" b="0" dirty="0" err="1">
                <a:solidFill>
                  <a:srgbClr val="285096"/>
                </a:solidFill>
                <a:latin typeface="Helvetica Neue Regular" charset="0"/>
                <a:ea typeface="Helvetica Neue Regular" charset="0"/>
                <a:cs typeface="Helvetica Neue Regular" charset="0"/>
              </a:rPr>
              <a:t>Sydow</a:t>
            </a:r>
            <a:r>
              <a:rPr lang="en-GB" sz="1400" dirty="0">
                <a:solidFill>
                  <a:srgbClr val="285096"/>
                </a:solidFill>
                <a:latin typeface="Helvetica Neue Regular" charset="0"/>
                <a:ea typeface="Helvetica Neue Regular" charset="0"/>
                <a:cs typeface="Helvetica Neue Regular" charset="0"/>
              </a:rPr>
              <a:t>. </a:t>
            </a:r>
            <a:r>
              <a:rPr lang="en-GB" sz="1400" dirty="0" err="1">
                <a:solidFill>
                  <a:srgbClr val="285096"/>
                </a:solidFill>
                <a:latin typeface="Helvetica Neue Regular" charset="0"/>
                <a:ea typeface="Helvetica Neue Regular" charset="0"/>
                <a:cs typeface="Helvetica Neue Regular" charset="0"/>
              </a:rPr>
              <a:t>Qbees</a:t>
            </a:r>
            <a:r>
              <a:rPr lang="en-GB" sz="1400" dirty="0">
                <a:solidFill>
                  <a:srgbClr val="285096"/>
                </a:solidFill>
                <a:latin typeface="Helvetica Neue Regular" charset="0"/>
                <a:ea typeface="Helvetica Neue Regular" charset="0"/>
                <a:cs typeface="Helvetica Neue Regular" charset="0"/>
              </a:rPr>
              <a:t>: query by entity examples. </a:t>
            </a:r>
            <a:r>
              <a:rPr lang="en-GB" sz="1400" b="0" dirty="0">
                <a:solidFill>
                  <a:srgbClr val="285096"/>
                </a:solidFill>
                <a:latin typeface="Helvetica Neue Regular" charset="0"/>
                <a:ea typeface="Helvetica Neue Regular" charset="0"/>
                <a:cs typeface="Helvetica Neue Regular" charset="0"/>
              </a:rPr>
              <a:t>CIKM, 2013.</a:t>
            </a:r>
          </a:p>
          <a:p>
            <a:pPr>
              <a:spcBef>
                <a:spcPts val="600"/>
              </a:spcBef>
            </a:pPr>
            <a:r>
              <a:rPr lang="en-GB" sz="1400" b="0" dirty="0">
                <a:solidFill>
                  <a:srgbClr val="285096"/>
                </a:solidFill>
                <a:latin typeface="Helvetica Neue Regular" charset="0"/>
                <a:ea typeface="Helvetica Neue Regular" charset="0"/>
                <a:cs typeface="Helvetica Neue Regular" charset="0"/>
              </a:rPr>
              <a:t>D. Mottin, M. </a:t>
            </a:r>
            <a:r>
              <a:rPr lang="en-GB" sz="1400" b="0" dirty="0" err="1">
                <a:solidFill>
                  <a:srgbClr val="285096"/>
                </a:solidFill>
                <a:latin typeface="Helvetica Neue Regular" charset="0"/>
                <a:ea typeface="Helvetica Neue Regular" charset="0"/>
                <a:cs typeface="Helvetica Neue Regular" charset="0"/>
              </a:rPr>
              <a:t>Lissandrini</a:t>
            </a:r>
            <a:r>
              <a:rPr lang="en-GB" sz="1400" b="0" dirty="0">
                <a:solidFill>
                  <a:srgbClr val="285096"/>
                </a:solidFill>
                <a:latin typeface="Helvetica Neue Regular" charset="0"/>
                <a:ea typeface="Helvetica Neue Regular" charset="0"/>
                <a:cs typeface="Helvetica Neue Regular" charset="0"/>
              </a:rPr>
              <a:t>, Y. </a:t>
            </a:r>
            <a:r>
              <a:rPr lang="en-GB" sz="1400" b="0" dirty="0" err="1">
                <a:solidFill>
                  <a:srgbClr val="285096"/>
                </a:solidFill>
                <a:latin typeface="Helvetica Neue Regular" charset="0"/>
                <a:ea typeface="Helvetica Neue Regular" charset="0"/>
                <a:cs typeface="Helvetica Neue Regular" charset="0"/>
              </a:rPr>
              <a:t>Velegrakis</a:t>
            </a:r>
            <a:r>
              <a:rPr lang="en-GB" sz="1400" b="0" dirty="0">
                <a:solidFill>
                  <a:srgbClr val="285096"/>
                </a:solidFill>
                <a:latin typeface="Helvetica Neue Regular" charset="0"/>
                <a:ea typeface="Helvetica Neue Regular" charset="0"/>
                <a:cs typeface="Helvetica Neue Regular" charset="0"/>
              </a:rPr>
              <a:t>, and T. </a:t>
            </a:r>
            <a:r>
              <a:rPr lang="en-GB" sz="1400" b="0" dirty="0" err="1">
                <a:solidFill>
                  <a:srgbClr val="285096"/>
                </a:solidFill>
                <a:latin typeface="Helvetica Neue Regular" charset="0"/>
                <a:ea typeface="Helvetica Neue Regular" charset="0"/>
                <a:cs typeface="Helvetica Neue Regular" charset="0"/>
              </a:rPr>
              <a:t>Palpanas</a:t>
            </a:r>
            <a:r>
              <a:rPr lang="en-GB" sz="1400" b="0" dirty="0">
                <a:solidFill>
                  <a:srgbClr val="285096"/>
                </a:solidFill>
                <a:latin typeface="Helvetica Neue Regular" charset="0"/>
                <a:ea typeface="Helvetica Neue Regular" charset="0"/>
                <a:cs typeface="Helvetica Neue Regular" charset="0"/>
              </a:rPr>
              <a:t>. </a:t>
            </a:r>
            <a:r>
              <a:rPr lang="en-GB" sz="1400" dirty="0">
                <a:solidFill>
                  <a:srgbClr val="285096"/>
                </a:solidFill>
                <a:latin typeface="Helvetica Neue Regular" charset="0"/>
                <a:ea typeface="Helvetica Neue Regular" charset="0"/>
                <a:cs typeface="Helvetica Neue Regular" charset="0"/>
              </a:rPr>
              <a:t>Searching with </a:t>
            </a:r>
            <a:r>
              <a:rPr lang="en-GB" sz="1400" dirty="0" err="1">
                <a:solidFill>
                  <a:srgbClr val="285096"/>
                </a:solidFill>
                <a:latin typeface="Helvetica Neue Regular" charset="0"/>
                <a:ea typeface="Helvetica Neue Regular" charset="0"/>
                <a:cs typeface="Helvetica Neue Regular" charset="0"/>
              </a:rPr>
              <a:t>xq</a:t>
            </a:r>
            <a:r>
              <a:rPr lang="en-GB" sz="1400" dirty="0">
                <a:solidFill>
                  <a:srgbClr val="285096"/>
                </a:solidFill>
                <a:latin typeface="Helvetica Neue Regular" charset="0"/>
                <a:ea typeface="Helvetica Neue Regular" charset="0"/>
                <a:cs typeface="Helvetica Neue Regular" charset="0"/>
              </a:rPr>
              <a:t>: the exemplar query search engine</a:t>
            </a:r>
            <a:r>
              <a:rPr lang="en-GB" sz="1400" b="0" dirty="0">
                <a:solidFill>
                  <a:srgbClr val="285096"/>
                </a:solidFill>
                <a:latin typeface="Helvetica Neue Regular" charset="0"/>
                <a:ea typeface="Helvetica Neue Regular" charset="0"/>
                <a:cs typeface="Helvetica Neue Regular" charset="0"/>
              </a:rPr>
              <a:t>. SIGMOD, 2014.</a:t>
            </a:r>
          </a:p>
          <a:p>
            <a:pPr>
              <a:spcBef>
                <a:spcPts val="600"/>
              </a:spcBef>
            </a:pPr>
            <a:r>
              <a:rPr lang="en-GB" sz="1400" b="0" dirty="0">
                <a:solidFill>
                  <a:srgbClr val="285096"/>
                </a:solidFill>
                <a:latin typeface="Helvetica Neue Regular" charset="0"/>
                <a:ea typeface="Helvetica Neue Regular" charset="0"/>
                <a:cs typeface="Helvetica Neue Regular" charset="0"/>
              </a:rPr>
              <a:t>D. Mottin, M. </a:t>
            </a:r>
            <a:r>
              <a:rPr lang="en-GB" sz="1400" b="0" dirty="0" err="1">
                <a:solidFill>
                  <a:srgbClr val="285096"/>
                </a:solidFill>
                <a:latin typeface="Helvetica Neue Regular" charset="0"/>
                <a:ea typeface="Helvetica Neue Regular" charset="0"/>
                <a:cs typeface="Helvetica Neue Regular" charset="0"/>
              </a:rPr>
              <a:t>Lissandrini</a:t>
            </a:r>
            <a:r>
              <a:rPr lang="en-GB" sz="1400" b="0" dirty="0">
                <a:solidFill>
                  <a:srgbClr val="285096"/>
                </a:solidFill>
                <a:latin typeface="Helvetica Neue Regular" charset="0"/>
                <a:ea typeface="Helvetica Neue Regular" charset="0"/>
                <a:cs typeface="Helvetica Neue Regular" charset="0"/>
              </a:rPr>
              <a:t>, Y. </a:t>
            </a:r>
            <a:r>
              <a:rPr lang="en-GB" sz="1400" b="0" dirty="0" err="1">
                <a:solidFill>
                  <a:srgbClr val="285096"/>
                </a:solidFill>
                <a:latin typeface="Helvetica Neue Regular" charset="0"/>
                <a:ea typeface="Helvetica Neue Regular" charset="0"/>
                <a:cs typeface="Helvetica Neue Regular" charset="0"/>
              </a:rPr>
              <a:t>Velegrakis</a:t>
            </a:r>
            <a:r>
              <a:rPr lang="en-GB" sz="1400" b="0" dirty="0">
                <a:solidFill>
                  <a:srgbClr val="285096"/>
                </a:solidFill>
                <a:latin typeface="Helvetica Neue Regular" charset="0"/>
                <a:ea typeface="Helvetica Neue Regular" charset="0"/>
                <a:cs typeface="Helvetica Neue Regular" charset="0"/>
              </a:rPr>
              <a:t>, and T. </a:t>
            </a:r>
            <a:r>
              <a:rPr lang="en-GB" sz="1400" b="0" dirty="0" err="1">
                <a:solidFill>
                  <a:srgbClr val="285096"/>
                </a:solidFill>
                <a:latin typeface="Helvetica Neue Regular" charset="0"/>
                <a:ea typeface="Helvetica Neue Regular" charset="0"/>
                <a:cs typeface="Helvetica Neue Regular" charset="0"/>
              </a:rPr>
              <a:t>Palpanas</a:t>
            </a:r>
            <a:r>
              <a:rPr lang="en-GB" sz="1400" b="0" dirty="0">
                <a:solidFill>
                  <a:srgbClr val="285096"/>
                </a:solidFill>
                <a:latin typeface="Helvetica Neue Regular" charset="0"/>
                <a:ea typeface="Helvetica Neue Regular" charset="0"/>
                <a:cs typeface="Helvetica Neue Regular" charset="0"/>
              </a:rPr>
              <a:t>. </a:t>
            </a:r>
            <a:r>
              <a:rPr lang="en-GB" sz="1400" dirty="0">
                <a:solidFill>
                  <a:srgbClr val="285096"/>
                </a:solidFill>
                <a:latin typeface="Helvetica Neue Regular" charset="0"/>
                <a:ea typeface="Helvetica Neue Regular" charset="0"/>
                <a:cs typeface="Helvetica Neue Regular" charset="0"/>
              </a:rPr>
              <a:t>Exemplar queries: a new way of searching.</a:t>
            </a:r>
            <a:r>
              <a:rPr lang="en-GB" sz="1400" b="0" dirty="0">
                <a:solidFill>
                  <a:srgbClr val="285096"/>
                </a:solidFill>
                <a:latin typeface="Helvetica Neue Regular" charset="0"/>
                <a:ea typeface="Helvetica Neue Regular" charset="0"/>
                <a:cs typeface="Helvetica Neue Regular" charset="0"/>
              </a:rPr>
              <a:t> VLDB J., 2016.</a:t>
            </a:r>
          </a:p>
          <a:p>
            <a:pPr>
              <a:spcBef>
                <a:spcPts val="600"/>
              </a:spcBef>
            </a:pPr>
            <a:r>
              <a:rPr lang="en-GB" sz="1400" b="0" dirty="0">
                <a:solidFill>
                  <a:srgbClr val="285096"/>
                </a:solidFill>
                <a:latin typeface="Helvetica Neue Regular" charset="0"/>
                <a:ea typeface="Helvetica Neue Regular" charset="0"/>
                <a:cs typeface="Helvetica Neue Regular" charset="0"/>
              </a:rPr>
              <a:t>B. </a:t>
            </a:r>
            <a:r>
              <a:rPr lang="en-GB" sz="1400" b="0" dirty="0" err="1">
                <a:solidFill>
                  <a:srgbClr val="285096"/>
                </a:solidFill>
                <a:latin typeface="Helvetica Neue Regular" charset="0"/>
                <a:ea typeface="Helvetica Neue Regular" charset="0"/>
                <a:cs typeface="Helvetica Neue Regular" charset="0"/>
              </a:rPr>
              <a:t>Perozzi</a:t>
            </a:r>
            <a:r>
              <a:rPr lang="en-GB" sz="1400" b="0" dirty="0">
                <a:solidFill>
                  <a:srgbClr val="285096"/>
                </a:solidFill>
                <a:latin typeface="Helvetica Neue Regular" charset="0"/>
                <a:ea typeface="Helvetica Neue Regular" charset="0"/>
                <a:cs typeface="Helvetica Neue Regular" charset="0"/>
              </a:rPr>
              <a:t>, L. </a:t>
            </a:r>
            <a:r>
              <a:rPr lang="en-GB" sz="1400" b="0" dirty="0" err="1">
                <a:solidFill>
                  <a:srgbClr val="285096"/>
                </a:solidFill>
                <a:latin typeface="Helvetica Neue Regular" charset="0"/>
                <a:ea typeface="Helvetica Neue Regular" charset="0"/>
                <a:cs typeface="Helvetica Neue Regular" charset="0"/>
              </a:rPr>
              <a:t>Akoglu</a:t>
            </a:r>
            <a:r>
              <a:rPr lang="en-GB" sz="1400" b="0" dirty="0">
                <a:solidFill>
                  <a:srgbClr val="285096"/>
                </a:solidFill>
                <a:latin typeface="Helvetica Neue Regular" charset="0"/>
                <a:ea typeface="Helvetica Neue Regular" charset="0"/>
                <a:cs typeface="Helvetica Neue Regular" charset="0"/>
              </a:rPr>
              <a:t>, P. Iglesias Sanchez, and E. Müller</a:t>
            </a:r>
            <a:r>
              <a:rPr lang="en-GB" sz="1400" dirty="0">
                <a:solidFill>
                  <a:srgbClr val="285096"/>
                </a:solidFill>
                <a:latin typeface="Helvetica Neue Regular" charset="0"/>
                <a:ea typeface="Helvetica Neue Regular" charset="0"/>
                <a:cs typeface="Helvetica Neue Regular" charset="0"/>
              </a:rPr>
              <a:t>. Focused clustering and outlier detection in large attributed graphs.</a:t>
            </a:r>
            <a:r>
              <a:rPr lang="en-GB" sz="1400" b="0" dirty="0">
                <a:solidFill>
                  <a:srgbClr val="285096"/>
                </a:solidFill>
                <a:latin typeface="Helvetica Neue Regular" charset="0"/>
                <a:ea typeface="Helvetica Neue Regular" charset="0"/>
                <a:cs typeface="Helvetica Neue Regular" charset="0"/>
              </a:rPr>
              <a:t> KDD, 2014.</a:t>
            </a:r>
          </a:p>
          <a:p>
            <a:pPr>
              <a:lnSpc>
                <a:spcPct val="150000"/>
              </a:lnSpc>
              <a:spcBef>
                <a:spcPts val="600"/>
              </a:spcBef>
            </a:pPr>
            <a:endParaRPr lang="en-US" sz="1400" b="0" dirty="0">
              <a:solidFill>
                <a:srgbClr val="285096"/>
              </a:solidFill>
              <a:latin typeface="Helvetica Neue Regular" charset="0"/>
              <a:ea typeface="Helvetica Neue Regular" charset="0"/>
              <a:cs typeface="Helvetica Neue Regular" charset="0"/>
            </a:endParaRPr>
          </a:p>
          <a:p>
            <a:pPr>
              <a:lnSpc>
                <a:spcPct val="150000"/>
              </a:lnSpc>
              <a:spcBef>
                <a:spcPts val="600"/>
              </a:spcBef>
            </a:pPr>
            <a:endParaRPr lang="en-US" sz="1400" b="0" dirty="0">
              <a:solidFill>
                <a:srgbClr val="285096"/>
              </a:solidFill>
              <a:latin typeface="Helvetica Neue Regular" charset="0"/>
              <a:ea typeface="Helvetica Neue Regular" charset="0"/>
              <a:cs typeface="Helvetica Neue Regular" charset="0"/>
            </a:endParaRPr>
          </a:p>
        </p:txBody>
      </p:sp>
      <p:sp>
        <p:nvSpPr>
          <p:cNvPr id="5" name="Footer Placeholder 2">
            <a:extLst>
              <a:ext uri="{FF2B5EF4-FFF2-40B4-BE49-F238E27FC236}">
                <a16:creationId xmlns:a16="http://schemas.microsoft.com/office/drawing/2014/main" id="{6820CCD0-E225-8540-887E-62BB78EEA32A}"/>
              </a:ext>
            </a:extLst>
          </p:cNvPr>
          <p:cNvSpPr txBox="1">
            <a:spLocks/>
          </p:cNvSpPr>
          <p:nvPr/>
        </p:nvSpPr>
        <p:spPr>
          <a:xfrm>
            <a:off x="3002062" y="4771117"/>
            <a:ext cx="3173621" cy="274637"/>
          </a:xfrm>
          <a:prstGeom prst="rect">
            <a:avLst/>
          </a:prstGeom>
        </p:spPr>
        <p:txBody>
          <a:bodyPr vert="horz" lIns="91440" tIns="45720" rIns="91440" bIns="45720" rtlCol="0" anchor="ctr"/>
          <a:lstStyle>
            <a:defPPr>
              <a:defRPr lang="en-US"/>
            </a:defPPr>
            <a:lvl1pPr marL="0" algn="ctr" defTabSz="457200" rtl="0" eaLnBrk="1" latinLnBrk="0" hangingPunct="1">
              <a:defRPr lang="en-US" sz="1000" b="0" i="0" kern="1200" dirty="0">
                <a:solidFill>
                  <a:srgbClr val="285096"/>
                </a:solidFill>
                <a:latin typeface="Helvetica Neue"/>
                <a:ea typeface="+mn-ea"/>
                <a:cs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M. Lissandrini, D. Mottin, T. Palpanas, Y. Velegrakis</a:t>
            </a:r>
          </a:p>
        </p:txBody>
      </p:sp>
    </p:spTree>
    <p:extLst>
      <p:ext uri="{BB962C8B-B14F-4D97-AF65-F5344CB8AC3E}">
        <p14:creationId xmlns:p14="http://schemas.microsoft.com/office/powerpoint/2010/main" val="119427639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lstStyle/>
          <a:p>
            <a:pPr>
              <a:spcBef>
                <a:spcPts val="600"/>
              </a:spcBef>
            </a:pPr>
            <a:r>
              <a:rPr lang="en-GB" sz="1400" b="0" dirty="0">
                <a:solidFill>
                  <a:srgbClr val="285096"/>
                </a:solidFill>
                <a:latin typeface="Helvetica Neue Regular" charset="0"/>
                <a:ea typeface="Helvetica Neue Regular" charset="0"/>
                <a:cs typeface="Helvetica Neue Regular" charset="0"/>
              </a:rPr>
              <a:t>F. </a:t>
            </a:r>
            <a:r>
              <a:rPr lang="en-GB" sz="1400" b="0" dirty="0" err="1">
                <a:solidFill>
                  <a:srgbClr val="285096"/>
                </a:solidFill>
                <a:latin typeface="Helvetica Neue Regular" charset="0"/>
                <a:ea typeface="Helvetica Neue Regular" charset="0"/>
                <a:cs typeface="Helvetica Neue Regular" charset="0"/>
              </a:rPr>
              <a:t>Psallidas</a:t>
            </a:r>
            <a:r>
              <a:rPr lang="en-GB" sz="1400" b="0" dirty="0">
                <a:solidFill>
                  <a:srgbClr val="285096"/>
                </a:solidFill>
                <a:latin typeface="Helvetica Neue Regular" charset="0"/>
                <a:ea typeface="Helvetica Neue Regular" charset="0"/>
                <a:cs typeface="Helvetica Neue Regular" charset="0"/>
              </a:rPr>
              <a:t>, B. Ding, K. </a:t>
            </a:r>
            <a:r>
              <a:rPr lang="en-GB" sz="1400" b="0" dirty="0" err="1">
                <a:solidFill>
                  <a:srgbClr val="285096"/>
                </a:solidFill>
                <a:latin typeface="Helvetica Neue Regular" charset="0"/>
                <a:ea typeface="Helvetica Neue Regular" charset="0"/>
                <a:cs typeface="Helvetica Neue Regular" charset="0"/>
              </a:rPr>
              <a:t>Chakrabarti</a:t>
            </a:r>
            <a:r>
              <a:rPr lang="en-GB" sz="1400" b="0" dirty="0">
                <a:solidFill>
                  <a:srgbClr val="285096"/>
                </a:solidFill>
                <a:latin typeface="Helvetica Neue Regular" charset="0"/>
                <a:ea typeface="Helvetica Neue Regular" charset="0"/>
                <a:cs typeface="Helvetica Neue Regular" charset="0"/>
              </a:rPr>
              <a:t>, and S. Chaudhuri</a:t>
            </a:r>
            <a:r>
              <a:rPr lang="en-GB" sz="1400" dirty="0">
                <a:solidFill>
                  <a:srgbClr val="285096"/>
                </a:solidFill>
                <a:latin typeface="Helvetica Neue Regular" charset="0"/>
                <a:ea typeface="Helvetica Neue Regular" charset="0"/>
                <a:cs typeface="Helvetica Neue Regular" charset="0"/>
              </a:rPr>
              <a:t>. S4: Top-k spreadsheet-style search for query discovery</a:t>
            </a:r>
            <a:r>
              <a:rPr lang="en-GB" sz="1400" b="0" dirty="0">
                <a:solidFill>
                  <a:srgbClr val="285096"/>
                </a:solidFill>
                <a:latin typeface="Helvetica Neue Regular" charset="0"/>
                <a:ea typeface="Helvetica Neue Regular" charset="0"/>
                <a:cs typeface="Helvetica Neue Regular" charset="0"/>
              </a:rPr>
              <a:t>. SIGMOD, 2015.</a:t>
            </a:r>
          </a:p>
          <a:p>
            <a:pPr>
              <a:spcBef>
                <a:spcPts val="600"/>
              </a:spcBef>
            </a:pPr>
            <a:r>
              <a:rPr lang="en-GB" sz="1400" b="0" dirty="0">
                <a:solidFill>
                  <a:srgbClr val="285096"/>
                </a:solidFill>
                <a:latin typeface="Helvetica Neue Regular" charset="0"/>
                <a:ea typeface="Helvetica Neue Regular" charset="0"/>
                <a:cs typeface="Helvetica Neue Regular" charset="0"/>
              </a:rPr>
              <a:t>R. </a:t>
            </a:r>
            <a:r>
              <a:rPr lang="en-GB" sz="1400" b="0" dirty="0" err="1">
                <a:solidFill>
                  <a:srgbClr val="285096"/>
                </a:solidFill>
                <a:latin typeface="Helvetica Neue Regular" charset="0"/>
                <a:ea typeface="Helvetica Neue Regular" charset="0"/>
                <a:cs typeface="Helvetica Neue Regular" charset="0"/>
              </a:rPr>
              <a:t>Rolim</a:t>
            </a:r>
            <a:r>
              <a:rPr lang="en-GB" sz="1400" b="0" dirty="0">
                <a:solidFill>
                  <a:srgbClr val="285096"/>
                </a:solidFill>
                <a:latin typeface="Helvetica Neue Regular" charset="0"/>
                <a:ea typeface="Helvetica Neue Regular" charset="0"/>
                <a:cs typeface="Helvetica Neue Regular" charset="0"/>
              </a:rPr>
              <a:t>, G. </a:t>
            </a:r>
            <a:r>
              <a:rPr lang="en-GB" sz="1400" b="0" dirty="0" err="1">
                <a:solidFill>
                  <a:srgbClr val="285096"/>
                </a:solidFill>
                <a:latin typeface="Helvetica Neue Regular" charset="0"/>
                <a:ea typeface="Helvetica Neue Regular" charset="0"/>
                <a:cs typeface="Helvetica Neue Regular" charset="0"/>
              </a:rPr>
              <a:t>Soares</a:t>
            </a:r>
            <a:r>
              <a:rPr lang="en-GB" sz="1400" b="0" dirty="0">
                <a:solidFill>
                  <a:srgbClr val="285096"/>
                </a:solidFill>
                <a:latin typeface="Helvetica Neue Regular" charset="0"/>
                <a:ea typeface="Helvetica Neue Regular" charset="0"/>
                <a:cs typeface="Helvetica Neue Regular" charset="0"/>
              </a:rPr>
              <a:t>, L. </a:t>
            </a:r>
            <a:r>
              <a:rPr lang="en-GB" sz="1400" b="0" dirty="0" err="1">
                <a:solidFill>
                  <a:srgbClr val="285096"/>
                </a:solidFill>
                <a:latin typeface="Helvetica Neue Regular" charset="0"/>
                <a:ea typeface="Helvetica Neue Regular" charset="0"/>
                <a:cs typeface="Helvetica Neue Regular" charset="0"/>
              </a:rPr>
              <a:t>D’Antoni</a:t>
            </a:r>
            <a:r>
              <a:rPr lang="en-GB" sz="1400" b="0" dirty="0">
                <a:solidFill>
                  <a:srgbClr val="285096"/>
                </a:solidFill>
                <a:latin typeface="Helvetica Neue Regular" charset="0"/>
                <a:ea typeface="Helvetica Neue Regular" charset="0"/>
                <a:cs typeface="Helvetica Neue Regular" charset="0"/>
              </a:rPr>
              <a:t>, O. </a:t>
            </a:r>
            <a:r>
              <a:rPr lang="en-GB" sz="1400" b="0" dirty="0" err="1">
                <a:solidFill>
                  <a:srgbClr val="285096"/>
                </a:solidFill>
                <a:latin typeface="Helvetica Neue Regular" charset="0"/>
                <a:ea typeface="Helvetica Neue Regular" charset="0"/>
                <a:cs typeface="Helvetica Neue Regular" charset="0"/>
              </a:rPr>
              <a:t>Polozov</a:t>
            </a:r>
            <a:r>
              <a:rPr lang="en-GB" sz="1400" b="0" dirty="0">
                <a:solidFill>
                  <a:srgbClr val="285096"/>
                </a:solidFill>
                <a:latin typeface="Helvetica Neue Regular" charset="0"/>
                <a:ea typeface="Helvetica Neue Regular" charset="0"/>
                <a:cs typeface="Helvetica Neue Regular" charset="0"/>
              </a:rPr>
              <a:t>, S. </a:t>
            </a:r>
            <a:r>
              <a:rPr lang="en-GB" sz="1400" b="0" dirty="0" err="1">
                <a:solidFill>
                  <a:srgbClr val="285096"/>
                </a:solidFill>
                <a:latin typeface="Helvetica Neue Regular" charset="0"/>
                <a:ea typeface="Helvetica Neue Regular" charset="0"/>
                <a:cs typeface="Helvetica Neue Regular" charset="0"/>
              </a:rPr>
              <a:t>Gulwani</a:t>
            </a:r>
            <a:r>
              <a:rPr lang="en-GB" sz="1400" b="0" dirty="0">
                <a:solidFill>
                  <a:srgbClr val="285096"/>
                </a:solidFill>
                <a:latin typeface="Helvetica Neue Regular" charset="0"/>
                <a:ea typeface="Helvetica Neue Regular" charset="0"/>
                <a:cs typeface="Helvetica Neue Regular" charset="0"/>
              </a:rPr>
              <a:t>, R. </a:t>
            </a:r>
            <a:r>
              <a:rPr lang="en-GB" sz="1400" b="0" dirty="0" err="1">
                <a:solidFill>
                  <a:srgbClr val="285096"/>
                </a:solidFill>
                <a:latin typeface="Helvetica Neue Regular" charset="0"/>
                <a:ea typeface="Helvetica Neue Regular" charset="0"/>
                <a:cs typeface="Helvetica Neue Regular" charset="0"/>
              </a:rPr>
              <a:t>Gheyi</a:t>
            </a:r>
            <a:r>
              <a:rPr lang="en-GB" sz="1400" b="0" dirty="0">
                <a:solidFill>
                  <a:srgbClr val="285096"/>
                </a:solidFill>
                <a:latin typeface="Helvetica Neue Regular" charset="0"/>
                <a:ea typeface="Helvetica Neue Regular" charset="0"/>
                <a:cs typeface="Helvetica Neue Regular" charset="0"/>
              </a:rPr>
              <a:t>, R. Suzuki, and B. Hartmann. </a:t>
            </a:r>
            <a:r>
              <a:rPr lang="en-GB" sz="1400" dirty="0">
                <a:solidFill>
                  <a:srgbClr val="285096"/>
                </a:solidFill>
                <a:latin typeface="Helvetica Neue Regular" charset="0"/>
                <a:ea typeface="Helvetica Neue Regular" charset="0"/>
                <a:cs typeface="Helvetica Neue Regular" charset="0"/>
              </a:rPr>
              <a:t>Learning syntactic program transformations from examples</a:t>
            </a:r>
            <a:r>
              <a:rPr lang="en-GB" sz="1400" b="0" dirty="0">
                <a:solidFill>
                  <a:srgbClr val="285096"/>
                </a:solidFill>
                <a:latin typeface="Helvetica Neue Regular" charset="0"/>
                <a:ea typeface="Helvetica Neue Regular" charset="0"/>
                <a:cs typeface="Helvetica Neue Regular" charset="0"/>
              </a:rPr>
              <a:t>. ICSE, 2017.</a:t>
            </a:r>
          </a:p>
          <a:p>
            <a:pPr>
              <a:spcBef>
                <a:spcPts val="600"/>
              </a:spcBef>
            </a:pPr>
            <a:r>
              <a:rPr lang="en-GB" sz="1400" b="0" dirty="0">
                <a:solidFill>
                  <a:srgbClr val="285096"/>
                </a:solidFill>
                <a:latin typeface="Helvetica Neue Regular" charset="0"/>
                <a:ea typeface="Helvetica Neue Regular" charset="0"/>
                <a:cs typeface="Helvetica Neue Regular" charset="0"/>
              </a:rPr>
              <a:t>N. </a:t>
            </a:r>
            <a:r>
              <a:rPr lang="en-GB" sz="1400" b="0" dirty="0" err="1">
                <a:solidFill>
                  <a:srgbClr val="285096"/>
                </a:solidFill>
                <a:latin typeface="Helvetica Neue Regular" charset="0"/>
                <a:ea typeface="Helvetica Neue Regular" charset="0"/>
                <a:cs typeface="Helvetica Neue Regular" charset="0"/>
              </a:rPr>
              <a:t>Ruchansky</a:t>
            </a:r>
            <a:r>
              <a:rPr lang="en-GB" sz="1400" b="0" dirty="0">
                <a:solidFill>
                  <a:srgbClr val="285096"/>
                </a:solidFill>
                <a:latin typeface="Helvetica Neue Regular" charset="0"/>
                <a:ea typeface="Helvetica Neue Regular" charset="0"/>
                <a:cs typeface="Helvetica Neue Regular" charset="0"/>
              </a:rPr>
              <a:t>, F. </a:t>
            </a:r>
            <a:r>
              <a:rPr lang="en-GB" sz="1400" b="0" dirty="0" err="1">
                <a:solidFill>
                  <a:srgbClr val="285096"/>
                </a:solidFill>
                <a:latin typeface="Helvetica Neue Regular" charset="0"/>
                <a:ea typeface="Helvetica Neue Regular" charset="0"/>
                <a:cs typeface="Helvetica Neue Regular" charset="0"/>
              </a:rPr>
              <a:t>Bonchi</a:t>
            </a:r>
            <a:r>
              <a:rPr lang="en-GB" sz="1400" b="0" dirty="0">
                <a:solidFill>
                  <a:srgbClr val="285096"/>
                </a:solidFill>
                <a:latin typeface="Helvetica Neue Regular" charset="0"/>
                <a:ea typeface="Helvetica Neue Regular" charset="0"/>
                <a:cs typeface="Helvetica Neue Regular" charset="0"/>
              </a:rPr>
              <a:t>, D. </a:t>
            </a:r>
            <a:r>
              <a:rPr lang="en-GB" sz="1400" b="0" dirty="0" err="1">
                <a:solidFill>
                  <a:srgbClr val="285096"/>
                </a:solidFill>
                <a:latin typeface="Helvetica Neue Regular" charset="0"/>
                <a:ea typeface="Helvetica Neue Regular" charset="0"/>
                <a:cs typeface="Helvetica Neue Regular" charset="0"/>
              </a:rPr>
              <a:t>García</a:t>
            </a:r>
            <a:r>
              <a:rPr lang="en-GB" sz="1400" b="0" dirty="0">
                <a:solidFill>
                  <a:srgbClr val="285096"/>
                </a:solidFill>
                <a:latin typeface="Helvetica Neue Regular" charset="0"/>
                <a:ea typeface="Helvetica Neue Regular" charset="0"/>
                <a:cs typeface="Helvetica Neue Regular" charset="0"/>
              </a:rPr>
              <a:t>-Soriano, F. </a:t>
            </a:r>
            <a:r>
              <a:rPr lang="en-GB" sz="1400" b="0" dirty="0" err="1">
                <a:solidFill>
                  <a:srgbClr val="285096"/>
                </a:solidFill>
                <a:latin typeface="Helvetica Neue Regular" charset="0"/>
                <a:ea typeface="Helvetica Neue Regular" charset="0"/>
                <a:cs typeface="Helvetica Neue Regular" charset="0"/>
              </a:rPr>
              <a:t>Gullo</a:t>
            </a:r>
            <a:r>
              <a:rPr lang="en-GB" sz="1400" b="0" dirty="0">
                <a:solidFill>
                  <a:srgbClr val="285096"/>
                </a:solidFill>
                <a:latin typeface="Helvetica Neue Regular" charset="0"/>
                <a:ea typeface="Helvetica Neue Regular" charset="0"/>
                <a:cs typeface="Helvetica Neue Regular" charset="0"/>
              </a:rPr>
              <a:t>, and N. </a:t>
            </a:r>
            <a:r>
              <a:rPr lang="en-GB" sz="1400" b="0" dirty="0" err="1">
                <a:solidFill>
                  <a:srgbClr val="285096"/>
                </a:solidFill>
                <a:latin typeface="Helvetica Neue Regular" charset="0"/>
                <a:ea typeface="Helvetica Neue Regular" charset="0"/>
                <a:cs typeface="Helvetica Neue Regular" charset="0"/>
              </a:rPr>
              <a:t>Kourtellis</a:t>
            </a:r>
            <a:r>
              <a:rPr lang="en-GB" sz="1400" b="0" dirty="0">
                <a:solidFill>
                  <a:srgbClr val="285096"/>
                </a:solidFill>
                <a:latin typeface="Helvetica Neue Regular" charset="0"/>
                <a:ea typeface="Helvetica Neue Regular" charset="0"/>
                <a:cs typeface="Helvetica Neue Regular" charset="0"/>
              </a:rPr>
              <a:t>. </a:t>
            </a:r>
            <a:r>
              <a:rPr lang="en-GB" sz="1400" dirty="0">
                <a:solidFill>
                  <a:srgbClr val="285096"/>
                </a:solidFill>
                <a:latin typeface="Helvetica Neue Regular" charset="0"/>
                <a:ea typeface="Helvetica Neue Regular" charset="0"/>
                <a:cs typeface="Helvetica Neue Regular" charset="0"/>
              </a:rPr>
              <a:t>The minimum wiener connector problem</a:t>
            </a:r>
            <a:r>
              <a:rPr lang="en-GB" sz="1400" b="0" dirty="0">
                <a:solidFill>
                  <a:srgbClr val="285096"/>
                </a:solidFill>
                <a:latin typeface="Helvetica Neue Regular" charset="0"/>
                <a:ea typeface="Helvetica Neue Regular" charset="0"/>
                <a:cs typeface="Helvetica Neue Regular" charset="0"/>
              </a:rPr>
              <a:t>. SIGMOD, 2015.</a:t>
            </a:r>
          </a:p>
          <a:p>
            <a:pPr>
              <a:lnSpc>
                <a:spcPct val="150000"/>
              </a:lnSpc>
              <a:spcBef>
                <a:spcPts val="600"/>
              </a:spcBef>
            </a:pPr>
            <a:r>
              <a:rPr lang="en-GB" sz="1400" b="0" dirty="0">
                <a:solidFill>
                  <a:srgbClr val="285096"/>
                </a:solidFill>
                <a:latin typeface="Helvetica Neue Regular" charset="0"/>
                <a:ea typeface="Helvetica Neue Regular" charset="0"/>
                <a:cs typeface="Helvetica Neue Regular" charset="0"/>
              </a:rPr>
              <a:t>T. </a:t>
            </a:r>
            <a:r>
              <a:rPr lang="en-GB" sz="1400" b="0" dirty="0" err="1">
                <a:solidFill>
                  <a:srgbClr val="285096"/>
                </a:solidFill>
                <a:latin typeface="Helvetica Neue Regular" charset="0"/>
                <a:ea typeface="Helvetica Neue Regular" charset="0"/>
                <a:cs typeface="Helvetica Neue Regular" charset="0"/>
              </a:rPr>
              <a:t>Sellam</a:t>
            </a:r>
            <a:r>
              <a:rPr lang="en-GB" sz="1400" b="0" dirty="0">
                <a:solidFill>
                  <a:srgbClr val="285096"/>
                </a:solidFill>
                <a:latin typeface="Helvetica Neue Regular" charset="0"/>
                <a:ea typeface="Helvetica Neue Regular" charset="0"/>
                <a:cs typeface="Helvetica Neue Regular" charset="0"/>
              </a:rPr>
              <a:t> and M. </a:t>
            </a:r>
            <a:r>
              <a:rPr lang="en-GB" sz="1400" b="0" dirty="0" err="1">
                <a:solidFill>
                  <a:srgbClr val="285096"/>
                </a:solidFill>
                <a:latin typeface="Helvetica Neue Regular" charset="0"/>
                <a:ea typeface="Helvetica Neue Regular" charset="0"/>
                <a:cs typeface="Helvetica Neue Regular" charset="0"/>
              </a:rPr>
              <a:t>Kersten</a:t>
            </a:r>
            <a:r>
              <a:rPr lang="en-GB" sz="1400" b="0" dirty="0">
                <a:solidFill>
                  <a:srgbClr val="285096"/>
                </a:solidFill>
                <a:latin typeface="Helvetica Neue Regular" charset="0"/>
                <a:ea typeface="Helvetica Neue Regular" charset="0"/>
                <a:cs typeface="Helvetica Neue Regular" charset="0"/>
              </a:rPr>
              <a:t>. </a:t>
            </a:r>
            <a:r>
              <a:rPr lang="en-GB" sz="1400" dirty="0">
                <a:solidFill>
                  <a:srgbClr val="285096"/>
                </a:solidFill>
                <a:latin typeface="Helvetica Neue Regular" charset="0"/>
                <a:ea typeface="Helvetica Neue Regular" charset="0"/>
                <a:cs typeface="Helvetica Neue Regular" charset="0"/>
              </a:rPr>
              <a:t>Cluster-driven navigation of the query space. </a:t>
            </a:r>
            <a:r>
              <a:rPr lang="en-GB" sz="1400" b="0" dirty="0">
                <a:solidFill>
                  <a:srgbClr val="285096"/>
                </a:solidFill>
                <a:latin typeface="Helvetica Neue Regular" charset="0"/>
                <a:ea typeface="Helvetica Neue Regular" charset="0"/>
                <a:cs typeface="Helvetica Neue Regular" charset="0"/>
              </a:rPr>
              <a:t>TKDE, 2016.</a:t>
            </a:r>
          </a:p>
          <a:p>
            <a:pPr>
              <a:spcBef>
                <a:spcPts val="600"/>
              </a:spcBef>
            </a:pPr>
            <a:r>
              <a:rPr lang="en-GB" sz="1400" b="0" dirty="0">
                <a:solidFill>
                  <a:srgbClr val="285096"/>
                </a:solidFill>
                <a:latin typeface="Helvetica Neue Regular" charset="0"/>
                <a:ea typeface="Helvetica Neue Regular" charset="0"/>
                <a:cs typeface="Helvetica Neue Regular" charset="0"/>
              </a:rPr>
              <a:t>Y. Shen, K. </a:t>
            </a:r>
            <a:r>
              <a:rPr lang="en-GB" sz="1400" b="0" dirty="0" err="1">
                <a:solidFill>
                  <a:srgbClr val="285096"/>
                </a:solidFill>
                <a:latin typeface="Helvetica Neue Regular" charset="0"/>
                <a:ea typeface="Helvetica Neue Regular" charset="0"/>
                <a:cs typeface="Helvetica Neue Regular" charset="0"/>
              </a:rPr>
              <a:t>Chakrabarti</a:t>
            </a:r>
            <a:r>
              <a:rPr lang="en-GB" sz="1400" b="0" dirty="0">
                <a:solidFill>
                  <a:srgbClr val="285096"/>
                </a:solidFill>
                <a:latin typeface="Helvetica Neue Regular" charset="0"/>
                <a:ea typeface="Helvetica Neue Regular" charset="0"/>
                <a:cs typeface="Helvetica Neue Regular" charset="0"/>
              </a:rPr>
              <a:t>, S. Chaudhuri, B. Ding, and L. </a:t>
            </a:r>
            <a:r>
              <a:rPr lang="en-GB" sz="1400" b="0" dirty="0" err="1">
                <a:solidFill>
                  <a:srgbClr val="285096"/>
                </a:solidFill>
                <a:latin typeface="Helvetica Neue Regular" charset="0"/>
                <a:ea typeface="Helvetica Neue Regular" charset="0"/>
                <a:cs typeface="Helvetica Neue Regular" charset="0"/>
              </a:rPr>
              <a:t>Novik</a:t>
            </a:r>
            <a:r>
              <a:rPr lang="en-GB" sz="1400" b="0" dirty="0">
                <a:solidFill>
                  <a:srgbClr val="285096"/>
                </a:solidFill>
                <a:latin typeface="Helvetica Neue Regular" charset="0"/>
                <a:ea typeface="Helvetica Neue Regular" charset="0"/>
                <a:cs typeface="Helvetica Neue Regular" charset="0"/>
              </a:rPr>
              <a:t>. </a:t>
            </a:r>
            <a:r>
              <a:rPr lang="en-GB" sz="1400" dirty="0">
                <a:solidFill>
                  <a:srgbClr val="285096"/>
                </a:solidFill>
                <a:latin typeface="Helvetica Neue Regular" charset="0"/>
                <a:ea typeface="Helvetica Neue Regular" charset="0"/>
                <a:cs typeface="Helvetica Neue Regular" charset="0"/>
              </a:rPr>
              <a:t>Discovering queries based on example tuples.</a:t>
            </a:r>
            <a:r>
              <a:rPr lang="en-GB" sz="1400" b="0" dirty="0">
                <a:solidFill>
                  <a:srgbClr val="285096"/>
                </a:solidFill>
                <a:latin typeface="Helvetica Neue Regular" charset="0"/>
                <a:ea typeface="Helvetica Neue Regular" charset="0"/>
                <a:cs typeface="Helvetica Neue Regular" charset="0"/>
              </a:rPr>
              <a:t> SIGMOD, 2014.</a:t>
            </a:r>
          </a:p>
          <a:p>
            <a:pPr>
              <a:spcBef>
                <a:spcPts val="600"/>
              </a:spcBef>
            </a:pPr>
            <a:r>
              <a:rPr lang="en-GB" sz="1400" b="0" dirty="0">
                <a:solidFill>
                  <a:srgbClr val="285096"/>
                </a:solidFill>
                <a:latin typeface="Helvetica Neue Regular" charset="0"/>
                <a:ea typeface="Helvetica Neue Regular" charset="0"/>
                <a:cs typeface="Helvetica Neue Regular" charset="0"/>
              </a:rPr>
              <a:t>R. Singh. </a:t>
            </a:r>
            <a:r>
              <a:rPr lang="en-GB" sz="1400" dirty="0" err="1">
                <a:solidFill>
                  <a:srgbClr val="285096"/>
                </a:solidFill>
                <a:latin typeface="Helvetica Neue Regular" charset="0"/>
                <a:ea typeface="Helvetica Neue Regular" charset="0"/>
                <a:cs typeface="Helvetica Neue Regular" charset="0"/>
              </a:rPr>
              <a:t>Blinkfill</a:t>
            </a:r>
            <a:r>
              <a:rPr lang="en-GB" sz="1400" dirty="0">
                <a:solidFill>
                  <a:srgbClr val="285096"/>
                </a:solidFill>
                <a:latin typeface="Helvetica Neue Regular" charset="0"/>
                <a:ea typeface="Helvetica Neue Regular" charset="0"/>
                <a:cs typeface="Helvetica Neue Regular" charset="0"/>
              </a:rPr>
              <a:t>: Semi-supervised programming by example for syntactic string transformations.</a:t>
            </a:r>
            <a:r>
              <a:rPr lang="en-GB" sz="1400" b="0" dirty="0">
                <a:solidFill>
                  <a:srgbClr val="285096"/>
                </a:solidFill>
                <a:latin typeface="Helvetica Neue Regular" charset="0"/>
                <a:ea typeface="Helvetica Neue Regular" charset="0"/>
                <a:cs typeface="Helvetica Neue Regular" charset="0"/>
              </a:rPr>
              <a:t> PVLDB, 2016.</a:t>
            </a:r>
          </a:p>
          <a:p>
            <a:pPr>
              <a:spcBef>
                <a:spcPts val="600"/>
              </a:spcBef>
            </a:pPr>
            <a:r>
              <a:rPr lang="en-GB" sz="1400" b="0" dirty="0">
                <a:solidFill>
                  <a:srgbClr val="285096"/>
                </a:solidFill>
                <a:latin typeface="Helvetica Neue Regular" charset="0"/>
                <a:ea typeface="Helvetica Neue Regular" charset="0"/>
                <a:cs typeface="Helvetica Neue Regular" charset="0"/>
              </a:rPr>
              <a:t>G. </a:t>
            </a:r>
            <a:r>
              <a:rPr lang="en-GB" sz="1400" b="0" dirty="0" err="1">
                <a:solidFill>
                  <a:srgbClr val="285096"/>
                </a:solidFill>
                <a:latin typeface="Helvetica Neue Regular" charset="0"/>
                <a:ea typeface="Helvetica Neue Regular" charset="0"/>
                <a:cs typeface="Helvetica Neue Regular" charset="0"/>
              </a:rPr>
              <a:t>Sobczak</a:t>
            </a:r>
            <a:r>
              <a:rPr lang="en-GB" sz="1400" b="0" dirty="0">
                <a:solidFill>
                  <a:srgbClr val="285096"/>
                </a:solidFill>
                <a:latin typeface="Helvetica Neue Regular" charset="0"/>
                <a:ea typeface="Helvetica Neue Regular" charset="0"/>
                <a:cs typeface="Helvetica Neue Regular" charset="0"/>
              </a:rPr>
              <a:t>, M. </a:t>
            </a:r>
            <a:r>
              <a:rPr lang="en-GB" sz="1400" b="0" dirty="0" err="1">
                <a:solidFill>
                  <a:srgbClr val="285096"/>
                </a:solidFill>
                <a:latin typeface="Helvetica Neue Regular" charset="0"/>
                <a:ea typeface="Helvetica Neue Regular" charset="0"/>
                <a:cs typeface="Helvetica Neue Regular" charset="0"/>
              </a:rPr>
              <a:t>Chochół</a:t>
            </a:r>
            <a:r>
              <a:rPr lang="en-GB" sz="1400" b="0" dirty="0">
                <a:solidFill>
                  <a:srgbClr val="285096"/>
                </a:solidFill>
                <a:latin typeface="Helvetica Neue Regular" charset="0"/>
                <a:ea typeface="Helvetica Neue Regular" charset="0"/>
                <a:cs typeface="Helvetica Neue Regular" charset="0"/>
              </a:rPr>
              <a:t>, R. </a:t>
            </a:r>
            <a:r>
              <a:rPr lang="en-GB" sz="1400" b="0" dirty="0" err="1">
                <a:solidFill>
                  <a:srgbClr val="285096"/>
                </a:solidFill>
                <a:latin typeface="Helvetica Neue Regular" charset="0"/>
                <a:ea typeface="Helvetica Neue Regular" charset="0"/>
                <a:cs typeface="Helvetica Neue Regular" charset="0"/>
              </a:rPr>
              <a:t>Schenkel</a:t>
            </a:r>
            <a:r>
              <a:rPr lang="en-GB" sz="1400" b="0" dirty="0">
                <a:solidFill>
                  <a:srgbClr val="285096"/>
                </a:solidFill>
                <a:latin typeface="Helvetica Neue Regular" charset="0"/>
                <a:ea typeface="Helvetica Neue Regular" charset="0"/>
                <a:cs typeface="Helvetica Neue Regular" charset="0"/>
              </a:rPr>
              <a:t>, and M. </a:t>
            </a:r>
            <a:r>
              <a:rPr lang="en-GB" sz="1400" b="0" dirty="0" err="1">
                <a:solidFill>
                  <a:srgbClr val="285096"/>
                </a:solidFill>
                <a:latin typeface="Helvetica Neue Regular" charset="0"/>
                <a:ea typeface="Helvetica Neue Regular" charset="0"/>
                <a:cs typeface="Helvetica Neue Regular" charset="0"/>
              </a:rPr>
              <a:t>Sydow</a:t>
            </a:r>
            <a:r>
              <a:rPr lang="en-GB" sz="1400" b="0" dirty="0">
                <a:solidFill>
                  <a:srgbClr val="285096"/>
                </a:solidFill>
                <a:latin typeface="Helvetica Neue Regular" charset="0"/>
                <a:ea typeface="Helvetica Neue Regular" charset="0"/>
                <a:cs typeface="Helvetica Neue Regular" charset="0"/>
              </a:rPr>
              <a:t>. </a:t>
            </a:r>
            <a:r>
              <a:rPr lang="en-GB" sz="1400" b="0" dirty="0" err="1">
                <a:solidFill>
                  <a:srgbClr val="285096"/>
                </a:solidFill>
                <a:latin typeface="Helvetica Neue Regular" charset="0"/>
                <a:ea typeface="Helvetica Neue Regular" charset="0"/>
                <a:cs typeface="Helvetica Neue Regular" charset="0"/>
              </a:rPr>
              <a:t>iqbees</a:t>
            </a:r>
            <a:r>
              <a:rPr lang="en-GB" sz="1400" b="0" dirty="0">
                <a:solidFill>
                  <a:srgbClr val="285096"/>
                </a:solidFill>
                <a:latin typeface="Helvetica Neue Regular" charset="0"/>
                <a:ea typeface="Helvetica Neue Regular" charset="0"/>
                <a:cs typeface="Helvetica Neue Regular" charset="0"/>
              </a:rPr>
              <a:t>: </a:t>
            </a:r>
            <a:r>
              <a:rPr lang="en-GB" sz="1400" dirty="0">
                <a:solidFill>
                  <a:srgbClr val="285096"/>
                </a:solidFill>
                <a:latin typeface="Helvetica Neue Regular" charset="0"/>
                <a:ea typeface="Helvetica Neue Regular" charset="0"/>
                <a:cs typeface="Helvetica Neue Regular" charset="0"/>
              </a:rPr>
              <a:t>Towards interactive semantic entity search based on maximal aspects</a:t>
            </a:r>
            <a:r>
              <a:rPr lang="en-GB" sz="1400" b="0" dirty="0">
                <a:solidFill>
                  <a:srgbClr val="285096"/>
                </a:solidFill>
                <a:latin typeface="Helvetica Neue Regular" charset="0"/>
                <a:ea typeface="Helvetica Neue Regular" charset="0"/>
                <a:cs typeface="Helvetica Neue Regular" charset="0"/>
              </a:rPr>
              <a:t>. Foundations of Intelligent Systems, 2015.</a:t>
            </a:r>
          </a:p>
        </p:txBody>
      </p:sp>
      <p:sp>
        <p:nvSpPr>
          <p:cNvPr id="5" name="Footer Placeholder 2">
            <a:extLst>
              <a:ext uri="{FF2B5EF4-FFF2-40B4-BE49-F238E27FC236}">
                <a16:creationId xmlns:a16="http://schemas.microsoft.com/office/drawing/2014/main" id="{AB5C37C4-D751-AD44-8D2D-CD711C0C89BC}"/>
              </a:ext>
            </a:extLst>
          </p:cNvPr>
          <p:cNvSpPr txBox="1">
            <a:spLocks/>
          </p:cNvSpPr>
          <p:nvPr/>
        </p:nvSpPr>
        <p:spPr>
          <a:xfrm>
            <a:off x="3002062" y="4771117"/>
            <a:ext cx="3173621" cy="274637"/>
          </a:xfrm>
          <a:prstGeom prst="rect">
            <a:avLst/>
          </a:prstGeom>
        </p:spPr>
        <p:txBody>
          <a:bodyPr vert="horz" lIns="91440" tIns="45720" rIns="91440" bIns="45720" rtlCol="0" anchor="ctr"/>
          <a:lstStyle>
            <a:defPPr>
              <a:defRPr lang="en-US"/>
            </a:defPPr>
            <a:lvl1pPr marL="0" algn="ctr" defTabSz="457200" rtl="0" eaLnBrk="1" latinLnBrk="0" hangingPunct="1">
              <a:defRPr lang="en-US" sz="1000" b="0" i="0" kern="1200" dirty="0">
                <a:solidFill>
                  <a:srgbClr val="285096"/>
                </a:solidFill>
                <a:latin typeface="Helvetica Neue"/>
                <a:ea typeface="+mn-ea"/>
                <a:cs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M. Lissandrini, D. Mottin, T. Palpanas, Y. Velegrakis</a:t>
            </a:r>
          </a:p>
        </p:txBody>
      </p:sp>
    </p:spTree>
    <p:extLst>
      <p:ext uri="{BB962C8B-B14F-4D97-AF65-F5344CB8AC3E}">
        <p14:creationId xmlns:p14="http://schemas.microsoft.com/office/powerpoint/2010/main" val="107527456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329184" y="667475"/>
            <a:ext cx="8458200" cy="3560248"/>
          </a:xfrm>
        </p:spPr>
        <p:txBody>
          <a:bodyPr/>
          <a:lstStyle/>
          <a:p>
            <a:pPr>
              <a:spcBef>
                <a:spcPts val="600"/>
              </a:spcBef>
            </a:pPr>
            <a:r>
              <a:rPr lang="en-GB" sz="1400" b="0" dirty="0">
                <a:solidFill>
                  <a:srgbClr val="285096"/>
                </a:solidFill>
                <a:latin typeface="Helvetica Neue Regular" charset="0"/>
                <a:ea typeface="Helvetica Neue Regular" charset="0"/>
                <a:cs typeface="Helvetica Neue Regular" charset="0"/>
              </a:rPr>
              <a:t>Y. Su, S. Yang, H. Sun, M. Srivatsa, S. </a:t>
            </a:r>
            <a:r>
              <a:rPr lang="en-GB" sz="1400" b="0" dirty="0" err="1">
                <a:solidFill>
                  <a:srgbClr val="285096"/>
                </a:solidFill>
                <a:latin typeface="Helvetica Neue Regular" charset="0"/>
                <a:ea typeface="Helvetica Neue Regular" charset="0"/>
                <a:cs typeface="Helvetica Neue Regular" charset="0"/>
              </a:rPr>
              <a:t>Kase</a:t>
            </a:r>
            <a:r>
              <a:rPr lang="en-GB" sz="1400" b="0" dirty="0">
                <a:solidFill>
                  <a:srgbClr val="285096"/>
                </a:solidFill>
                <a:latin typeface="Helvetica Neue Regular" charset="0"/>
                <a:ea typeface="Helvetica Neue Regular" charset="0"/>
                <a:cs typeface="Helvetica Neue Regular" charset="0"/>
              </a:rPr>
              <a:t>, M. </a:t>
            </a:r>
            <a:r>
              <a:rPr lang="en-GB" sz="1400" b="0" dirty="0" err="1">
                <a:solidFill>
                  <a:srgbClr val="285096"/>
                </a:solidFill>
                <a:latin typeface="Helvetica Neue Regular" charset="0"/>
                <a:ea typeface="Helvetica Neue Regular" charset="0"/>
                <a:cs typeface="Helvetica Neue Regular" charset="0"/>
              </a:rPr>
              <a:t>Vanni</a:t>
            </a:r>
            <a:r>
              <a:rPr lang="en-GB" sz="1400" b="0" dirty="0">
                <a:solidFill>
                  <a:srgbClr val="285096"/>
                </a:solidFill>
                <a:latin typeface="Helvetica Neue Regular" charset="0"/>
                <a:ea typeface="Helvetica Neue Regular" charset="0"/>
                <a:cs typeface="Helvetica Neue Regular" charset="0"/>
              </a:rPr>
              <a:t>, and X. Yan. </a:t>
            </a:r>
            <a:r>
              <a:rPr lang="en-GB" sz="1400" dirty="0">
                <a:solidFill>
                  <a:srgbClr val="285096"/>
                </a:solidFill>
                <a:latin typeface="Helvetica Neue Regular" charset="0"/>
                <a:ea typeface="Helvetica Neue Regular" charset="0"/>
                <a:cs typeface="Helvetica Neue Regular" charset="0"/>
              </a:rPr>
              <a:t>Exploiting relevance feedback in knowledge graph search</a:t>
            </a:r>
            <a:r>
              <a:rPr lang="en-GB" sz="1400" b="0" dirty="0">
                <a:solidFill>
                  <a:srgbClr val="285096"/>
                </a:solidFill>
                <a:latin typeface="Helvetica Neue Regular" charset="0"/>
                <a:ea typeface="Helvetica Neue Regular" charset="0"/>
                <a:cs typeface="Helvetica Neue Regular" charset="0"/>
              </a:rPr>
              <a:t>. KDD, 2015.</a:t>
            </a:r>
          </a:p>
          <a:p>
            <a:pPr>
              <a:spcBef>
                <a:spcPts val="600"/>
              </a:spcBef>
            </a:pPr>
            <a:r>
              <a:rPr lang="en-GB" sz="1400" b="0" dirty="0">
                <a:solidFill>
                  <a:srgbClr val="285096"/>
                </a:solidFill>
                <a:latin typeface="Helvetica Neue Regular" charset="0"/>
                <a:ea typeface="Helvetica Neue Regular" charset="0"/>
                <a:cs typeface="Helvetica Neue Regular" charset="0"/>
              </a:rPr>
              <a:t>Q. T. Tran, C.-Y. Chan, and S. </a:t>
            </a:r>
            <a:r>
              <a:rPr lang="en-GB" sz="1400" b="0" dirty="0" err="1">
                <a:solidFill>
                  <a:srgbClr val="285096"/>
                </a:solidFill>
                <a:latin typeface="Helvetica Neue Regular" charset="0"/>
                <a:ea typeface="Helvetica Neue Regular" charset="0"/>
                <a:cs typeface="Helvetica Neue Regular" charset="0"/>
              </a:rPr>
              <a:t>Parthasarathy</a:t>
            </a:r>
            <a:r>
              <a:rPr lang="en-GB" sz="1400" b="0" dirty="0">
                <a:solidFill>
                  <a:srgbClr val="285096"/>
                </a:solidFill>
                <a:latin typeface="Helvetica Neue Regular" charset="0"/>
                <a:ea typeface="Helvetica Neue Regular" charset="0"/>
                <a:cs typeface="Helvetica Neue Regular" charset="0"/>
              </a:rPr>
              <a:t>. </a:t>
            </a:r>
            <a:r>
              <a:rPr lang="en-GB" sz="1400" dirty="0">
                <a:solidFill>
                  <a:srgbClr val="285096"/>
                </a:solidFill>
                <a:latin typeface="Helvetica Neue Regular" charset="0"/>
                <a:ea typeface="Helvetica Neue Regular" charset="0"/>
                <a:cs typeface="Helvetica Neue Regular" charset="0"/>
              </a:rPr>
              <a:t>Query reverse engineering</a:t>
            </a:r>
            <a:r>
              <a:rPr lang="en-GB" sz="1400" b="0" dirty="0">
                <a:solidFill>
                  <a:srgbClr val="285096"/>
                </a:solidFill>
                <a:latin typeface="Helvetica Neue Regular" charset="0"/>
                <a:ea typeface="Helvetica Neue Regular" charset="0"/>
                <a:cs typeface="Helvetica Neue Regular" charset="0"/>
              </a:rPr>
              <a:t>. VLDB J., 2014.</a:t>
            </a:r>
          </a:p>
          <a:p>
            <a:pPr>
              <a:spcBef>
                <a:spcPts val="600"/>
              </a:spcBef>
            </a:pPr>
            <a:r>
              <a:rPr lang="en-GB" sz="1400" b="0" dirty="0">
                <a:solidFill>
                  <a:srgbClr val="285096"/>
                </a:solidFill>
                <a:latin typeface="Helvetica Neue Regular" charset="0"/>
                <a:ea typeface="Helvetica Neue Regular" charset="0"/>
                <a:cs typeface="Helvetica Neue Regular" charset="0"/>
              </a:rPr>
              <a:t>H. P. </a:t>
            </a:r>
            <a:r>
              <a:rPr lang="en-GB" sz="1400" b="0" dirty="0" err="1">
                <a:solidFill>
                  <a:srgbClr val="285096"/>
                </a:solidFill>
                <a:latin typeface="Helvetica Neue Regular" charset="0"/>
                <a:ea typeface="Helvetica Neue Regular" charset="0"/>
                <a:cs typeface="Helvetica Neue Regular" charset="0"/>
              </a:rPr>
              <a:t>Vanchinathan</a:t>
            </a:r>
            <a:r>
              <a:rPr lang="en-GB" sz="1400" b="0" dirty="0">
                <a:solidFill>
                  <a:srgbClr val="285096"/>
                </a:solidFill>
                <a:latin typeface="Helvetica Neue Regular" charset="0"/>
                <a:ea typeface="Helvetica Neue Regular" charset="0"/>
                <a:cs typeface="Helvetica Neue Regular" charset="0"/>
              </a:rPr>
              <a:t>, A. </a:t>
            </a:r>
            <a:r>
              <a:rPr lang="en-GB" sz="1400" b="0" dirty="0" err="1">
                <a:solidFill>
                  <a:srgbClr val="285096"/>
                </a:solidFill>
                <a:latin typeface="Helvetica Neue Regular" charset="0"/>
                <a:ea typeface="Helvetica Neue Regular" charset="0"/>
                <a:cs typeface="Helvetica Neue Regular" charset="0"/>
              </a:rPr>
              <a:t>Marfurt</a:t>
            </a:r>
            <a:r>
              <a:rPr lang="en-GB" sz="1400" b="0" dirty="0">
                <a:solidFill>
                  <a:srgbClr val="285096"/>
                </a:solidFill>
                <a:latin typeface="Helvetica Neue Regular" charset="0"/>
                <a:ea typeface="Helvetica Neue Regular" charset="0"/>
                <a:cs typeface="Helvetica Neue Regular" charset="0"/>
              </a:rPr>
              <a:t>, C.-A. </a:t>
            </a:r>
            <a:r>
              <a:rPr lang="en-GB" sz="1400" b="0" dirty="0" err="1">
                <a:solidFill>
                  <a:srgbClr val="285096"/>
                </a:solidFill>
                <a:latin typeface="Helvetica Neue Regular" charset="0"/>
                <a:ea typeface="Helvetica Neue Regular" charset="0"/>
                <a:cs typeface="Helvetica Neue Regular" charset="0"/>
              </a:rPr>
              <a:t>Robelin</a:t>
            </a:r>
            <a:r>
              <a:rPr lang="en-GB" sz="1400" b="0" dirty="0">
                <a:solidFill>
                  <a:srgbClr val="285096"/>
                </a:solidFill>
                <a:latin typeface="Helvetica Neue Regular" charset="0"/>
                <a:ea typeface="Helvetica Neue Regular" charset="0"/>
                <a:cs typeface="Helvetica Neue Regular" charset="0"/>
              </a:rPr>
              <a:t>, D. Koss- </a:t>
            </a:r>
            <a:r>
              <a:rPr lang="en-GB" sz="1400" b="0" dirty="0" err="1">
                <a:solidFill>
                  <a:srgbClr val="285096"/>
                </a:solidFill>
                <a:latin typeface="Helvetica Neue Regular" charset="0"/>
                <a:ea typeface="Helvetica Neue Regular" charset="0"/>
                <a:cs typeface="Helvetica Neue Regular" charset="0"/>
              </a:rPr>
              <a:t>mann</a:t>
            </a:r>
            <a:r>
              <a:rPr lang="en-GB" sz="1400" b="0" dirty="0">
                <a:solidFill>
                  <a:srgbClr val="285096"/>
                </a:solidFill>
                <a:latin typeface="Helvetica Neue Regular" charset="0"/>
                <a:ea typeface="Helvetica Neue Regular" charset="0"/>
                <a:cs typeface="Helvetica Neue Regular" charset="0"/>
              </a:rPr>
              <a:t>, and A. Krause. </a:t>
            </a:r>
            <a:r>
              <a:rPr lang="en-GB" sz="1400" dirty="0">
                <a:solidFill>
                  <a:srgbClr val="285096"/>
                </a:solidFill>
                <a:latin typeface="Helvetica Neue Regular" charset="0"/>
                <a:ea typeface="Helvetica Neue Regular" charset="0"/>
                <a:cs typeface="Helvetica Neue Regular" charset="0"/>
              </a:rPr>
              <a:t>Discovering valuable items from massive data</a:t>
            </a:r>
            <a:r>
              <a:rPr lang="en-GB" sz="1400" b="0" dirty="0">
                <a:solidFill>
                  <a:srgbClr val="285096"/>
                </a:solidFill>
                <a:latin typeface="Helvetica Neue Regular" charset="0"/>
                <a:ea typeface="Helvetica Neue Regular" charset="0"/>
                <a:cs typeface="Helvetica Neue Regular" charset="0"/>
              </a:rPr>
              <a:t>. In KDD, 2015.</a:t>
            </a:r>
          </a:p>
          <a:p>
            <a:pPr>
              <a:spcBef>
                <a:spcPts val="600"/>
              </a:spcBef>
            </a:pPr>
            <a:r>
              <a:rPr lang="en-GB" sz="1400" b="0" dirty="0" err="1">
                <a:solidFill>
                  <a:srgbClr val="285096"/>
                </a:solidFill>
                <a:latin typeface="Helvetica Neue Regular" charset="0"/>
                <a:ea typeface="Helvetica Neue Regular" charset="0"/>
                <a:cs typeface="Helvetica Neue Regular" charset="0"/>
              </a:rPr>
              <a:t>C.Wang</a:t>
            </a:r>
            <a:r>
              <a:rPr lang="en-GB" sz="1400" b="0" dirty="0">
                <a:solidFill>
                  <a:srgbClr val="285096"/>
                </a:solidFill>
                <a:latin typeface="Helvetica Neue Regular" charset="0"/>
                <a:ea typeface="Helvetica Neue Regular" charset="0"/>
                <a:cs typeface="Helvetica Neue Regular" charset="0"/>
              </a:rPr>
              <a:t>, </a:t>
            </a:r>
            <a:r>
              <a:rPr lang="en-GB" sz="1400" b="0" dirty="0" err="1">
                <a:solidFill>
                  <a:srgbClr val="285096"/>
                </a:solidFill>
                <a:latin typeface="Helvetica Neue Regular" charset="0"/>
                <a:ea typeface="Helvetica Neue Regular" charset="0"/>
                <a:cs typeface="Helvetica Neue Regular" charset="0"/>
              </a:rPr>
              <a:t>A.Cheung</a:t>
            </a:r>
            <a:r>
              <a:rPr lang="en-GB" sz="1400" b="0" dirty="0">
                <a:solidFill>
                  <a:srgbClr val="285096"/>
                </a:solidFill>
                <a:latin typeface="Helvetica Neue Regular" charset="0"/>
                <a:ea typeface="Helvetica Neue Regular" charset="0"/>
                <a:cs typeface="Helvetica Neue Regular" charset="0"/>
              </a:rPr>
              <a:t>, and </a:t>
            </a:r>
            <a:r>
              <a:rPr lang="en-GB" sz="1400" b="0" dirty="0" err="1">
                <a:solidFill>
                  <a:srgbClr val="285096"/>
                </a:solidFill>
                <a:latin typeface="Helvetica Neue Regular" charset="0"/>
                <a:ea typeface="Helvetica Neue Regular" charset="0"/>
                <a:cs typeface="Helvetica Neue Regular" charset="0"/>
              </a:rPr>
              <a:t>R.Bodik</a:t>
            </a:r>
            <a:r>
              <a:rPr lang="en-GB" sz="1400" dirty="0">
                <a:solidFill>
                  <a:srgbClr val="285096"/>
                </a:solidFill>
                <a:latin typeface="Helvetica Neue Regular" charset="0"/>
                <a:ea typeface="Helvetica Neue Regular" charset="0"/>
                <a:cs typeface="Helvetica Neue Regular" charset="0"/>
              </a:rPr>
              <a:t>. Interactive query synthesis from input-output examples. </a:t>
            </a:r>
            <a:r>
              <a:rPr lang="en-GB" sz="1400" b="0" dirty="0">
                <a:solidFill>
                  <a:srgbClr val="285096"/>
                </a:solidFill>
                <a:latin typeface="Helvetica Neue Regular" charset="0"/>
                <a:ea typeface="Helvetica Neue Regular" charset="0"/>
                <a:cs typeface="Helvetica Neue Regular" charset="0"/>
              </a:rPr>
              <a:t>In SIGMOD, 2017.</a:t>
            </a:r>
          </a:p>
          <a:p>
            <a:pPr>
              <a:spcBef>
                <a:spcPts val="600"/>
              </a:spcBef>
            </a:pPr>
            <a:r>
              <a:rPr lang="en-GB" sz="1400" b="0" dirty="0">
                <a:solidFill>
                  <a:srgbClr val="285096"/>
                </a:solidFill>
                <a:latin typeface="Helvetica Neue Regular" charset="0"/>
                <a:ea typeface="Helvetica Neue Regular" charset="0"/>
                <a:cs typeface="Helvetica Neue Regular" charset="0"/>
              </a:rPr>
              <a:t>C. Wang, A. Cheung, and R. </a:t>
            </a:r>
            <a:r>
              <a:rPr lang="en-GB" sz="1400" b="0" dirty="0" err="1">
                <a:solidFill>
                  <a:srgbClr val="285096"/>
                </a:solidFill>
                <a:latin typeface="Helvetica Neue Regular" charset="0"/>
                <a:ea typeface="Helvetica Neue Regular" charset="0"/>
                <a:cs typeface="Helvetica Neue Regular" charset="0"/>
              </a:rPr>
              <a:t>Bodik</a:t>
            </a:r>
            <a:r>
              <a:rPr lang="en-GB" sz="1400" b="0" dirty="0">
                <a:solidFill>
                  <a:srgbClr val="285096"/>
                </a:solidFill>
                <a:latin typeface="Helvetica Neue Regular" charset="0"/>
                <a:ea typeface="Helvetica Neue Regular" charset="0"/>
                <a:cs typeface="Helvetica Neue Regular" charset="0"/>
              </a:rPr>
              <a:t>. </a:t>
            </a:r>
            <a:r>
              <a:rPr lang="en-GB" sz="1400" dirty="0">
                <a:solidFill>
                  <a:srgbClr val="285096"/>
                </a:solidFill>
                <a:latin typeface="Helvetica Neue Regular" charset="0"/>
                <a:ea typeface="Helvetica Neue Regular" charset="0"/>
                <a:cs typeface="Helvetica Neue Regular" charset="0"/>
              </a:rPr>
              <a:t>Synthesizing highly expressive </a:t>
            </a:r>
            <a:r>
              <a:rPr lang="en-GB" sz="1400" dirty="0" err="1">
                <a:solidFill>
                  <a:srgbClr val="285096"/>
                </a:solidFill>
                <a:latin typeface="Helvetica Neue Regular" charset="0"/>
                <a:ea typeface="Helvetica Neue Regular" charset="0"/>
                <a:cs typeface="Helvetica Neue Regular" charset="0"/>
              </a:rPr>
              <a:t>sql</a:t>
            </a:r>
            <a:r>
              <a:rPr lang="en-GB" sz="1400" dirty="0">
                <a:solidFill>
                  <a:srgbClr val="285096"/>
                </a:solidFill>
                <a:latin typeface="Helvetica Neue Regular" charset="0"/>
                <a:ea typeface="Helvetica Neue Regular" charset="0"/>
                <a:cs typeface="Helvetica Neue Regular" charset="0"/>
              </a:rPr>
              <a:t> queries from input-output examples. </a:t>
            </a:r>
            <a:r>
              <a:rPr lang="en-GB" sz="1400" b="0" dirty="0">
                <a:solidFill>
                  <a:srgbClr val="285096"/>
                </a:solidFill>
                <a:latin typeface="Helvetica Neue Regular" charset="0"/>
                <a:ea typeface="Helvetica Neue Regular" charset="0"/>
                <a:cs typeface="Helvetica Neue Regular" charset="0"/>
              </a:rPr>
              <a:t>In PLDI, 2017.</a:t>
            </a:r>
          </a:p>
          <a:p>
            <a:pPr>
              <a:spcBef>
                <a:spcPts val="600"/>
              </a:spcBef>
            </a:pPr>
            <a:r>
              <a:rPr lang="en-GB" sz="1400" b="0" dirty="0">
                <a:solidFill>
                  <a:srgbClr val="285096"/>
                </a:solidFill>
                <a:latin typeface="Helvetica Neue Regular" charset="0"/>
                <a:ea typeface="Helvetica Neue Regular" charset="0"/>
                <a:cs typeface="Helvetica Neue Regular" charset="0"/>
              </a:rPr>
              <a:t>Y. Y. Weiss and S. Cohen. </a:t>
            </a:r>
            <a:r>
              <a:rPr lang="en-GB" sz="1400" dirty="0">
                <a:solidFill>
                  <a:srgbClr val="285096"/>
                </a:solidFill>
                <a:latin typeface="Helvetica Neue Regular" charset="0"/>
                <a:ea typeface="Helvetica Neue Regular" charset="0"/>
                <a:cs typeface="Helvetica Neue Regular" charset="0"/>
              </a:rPr>
              <a:t>Reverse engineering </a:t>
            </a:r>
            <a:r>
              <a:rPr lang="en-GB" sz="1400" dirty="0" err="1">
                <a:solidFill>
                  <a:srgbClr val="285096"/>
                </a:solidFill>
                <a:latin typeface="Helvetica Neue Regular" charset="0"/>
                <a:ea typeface="Helvetica Neue Regular" charset="0"/>
                <a:cs typeface="Helvetica Neue Regular" charset="0"/>
              </a:rPr>
              <a:t>spj</a:t>
            </a:r>
            <a:r>
              <a:rPr lang="en-GB" sz="1400" dirty="0">
                <a:solidFill>
                  <a:srgbClr val="285096"/>
                </a:solidFill>
                <a:latin typeface="Helvetica Neue Regular" charset="0"/>
                <a:ea typeface="Helvetica Neue Regular" charset="0"/>
                <a:cs typeface="Helvetica Neue Regular" charset="0"/>
              </a:rPr>
              <a:t>-queries from examples</a:t>
            </a:r>
            <a:r>
              <a:rPr lang="en-GB" sz="1400" b="0" dirty="0">
                <a:solidFill>
                  <a:srgbClr val="285096"/>
                </a:solidFill>
                <a:latin typeface="Helvetica Neue Regular" charset="0"/>
                <a:ea typeface="Helvetica Neue Regular" charset="0"/>
                <a:cs typeface="Helvetica Neue Regular" charset="0"/>
              </a:rPr>
              <a:t>. SIGMOD, 2017.</a:t>
            </a:r>
          </a:p>
          <a:p>
            <a:pPr>
              <a:spcBef>
                <a:spcPts val="600"/>
              </a:spcBef>
            </a:pPr>
            <a:r>
              <a:rPr lang="en-GB" sz="1400" b="0" dirty="0">
                <a:solidFill>
                  <a:srgbClr val="285096"/>
                </a:solidFill>
                <a:latin typeface="Helvetica Neue Regular" charset="0"/>
                <a:ea typeface="Helvetica Neue Regular" charset="0"/>
                <a:cs typeface="Helvetica Neue Regular" charset="0"/>
              </a:rPr>
              <a:t>M. </a:t>
            </a:r>
            <a:r>
              <a:rPr lang="en-GB" sz="1400" b="0" dirty="0" err="1">
                <a:solidFill>
                  <a:srgbClr val="285096"/>
                </a:solidFill>
                <a:latin typeface="Helvetica Neue Regular" charset="0"/>
                <a:ea typeface="Helvetica Neue Regular" charset="0"/>
                <a:cs typeface="Helvetica Neue Regular" charset="0"/>
              </a:rPr>
              <a:t>Yakout</a:t>
            </a:r>
            <a:r>
              <a:rPr lang="en-GB" sz="1400" b="0" dirty="0">
                <a:solidFill>
                  <a:srgbClr val="285096"/>
                </a:solidFill>
                <a:latin typeface="Helvetica Neue Regular" charset="0"/>
                <a:ea typeface="Helvetica Neue Regular" charset="0"/>
                <a:cs typeface="Helvetica Neue Regular" charset="0"/>
              </a:rPr>
              <a:t>, K. </a:t>
            </a:r>
            <a:r>
              <a:rPr lang="en-GB" sz="1400" b="0" dirty="0" err="1">
                <a:solidFill>
                  <a:srgbClr val="285096"/>
                </a:solidFill>
                <a:latin typeface="Helvetica Neue Regular" charset="0"/>
                <a:ea typeface="Helvetica Neue Regular" charset="0"/>
                <a:cs typeface="Helvetica Neue Regular" charset="0"/>
              </a:rPr>
              <a:t>Ganjam</a:t>
            </a:r>
            <a:r>
              <a:rPr lang="en-GB" sz="1400" b="0" dirty="0">
                <a:solidFill>
                  <a:srgbClr val="285096"/>
                </a:solidFill>
                <a:latin typeface="Helvetica Neue Regular" charset="0"/>
                <a:ea typeface="Helvetica Neue Regular" charset="0"/>
                <a:cs typeface="Helvetica Neue Regular" charset="0"/>
              </a:rPr>
              <a:t>, K. </a:t>
            </a:r>
            <a:r>
              <a:rPr lang="en-GB" sz="1400" b="0" dirty="0" err="1">
                <a:solidFill>
                  <a:srgbClr val="285096"/>
                </a:solidFill>
                <a:latin typeface="Helvetica Neue Regular" charset="0"/>
                <a:ea typeface="Helvetica Neue Regular" charset="0"/>
                <a:cs typeface="Helvetica Neue Regular" charset="0"/>
              </a:rPr>
              <a:t>Chakrabarti</a:t>
            </a:r>
            <a:r>
              <a:rPr lang="en-GB" sz="1400" b="0" dirty="0">
                <a:solidFill>
                  <a:srgbClr val="285096"/>
                </a:solidFill>
                <a:latin typeface="Helvetica Neue Regular" charset="0"/>
                <a:ea typeface="Helvetica Neue Regular" charset="0"/>
                <a:cs typeface="Helvetica Neue Regular" charset="0"/>
              </a:rPr>
              <a:t>, and S. Chaudhuri. </a:t>
            </a:r>
            <a:r>
              <a:rPr lang="en-GB" sz="1400" dirty="0" err="1">
                <a:solidFill>
                  <a:srgbClr val="285096"/>
                </a:solidFill>
                <a:latin typeface="Helvetica Neue Regular" charset="0"/>
                <a:ea typeface="Helvetica Neue Regular" charset="0"/>
                <a:cs typeface="Helvetica Neue Regular" charset="0"/>
              </a:rPr>
              <a:t>Infogather</a:t>
            </a:r>
            <a:r>
              <a:rPr lang="en-GB" sz="1400" dirty="0">
                <a:solidFill>
                  <a:srgbClr val="285096"/>
                </a:solidFill>
                <a:latin typeface="Helvetica Neue Regular" charset="0"/>
                <a:ea typeface="Helvetica Neue Regular" charset="0"/>
                <a:cs typeface="Helvetica Neue Regular" charset="0"/>
              </a:rPr>
              <a:t>: Entity augmentation and attribute discovery by holistic matching with web tables. </a:t>
            </a:r>
            <a:r>
              <a:rPr lang="en-GB" sz="1400" b="0" dirty="0">
                <a:solidFill>
                  <a:srgbClr val="285096"/>
                </a:solidFill>
                <a:latin typeface="Helvetica Neue Regular" charset="0"/>
                <a:ea typeface="Helvetica Neue Regular" charset="0"/>
                <a:cs typeface="Helvetica Neue Regular" charset="0"/>
              </a:rPr>
              <a:t>SIGMOD, 2012.</a:t>
            </a:r>
          </a:p>
          <a:p>
            <a:pPr>
              <a:spcBef>
                <a:spcPts val="600"/>
              </a:spcBef>
            </a:pPr>
            <a:r>
              <a:rPr lang="en-GB" sz="1400" b="0" dirty="0">
                <a:solidFill>
                  <a:srgbClr val="285096"/>
                </a:solidFill>
                <a:latin typeface="Helvetica Neue Regular" charset="0"/>
                <a:ea typeface="Helvetica Neue Regular" charset="0"/>
                <a:cs typeface="Helvetica Neue Regular" charset="0"/>
              </a:rPr>
              <a:t>M. Zhu and Y.-F. B. Wu. </a:t>
            </a:r>
            <a:r>
              <a:rPr lang="en-GB" sz="1400" dirty="0">
                <a:solidFill>
                  <a:srgbClr val="285096"/>
                </a:solidFill>
                <a:latin typeface="Helvetica Neue Regular" charset="0"/>
                <a:ea typeface="Helvetica Neue Regular" charset="0"/>
                <a:cs typeface="Helvetica Neue Regular" charset="0"/>
              </a:rPr>
              <a:t>Search by multiple examples</a:t>
            </a:r>
            <a:r>
              <a:rPr lang="en-GB" sz="1400" b="0" dirty="0">
                <a:solidFill>
                  <a:srgbClr val="285096"/>
                </a:solidFill>
                <a:latin typeface="Helvetica Neue Regular" charset="0"/>
                <a:ea typeface="Helvetica Neue Regular" charset="0"/>
                <a:cs typeface="Helvetica Neue Regular" charset="0"/>
              </a:rPr>
              <a:t>. WSDM, 2014.</a:t>
            </a:r>
          </a:p>
          <a:p>
            <a:pPr>
              <a:spcBef>
                <a:spcPts val="600"/>
              </a:spcBef>
            </a:pPr>
            <a:r>
              <a:rPr lang="en-GB" sz="1400" b="0" dirty="0">
                <a:solidFill>
                  <a:srgbClr val="285096"/>
                </a:solidFill>
                <a:latin typeface="Helvetica Neue Regular" charset="0"/>
                <a:ea typeface="Helvetica Neue Regular" charset="0"/>
                <a:cs typeface="Helvetica Neue Regular" charset="0"/>
              </a:rPr>
              <a:t>M. M. </a:t>
            </a:r>
            <a:r>
              <a:rPr lang="en-GB" sz="1400" b="0" dirty="0" err="1">
                <a:solidFill>
                  <a:srgbClr val="285096"/>
                </a:solidFill>
                <a:latin typeface="Helvetica Neue Regular" charset="0"/>
                <a:ea typeface="Helvetica Neue Regular" charset="0"/>
                <a:cs typeface="Helvetica Neue Regular" charset="0"/>
              </a:rPr>
              <a:t>Zloof</a:t>
            </a:r>
            <a:r>
              <a:rPr lang="en-GB" sz="1400" b="0" dirty="0">
                <a:solidFill>
                  <a:srgbClr val="285096"/>
                </a:solidFill>
                <a:latin typeface="Helvetica Neue Regular" charset="0"/>
                <a:ea typeface="Helvetica Neue Regular" charset="0"/>
                <a:cs typeface="Helvetica Neue Regular" charset="0"/>
              </a:rPr>
              <a:t>. </a:t>
            </a:r>
            <a:r>
              <a:rPr lang="en-GB" sz="1400" dirty="0">
                <a:solidFill>
                  <a:srgbClr val="285096"/>
                </a:solidFill>
                <a:latin typeface="Helvetica Neue Regular" charset="0"/>
                <a:ea typeface="Helvetica Neue Regular" charset="0"/>
                <a:cs typeface="Helvetica Neue Regular" charset="0"/>
              </a:rPr>
              <a:t>Query by example</a:t>
            </a:r>
            <a:r>
              <a:rPr lang="en-GB" sz="1400" b="0" dirty="0">
                <a:solidFill>
                  <a:srgbClr val="285096"/>
                </a:solidFill>
                <a:latin typeface="Helvetica Neue Regular" charset="0"/>
                <a:ea typeface="Helvetica Neue Regular" charset="0"/>
                <a:cs typeface="Helvetica Neue Regular" charset="0"/>
              </a:rPr>
              <a:t>. AFIPS NCC, 1975.</a:t>
            </a:r>
          </a:p>
        </p:txBody>
      </p:sp>
      <p:sp>
        <p:nvSpPr>
          <p:cNvPr id="5" name="Footer Placeholder 2">
            <a:extLst>
              <a:ext uri="{FF2B5EF4-FFF2-40B4-BE49-F238E27FC236}">
                <a16:creationId xmlns:a16="http://schemas.microsoft.com/office/drawing/2014/main" id="{F75A1AE1-E513-1D41-95E4-FC2D7011876D}"/>
              </a:ext>
            </a:extLst>
          </p:cNvPr>
          <p:cNvSpPr txBox="1">
            <a:spLocks/>
          </p:cNvSpPr>
          <p:nvPr/>
        </p:nvSpPr>
        <p:spPr>
          <a:xfrm>
            <a:off x="3002062" y="4771117"/>
            <a:ext cx="3173621" cy="274637"/>
          </a:xfrm>
          <a:prstGeom prst="rect">
            <a:avLst/>
          </a:prstGeom>
        </p:spPr>
        <p:txBody>
          <a:bodyPr vert="horz" lIns="91440" tIns="45720" rIns="91440" bIns="45720" rtlCol="0" anchor="ctr"/>
          <a:lstStyle>
            <a:defPPr>
              <a:defRPr lang="en-US"/>
            </a:defPPr>
            <a:lvl1pPr marL="0" algn="ctr" defTabSz="457200" rtl="0" eaLnBrk="1" latinLnBrk="0" hangingPunct="1">
              <a:defRPr lang="en-US" sz="1000" b="0" i="0" kern="1200" dirty="0">
                <a:solidFill>
                  <a:srgbClr val="285096"/>
                </a:solidFill>
                <a:latin typeface="Helvetica Neue"/>
                <a:ea typeface="+mn-ea"/>
                <a:cs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M. Lissandrini, D. Mottin, T. Palpanas, Y. Velegrakis</a:t>
            </a:r>
          </a:p>
        </p:txBody>
      </p:sp>
    </p:spTree>
    <p:extLst>
      <p:ext uri="{BB962C8B-B14F-4D97-AF65-F5344CB8AC3E}">
        <p14:creationId xmlns:p14="http://schemas.microsoft.com/office/powerpoint/2010/main" val="577708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284663" y="3326584"/>
            <a:ext cx="4017267" cy="830997"/>
          </a:xfrm>
          <a:prstGeom prst="rect">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1600" b="1" dirty="0">
                <a:solidFill>
                  <a:schemeClr val="tx1">
                    <a:lumMod val="95000"/>
                    <a:lumOff val="5000"/>
                  </a:schemeClr>
                </a:solidFill>
                <a:latin typeface="Arial" charset="0"/>
                <a:ea typeface="Arial" charset="0"/>
                <a:cs typeface="Arial" charset="0"/>
              </a:rPr>
              <a:t>Tutorial Slides and Other Material </a:t>
            </a:r>
          </a:p>
          <a:p>
            <a:pPr algn="ctr"/>
            <a:endParaRPr lang="en-US" sz="1600" b="1" dirty="0">
              <a:solidFill>
                <a:schemeClr val="tx1">
                  <a:lumMod val="95000"/>
                  <a:lumOff val="5000"/>
                </a:schemeClr>
              </a:solidFill>
              <a:latin typeface="Arial" charset="0"/>
              <a:cs typeface="Arial" charset="0"/>
              <a:hlinkClick r:id="rId3"/>
            </a:endParaRPr>
          </a:p>
          <a:p>
            <a:pPr algn="ctr"/>
            <a:r>
              <a:rPr lang="en-US" sz="1600" dirty="0">
                <a:solidFill>
                  <a:schemeClr val="accent1">
                    <a:lumMod val="75000"/>
                  </a:schemeClr>
                </a:solidFill>
              </a:rPr>
              <a:t>https://data-</a:t>
            </a:r>
            <a:r>
              <a:rPr lang="en-US" sz="1600" dirty="0" err="1">
                <a:solidFill>
                  <a:schemeClr val="accent1">
                    <a:lumMod val="75000"/>
                  </a:schemeClr>
                </a:solidFill>
              </a:rPr>
              <a:t>exploration.ml</a:t>
            </a:r>
            <a:r>
              <a:rPr lang="en-US" sz="1600" dirty="0">
                <a:solidFill>
                  <a:schemeClr val="accent1">
                    <a:lumMod val="75000"/>
                  </a:schemeClr>
                </a:solidFill>
              </a:rPr>
              <a:t>/eswc2020.html</a:t>
            </a:r>
            <a:endParaRPr lang="en-US" sz="1600" dirty="0">
              <a:solidFill>
                <a:schemeClr val="accent1">
                  <a:lumMod val="75000"/>
                </a:schemeClr>
              </a:solidFill>
              <a:latin typeface="Arial" charset="0"/>
              <a:ea typeface="Arial" charset="0"/>
              <a:cs typeface="Arial" charset="0"/>
            </a:endParaRPr>
          </a:p>
        </p:txBody>
      </p:sp>
      <p:sp>
        <p:nvSpPr>
          <p:cNvPr id="14" name="Title 13">
            <a:extLst>
              <a:ext uri="{FF2B5EF4-FFF2-40B4-BE49-F238E27FC236}">
                <a16:creationId xmlns:a16="http://schemas.microsoft.com/office/drawing/2014/main" id="{334192C6-6234-F641-96BA-48924328BDC9}"/>
              </a:ext>
            </a:extLst>
          </p:cNvPr>
          <p:cNvSpPr>
            <a:spLocks noGrp="1"/>
          </p:cNvSpPr>
          <p:nvPr>
            <p:ph type="title"/>
          </p:nvPr>
        </p:nvSpPr>
        <p:spPr/>
        <p:txBody>
          <a:bodyPr/>
          <a:lstStyle/>
          <a:p>
            <a:r>
              <a:rPr lang="en-US" dirty="0"/>
              <a:t> </a:t>
            </a:r>
          </a:p>
        </p:txBody>
      </p:sp>
      <p:sp>
        <p:nvSpPr>
          <p:cNvPr id="4" name="TextBox 3">
            <a:extLst>
              <a:ext uri="{FF2B5EF4-FFF2-40B4-BE49-F238E27FC236}">
                <a16:creationId xmlns:a16="http://schemas.microsoft.com/office/drawing/2014/main" id="{5C2F4CEA-2BDA-104B-B515-34F6927174CA}"/>
              </a:ext>
            </a:extLst>
          </p:cNvPr>
          <p:cNvSpPr txBox="1"/>
          <p:nvPr/>
        </p:nvSpPr>
        <p:spPr>
          <a:xfrm>
            <a:off x="946232" y="303870"/>
            <a:ext cx="4017267" cy="1077218"/>
          </a:xfrm>
          <a:prstGeom prst="rect">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endParaRPr lang="en-US" sz="1600" b="1" dirty="0">
              <a:solidFill>
                <a:schemeClr val="tx1">
                  <a:lumMod val="95000"/>
                  <a:lumOff val="5000"/>
                </a:schemeClr>
              </a:solidFill>
              <a:latin typeface="Arial" charset="0"/>
              <a:ea typeface="Arial" charset="0"/>
              <a:cs typeface="Arial" charset="0"/>
            </a:endParaRPr>
          </a:p>
          <a:p>
            <a:pPr algn="ctr"/>
            <a:r>
              <a:rPr lang="en-US" sz="1600" b="1" dirty="0">
                <a:solidFill>
                  <a:schemeClr val="tx1">
                    <a:lumMod val="95000"/>
                    <a:lumOff val="5000"/>
                  </a:schemeClr>
                </a:solidFill>
                <a:latin typeface="Arial" charset="0"/>
                <a:ea typeface="Arial" charset="0"/>
                <a:cs typeface="Arial" charset="0"/>
              </a:rPr>
              <a:t>You can use the </a:t>
            </a:r>
            <a:r>
              <a:rPr lang="en-US" sz="1600" b="1" dirty="0" err="1">
                <a:solidFill>
                  <a:schemeClr val="tx1">
                    <a:lumMod val="95000"/>
                    <a:lumOff val="5000"/>
                  </a:schemeClr>
                </a:solidFill>
                <a:latin typeface="Arial" charset="0"/>
                <a:ea typeface="Arial" charset="0"/>
                <a:cs typeface="Arial" charset="0"/>
              </a:rPr>
              <a:t>MiTeam</a:t>
            </a:r>
            <a:r>
              <a:rPr lang="en-US" sz="1600" b="1" dirty="0">
                <a:solidFill>
                  <a:schemeClr val="tx1">
                    <a:lumMod val="95000"/>
                    <a:lumOff val="5000"/>
                  </a:schemeClr>
                </a:solidFill>
                <a:latin typeface="Arial" charset="0"/>
                <a:ea typeface="Arial" charset="0"/>
                <a:cs typeface="Arial" charset="0"/>
              </a:rPr>
              <a:t> chat </a:t>
            </a:r>
          </a:p>
          <a:p>
            <a:pPr algn="ctr"/>
            <a:r>
              <a:rPr lang="en-US" sz="1600" b="1" dirty="0">
                <a:solidFill>
                  <a:schemeClr val="tx1">
                    <a:lumMod val="95000"/>
                    <a:lumOff val="5000"/>
                  </a:schemeClr>
                </a:solidFill>
                <a:latin typeface="Arial" charset="0"/>
                <a:ea typeface="Arial" charset="0"/>
                <a:cs typeface="Arial" charset="0"/>
              </a:rPr>
              <a:t>for questions</a:t>
            </a:r>
          </a:p>
          <a:p>
            <a:pPr algn="ctr"/>
            <a:endParaRPr lang="en-US" sz="1600" b="1" dirty="0">
              <a:solidFill>
                <a:schemeClr val="tx1">
                  <a:lumMod val="95000"/>
                  <a:lumOff val="5000"/>
                </a:schemeClr>
              </a:solidFill>
              <a:latin typeface="Arial" charset="0"/>
              <a:cs typeface="Arial" charset="0"/>
              <a:hlinkClick r:id="rId3"/>
            </a:endParaRPr>
          </a:p>
        </p:txBody>
      </p:sp>
      <p:sp>
        <p:nvSpPr>
          <p:cNvPr id="5" name="TextBox 4">
            <a:extLst>
              <a:ext uri="{FF2B5EF4-FFF2-40B4-BE49-F238E27FC236}">
                <a16:creationId xmlns:a16="http://schemas.microsoft.com/office/drawing/2014/main" id="{60E5C23A-3BE3-3447-8191-57BFAC938079}"/>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Picture 2" descr="A screenshot of a cell phone&#10;&#10;Description automatically generated">
            <a:extLst>
              <a:ext uri="{FF2B5EF4-FFF2-40B4-BE49-F238E27FC236}">
                <a16:creationId xmlns:a16="http://schemas.microsoft.com/office/drawing/2014/main" id="{844F8FE9-E083-D843-AA04-2150712BEE88}"/>
              </a:ext>
            </a:extLst>
          </p:cNvPr>
          <p:cNvPicPr>
            <a:picLocks noChangeAspect="1"/>
          </p:cNvPicPr>
          <p:nvPr/>
        </p:nvPicPr>
        <p:blipFill>
          <a:blip r:embed="rId4"/>
          <a:stretch>
            <a:fillRect/>
          </a:stretch>
        </p:blipFill>
        <p:spPr>
          <a:xfrm>
            <a:off x="329184" y="1289945"/>
            <a:ext cx="5402263" cy="1822450"/>
          </a:xfrm>
          <a:prstGeom prst="rect">
            <a:avLst/>
          </a:prstGeom>
          <a:ln w="28575">
            <a:solidFill>
              <a:schemeClr val="accent3">
                <a:lumMod val="50000"/>
              </a:schemeClr>
            </a:solidFill>
          </a:ln>
        </p:spPr>
      </p:pic>
    </p:spTree>
    <p:extLst>
      <p:ext uri="{BB962C8B-B14F-4D97-AF65-F5344CB8AC3E}">
        <p14:creationId xmlns:p14="http://schemas.microsoft.com/office/powerpoint/2010/main" val="283586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Example-based methods</a:t>
            </a:r>
          </a:p>
        </p:txBody>
      </p:sp>
      <p:pic>
        <p:nvPicPr>
          <p:cNvPr id="4" name="Content Placeholder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1649" y="942596"/>
            <a:ext cx="7559470" cy="2989564"/>
          </a:xfrm>
          <a:prstGeom prst="rect">
            <a:avLst/>
          </a:prstGeom>
        </p:spPr>
      </p:pic>
      <p:sp>
        <p:nvSpPr>
          <p:cNvPr id="5" name="Rectangle 4">
            <a:extLst>
              <a:ext uri="{FF2B5EF4-FFF2-40B4-BE49-F238E27FC236}">
                <a16:creationId xmlns:a16="http://schemas.microsoft.com/office/drawing/2014/main" id="{2AB0AC00-51A4-6747-A739-416BDD2555E7}"/>
              </a:ext>
            </a:extLst>
          </p:cNvPr>
          <p:cNvSpPr/>
          <p:nvPr/>
        </p:nvSpPr>
        <p:spPr>
          <a:xfrm>
            <a:off x="4847008" y="2606125"/>
            <a:ext cx="3843230" cy="1965874"/>
          </a:xfrm>
          <a:prstGeom prst="rect">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1333100-11B1-9F40-AE38-2674EF4C5F38}"/>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313028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3224693" y="1066799"/>
            <a:ext cx="2480733" cy="3420534"/>
          </a:xfrm>
          <a:prstGeom prst="roundRect">
            <a:avLst>
              <a:gd name="adj" fmla="val 8717"/>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n-US" sz="1400" dirty="0">
                <a:latin typeface="Helvetica Neue Regular" charset="0"/>
              </a:rPr>
              <a:t>Entity extraction by example text</a:t>
            </a:r>
          </a:p>
          <a:p>
            <a:endParaRPr lang="en-US" sz="1400" dirty="0">
              <a:latin typeface="Helvetica Neue Regular" charset="0"/>
            </a:endParaRPr>
          </a:p>
          <a:p>
            <a:r>
              <a:rPr lang="en-US" sz="1400" dirty="0">
                <a:latin typeface="Helvetica Neue Regular" charset="0"/>
              </a:rPr>
              <a:t>Web table completion using examples</a:t>
            </a:r>
          </a:p>
          <a:p>
            <a:endParaRPr lang="en-US" sz="1400" dirty="0">
              <a:latin typeface="Helvetica Neue Regular" charset="0"/>
            </a:endParaRPr>
          </a:p>
          <a:p>
            <a:r>
              <a:rPr lang="en-US" sz="1400" dirty="0">
                <a:latin typeface="Helvetica Neue Regular" charset="0"/>
              </a:rPr>
              <a:t>Search by example</a:t>
            </a:r>
          </a:p>
          <a:p>
            <a:endParaRPr lang="en-US" dirty="0">
              <a:latin typeface="Helvetica Neue Regular" charset="0"/>
            </a:endParaRPr>
          </a:p>
          <a:p>
            <a:endParaRPr lang="en-US" dirty="0">
              <a:latin typeface="Helvetica Neue Regular" charset="0"/>
            </a:endParaRPr>
          </a:p>
          <a:p>
            <a:endParaRPr lang="en-US" dirty="0">
              <a:latin typeface="Helvetica Neue Regular" charset="0"/>
            </a:endParaRPr>
          </a:p>
        </p:txBody>
      </p:sp>
      <p:sp>
        <p:nvSpPr>
          <p:cNvPr id="29" name="Rounded Rectangle 28"/>
          <p:cNvSpPr/>
          <p:nvPr/>
        </p:nvSpPr>
        <p:spPr>
          <a:xfrm>
            <a:off x="6083144" y="1066799"/>
            <a:ext cx="2480733" cy="3420534"/>
          </a:xfrm>
          <a:prstGeom prst="roundRect">
            <a:avLst>
              <a:gd name="adj" fmla="val 8717"/>
            </a:avLst>
          </a:prstGeom>
          <a:ln>
            <a:noFill/>
          </a:ln>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charset="0"/>
              <a:buChar char="•"/>
            </a:pPr>
            <a:endParaRPr lang="en-US" dirty="0">
              <a:latin typeface="Helvetica Neue Regular" charset="0"/>
            </a:endParaRPr>
          </a:p>
          <a:p>
            <a:r>
              <a:rPr lang="en-US" sz="1400" dirty="0">
                <a:latin typeface="Helvetica Neue Regular" charset="0"/>
              </a:rPr>
              <a:t>Community-based Node-retrieval</a:t>
            </a:r>
          </a:p>
          <a:p>
            <a:endParaRPr lang="en-US" sz="1400" dirty="0">
              <a:latin typeface="Helvetica Neue Regular" charset="0"/>
            </a:endParaRPr>
          </a:p>
          <a:p>
            <a:r>
              <a:rPr lang="en-US" sz="1400" dirty="0">
                <a:latin typeface="Helvetica Neue Regular" charset="0"/>
              </a:rPr>
              <a:t>Entity Search</a:t>
            </a:r>
          </a:p>
          <a:p>
            <a:endParaRPr lang="en-US" sz="1400" dirty="0">
              <a:latin typeface="Helvetica Neue Regular" charset="0"/>
            </a:endParaRPr>
          </a:p>
          <a:p>
            <a:r>
              <a:rPr lang="en-US" sz="1400" dirty="0">
                <a:latin typeface="Helvetica Neue Regular" charset="0"/>
              </a:rPr>
              <a:t>Path and SPARQL queries</a:t>
            </a:r>
          </a:p>
          <a:p>
            <a:r>
              <a:rPr lang="en-US" sz="1400" dirty="0">
                <a:latin typeface="Helvetica Neue Regular" charset="0"/>
              </a:rPr>
              <a:t>Graph structures as Examples</a:t>
            </a:r>
          </a:p>
          <a:p>
            <a:endParaRPr lang="en-US" sz="1400" dirty="0">
              <a:latin typeface="Helvetica Neue Regular" charset="0"/>
            </a:endParaRPr>
          </a:p>
          <a:p>
            <a:endParaRPr lang="en-US" sz="1400" dirty="0">
              <a:latin typeface="Helvetica Neue Regular" charset="0"/>
            </a:endParaRPr>
          </a:p>
          <a:p>
            <a:pPr marL="285750" indent="-285750">
              <a:buFont typeface="Arial" charset="0"/>
              <a:buChar char="•"/>
            </a:pPr>
            <a:endParaRPr lang="en-US" dirty="0">
              <a:latin typeface="Helvetica Neue Regular" charset="0"/>
            </a:endParaRPr>
          </a:p>
          <a:p>
            <a:pPr algn="ctr"/>
            <a:endParaRPr lang="en-US" dirty="0">
              <a:latin typeface="Helvetica Neue Regular" charset="0"/>
            </a:endParaRPr>
          </a:p>
        </p:txBody>
      </p:sp>
      <p:sp>
        <p:nvSpPr>
          <p:cNvPr id="6" name="Title 5"/>
          <p:cNvSpPr>
            <a:spLocks noGrp="1"/>
          </p:cNvSpPr>
          <p:nvPr>
            <p:ph type="ctrTitle"/>
          </p:nvPr>
        </p:nvSpPr>
        <p:spPr>
          <a:xfrm>
            <a:off x="127000" y="240919"/>
            <a:ext cx="7424536" cy="621037"/>
          </a:xfrm>
        </p:spPr>
        <p:txBody>
          <a:bodyPr/>
          <a:lstStyle/>
          <a:p>
            <a:r>
              <a:rPr lang="en-US" dirty="0"/>
              <a:t>Example-based methods</a:t>
            </a:r>
          </a:p>
        </p:txBody>
      </p:sp>
      <p:sp>
        <p:nvSpPr>
          <p:cNvPr id="8" name="Rounded Rectangle 7"/>
          <p:cNvSpPr/>
          <p:nvPr/>
        </p:nvSpPr>
        <p:spPr>
          <a:xfrm>
            <a:off x="381577" y="1066799"/>
            <a:ext cx="2480733" cy="3420534"/>
          </a:xfrm>
          <a:prstGeom prst="roundRect">
            <a:avLst>
              <a:gd name="adj" fmla="val 8717"/>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n-US" sz="1400" dirty="0">
                <a:latin typeface="Helvetica Neue Regular" charset="0"/>
              </a:rPr>
              <a:t>Reverse engineering queries</a:t>
            </a:r>
          </a:p>
          <a:p>
            <a:endParaRPr lang="en-US" sz="1400" dirty="0">
              <a:latin typeface="Helvetica Neue Regular" charset="0"/>
            </a:endParaRPr>
          </a:p>
          <a:p>
            <a:r>
              <a:rPr lang="en-US" sz="1400" dirty="0">
                <a:latin typeface="Helvetica Neue Regular" charset="0"/>
              </a:rPr>
              <a:t>Example-driven schema mapping</a:t>
            </a:r>
          </a:p>
          <a:p>
            <a:endParaRPr lang="en-US" sz="1400" dirty="0">
              <a:latin typeface="Helvetica Neue Regular" charset="0"/>
            </a:endParaRPr>
          </a:p>
          <a:p>
            <a:r>
              <a:rPr lang="en-US" sz="1400" dirty="0">
                <a:latin typeface="Helvetica Neue Regular" charset="0"/>
              </a:rPr>
              <a:t>Interactive data repairing</a:t>
            </a:r>
          </a:p>
          <a:p>
            <a:endParaRPr lang="en-US" sz="1400" dirty="0">
              <a:latin typeface="Helvetica Neue Regular" charset="0"/>
            </a:endParaRPr>
          </a:p>
          <a:p>
            <a:endParaRPr lang="en-US" sz="1400" dirty="0">
              <a:latin typeface="Helvetica Neue Regular" charset="0"/>
            </a:endParaRPr>
          </a:p>
          <a:p>
            <a:endParaRPr lang="en-US" sz="1400" dirty="0">
              <a:latin typeface="Helvetica Neue Regular" charset="0"/>
            </a:endParaRPr>
          </a:p>
          <a:p>
            <a:endParaRPr lang="en-US" sz="1400" dirty="0">
              <a:latin typeface="Helvetica Neue Regular"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843" y="3817141"/>
            <a:ext cx="584199" cy="584199"/>
          </a:xfrm>
          <a:prstGeom prst="roundRect">
            <a:avLst>
              <a:gd name="adj" fmla="val 16667"/>
            </a:avLst>
          </a:prstGeom>
          <a:solidFill>
            <a:schemeClr val="bg1"/>
          </a:solidFill>
          <a:ln>
            <a:noFill/>
          </a:ln>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6" name="Group 15"/>
          <p:cNvGrpSpPr/>
          <p:nvPr/>
        </p:nvGrpSpPr>
        <p:grpSpPr>
          <a:xfrm>
            <a:off x="7062101" y="3878523"/>
            <a:ext cx="522817" cy="518708"/>
            <a:chOff x="2221864" y="-1094450"/>
            <a:chExt cx="983187" cy="983187"/>
          </a:xfrm>
          <a:effectLst/>
        </p:grpSpPr>
        <p:sp>
          <p:nvSpPr>
            <p:cNvPr id="17" name="Rounded Rectangle 16"/>
            <p:cNvSpPr/>
            <p:nvPr/>
          </p:nvSpPr>
          <p:spPr>
            <a:xfrm>
              <a:off x="2221864" y="-1094450"/>
              <a:ext cx="983187" cy="98318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8" name="Oval 17"/>
            <p:cNvSpPr/>
            <p:nvPr/>
          </p:nvSpPr>
          <p:spPr>
            <a:xfrm>
              <a:off x="2633133" y="-660400"/>
              <a:ext cx="160867" cy="16086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9" name="Oval 18"/>
            <p:cNvSpPr/>
            <p:nvPr/>
          </p:nvSpPr>
          <p:spPr>
            <a:xfrm>
              <a:off x="2953408" y="-1007269"/>
              <a:ext cx="160867" cy="160867"/>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20" name="Oval 19"/>
            <p:cNvSpPr/>
            <p:nvPr/>
          </p:nvSpPr>
          <p:spPr>
            <a:xfrm>
              <a:off x="2988157" y="-499532"/>
              <a:ext cx="160867" cy="160867"/>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21" name="Straight Arrow Connector 20"/>
            <p:cNvCxnSpPr>
              <a:stCxn id="26" idx="7"/>
            </p:cNvCxnSpPr>
            <p:nvPr/>
          </p:nvCxnSpPr>
          <p:spPr>
            <a:xfrm flipV="1">
              <a:off x="2770441" y="-869961"/>
              <a:ext cx="206525" cy="233120"/>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26" idx="6"/>
            </p:cNvCxnSpPr>
            <p:nvPr/>
          </p:nvCxnSpPr>
          <p:spPr>
            <a:xfrm>
              <a:off x="2793999" y="-579966"/>
              <a:ext cx="194158" cy="160867"/>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3033841" y="-846402"/>
              <a:ext cx="34749" cy="346870"/>
            </a:xfrm>
            <a:prstGeom prst="straightConnector1">
              <a:avLst/>
            </a:prstGeom>
            <a:ln w="6350" cmpd="sng">
              <a:solidFill>
                <a:schemeClr val="tx1"/>
              </a:solidFill>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2334984" y="-369507"/>
              <a:ext cx="160867" cy="160867"/>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25" name="Straight Arrow Connector 24"/>
            <p:cNvCxnSpPr>
              <a:stCxn id="26" idx="3"/>
            </p:cNvCxnSpPr>
            <p:nvPr/>
          </p:nvCxnSpPr>
          <p:spPr>
            <a:xfrm flipH="1">
              <a:off x="2415418" y="-523091"/>
              <a:ext cx="241273" cy="153584"/>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2358542" y="-998410"/>
              <a:ext cx="160867" cy="16086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27" name="Straight Arrow Connector 26"/>
            <p:cNvCxnSpPr>
              <a:stCxn id="26" idx="1"/>
            </p:cNvCxnSpPr>
            <p:nvPr/>
          </p:nvCxnSpPr>
          <p:spPr>
            <a:xfrm flipH="1" flipV="1">
              <a:off x="2495851" y="-861101"/>
              <a:ext cx="160840" cy="224259"/>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grpSp>
      <p:pic>
        <p:nvPicPr>
          <p:cNvPr id="5" name="Picture 4">
            <a:extLst>
              <a:ext uri="{FF2B5EF4-FFF2-40B4-BE49-F238E27FC236}">
                <a16:creationId xmlns:a16="http://schemas.microsoft.com/office/drawing/2014/main" id="{07563D32-2ACD-174D-9CD7-76357DABBF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1750" y="3776638"/>
            <a:ext cx="686618" cy="686618"/>
          </a:xfrm>
          <a:prstGeom prst="rect">
            <a:avLst/>
          </a:prstGeom>
        </p:spPr>
      </p:pic>
      <p:sp>
        <p:nvSpPr>
          <p:cNvPr id="30" name="TextBox 29">
            <a:extLst>
              <a:ext uri="{FF2B5EF4-FFF2-40B4-BE49-F238E27FC236}">
                <a16:creationId xmlns:a16="http://schemas.microsoft.com/office/drawing/2014/main" id="{B41C72FC-B580-0D41-A4DD-A0B246BE1995}"/>
              </a:ext>
            </a:extLst>
          </p:cNvPr>
          <p:cNvSpPr txBox="1"/>
          <p:nvPr/>
        </p:nvSpPr>
        <p:spPr>
          <a:xfrm>
            <a:off x="1021457" y="1107797"/>
            <a:ext cx="1250663" cy="400110"/>
          </a:xfrm>
          <a:prstGeom prst="rect">
            <a:avLst/>
          </a:prstGeom>
          <a:noFill/>
        </p:spPr>
        <p:txBody>
          <a:bodyPr wrap="none" rtlCol="0">
            <a:spAutoFit/>
          </a:bodyPr>
          <a:lstStyle/>
          <a:p>
            <a:r>
              <a:rPr lang="en-US" sz="2000" b="1" dirty="0">
                <a:solidFill>
                  <a:schemeClr val="accent1"/>
                </a:solidFill>
                <a:latin typeface="Helvetica Neue Condensed Black" charset="0"/>
                <a:ea typeface="Helvetica Neue Condensed Black" charset="0"/>
                <a:cs typeface="Helvetica Neue Condensed Black" charset="0"/>
              </a:rPr>
              <a:t>Relational</a:t>
            </a:r>
          </a:p>
        </p:txBody>
      </p:sp>
      <p:sp>
        <p:nvSpPr>
          <p:cNvPr id="31" name="TextBox 30">
            <a:extLst>
              <a:ext uri="{FF2B5EF4-FFF2-40B4-BE49-F238E27FC236}">
                <a16:creationId xmlns:a16="http://schemas.microsoft.com/office/drawing/2014/main" id="{2F4D27C8-593C-0946-95AF-AA803D349168}"/>
              </a:ext>
            </a:extLst>
          </p:cNvPr>
          <p:cNvSpPr txBox="1"/>
          <p:nvPr/>
        </p:nvSpPr>
        <p:spPr>
          <a:xfrm>
            <a:off x="3983914" y="1092080"/>
            <a:ext cx="933717" cy="400110"/>
          </a:xfrm>
          <a:prstGeom prst="rect">
            <a:avLst/>
          </a:prstGeom>
          <a:noFill/>
        </p:spPr>
        <p:txBody>
          <a:bodyPr wrap="none" rtlCol="0">
            <a:spAutoFit/>
          </a:bodyPr>
          <a:lstStyle/>
          <a:p>
            <a:r>
              <a:rPr lang="en-US" sz="2000" b="1">
                <a:solidFill>
                  <a:schemeClr val="accent1"/>
                </a:solidFill>
                <a:latin typeface="Helvetica Neue Condensed Black" charset="0"/>
                <a:ea typeface="Helvetica Neue Condensed Black" charset="0"/>
                <a:cs typeface="Helvetica Neue Condensed Black" charset="0"/>
              </a:rPr>
              <a:t>Textual</a:t>
            </a:r>
            <a:endParaRPr lang="en-US" sz="2000" b="1" dirty="0">
              <a:solidFill>
                <a:schemeClr val="accent1"/>
              </a:solidFill>
              <a:latin typeface="Helvetica Neue Condensed Black" charset="0"/>
              <a:ea typeface="Helvetica Neue Condensed Black" charset="0"/>
              <a:cs typeface="Helvetica Neue Condensed Black" charset="0"/>
            </a:endParaRPr>
          </a:p>
        </p:txBody>
      </p:sp>
      <p:sp>
        <p:nvSpPr>
          <p:cNvPr id="32" name="TextBox 31">
            <a:extLst>
              <a:ext uri="{FF2B5EF4-FFF2-40B4-BE49-F238E27FC236}">
                <a16:creationId xmlns:a16="http://schemas.microsoft.com/office/drawing/2014/main" id="{4F34C3B1-4EC8-734A-997C-DE98539ACC56}"/>
              </a:ext>
            </a:extLst>
          </p:cNvPr>
          <p:cNvSpPr txBox="1"/>
          <p:nvPr/>
        </p:nvSpPr>
        <p:spPr>
          <a:xfrm>
            <a:off x="6826465" y="1067885"/>
            <a:ext cx="811441" cy="400110"/>
          </a:xfrm>
          <a:prstGeom prst="rect">
            <a:avLst/>
          </a:prstGeom>
          <a:noFill/>
        </p:spPr>
        <p:txBody>
          <a:bodyPr wrap="none" rtlCol="0">
            <a:spAutoFit/>
          </a:bodyPr>
          <a:lstStyle/>
          <a:p>
            <a:r>
              <a:rPr lang="en-US" sz="2000" b="1" dirty="0">
                <a:solidFill>
                  <a:schemeClr val="accent1"/>
                </a:solidFill>
                <a:latin typeface="Helvetica Neue Condensed Black" charset="0"/>
                <a:ea typeface="Helvetica Neue Condensed Black" charset="0"/>
                <a:cs typeface="Helvetica Neue Condensed Black" charset="0"/>
              </a:rPr>
              <a:t>Graph</a:t>
            </a:r>
          </a:p>
        </p:txBody>
      </p:sp>
      <p:sp>
        <p:nvSpPr>
          <p:cNvPr id="33" name="Rectangle 32">
            <a:extLst>
              <a:ext uri="{FF2B5EF4-FFF2-40B4-BE49-F238E27FC236}">
                <a16:creationId xmlns:a16="http://schemas.microsoft.com/office/drawing/2014/main" id="{71D9F341-ADD5-AE4D-AEC9-6FF21CEEE387}"/>
              </a:ext>
            </a:extLst>
          </p:cNvPr>
          <p:cNvSpPr/>
          <p:nvPr/>
        </p:nvSpPr>
        <p:spPr>
          <a:xfrm>
            <a:off x="381577" y="1609937"/>
            <a:ext cx="2285996" cy="1862033"/>
          </a:xfrm>
          <a:prstGeom prst="rect">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4" name="Rectangle 33">
            <a:extLst>
              <a:ext uri="{FF2B5EF4-FFF2-40B4-BE49-F238E27FC236}">
                <a16:creationId xmlns:a16="http://schemas.microsoft.com/office/drawing/2014/main" id="{390156DF-9563-0740-B163-FB7F5FFFA609}"/>
              </a:ext>
            </a:extLst>
          </p:cNvPr>
          <p:cNvSpPr/>
          <p:nvPr/>
        </p:nvSpPr>
        <p:spPr>
          <a:xfrm>
            <a:off x="3224693" y="1428511"/>
            <a:ext cx="2285996" cy="1862033"/>
          </a:xfrm>
          <a:prstGeom prst="rect">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5" name="Rectangle 34">
            <a:extLst>
              <a:ext uri="{FF2B5EF4-FFF2-40B4-BE49-F238E27FC236}">
                <a16:creationId xmlns:a16="http://schemas.microsoft.com/office/drawing/2014/main" id="{C37ECB18-A2C3-F646-9597-D05157A91655}"/>
              </a:ext>
            </a:extLst>
          </p:cNvPr>
          <p:cNvSpPr/>
          <p:nvPr/>
        </p:nvSpPr>
        <p:spPr>
          <a:xfrm>
            <a:off x="6086176" y="1561363"/>
            <a:ext cx="2285996" cy="1862033"/>
          </a:xfrm>
          <a:prstGeom prst="rect">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6" name="TextBox 35">
            <a:extLst>
              <a:ext uri="{FF2B5EF4-FFF2-40B4-BE49-F238E27FC236}">
                <a16:creationId xmlns:a16="http://schemas.microsoft.com/office/drawing/2014/main" id="{73BF4207-12C4-A342-AC10-BDA9854A1B6C}"/>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076803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Tutorial structure</a:t>
            </a:r>
          </a:p>
        </p:txBody>
      </p:sp>
      <p:sp>
        <p:nvSpPr>
          <p:cNvPr id="8" name="Rounded Rectangle 7"/>
          <p:cNvSpPr/>
          <p:nvPr/>
        </p:nvSpPr>
        <p:spPr>
          <a:xfrm>
            <a:off x="1023450" y="3716217"/>
            <a:ext cx="6811871" cy="660713"/>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Challenges and Remarks</a:t>
            </a:r>
          </a:p>
        </p:txBody>
      </p:sp>
      <p:sp>
        <p:nvSpPr>
          <p:cNvPr id="5" name="Rounded Rectangle 4"/>
          <p:cNvSpPr/>
          <p:nvPr/>
        </p:nvSpPr>
        <p:spPr>
          <a:xfrm>
            <a:off x="1023450" y="1866529"/>
            <a:ext cx="5664639" cy="753848"/>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Textual data</a:t>
            </a:r>
          </a:p>
        </p:txBody>
      </p:sp>
      <p:grpSp>
        <p:nvGrpSpPr>
          <p:cNvPr id="52" name="Group 51"/>
          <p:cNvGrpSpPr/>
          <p:nvPr/>
        </p:nvGrpSpPr>
        <p:grpSpPr>
          <a:xfrm>
            <a:off x="1023450" y="986194"/>
            <a:ext cx="5664639" cy="753848"/>
            <a:chOff x="1023451" y="969801"/>
            <a:chExt cx="5664639" cy="753848"/>
          </a:xfrm>
        </p:grpSpPr>
        <p:sp>
          <p:nvSpPr>
            <p:cNvPr id="4" name="Rounded Rectangle 3"/>
            <p:cNvSpPr/>
            <p:nvPr/>
          </p:nvSpPr>
          <p:spPr>
            <a:xfrm>
              <a:off x="1023451" y="969801"/>
              <a:ext cx="5664639" cy="753848"/>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Relational databases</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0515" y="1083068"/>
              <a:ext cx="502315" cy="502315"/>
            </a:xfrm>
            <a:prstGeom prst="roundRect">
              <a:avLst>
                <a:gd name="adj" fmla="val 16667"/>
              </a:avLst>
            </a:prstGeom>
            <a:solidFill>
              <a:schemeClr val="bg1"/>
            </a:solid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51" name="Group 50"/>
          <p:cNvGrpSpPr/>
          <p:nvPr/>
        </p:nvGrpSpPr>
        <p:grpSpPr>
          <a:xfrm>
            <a:off x="1023450" y="2758497"/>
            <a:ext cx="5664639" cy="710795"/>
            <a:chOff x="1023451" y="2842281"/>
            <a:chExt cx="5664639" cy="710795"/>
          </a:xfrm>
        </p:grpSpPr>
        <p:sp>
          <p:nvSpPr>
            <p:cNvPr id="6" name="Rounded Rectangle 5"/>
            <p:cNvSpPr/>
            <p:nvPr/>
          </p:nvSpPr>
          <p:spPr>
            <a:xfrm>
              <a:off x="1023451" y="2842281"/>
              <a:ext cx="5664639" cy="710795"/>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Graph and networks</a:t>
              </a:r>
            </a:p>
          </p:txBody>
        </p:sp>
        <p:grpSp>
          <p:nvGrpSpPr>
            <p:cNvPr id="45" name="Group 44"/>
            <p:cNvGrpSpPr/>
            <p:nvPr/>
          </p:nvGrpSpPr>
          <p:grpSpPr>
            <a:xfrm>
              <a:off x="1143619" y="2939068"/>
              <a:ext cx="522817" cy="518708"/>
              <a:chOff x="2221864" y="-1094450"/>
              <a:chExt cx="983187" cy="983187"/>
            </a:xfrm>
            <a:effectLst>
              <a:outerShdw blurRad="50800" dist="38100" dir="2700000" algn="tl" rotWithShape="0">
                <a:prstClr val="black">
                  <a:alpha val="40000"/>
                </a:prstClr>
              </a:outerShdw>
            </a:effectLst>
          </p:grpSpPr>
          <p:sp>
            <p:nvSpPr>
              <p:cNvPr id="39" name="Rounded Rectangle 38"/>
              <p:cNvSpPr/>
              <p:nvPr/>
            </p:nvSpPr>
            <p:spPr>
              <a:xfrm>
                <a:off x="2221864" y="-1094450"/>
                <a:ext cx="983187" cy="98318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4" name="Oval 13"/>
              <p:cNvSpPr/>
              <p:nvPr/>
            </p:nvSpPr>
            <p:spPr>
              <a:xfrm>
                <a:off x="2633133" y="-660400"/>
                <a:ext cx="160867" cy="16086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6" name="Oval 15"/>
              <p:cNvSpPr/>
              <p:nvPr/>
            </p:nvSpPr>
            <p:spPr>
              <a:xfrm>
                <a:off x="2953408" y="-1007269"/>
                <a:ext cx="160867" cy="160867"/>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7" name="Oval 16"/>
              <p:cNvSpPr/>
              <p:nvPr/>
            </p:nvSpPr>
            <p:spPr>
              <a:xfrm>
                <a:off x="2988157" y="-499532"/>
                <a:ext cx="160867" cy="160867"/>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19" name="Straight Arrow Connector 18"/>
              <p:cNvCxnSpPr>
                <a:stCxn id="14" idx="7"/>
                <a:endCxn id="16" idx="3"/>
              </p:cNvCxnSpPr>
              <p:nvPr/>
            </p:nvCxnSpPr>
            <p:spPr>
              <a:xfrm flipV="1">
                <a:off x="2770441" y="-869961"/>
                <a:ext cx="206525" cy="233120"/>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4" idx="6"/>
                <a:endCxn id="17" idx="2"/>
              </p:cNvCxnSpPr>
              <p:nvPr/>
            </p:nvCxnSpPr>
            <p:spPr>
              <a:xfrm>
                <a:off x="2793999" y="-579966"/>
                <a:ext cx="194158" cy="160867"/>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6" idx="4"/>
                <a:endCxn id="17" idx="0"/>
              </p:cNvCxnSpPr>
              <p:nvPr/>
            </p:nvCxnSpPr>
            <p:spPr>
              <a:xfrm>
                <a:off x="3033841" y="-846402"/>
                <a:ext cx="34749" cy="346870"/>
              </a:xfrm>
              <a:prstGeom prst="straightConnector1">
                <a:avLst/>
              </a:prstGeom>
              <a:ln w="6350" cmpd="sng">
                <a:solidFill>
                  <a:schemeClr val="tx1"/>
                </a:solidFill>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2334984" y="-369507"/>
                <a:ext cx="160867" cy="160867"/>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27" name="Straight Arrow Connector 26"/>
              <p:cNvCxnSpPr>
                <a:stCxn id="14" idx="3"/>
                <a:endCxn id="26" idx="0"/>
              </p:cNvCxnSpPr>
              <p:nvPr/>
            </p:nvCxnSpPr>
            <p:spPr>
              <a:xfrm flipH="1">
                <a:off x="2415418" y="-523091"/>
                <a:ext cx="241273" cy="153584"/>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35" name="Oval 34"/>
              <p:cNvSpPr/>
              <p:nvPr/>
            </p:nvSpPr>
            <p:spPr>
              <a:xfrm>
                <a:off x="2358542" y="-998410"/>
                <a:ext cx="160867" cy="16086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36" name="Straight Arrow Connector 35"/>
              <p:cNvCxnSpPr>
                <a:stCxn id="14" idx="1"/>
                <a:endCxn id="35" idx="5"/>
              </p:cNvCxnSpPr>
              <p:nvPr/>
            </p:nvCxnSpPr>
            <p:spPr>
              <a:xfrm flipH="1" flipV="1">
                <a:off x="2495851" y="-861101"/>
                <a:ext cx="160840" cy="224259"/>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grpSp>
      </p:grpSp>
      <p:sp>
        <p:nvSpPr>
          <p:cNvPr id="7" name="Rounded Rectangle 6"/>
          <p:cNvSpPr/>
          <p:nvPr/>
        </p:nvSpPr>
        <p:spPr>
          <a:xfrm>
            <a:off x="7014055" y="986194"/>
            <a:ext cx="821267" cy="2483098"/>
          </a:xfrm>
          <a:prstGeom prst="round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dirty="0">
                <a:latin typeface="Helvetica Neue" charset="0"/>
                <a:ea typeface="Helvetica Neue" charset="0"/>
                <a:cs typeface="Helvetica Neue" charset="0"/>
              </a:rPr>
              <a:t> Machine learning</a:t>
            </a:r>
          </a:p>
        </p:txBody>
      </p:sp>
      <p:sp>
        <p:nvSpPr>
          <p:cNvPr id="24" name="TextBox 23">
            <a:extLst>
              <a:ext uri="{FF2B5EF4-FFF2-40B4-BE49-F238E27FC236}">
                <a16:creationId xmlns:a16="http://schemas.microsoft.com/office/drawing/2014/main" id="{7F947501-3144-5148-AA3B-337A38F159FF}"/>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8" name="Picture 27">
            <a:extLst>
              <a:ext uri="{FF2B5EF4-FFF2-40B4-BE49-F238E27FC236}">
                <a16:creationId xmlns:a16="http://schemas.microsoft.com/office/drawing/2014/main" id="{C09945AD-73DB-BE4F-9D45-EC6ED8964C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3618" y="1984239"/>
            <a:ext cx="525663" cy="5256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79799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we are</a:t>
            </a:r>
          </a:p>
        </p:txBody>
      </p:sp>
      <p:sp>
        <p:nvSpPr>
          <p:cNvPr id="8" name="Rounded Rectangle 7"/>
          <p:cNvSpPr/>
          <p:nvPr/>
        </p:nvSpPr>
        <p:spPr>
          <a:xfrm>
            <a:off x="1023450" y="3716217"/>
            <a:ext cx="6811871" cy="660713"/>
          </a:xfrm>
          <a:prstGeom prst="round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Challenges and Remarks</a:t>
            </a:r>
          </a:p>
        </p:txBody>
      </p:sp>
      <p:sp>
        <p:nvSpPr>
          <p:cNvPr id="5" name="Rounded Rectangle 4"/>
          <p:cNvSpPr/>
          <p:nvPr/>
        </p:nvSpPr>
        <p:spPr>
          <a:xfrm>
            <a:off x="1023450" y="1866529"/>
            <a:ext cx="5664639" cy="753848"/>
          </a:xfrm>
          <a:prstGeom prst="round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Textual data</a:t>
            </a:r>
          </a:p>
        </p:txBody>
      </p:sp>
      <p:grpSp>
        <p:nvGrpSpPr>
          <p:cNvPr id="52" name="Group 51"/>
          <p:cNvGrpSpPr/>
          <p:nvPr/>
        </p:nvGrpSpPr>
        <p:grpSpPr>
          <a:xfrm>
            <a:off x="1023450" y="986194"/>
            <a:ext cx="5664639" cy="753848"/>
            <a:chOff x="1023451" y="969801"/>
            <a:chExt cx="5664639" cy="753848"/>
          </a:xfrm>
        </p:grpSpPr>
        <p:sp>
          <p:nvSpPr>
            <p:cNvPr id="4" name="Rounded Rectangle 3"/>
            <p:cNvSpPr/>
            <p:nvPr/>
          </p:nvSpPr>
          <p:spPr>
            <a:xfrm>
              <a:off x="1023451" y="969801"/>
              <a:ext cx="5664639" cy="753848"/>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Relational databases </a:t>
              </a: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0515" y="1051538"/>
              <a:ext cx="584199" cy="584199"/>
            </a:xfrm>
            <a:prstGeom prst="roundRect">
              <a:avLst>
                <a:gd name="adj" fmla="val 16667"/>
              </a:avLst>
            </a:prstGeom>
            <a:solidFill>
              <a:schemeClr val="bg1"/>
            </a:solid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6" name="Rounded Rectangle 5"/>
          <p:cNvSpPr/>
          <p:nvPr/>
        </p:nvSpPr>
        <p:spPr>
          <a:xfrm>
            <a:off x="1023450" y="2758497"/>
            <a:ext cx="5664639" cy="710795"/>
          </a:xfrm>
          <a:prstGeom prst="round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Graphs and networks </a:t>
            </a:r>
          </a:p>
        </p:txBody>
      </p:sp>
      <p:sp>
        <p:nvSpPr>
          <p:cNvPr id="7" name="Rounded Rectangle 6"/>
          <p:cNvSpPr/>
          <p:nvPr/>
        </p:nvSpPr>
        <p:spPr>
          <a:xfrm>
            <a:off x="7014055" y="986194"/>
            <a:ext cx="821267" cy="2483098"/>
          </a:xfrm>
          <a:prstGeom prst="round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dirty="0">
                <a:latin typeface="Helvetica Neue" charset="0"/>
                <a:ea typeface="Helvetica Neue" charset="0"/>
                <a:cs typeface="Helvetica Neue" charset="0"/>
              </a:rPr>
              <a:t> Machine learning </a:t>
            </a:r>
          </a:p>
        </p:txBody>
      </p:sp>
      <p:sp>
        <p:nvSpPr>
          <p:cNvPr id="10" name="TextBox 9">
            <a:extLst>
              <a:ext uri="{FF2B5EF4-FFF2-40B4-BE49-F238E27FC236}">
                <a16:creationId xmlns:a16="http://schemas.microsoft.com/office/drawing/2014/main" id="{49E0AA84-C64B-964A-B6DB-0A8DC98DBB20}"/>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628906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for </a:t>
            </a:r>
            <a:r>
              <a:rPr lang="mr-IN" dirty="0"/>
              <a:t>…</a:t>
            </a:r>
            <a:r>
              <a:rPr lang="en-US" dirty="0"/>
              <a:t> </a:t>
            </a:r>
          </a:p>
        </p:txBody>
      </p:sp>
      <p:pic>
        <p:nvPicPr>
          <p:cNvPr id="4" name="Content Placeholder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3565" y="878012"/>
            <a:ext cx="8629650" cy="3473684"/>
          </a:xfrm>
          <a:prstGeom prst="rect">
            <a:avLst/>
          </a:prstGeom>
        </p:spPr>
      </p:pic>
      <p:sp>
        <p:nvSpPr>
          <p:cNvPr id="6" name="Rectangle 5"/>
          <p:cNvSpPr/>
          <p:nvPr/>
        </p:nvSpPr>
        <p:spPr>
          <a:xfrm>
            <a:off x="5372100" y="665951"/>
            <a:ext cx="3451115" cy="3820324"/>
          </a:xfrm>
          <a:prstGeom prst="rect">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93F6B55-CA33-9842-AC6C-39ED8C9D623A}"/>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3625687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Reverse engineering queries (REQ)</a:t>
            </a:r>
          </a:p>
        </p:txBody>
      </p:sp>
      <p:sp>
        <p:nvSpPr>
          <p:cNvPr id="8" name="TextBox 7"/>
          <p:cNvSpPr txBox="1"/>
          <p:nvPr/>
        </p:nvSpPr>
        <p:spPr>
          <a:xfrm>
            <a:off x="4795466" y="3920309"/>
            <a:ext cx="2323072" cy="63607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SELECT </a:t>
            </a:r>
            <a:r>
              <a:rPr lang="en-US" sz="1600" dirty="0" err="1">
                <a:solidFill>
                  <a:srgbClr val="000000"/>
                </a:solidFill>
                <a:latin typeface="Helvetica Neue Regular" charset="0"/>
                <a:cs typeface="Helvetica Neue Regular" charset="0"/>
              </a:rPr>
              <a:t>galaxy_name</a:t>
            </a:r>
            <a:endParaRPr lang="en-US" sz="1600" dirty="0">
              <a:solidFill>
                <a:srgbClr val="000000"/>
              </a:solidFill>
              <a:latin typeface="Helvetica Neue Regular" charset="0"/>
              <a:cs typeface="Helvetica Neue Regular" charset="0"/>
            </a:endParaRPr>
          </a:p>
          <a:p>
            <a:pPr marL="0" defTabSz="430213">
              <a:spcAft>
                <a:spcPts val="400"/>
              </a:spcAft>
              <a:buSzPct val="100000"/>
            </a:pPr>
            <a:r>
              <a:rPr lang="en-US" sz="1600" dirty="0">
                <a:solidFill>
                  <a:srgbClr val="000000"/>
                </a:solidFill>
                <a:latin typeface="Helvetica Neue Regular" charset="0"/>
                <a:cs typeface="Helvetica Neue Regular" charset="0"/>
              </a:rPr>
              <a:t>FROM </a:t>
            </a:r>
            <a:r>
              <a:rPr lang="en-US" sz="1600" dirty="0" err="1">
                <a:solidFill>
                  <a:srgbClr val="000000"/>
                </a:solidFill>
                <a:latin typeface="Helvetica Neue Regular" charset="0"/>
                <a:cs typeface="Helvetica Neue Regular" charset="0"/>
              </a:rPr>
              <a:t>Universe.Galaxy</a:t>
            </a:r>
            <a:endParaRPr lang="en-US" sz="1600" dirty="0">
              <a:solidFill>
                <a:srgbClr val="000000"/>
              </a:solidFill>
              <a:latin typeface="Helvetica Neue Regular" charset="0"/>
              <a:cs typeface="Helvetica Neue Regular" charset="0"/>
            </a:endParaRPr>
          </a:p>
        </p:txBody>
      </p:sp>
      <p:sp>
        <p:nvSpPr>
          <p:cNvPr id="10" name="Rounded Rectangle 9"/>
          <p:cNvSpPr/>
          <p:nvPr/>
        </p:nvSpPr>
        <p:spPr>
          <a:xfrm>
            <a:off x="894010" y="842061"/>
            <a:ext cx="6993584" cy="466660"/>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Given a set of examples, find the query that generated that set of tuples</a:t>
            </a:r>
          </a:p>
        </p:txBody>
      </p:sp>
      <p:cxnSp>
        <p:nvCxnSpPr>
          <p:cNvPr id="11" name="Straight Arrow Connector 10"/>
          <p:cNvCxnSpPr/>
          <p:nvPr/>
        </p:nvCxnSpPr>
        <p:spPr>
          <a:xfrm flipV="1">
            <a:off x="775663" y="2019052"/>
            <a:ext cx="0" cy="1721595"/>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775663" y="3740647"/>
            <a:ext cx="2856712" cy="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4217" y="3111648"/>
            <a:ext cx="779868" cy="443763"/>
          </a:xfrm>
          <a:prstGeom prst="ellipse">
            <a:avLst/>
          </a:prstGeom>
          <a:ln>
            <a:noFill/>
          </a:ln>
          <a:effectLst>
            <a:softEdge rad="38100"/>
          </a:effectLst>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24709" y="2325564"/>
            <a:ext cx="536031" cy="442673"/>
          </a:xfrm>
          <a:prstGeom prst="ellipse">
            <a:avLst/>
          </a:prstGeom>
          <a:ln>
            <a:noFill/>
          </a:ln>
          <a:effectLst>
            <a:softEdge rad="38100"/>
          </a:effectLst>
        </p:spPr>
      </p:pic>
      <p:pic>
        <p:nvPicPr>
          <p:cNvPr id="15" name="Picture 1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13467" y="2192290"/>
            <a:ext cx="440402" cy="368179"/>
          </a:xfrm>
          <a:prstGeom prst="ellipse">
            <a:avLst/>
          </a:prstGeom>
          <a:ln>
            <a:noFill/>
          </a:ln>
          <a:effectLst>
            <a:softEdge rad="38100"/>
          </a:effectLst>
        </p:spPr>
      </p:pic>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34827" y="2883131"/>
            <a:ext cx="633143" cy="488447"/>
          </a:xfrm>
          <a:prstGeom prst="ellipse">
            <a:avLst/>
          </a:prstGeom>
          <a:ln>
            <a:noFill/>
          </a:ln>
          <a:effectLst>
            <a:softEdge rad="38100"/>
          </a:effectLst>
        </p:spPr>
      </p:pic>
      <p:pic>
        <p:nvPicPr>
          <p:cNvPr id="17" name="Picture 1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38665" y="2383459"/>
            <a:ext cx="456909" cy="354020"/>
          </a:xfrm>
          <a:prstGeom prst="ellipse">
            <a:avLst/>
          </a:prstGeom>
          <a:ln>
            <a:noFill/>
          </a:ln>
          <a:effectLst>
            <a:softEdge rad="38100"/>
          </a:effectLst>
        </p:spPr>
      </p:pic>
      <p:sp>
        <p:nvSpPr>
          <p:cNvPr id="22" name="TextBox 21"/>
          <p:cNvSpPr txBox="1"/>
          <p:nvPr/>
        </p:nvSpPr>
        <p:spPr>
          <a:xfrm>
            <a:off x="1595574" y="1649892"/>
            <a:ext cx="1593706" cy="338554"/>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Example tuples</a:t>
            </a:r>
          </a:p>
        </p:txBody>
      </p:sp>
      <p:sp>
        <p:nvSpPr>
          <p:cNvPr id="7" name="TextBox 6"/>
          <p:cNvSpPr txBox="1"/>
          <p:nvPr/>
        </p:nvSpPr>
        <p:spPr>
          <a:xfrm>
            <a:off x="4795466" y="1575952"/>
            <a:ext cx="3628237" cy="216469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0" defTabSz="430213">
              <a:spcAft>
                <a:spcPts val="400"/>
              </a:spcAft>
              <a:buSzPct val="100000"/>
            </a:pPr>
            <a:r>
              <a:rPr lang="en-US" sz="1200" b="1" dirty="0">
                <a:solidFill>
                  <a:srgbClr val="000000"/>
                </a:solidFill>
                <a:latin typeface="Helvetica Neue Regular" charset="0"/>
                <a:cs typeface="Helvetica Neue Regular" charset="0"/>
              </a:rPr>
              <a:t>SELECT</a:t>
            </a:r>
            <a:r>
              <a:rPr lang="en-US" sz="1200" dirty="0">
                <a:solidFill>
                  <a:srgbClr val="000000"/>
                </a:solidFill>
                <a:latin typeface="Helvetica Neue Regular" charset="0"/>
                <a:cs typeface="Helvetica Neue Regular" charset="0"/>
              </a:rPr>
              <a:t> </a:t>
            </a:r>
            <a:r>
              <a:rPr lang="en-US" sz="1200" dirty="0" err="1">
                <a:solidFill>
                  <a:srgbClr val="000000"/>
                </a:solidFill>
                <a:latin typeface="Helvetica Neue Regular" charset="0"/>
                <a:cs typeface="Helvetica Neue Regular" charset="0"/>
              </a:rPr>
              <a:t>g.galaxy_name</a:t>
            </a:r>
            <a:r>
              <a:rPr lang="en-US" sz="1200" dirty="0">
                <a:solidFill>
                  <a:srgbClr val="000000"/>
                </a:solidFill>
                <a:latin typeface="Helvetica Neue Regular" charset="0"/>
                <a:cs typeface="Helvetica Neue Regular" charset="0"/>
              </a:rPr>
              <a:t>, SUM(</a:t>
            </a:r>
            <a:r>
              <a:rPr lang="en-US" sz="1200" dirty="0" err="1">
                <a:solidFill>
                  <a:srgbClr val="000000"/>
                </a:solidFill>
                <a:latin typeface="Helvetica Neue Regular" charset="0"/>
                <a:cs typeface="Helvetica Neue Regular" charset="0"/>
              </a:rPr>
              <a:t>s.stars</a:t>
            </a:r>
            <a:r>
              <a:rPr lang="en-US" sz="1200" dirty="0">
                <a:solidFill>
                  <a:srgbClr val="000000"/>
                </a:solidFill>
                <a:latin typeface="Helvetica Neue Regular" charset="0"/>
                <a:cs typeface="Helvetica Neue Regular" charset="0"/>
              </a:rPr>
              <a:t>) </a:t>
            </a:r>
            <a:r>
              <a:rPr lang="en-US" sz="1200" b="1" dirty="0">
                <a:solidFill>
                  <a:srgbClr val="000000"/>
                </a:solidFill>
                <a:latin typeface="Helvetica Neue Regular" charset="0"/>
                <a:cs typeface="Helvetica Neue Regular" charset="0"/>
              </a:rPr>
              <a:t>AS</a:t>
            </a:r>
            <a:r>
              <a:rPr lang="en-US" sz="1200" dirty="0">
                <a:solidFill>
                  <a:srgbClr val="000000"/>
                </a:solidFill>
                <a:latin typeface="Helvetica Neue Regular" charset="0"/>
                <a:cs typeface="Helvetica Neue Regular" charset="0"/>
              </a:rPr>
              <a:t> </a:t>
            </a:r>
            <a:r>
              <a:rPr lang="en-US" sz="1200" dirty="0" err="1">
                <a:solidFill>
                  <a:srgbClr val="000000"/>
                </a:solidFill>
                <a:latin typeface="Helvetica Neue Regular" charset="0"/>
                <a:cs typeface="Helvetica Neue Regular" charset="0"/>
              </a:rPr>
              <a:t>st_s</a:t>
            </a:r>
            <a:endParaRPr lang="en-US" sz="1200" dirty="0">
              <a:solidFill>
                <a:srgbClr val="000000"/>
              </a:solidFill>
              <a:latin typeface="Helvetica Neue Regular" charset="0"/>
              <a:cs typeface="Helvetica Neue Regular" charset="0"/>
            </a:endParaRPr>
          </a:p>
          <a:p>
            <a:pPr marL="0" defTabSz="430213">
              <a:spcAft>
                <a:spcPts val="400"/>
              </a:spcAft>
              <a:buSzPct val="100000"/>
            </a:pPr>
            <a:r>
              <a:rPr lang="en-US" sz="1200" b="1" dirty="0">
                <a:solidFill>
                  <a:srgbClr val="000000"/>
                </a:solidFill>
                <a:latin typeface="Helvetica Neue Regular" charset="0"/>
                <a:cs typeface="Helvetica Neue Regular" charset="0"/>
              </a:rPr>
              <a:t>FROM</a:t>
            </a:r>
            <a:r>
              <a:rPr lang="en-US" sz="1200" dirty="0">
                <a:solidFill>
                  <a:srgbClr val="000000"/>
                </a:solidFill>
                <a:latin typeface="Helvetica Neue Regular" charset="0"/>
                <a:cs typeface="Helvetica Neue Regular" charset="0"/>
              </a:rPr>
              <a:t> </a:t>
            </a:r>
            <a:r>
              <a:rPr lang="en-US" sz="1200" dirty="0" err="1">
                <a:solidFill>
                  <a:srgbClr val="000000"/>
                </a:solidFill>
                <a:latin typeface="Helvetica Neue Regular" charset="0"/>
                <a:cs typeface="Helvetica Neue Regular" charset="0"/>
              </a:rPr>
              <a:t>Universe.Galaxy</a:t>
            </a:r>
            <a:r>
              <a:rPr lang="en-US" sz="1200" dirty="0">
                <a:solidFill>
                  <a:srgbClr val="000000"/>
                </a:solidFill>
                <a:latin typeface="Helvetica Neue Regular" charset="0"/>
                <a:cs typeface="Helvetica Neue Regular" charset="0"/>
              </a:rPr>
              <a:t>  </a:t>
            </a:r>
            <a:r>
              <a:rPr lang="en-US" sz="1200" b="1" dirty="0">
                <a:solidFill>
                  <a:srgbClr val="000000"/>
                </a:solidFill>
                <a:latin typeface="Helvetica Neue Regular" charset="0"/>
                <a:cs typeface="Helvetica Neue Regular" charset="0"/>
              </a:rPr>
              <a:t>AS</a:t>
            </a:r>
            <a:r>
              <a:rPr lang="en-US" sz="1200" dirty="0">
                <a:solidFill>
                  <a:srgbClr val="000000"/>
                </a:solidFill>
                <a:latin typeface="Helvetica Neue Regular" charset="0"/>
                <a:cs typeface="Helvetica Neue Regular" charset="0"/>
              </a:rPr>
              <a:t> g</a:t>
            </a:r>
          </a:p>
          <a:p>
            <a:pPr defTabSz="430213">
              <a:spcAft>
                <a:spcPts val="400"/>
              </a:spcAft>
              <a:buSzPct val="100000"/>
            </a:pPr>
            <a:r>
              <a:rPr lang="en-US" sz="1200" b="1" dirty="0">
                <a:solidFill>
                  <a:srgbClr val="000000"/>
                </a:solidFill>
                <a:latin typeface="Helvetica Neue Regular" charset="0"/>
                <a:cs typeface="Helvetica Neue Regular" charset="0"/>
              </a:rPr>
              <a:t>JOIN</a:t>
            </a:r>
            <a:r>
              <a:rPr lang="en-US" sz="1200" dirty="0">
                <a:solidFill>
                  <a:srgbClr val="000000"/>
                </a:solidFill>
                <a:latin typeface="Helvetica Neue Regular" charset="0"/>
                <a:cs typeface="Helvetica Neue Regular" charset="0"/>
              </a:rPr>
              <a:t> </a:t>
            </a:r>
            <a:r>
              <a:rPr lang="en-US" sz="1200" dirty="0" err="1">
                <a:solidFill>
                  <a:srgbClr val="000000"/>
                </a:solidFill>
                <a:latin typeface="Helvetica Neue Regular" charset="0"/>
                <a:cs typeface="Helvetica Neue Regular" charset="0"/>
              </a:rPr>
              <a:t>Universe.System</a:t>
            </a:r>
            <a:r>
              <a:rPr lang="en-US" sz="1200" dirty="0">
                <a:solidFill>
                  <a:srgbClr val="000000"/>
                </a:solidFill>
                <a:latin typeface="Helvetica Neue Regular" charset="0"/>
                <a:cs typeface="Helvetica Neue Regular" charset="0"/>
              </a:rPr>
              <a:t> </a:t>
            </a:r>
            <a:r>
              <a:rPr lang="en-US" sz="1200" b="1" dirty="0">
                <a:solidFill>
                  <a:srgbClr val="000000"/>
                </a:solidFill>
                <a:latin typeface="Helvetica Neue Regular" charset="0"/>
                <a:cs typeface="Helvetica Neue Regular" charset="0"/>
              </a:rPr>
              <a:t>AS</a:t>
            </a:r>
            <a:r>
              <a:rPr lang="en-US" sz="1200" dirty="0">
                <a:solidFill>
                  <a:srgbClr val="000000"/>
                </a:solidFill>
                <a:latin typeface="Helvetica Neue Regular" charset="0"/>
                <a:cs typeface="Helvetica Neue Regular" charset="0"/>
              </a:rPr>
              <a:t> s</a:t>
            </a:r>
          </a:p>
          <a:p>
            <a:pPr defTabSz="430213">
              <a:spcAft>
                <a:spcPts val="400"/>
              </a:spcAft>
              <a:buSzPct val="100000"/>
            </a:pPr>
            <a:r>
              <a:rPr lang="en-US" sz="1200" b="1" dirty="0">
                <a:solidFill>
                  <a:srgbClr val="000000"/>
                </a:solidFill>
                <a:latin typeface="Helvetica Neue Regular" charset="0"/>
                <a:cs typeface="Helvetica Neue Regular" charset="0"/>
              </a:rPr>
              <a:t>ON</a:t>
            </a:r>
            <a:r>
              <a:rPr lang="en-US" sz="1200" dirty="0">
                <a:solidFill>
                  <a:srgbClr val="000000"/>
                </a:solidFill>
                <a:latin typeface="Helvetica Neue Regular" charset="0"/>
                <a:cs typeface="Helvetica Neue Regular" charset="0"/>
              </a:rPr>
              <a:t> </a:t>
            </a:r>
            <a:r>
              <a:rPr lang="en-US" sz="1200" dirty="0" err="1">
                <a:solidFill>
                  <a:srgbClr val="000000"/>
                </a:solidFill>
                <a:latin typeface="Helvetica Neue Regular" charset="0"/>
                <a:cs typeface="Helvetica Neue Regular" charset="0"/>
              </a:rPr>
              <a:t>g.galaxy_name</a:t>
            </a:r>
            <a:r>
              <a:rPr lang="en-US" sz="1200" dirty="0">
                <a:solidFill>
                  <a:srgbClr val="000000"/>
                </a:solidFill>
                <a:latin typeface="Helvetica Neue Regular" charset="0"/>
                <a:cs typeface="Helvetica Neue Regular" charset="0"/>
              </a:rPr>
              <a:t> = </a:t>
            </a:r>
            <a:r>
              <a:rPr lang="en-US" sz="1200" dirty="0" err="1">
                <a:solidFill>
                  <a:srgbClr val="000000"/>
                </a:solidFill>
                <a:latin typeface="Helvetica Neue Regular" charset="0"/>
                <a:cs typeface="Helvetica Neue Regular" charset="0"/>
              </a:rPr>
              <a:t>s.galaxy_name</a:t>
            </a:r>
            <a:endParaRPr lang="en-US" sz="1200" dirty="0">
              <a:solidFill>
                <a:srgbClr val="000000"/>
              </a:solidFill>
              <a:latin typeface="Helvetica Neue Regular" charset="0"/>
              <a:cs typeface="Helvetica Neue Regular" charset="0"/>
            </a:endParaRPr>
          </a:p>
          <a:p>
            <a:pPr defTabSz="430213">
              <a:spcAft>
                <a:spcPts val="400"/>
              </a:spcAft>
              <a:buSzPct val="100000"/>
            </a:pPr>
            <a:r>
              <a:rPr lang="en-US" sz="1200" b="1" dirty="0">
                <a:solidFill>
                  <a:srgbClr val="000000"/>
                </a:solidFill>
                <a:latin typeface="Helvetica Neue Regular" charset="0"/>
                <a:cs typeface="Helvetica Neue Regular" charset="0"/>
              </a:rPr>
              <a:t>WHERE </a:t>
            </a:r>
          </a:p>
          <a:p>
            <a:pPr defTabSz="430213">
              <a:spcAft>
                <a:spcPts val="400"/>
              </a:spcAft>
              <a:buSzPct val="100000"/>
            </a:pPr>
            <a:r>
              <a:rPr lang="en-US" sz="1200" dirty="0">
                <a:solidFill>
                  <a:srgbClr val="000000"/>
                </a:solidFill>
                <a:latin typeface="Helvetica Neue Regular" charset="0"/>
                <a:cs typeface="Helvetica Neue Regular" charset="0"/>
              </a:rPr>
              <a:t>	</a:t>
            </a:r>
            <a:r>
              <a:rPr lang="en-US" sz="1200" dirty="0" err="1">
                <a:solidFill>
                  <a:srgbClr val="000000"/>
                </a:solidFill>
                <a:latin typeface="Helvetica Neue Regular" charset="0"/>
                <a:cs typeface="Helvetica Neue Regular" charset="0"/>
              </a:rPr>
              <a:t>g.st_s</a:t>
            </a:r>
            <a:r>
              <a:rPr lang="en-US" sz="1200" dirty="0">
                <a:solidFill>
                  <a:srgbClr val="000000"/>
                </a:solidFill>
                <a:latin typeface="Helvetica Neue Regular" charset="0"/>
                <a:cs typeface="Helvetica Neue Regular" charset="0"/>
              </a:rPr>
              <a:t> &gt; 100B</a:t>
            </a:r>
          </a:p>
          <a:p>
            <a:pPr defTabSz="430213">
              <a:spcAft>
                <a:spcPts val="400"/>
              </a:spcAft>
              <a:buSzPct val="100000"/>
            </a:pPr>
            <a:r>
              <a:rPr lang="en-US" sz="1200" dirty="0">
                <a:latin typeface="Helvetica Neue Regular" charset="0"/>
              </a:rPr>
              <a:t>	AND diameter &gt; 100k AND diameter &gt; 180k</a:t>
            </a:r>
          </a:p>
          <a:p>
            <a:pPr defTabSz="430213">
              <a:spcAft>
                <a:spcPts val="400"/>
              </a:spcAft>
              <a:buSzPct val="100000"/>
            </a:pPr>
            <a:r>
              <a:rPr lang="en-US" sz="1200" dirty="0">
                <a:solidFill>
                  <a:srgbClr val="000000"/>
                </a:solidFill>
                <a:latin typeface="Helvetica Neue Regular" charset="0"/>
                <a:cs typeface="Helvetica Neue Regular" charset="0"/>
              </a:rPr>
              <a:t>	AND </a:t>
            </a:r>
            <a:r>
              <a:rPr lang="en-US" sz="1200" dirty="0" err="1">
                <a:solidFill>
                  <a:srgbClr val="000000"/>
                </a:solidFill>
                <a:latin typeface="Helvetica Neue Regular" charset="0"/>
                <a:cs typeface="Helvetica Neue Regular" charset="0"/>
              </a:rPr>
              <a:t>has_black_hole</a:t>
            </a:r>
            <a:r>
              <a:rPr lang="en-US" sz="1200" dirty="0">
                <a:solidFill>
                  <a:srgbClr val="000000"/>
                </a:solidFill>
                <a:latin typeface="Helvetica Neue Regular" charset="0"/>
                <a:cs typeface="Helvetica Neue Regular" charset="0"/>
              </a:rPr>
              <a:t> = TRUE</a:t>
            </a:r>
          </a:p>
          <a:p>
            <a:pPr defTabSz="430213">
              <a:spcAft>
                <a:spcPts val="400"/>
              </a:spcAft>
              <a:buSzPct val="100000"/>
            </a:pPr>
            <a:r>
              <a:rPr lang="en-US" sz="1200" b="1" dirty="0">
                <a:solidFill>
                  <a:srgbClr val="000000"/>
                </a:solidFill>
                <a:latin typeface="Helvetica Neue Regular" charset="0"/>
                <a:cs typeface="Helvetica Neue Regular" charset="0"/>
              </a:rPr>
              <a:t>GROUP BY </a:t>
            </a:r>
            <a:r>
              <a:rPr lang="en-US" sz="1200" dirty="0" err="1">
                <a:solidFill>
                  <a:srgbClr val="000000"/>
                </a:solidFill>
                <a:latin typeface="Helvetica Neue Regular" charset="0"/>
                <a:cs typeface="Helvetica Neue Regular" charset="0"/>
              </a:rPr>
              <a:t>g.galaxy_name</a:t>
            </a:r>
            <a:endParaRPr lang="en-US" sz="1200" dirty="0">
              <a:solidFill>
                <a:srgbClr val="000000"/>
              </a:solidFill>
              <a:latin typeface="Helvetica Neue Regular" charset="0"/>
              <a:cs typeface="Helvetica Neue Regular" charset="0"/>
            </a:endParaRPr>
          </a:p>
        </p:txBody>
      </p:sp>
      <p:sp>
        <p:nvSpPr>
          <p:cNvPr id="24" name="Rounded Rectangle 23"/>
          <p:cNvSpPr/>
          <p:nvPr/>
        </p:nvSpPr>
        <p:spPr>
          <a:xfrm>
            <a:off x="672029" y="4023946"/>
            <a:ext cx="3241390" cy="435128"/>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How do you find such queries? </a:t>
            </a:r>
          </a:p>
        </p:txBody>
      </p:sp>
      <p:sp>
        <p:nvSpPr>
          <p:cNvPr id="18" name="TextBox 17">
            <a:extLst>
              <a:ext uri="{FF2B5EF4-FFF2-40B4-BE49-F238E27FC236}">
                <a16:creationId xmlns:a16="http://schemas.microsoft.com/office/drawing/2014/main" id="{CD9170C8-6EDB-CA43-9E36-CD0819ED594B}"/>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795431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184" y="235064"/>
            <a:ext cx="6724759" cy="430887"/>
          </a:xfrm>
        </p:spPr>
        <p:txBody>
          <a:bodyPr/>
          <a:lstStyle/>
          <a:p>
            <a:r>
              <a:rPr lang="en-US" dirty="0"/>
              <a:t>Query by Output – TALOS (classification-based)</a:t>
            </a:r>
          </a:p>
        </p:txBody>
      </p:sp>
      <p:sp>
        <p:nvSpPr>
          <p:cNvPr id="6" name="Content Placeholder 5"/>
          <p:cNvSpPr>
            <a:spLocks noGrp="1"/>
          </p:cNvSpPr>
          <p:nvPr>
            <p:ph sz="quarter" idx="12"/>
          </p:nvPr>
        </p:nvSpPr>
        <p:spPr>
          <a:xfrm>
            <a:off x="6897544" y="193434"/>
            <a:ext cx="2151063" cy="430213"/>
          </a:xfrm>
        </p:spPr>
        <p:txBody>
          <a:bodyPr>
            <a:normAutofit/>
          </a:bodyPr>
          <a:lstStyle/>
          <a:p>
            <a:r>
              <a:rPr lang="en-US" dirty="0">
                <a:solidFill>
                  <a:srgbClr val="285096"/>
                </a:solidFill>
              </a:rPr>
              <a:t>[Tran </a:t>
            </a:r>
            <a:r>
              <a:rPr lang="en-US" dirty="0">
                <a:solidFill>
                  <a:srgbClr val="285096"/>
                </a:solidFill>
                <a:latin typeface="Helvetica Neue" charset="0"/>
                <a:ea typeface="Helvetica Neue" charset="0"/>
                <a:cs typeface="Helvetica Neue" charset="0"/>
              </a:rPr>
              <a:t>et al.</a:t>
            </a:r>
            <a:r>
              <a:rPr lang="en-US" dirty="0">
                <a:solidFill>
                  <a:srgbClr val="285096"/>
                </a:solidFill>
              </a:rPr>
              <a:t> 2013]</a:t>
            </a:r>
          </a:p>
        </p:txBody>
      </p:sp>
      <p:sp>
        <p:nvSpPr>
          <p:cNvPr id="7" name="Rectangle 6"/>
          <p:cNvSpPr/>
          <p:nvPr/>
        </p:nvSpPr>
        <p:spPr>
          <a:xfrm>
            <a:off x="3564750" y="2971824"/>
            <a:ext cx="1912319" cy="4848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Query by Output</a:t>
            </a:r>
          </a:p>
        </p:txBody>
      </p:sp>
      <p:sp>
        <p:nvSpPr>
          <p:cNvPr id="10" name="TextBox 9"/>
          <p:cNvSpPr txBox="1"/>
          <p:nvPr/>
        </p:nvSpPr>
        <p:spPr>
          <a:xfrm>
            <a:off x="1596700" y="2182297"/>
            <a:ext cx="949299" cy="338554"/>
          </a:xfrm>
          <a:prstGeom prst="rect">
            <a:avLst/>
          </a:prstGeom>
          <a:noFill/>
          <a:ln>
            <a:solidFill>
              <a:schemeClr val="tx1"/>
            </a:solidFill>
            <a:prstDash val="dash"/>
          </a:ln>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Query Q</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74710" y="1790133"/>
            <a:ext cx="648982" cy="648982"/>
          </a:xfrm>
          <a:prstGeom prst="rect">
            <a:avLst/>
          </a:prstGeom>
        </p:spPr>
      </p:pic>
      <p:cxnSp>
        <p:nvCxnSpPr>
          <p:cNvPr id="14" name="Straight Arrow Connector 13"/>
          <p:cNvCxnSpPr>
            <a:stCxn id="12" idx="2"/>
            <a:endCxn id="7" idx="0"/>
          </p:cNvCxnSpPr>
          <p:nvPr/>
        </p:nvCxnSpPr>
        <p:spPr>
          <a:xfrm>
            <a:off x="4499201" y="2439115"/>
            <a:ext cx="21709" cy="532709"/>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cxnSpLocks/>
            <a:stCxn id="10" idx="3"/>
            <a:endCxn id="7" idx="1"/>
          </p:cNvCxnSpPr>
          <p:nvPr/>
        </p:nvCxnSpPr>
        <p:spPr>
          <a:xfrm>
            <a:off x="2545999" y="2351574"/>
            <a:ext cx="1018751" cy="862677"/>
          </a:xfrm>
          <a:prstGeom prst="straightConnector1">
            <a:avLst/>
          </a:prstGeom>
          <a:ln w="12700" cmpd="sng">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374164" y="2904522"/>
            <a:ext cx="2008370" cy="636072"/>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Reverse engineered</a:t>
            </a:r>
          </a:p>
          <a:p>
            <a:pPr marL="0" defTabSz="430213">
              <a:spcAft>
                <a:spcPts val="400"/>
              </a:spcAft>
              <a:buSzPct val="100000"/>
            </a:pPr>
            <a:r>
              <a:rPr lang="en-US" sz="1600" dirty="0">
                <a:solidFill>
                  <a:srgbClr val="000000"/>
                </a:solidFill>
                <a:latin typeface="Helvetica Neue Regular" charset="0"/>
                <a:cs typeface="Helvetica Neue Regular" charset="0"/>
              </a:rPr>
              <a:t>Queries Q’</a:t>
            </a:r>
          </a:p>
        </p:txBody>
      </p:sp>
      <p:cxnSp>
        <p:nvCxnSpPr>
          <p:cNvPr id="19" name="Straight Arrow Connector 18"/>
          <p:cNvCxnSpPr>
            <a:stCxn id="7" idx="3"/>
            <a:endCxn id="17" idx="1"/>
          </p:cNvCxnSpPr>
          <p:nvPr/>
        </p:nvCxnSpPr>
        <p:spPr>
          <a:xfrm>
            <a:off x="5477069" y="3214251"/>
            <a:ext cx="897095" cy="8307"/>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2089036" y="3860582"/>
            <a:ext cx="5057192" cy="54054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latin typeface="Helvetica Neue Regular" charset="0"/>
              </a:rPr>
              <a:t>Two queries Q and Q’ are instance equivalent on a database D, if the results of Q are the same of the results of Q’</a:t>
            </a:r>
          </a:p>
        </p:txBody>
      </p:sp>
      <p:sp>
        <p:nvSpPr>
          <p:cNvPr id="28" name="Rectangle 27"/>
          <p:cNvSpPr/>
          <p:nvPr/>
        </p:nvSpPr>
        <p:spPr>
          <a:xfrm>
            <a:off x="1601060" y="2904522"/>
            <a:ext cx="949299" cy="646331"/>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dirty="0">
                <a:solidFill>
                  <a:srgbClr val="000000"/>
                </a:solidFill>
                <a:latin typeface="Helvetica Neue Regular" charset="0"/>
              </a:rPr>
              <a:t>Query </a:t>
            </a:r>
          </a:p>
          <a:p>
            <a:r>
              <a:rPr lang="en-US" dirty="0">
                <a:solidFill>
                  <a:srgbClr val="000000"/>
                </a:solidFill>
                <a:latin typeface="Helvetica Neue Regular" charset="0"/>
              </a:rPr>
              <a:t>Results</a:t>
            </a:r>
            <a:endParaRPr lang="en-US" dirty="0">
              <a:latin typeface="Helvetica Neue Regular" charset="0"/>
            </a:endParaRPr>
          </a:p>
        </p:txBody>
      </p:sp>
      <p:cxnSp>
        <p:nvCxnSpPr>
          <p:cNvPr id="29" name="Straight Arrow Connector 28"/>
          <p:cNvCxnSpPr>
            <a:stCxn id="28" idx="3"/>
            <a:endCxn id="7" idx="1"/>
          </p:cNvCxnSpPr>
          <p:nvPr/>
        </p:nvCxnSpPr>
        <p:spPr>
          <a:xfrm flipV="1">
            <a:off x="2550359" y="3214251"/>
            <a:ext cx="1014391" cy="13437"/>
          </a:xfrm>
          <a:prstGeom prst="straightConnector1">
            <a:avLst/>
          </a:prstGeom>
          <a:ln w="12700" cmpd="sng">
            <a:solidFill>
              <a:schemeClr val="tx1"/>
            </a:solidFill>
            <a:prstDash val="solid"/>
            <a:tailEnd type="triangle"/>
          </a:ln>
          <a:effectLst/>
        </p:spPr>
        <p:style>
          <a:lnRef idx="2">
            <a:schemeClr val="accent1"/>
          </a:lnRef>
          <a:fillRef idx="0">
            <a:schemeClr val="accent1"/>
          </a:fillRef>
          <a:effectRef idx="1">
            <a:schemeClr val="accent1"/>
          </a:effectRef>
          <a:fontRef idx="minor">
            <a:schemeClr val="tx1"/>
          </a:fontRef>
        </p:style>
      </p:cxnSp>
      <p:sp>
        <p:nvSpPr>
          <p:cNvPr id="3" name="Rounded Rectangle 2"/>
          <p:cNvSpPr/>
          <p:nvPr/>
        </p:nvSpPr>
        <p:spPr>
          <a:xfrm>
            <a:off x="852730" y="940744"/>
            <a:ext cx="7529804" cy="522514"/>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Helvetica Neue Regular" charset="0"/>
              </a:rPr>
              <a:t>Main idea</a:t>
            </a:r>
            <a:r>
              <a:rPr lang="en-US" dirty="0">
                <a:latin typeface="Helvetica Neue Regular" charset="0"/>
              </a:rPr>
              <a:t>: Find the set of queries that exactly return a set of examples </a:t>
            </a:r>
          </a:p>
        </p:txBody>
      </p:sp>
      <p:sp>
        <p:nvSpPr>
          <p:cNvPr id="15" name="TextBox 14">
            <a:extLst>
              <a:ext uri="{FF2B5EF4-FFF2-40B4-BE49-F238E27FC236}">
                <a16:creationId xmlns:a16="http://schemas.microsoft.com/office/drawing/2014/main" id="{F133B37B-C02A-D240-9B08-5ABB0D2C3B97}"/>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675399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How many reverse engineered queries? </a:t>
            </a:r>
          </a:p>
        </p:txBody>
      </p:sp>
      <p:sp>
        <p:nvSpPr>
          <p:cNvPr id="23" name="TextBox 22"/>
          <p:cNvSpPr txBox="1"/>
          <p:nvPr/>
        </p:nvSpPr>
        <p:spPr>
          <a:xfrm>
            <a:off x="444218" y="3630314"/>
            <a:ext cx="6940170" cy="369332"/>
          </a:xfrm>
          <a:prstGeom prst="rect">
            <a:avLst/>
          </a:prstGeom>
          <a:noFill/>
        </p:spPr>
        <p:txBody>
          <a:bodyPr wrap="none" rtlCol="0">
            <a:spAutoFit/>
          </a:bodyPr>
          <a:lstStyle/>
          <a:p>
            <a:r>
              <a:rPr lang="en-US" dirty="0"/>
              <a:t>Q1 = SELECT name, team FROM Master WHERE bat = ’R’ AND throw = ’R’</a:t>
            </a:r>
          </a:p>
        </p:txBody>
      </p:sp>
      <mc:AlternateContent xmlns:mc="http://schemas.openxmlformats.org/markup-compatibility/2006" xmlns:a14="http://schemas.microsoft.com/office/drawing/2010/main">
        <mc:Choice Requires="a14">
          <p:sp>
            <p:nvSpPr>
              <p:cNvPr id="24" name="TextBox 23"/>
              <p:cNvSpPr txBox="1"/>
              <p:nvPr/>
            </p:nvSpPr>
            <p:spPr>
              <a:xfrm>
                <a:off x="444218" y="3976751"/>
                <a:ext cx="7124836" cy="369332"/>
              </a:xfrm>
              <a:prstGeom prst="rect">
                <a:avLst/>
              </a:prstGeom>
              <a:noFill/>
            </p:spPr>
            <p:txBody>
              <a:bodyPr wrap="none" rtlCol="0">
                <a:spAutoFit/>
              </a:bodyPr>
              <a:lstStyle/>
              <a:p>
                <a:r>
                  <a:rPr lang="en-US" dirty="0"/>
                  <a:t>Q2 = SELECT name, team FROM Master WHERE bat = ’R’ AND weight </a:t>
                </a:r>
                <a14:m>
                  <m:oMath xmlns:m="http://schemas.openxmlformats.org/officeDocument/2006/math">
                    <m:r>
                      <a:rPr lang="en-US" b="0" i="1" smtClean="0">
                        <a:latin typeface="Cambria Math" charset="0"/>
                      </a:rPr>
                      <m:t>&gt;</m:t>
                    </m:r>
                  </m:oMath>
                </a14:m>
                <a:r>
                  <a:rPr lang="en-US" dirty="0"/>
                  <a:t> 35</a:t>
                </a:r>
              </a:p>
            </p:txBody>
          </p:sp>
        </mc:Choice>
        <mc:Fallback xmlns="">
          <p:sp>
            <p:nvSpPr>
              <p:cNvPr id="24" name="TextBox 23"/>
              <p:cNvSpPr txBox="1">
                <a:spLocks noRot="1" noChangeAspect="1" noMove="1" noResize="1" noEditPoints="1" noAdjustHandles="1" noChangeArrowheads="1" noChangeShapeType="1" noTextEdit="1"/>
              </p:cNvSpPr>
              <p:nvPr/>
            </p:nvSpPr>
            <p:spPr>
              <a:xfrm>
                <a:off x="444218" y="3976751"/>
                <a:ext cx="7124836" cy="369332"/>
              </a:xfrm>
              <a:prstGeom prst="rect">
                <a:avLst/>
              </a:prstGeom>
              <a:blipFill rotWithShape="0">
                <a:blip r:embed="rId3"/>
                <a:stretch>
                  <a:fillRect l="-770" t="-8197" b="-24590"/>
                </a:stretch>
              </a:blipFill>
            </p:spPr>
            <p:txBody>
              <a:bodyPr/>
              <a:lstStyle/>
              <a:p>
                <a:r>
                  <a:rPr lang="en-US">
                    <a:noFill/>
                  </a:rPr>
                  <a:t> </a:t>
                </a:r>
              </a:p>
            </p:txBody>
          </p:sp>
        </mc:Fallback>
      </mc:AlternateContent>
      <p:sp>
        <p:nvSpPr>
          <p:cNvPr id="25" name="TextBox 24"/>
          <p:cNvSpPr txBox="1"/>
          <p:nvPr/>
        </p:nvSpPr>
        <p:spPr>
          <a:xfrm>
            <a:off x="444218" y="4325534"/>
            <a:ext cx="6894901" cy="369332"/>
          </a:xfrm>
          <a:prstGeom prst="rect">
            <a:avLst/>
          </a:prstGeom>
          <a:noFill/>
        </p:spPr>
        <p:txBody>
          <a:bodyPr wrap="none" rtlCol="0">
            <a:spAutoFit/>
          </a:bodyPr>
          <a:lstStyle/>
          <a:p>
            <a:r>
              <a:rPr lang="en-US" dirty="0"/>
              <a:t>Q3 = SELECT name, team FROM Master WHERE bat = ’R’ AND stint &lt;&gt; 2 </a:t>
            </a:r>
          </a:p>
        </p:txBody>
      </p:sp>
      <p:sp>
        <p:nvSpPr>
          <p:cNvPr id="26" name="TextBox 25"/>
          <p:cNvSpPr txBox="1"/>
          <p:nvPr/>
        </p:nvSpPr>
        <p:spPr>
          <a:xfrm>
            <a:off x="3684975" y="4479761"/>
            <a:ext cx="343364" cy="369332"/>
          </a:xfrm>
          <a:prstGeom prst="rect">
            <a:avLst/>
          </a:prstGeom>
          <a:noFill/>
        </p:spPr>
        <p:txBody>
          <a:bodyPr wrap="none" rtlCol="0">
            <a:spAutoFit/>
          </a:bodyPr>
          <a:lstStyle/>
          <a:p>
            <a:r>
              <a:rPr lang="mr-IN" dirty="0"/>
              <a:t>…</a:t>
            </a:r>
            <a:endParaRPr lang="en-US" dirty="0"/>
          </a:p>
        </p:txBody>
      </p:sp>
      <p:sp>
        <p:nvSpPr>
          <p:cNvPr id="27" name="Right Brace 26"/>
          <p:cNvSpPr/>
          <p:nvPr/>
        </p:nvSpPr>
        <p:spPr>
          <a:xfrm>
            <a:off x="7439777" y="3702653"/>
            <a:ext cx="258554" cy="107205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7669712" y="3702653"/>
            <a:ext cx="1219308" cy="923330"/>
          </a:xfrm>
          <a:prstGeom prst="rect">
            <a:avLst/>
          </a:prstGeom>
          <a:noFill/>
        </p:spPr>
        <p:txBody>
          <a:bodyPr wrap="none" rtlCol="0">
            <a:spAutoFit/>
          </a:bodyPr>
          <a:lstStyle/>
          <a:p>
            <a:r>
              <a:rPr lang="en-US" dirty="0">
                <a:solidFill>
                  <a:schemeClr val="accent6"/>
                </a:solidFill>
              </a:rPr>
              <a:t>Instance </a:t>
            </a:r>
          </a:p>
          <a:p>
            <a:r>
              <a:rPr lang="en-US" dirty="0">
                <a:solidFill>
                  <a:schemeClr val="accent6"/>
                </a:solidFill>
              </a:rPr>
              <a:t>Equivalent </a:t>
            </a:r>
          </a:p>
          <a:p>
            <a:r>
              <a:rPr lang="en-US" dirty="0">
                <a:solidFill>
                  <a:schemeClr val="accent6"/>
                </a:solidFill>
              </a:rPr>
              <a:t>Queries</a:t>
            </a:r>
          </a:p>
        </p:txBody>
      </p:sp>
      <p:pic>
        <p:nvPicPr>
          <p:cNvPr id="29" name="Picture 2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90111" y="1066366"/>
            <a:ext cx="3929238" cy="1889327"/>
          </a:xfrm>
          <a:prstGeom prst="rect">
            <a:avLst/>
          </a:prstGeom>
        </p:spPr>
      </p:pic>
      <p:sp>
        <p:nvSpPr>
          <p:cNvPr id="30" name="TextBox 29"/>
          <p:cNvSpPr txBox="1"/>
          <p:nvPr/>
        </p:nvSpPr>
        <p:spPr>
          <a:xfrm>
            <a:off x="3131605" y="742832"/>
            <a:ext cx="849848" cy="369332"/>
          </a:xfrm>
          <a:prstGeom prst="rect">
            <a:avLst/>
          </a:prstGeom>
          <a:noFill/>
        </p:spPr>
        <p:txBody>
          <a:bodyPr wrap="none" rtlCol="0">
            <a:spAutoFit/>
          </a:bodyPr>
          <a:lstStyle/>
          <a:p>
            <a:r>
              <a:rPr lang="en-US"/>
              <a:t>Master</a:t>
            </a:r>
          </a:p>
        </p:txBody>
      </p:sp>
      <mc:AlternateContent xmlns:mc="http://schemas.openxmlformats.org/markup-compatibility/2006" xmlns:a14="http://schemas.microsoft.com/office/drawing/2010/main">
        <mc:Choice Requires="a14">
          <p:sp>
            <p:nvSpPr>
              <p:cNvPr id="31" name="TextBox 30"/>
              <p:cNvSpPr txBox="1"/>
              <p:nvPr/>
            </p:nvSpPr>
            <p:spPr>
              <a:xfrm>
                <a:off x="6316017" y="2606470"/>
                <a:ext cx="759182"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charset="0"/>
                        </a:rPr>
                        <m:t>𝑄</m:t>
                      </m:r>
                      <m:r>
                        <a:rPr lang="en-US" i="1" dirty="0" smtClean="0">
                          <a:latin typeface="Cambria Math" charset="0"/>
                        </a:rPr>
                        <m:t>(</m:t>
                      </m:r>
                      <m:r>
                        <a:rPr lang="en-US" i="1" dirty="0" smtClean="0">
                          <a:latin typeface="Cambria Math" charset="0"/>
                        </a:rPr>
                        <m:t>𝐷</m:t>
                      </m:r>
                      <m:r>
                        <a:rPr lang="en-US" i="1" dirty="0" smtClean="0">
                          <a:latin typeface="Cambria Math" charset="0"/>
                        </a:rPr>
                        <m:t>)</m:t>
                      </m:r>
                    </m:oMath>
                  </m:oMathPara>
                </a14:m>
                <a:endParaRPr lang="en-US" dirty="0"/>
              </a:p>
              <a:p>
                <a:endParaRPr lang="en-US" dirty="0"/>
              </a:p>
            </p:txBody>
          </p:sp>
        </mc:Choice>
        <mc:Fallback xmlns="">
          <p:sp>
            <p:nvSpPr>
              <p:cNvPr id="31" name="TextBox 30"/>
              <p:cNvSpPr txBox="1">
                <a:spLocks noRot="1" noChangeAspect="1" noMove="1" noResize="1" noEditPoints="1" noAdjustHandles="1" noChangeArrowheads="1" noChangeShapeType="1" noTextEdit="1"/>
              </p:cNvSpPr>
              <p:nvPr/>
            </p:nvSpPr>
            <p:spPr>
              <a:xfrm>
                <a:off x="6316017" y="2606470"/>
                <a:ext cx="759182" cy="646331"/>
              </a:xfrm>
              <a:prstGeom prst="rect">
                <a:avLst/>
              </a:prstGeom>
              <a:blipFill rotWithShape="0">
                <a:blip r:embed="rId5"/>
                <a:stretch>
                  <a:fillRect/>
                </a:stretch>
              </a:blipFill>
            </p:spPr>
            <p:txBody>
              <a:bodyPr/>
              <a:lstStyle/>
              <a:p>
                <a:r>
                  <a:rPr lang="en-US">
                    <a:noFill/>
                  </a:rPr>
                  <a:t> </a:t>
                </a:r>
              </a:p>
            </p:txBody>
          </p:sp>
        </mc:Fallback>
      </mc:AlternateContent>
      <p:pic>
        <p:nvPicPr>
          <p:cNvPr id="32" name="Picture 3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10350" y="2006468"/>
            <a:ext cx="1428769" cy="509362"/>
          </a:xfrm>
          <a:prstGeom prst="rect">
            <a:avLst/>
          </a:prstGeom>
        </p:spPr>
      </p:pic>
      <p:sp>
        <p:nvSpPr>
          <p:cNvPr id="33" name="TextBox 32"/>
          <p:cNvSpPr txBox="1"/>
          <p:nvPr/>
        </p:nvSpPr>
        <p:spPr>
          <a:xfrm>
            <a:off x="2571067" y="2904047"/>
            <a:ext cx="4001865" cy="461665"/>
          </a:xfrm>
          <a:prstGeom prst="rect">
            <a:avLst/>
          </a:prstGeom>
          <a:noFill/>
        </p:spPr>
        <p:txBody>
          <a:bodyPr wrap="none" rtlCol="0">
            <a:spAutoFit/>
          </a:bodyPr>
          <a:lstStyle/>
          <a:p>
            <a:r>
              <a:rPr lang="en-US" sz="2400" dirty="0">
                <a:solidFill>
                  <a:srgbClr val="FF0000"/>
                </a:solidFill>
              </a:rPr>
              <a:t>What queries generated Q(D)?</a:t>
            </a:r>
          </a:p>
        </p:txBody>
      </p:sp>
      <p:sp>
        <p:nvSpPr>
          <p:cNvPr id="2" name="Rectangle 1">
            <a:extLst>
              <a:ext uri="{FF2B5EF4-FFF2-40B4-BE49-F238E27FC236}">
                <a16:creationId xmlns:a16="http://schemas.microsoft.com/office/drawing/2014/main" id="{5021C6DE-54BE-664B-A733-E3C8844CF22A}"/>
              </a:ext>
            </a:extLst>
          </p:cNvPr>
          <p:cNvSpPr/>
          <p:nvPr/>
        </p:nvSpPr>
        <p:spPr>
          <a:xfrm>
            <a:off x="4211186" y="1089081"/>
            <a:ext cx="450191" cy="169277"/>
          </a:xfrm>
          <a:prstGeom prst="rect">
            <a:avLst/>
          </a:prstGeom>
          <a:solidFill>
            <a:schemeClr val="bg1"/>
          </a:solidFill>
        </p:spPr>
        <p:txBody>
          <a:bodyPr wrap="square" lIns="0" tIns="0" rIns="0" bIns="0" anchor="ctr">
            <a:spAutoFit/>
          </a:bodyPr>
          <a:lstStyle/>
          <a:p>
            <a:pPr algn="ctr"/>
            <a:r>
              <a:rPr lang="en-US" sz="1100" dirty="0"/>
              <a:t>weight</a:t>
            </a:r>
            <a:endParaRPr lang="en-US" dirty="0"/>
          </a:p>
        </p:txBody>
      </p:sp>
      <p:sp>
        <p:nvSpPr>
          <p:cNvPr id="15" name="TextBox 14">
            <a:extLst>
              <a:ext uri="{FF2B5EF4-FFF2-40B4-BE49-F238E27FC236}">
                <a16:creationId xmlns:a16="http://schemas.microsoft.com/office/drawing/2014/main" id="{0D3830C9-5B2C-F84E-BC6F-AC601D384561}"/>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644552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184" y="235064"/>
            <a:ext cx="6320853" cy="430887"/>
          </a:xfrm>
        </p:spPr>
        <p:txBody>
          <a:bodyPr/>
          <a:lstStyle/>
          <a:p>
            <a:r>
              <a:rPr lang="en-US" dirty="0"/>
              <a:t>TALOS</a:t>
            </a:r>
          </a:p>
        </p:txBody>
      </p:sp>
      <p:sp>
        <p:nvSpPr>
          <p:cNvPr id="6" name="Content Placeholder 5"/>
          <p:cNvSpPr>
            <a:spLocks noGrp="1"/>
          </p:cNvSpPr>
          <p:nvPr>
            <p:ph sz="quarter" idx="12"/>
          </p:nvPr>
        </p:nvSpPr>
        <p:spPr/>
        <p:txBody>
          <a:bodyPr>
            <a:normAutofit/>
          </a:bodyPr>
          <a:lstStyle/>
          <a:p>
            <a:r>
              <a:rPr lang="en-US" dirty="0">
                <a:solidFill>
                  <a:srgbClr val="285096"/>
                </a:solidFill>
              </a:rPr>
              <a:t>[Tran </a:t>
            </a:r>
            <a:r>
              <a:rPr lang="en-US" dirty="0">
                <a:solidFill>
                  <a:srgbClr val="285096"/>
                </a:solidFill>
                <a:latin typeface="Helvetica Neue" charset="0"/>
                <a:ea typeface="Helvetica Neue" charset="0"/>
                <a:cs typeface="Helvetica Neue" charset="0"/>
              </a:rPr>
              <a:t>et al. </a:t>
            </a:r>
            <a:r>
              <a:rPr lang="en-US" dirty="0">
                <a:solidFill>
                  <a:srgbClr val="285096"/>
                </a:solidFill>
              </a:rPr>
              <a:t>2013]</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1535" y="870256"/>
            <a:ext cx="3929238" cy="1889327"/>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3546" y="2038361"/>
            <a:ext cx="154082" cy="151349"/>
          </a:xfrm>
          <a:prstGeom prst="rect">
            <a:avLst/>
          </a:prstGeom>
        </p:spPr>
      </p:pic>
      <p:pic>
        <p:nvPicPr>
          <p:cNvPr id="28" name="Picture 2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73732" y="2269251"/>
            <a:ext cx="154082" cy="151349"/>
          </a:xfrm>
          <a:prstGeom prst="rect">
            <a:avLst/>
          </a:prstGeom>
        </p:spPr>
      </p:pic>
      <p:pic>
        <p:nvPicPr>
          <p:cNvPr id="29" name="Picture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73732" y="2473556"/>
            <a:ext cx="154082" cy="151349"/>
          </a:xfrm>
          <a:prstGeom prst="rect">
            <a:avLst/>
          </a:prstGeom>
        </p:spPr>
      </p:pic>
      <p:sp>
        <p:nvSpPr>
          <p:cNvPr id="10" name="Rounded Rectangle 9"/>
          <p:cNvSpPr/>
          <p:nvPr/>
        </p:nvSpPr>
        <p:spPr>
          <a:xfrm>
            <a:off x="5164784" y="876890"/>
            <a:ext cx="3399045" cy="586477"/>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Helvetica Neue Regular" charset="0"/>
              </a:rPr>
              <a:t>Idea</a:t>
            </a:r>
            <a:r>
              <a:rPr lang="en-US" dirty="0">
                <a:latin typeface="Helvetica Neue Regular" charset="0"/>
              </a:rPr>
              <a:t>: treat the problem as a binary classification</a:t>
            </a:r>
          </a:p>
        </p:txBody>
      </p:sp>
      <p:sp>
        <p:nvSpPr>
          <p:cNvPr id="12" name="TextBox 11"/>
          <p:cNvSpPr txBox="1"/>
          <p:nvPr/>
        </p:nvSpPr>
        <p:spPr>
          <a:xfrm>
            <a:off x="5164784" y="1579119"/>
            <a:ext cx="3449495" cy="1128514"/>
          </a:xfrm>
          <a:prstGeom prst="rect">
            <a:avLst/>
          </a:prstGeom>
          <a:noFill/>
        </p:spPr>
        <p:txBody>
          <a:bodyPr wrap="square" rtlCol="0">
            <a:spAutoFit/>
          </a:bodyPr>
          <a:lstStyle/>
          <a:p>
            <a:pPr marL="342900" indent="-342900" defTabSz="430213">
              <a:spcAft>
                <a:spcPts val="400"/>
              </a:spcAft>
              <a:buSzPct val="100000"/>
              <a:buFont typeface="+mj-lt"/>
              <a:buAutoNum type="arabicPeriod"/>
            </a:pPr>
            <a:r>
              <a:rPr lang="en-US" sz="1600" b="1" dirty="0">
                <a:solidFill>
                  <a:srgbClr val="000000"/>
                </a:solidFill>
                <a:latin typeface="Helvetica Neue Regular" charset="0"/>
                <a:cs typeface="Helvetica Neue Regular" charset="0"/>
              </a:rPr>
              <a:t>Strict</a:t>
            </a:r>
            <a:r>
              <a:rPr lang="en-US" sz="1600" dirty="0">
                <a:solidFill>
                  <a:srgbClr val="000000"/>
                </a:solidFill>
                <a:latin typeface="Helvetica Neue Regular" charset="0"/>
                <a:cs typeface="Helvetica Neue Regular" charset="0"/>
              </a:rPr>
              <a:t>: all tuples must be captured</a:t>
            </a:r>
          </a:p>
          <a:p>
            <a:pPr marL="342900" indent="-342900" defTabSz="430213">
              <a:spcAft>
                <a:spcPts val="400"/>
              </a:spcAft>
              <a:buSzPct val="100000"/>
              <a:buFont typeface="+mj-lt"/>
              <a:buAutoNum type="arabicPeriod"/>
            </a:pPr>
            <a:r>
              <a:rPr lang="en-US" sz="1600" b="1" dirty="0">
                <a:solidFill>
                  <a:srgbClr val="000000"/>
                </a:solidFill>
                <a:latin typeface="Helvetica Neue Regular" charset="0"/>
                <a:cs typeface="Helvetica Neue Regular" charset="0"/>
              </a:rPr>
              <a:t>At-Least-one</a:t>
            </a:r>
            <a:r>
              <a:rPr lang="en-US" sz="1600" dirty="0">
                <a:solidFill>
                  <a:srgbClr val="000000"/>
                </a:solidFill>
                <a:latin typeface="Helvetica Neue Regular" charset="0"/>
                <a:cs typeface="Helvetica Neue Regular" charset="0"/>
              </a:rPr>
              <a:t>: one tuple for example must be captured</a:t>
            </a:r>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352" y="2789812"/>
            <a:ext cx="2437746" cy="1595500"/>
          </a:xfrm>
          <a:prstGeom prst="rect">
            <a:avLst/>
          </a:prstGeom>
        </p:spPr>
      </p:pic>
      <mc:AlternateContent xmlns:mc="http://schemas.openxmlformats.org/markup-compatibility/2006" xmlns:a14="http://schemas.microsoft.com/office/drawing/2010/main">
        <mc:Choice Requires="a14">
          <p:sp>
            <p:nvSpPr>
              <p:cNvPr id="35" name="TextBox 34"/>
              <p:cNvSpPr txBox="1"/>
              <p:nvPr/>
            </p:nvSpPr>
            <p:spPr>
              <a:xfrm>
                <a:off x="3058098" y="3672751"/>
                <a:ext cx="4112472" cy="661784"/>
              </a:xfrm>
              <a:prstGeom prst="rect">
                <a:avLst/>
              </a:prstGeom>
              <a:noFill/>
            </p:spPr>
            <p:txBody>
              <a:bodyPr wrap="none" rtlCol="0">
                <a:spAutoFit/>
              </a:bodyPr>
              <a:lstStyle/>
              <a:p>
                <a:pPr marL="0" defTabSz="430213">
                  <a:spcAft>
                    <a:spcPts val="400"/>
                  </a:spcAft>
                  <a:buSzPct val="100000"/>
                </a:pPr>
                <a14:m>
                  <m:oMathPara xmlns:m="http://schemas.openxmlformats.org/officeDocument/2006/math">
                    <m:oMathParaPr>
                      <m:jc m:val="centerGroup"/>
                    </m:oMathParaPr>
                    <m:oMath xmlns:m="http://schemas.openxmlformats.org/officeDocument/2006/math">
                      <m:r>
                        <a:rPr lang="en-US" sz="1600" smtClean="0">
                          <a:solidFill>
                            <a:srgbClr val="000000"/>
                          </a:solidFill>
                          <a:latin typeface="Cambria Math" charset="0"/>
                          <a:cs typeface="Helvetica Neue Regular" charset="0"/>
                        </a:rPr>
                        <m:t>𝐺𝑖𝑛𝑖</m:t>
                      </m:r>
                      <m:d>
                        <m:dPr>
                          <m:ctrlPr>
                            <a:rPr lang="en-US" sz="1600" i="1" smtClean="0">
                              <a:solidFill>
                                <a:srgbClr val="000000"/>
                              </a:solidFill>
                              <a:latin typeface="Cambria Math" panose="02040503050406030204" pitchFamily="18" charset="0"/>
                              <a:cs typeface="Helvetica Neue Regular" charset="0"/>
                            </a:rPr>
                          </m:ctrlPr>
                        </m:dPr>
                        <m:e>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𝑆</m:t>
                              </m:r>
                            </m:e>
                            <m:sub>
                              <m:r>
                                <a:rPr lang="en-US" sz="1600" smtClean="0">
                                  <a:solidFill>
                                    <a:srgbClr val="000000"/>
                                  </a:solidFill>
                                  <a:latin typeface="Cambria Math" charset="0"/>
                                  <a:cs typeface="Helvetica Neue Regular" charset="0"/>
                                </a:rPr>
                                <m:t>1</m:t>
                              </m:r>
                            </m:sub>
                          </m:sSub>
                          <m:r>
                            <a:rPr lang="en-US" sz="1600" smtClean="0">
                              <a:solidFill>
                                <a:srgbClr val="000000"/>
                              </a:solidFill>
                              <a:latin typeface="Cambria Math" charset="0"/>
                              <a:cs typeface="Helvetica Neue Regular" charset="0"/>
                            </a:rPr>
                            <m:t>,</m:t>
                          </m:r>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𝑆</m:t>
                              </m:r>
                            </m:e>
                            <m:sub>
                              <m:r>
                                <a:rPr lang="en-US" sz="1600" smtClean="0">
                                  <a:solidFill>
                                    <a:srgbClr val="000000"/>
                                  </a:solidFill>
                                  <a:latin typeface="Cambria Math" charset="0"/>
                                  <a:cs typeface="Helvetica Neue Regular" charset="0"/>
                                </a:rPr>
                                <m:t>2</m:t>
                              </m:r>
                            </m:sub>
                          </m:sSub>
                        </m:e>
                      </m:d>
                      <m:r>
                        <a:rPr lang="en-US" sz="1600" smtClean="0">
                          <a:solidFill>
                            <a:srgbClr val="000000"/>
                          </a:solidFill>
                          <a:latin typeface="Cambria Math" charset="0"/>
                          <a:cs typeface="Helvetica Neue Regular" charset="0"/>
                        </a:rPr>
                        <m:t>=</m:t>
                      </m:r>
                      <m:f>
                        <m:fPr>
                          <m:ctrlPr>
                            <a:rPr lang="en-US" sz="1600" i="1" smtClean="0">
                              <a:solidFill>
                                <a:srgbClr val="000000"/>
                              </a:solidFill>
                              <a:latin typeface="Cambria Math" panose="02040503050406030204" pitchFamily="18" charset="0"/>
                              <a:cs typeface="Helvetica Neue Regular" charset="0"/>
                            </a:rPr>
                          </m:ctrlPr>
                        </m:fPr>
                        <m:num>
                          <m:d>
                            <m:dPr>
                              <m:ctrlPr>
                                <a:rPr lang="en-US" sz="1600" i="1" smtClean="0">
                                  <a:solidFill>
                                    <a:srgbClr val="000000"/>
                                  </a:solidFill>
                                  <a:latin typeface="Cambria Math" panose="02040503050406030204" pitchFamily="18" charset="0"/>
                                  <a:cs typeface="Helvetica Neue Regular" charset="0"/>
                                </a:rPr>
                              </m:ctrlPr>
                            </m:dPr>
                            <m:e>
                              <m:d>
                                <m:dPr>
                                  <m:begChr m:val="|"/>
                                  <m:endChr m:val="|"/>
                                  <m:ctrlPr>
                                    <a:rPr lang="en-US" sz="1600" i="1" smtClean="0">
                                      <a:solidFill>
                                        <a:srgbClr val="000000"/>
                                      </a:solidFill>
                                      <a:latin typeface="Cambria Math" panose="02040503050406030204" pitchFamily="18" charset="0"/>
                                      <a:cs typeface="Helvetica Neue Regular" charset="0"/>
                                    </a:rPr>
                                  </m:ctrlPr>
                                </m:dPr>
                                <m:e>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𝑆</m:t>
                                      </m:r>
                                    </m:e>
                                    <m:sub>
                                      <m:r>
                                        <a:rPr lang="en-US" sz="1600" smtClean="0">
                                          <a:solidFill>
                                            <a:srgbClr val="000000"/>
                                          </a:solidFill>
                                          <a:latin typeface="Cambria Math" charset="0"/>
                                          <a:cs typeface="Helvetica Neue Regular" charset="0"/>
                                        </a:rPr>
                                        <m:t>1</m:t>
                                      </m:r>
                                    </m:sub>
                                  </m:sSub>
                                </m:e>
                              </m:d>
                              <m:r>
                                <a:rPr lang="en-US" sz="1600" smtClean="0">
                                  <a:solidFill>
                                    <a:srgbClr val="000000"/>
                                  </a:solidFill>
                                  <a:latin typeface="Cambria Math" charset="0"/>
                                  <a:cs typeface="Helvetica Neue Regular" charset="0"/>
                                </a:rPr>
                                <m:t>𝐺𝑖𝑛𝑖</m:t>
                              </m:r>
                              <m:d>
                                <m:dPr>
                                  <m:ctrlPr>
                                    <a:rPr lang="en-US" sz="1600" i="1" smtClean="0">
                                      <a:solidFill>
                                        <a:srgbClr val="000000"/>
                                      </a:solidFill>
                                      <a:latin typeface="Cambria Math" panose="02040503050406030204" pitchFamily="18" charset="0"/>
                                      <a:cs typeface="Helvetica Neue Regular" charset="0"/>
                                    </a:rPr>
                                  </m:ctrlPr>
                                </m:dPr>
                                <m:e>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𝑆</m:t>
                                      </m:r>
                                    </m:e>
                                    <m:sub>
                                      <m:r>
                                        <a:rPr lang="en-US" sz="1600" smtClean="0">
                                          <a:solidFill>
                                            <a:srgbClr val="000000"/>
                                          </a:solidFill>
                                          <a:latin typeface="Cambria Math" charset="0"/>
                                          <a:cs typeface="Helvetica Neue Regular" charset="0"/>
                                        </a:rPr>
                                        <m:t>1</m:t>
                                      </m:r>
                                    </m:sub>
                                  </m:sSub>
                                </m:e>
                              </m:d>
                              <m:r>
                                <a:rPr lang="en-US" sz="1600" smtClean="0">
                                  <a:solidFill>
                                    <a:srgbClr val="000000"/>
                                  </a:solidFill>
                                  <a:latin typeface="Cambria Math" charset="0"/>
                                  <a:cs typeface="Helvetica Neue Regular" charset="0"/>
                                </a:rPr>
                                <m:t>+</m:t>
                              </m:r>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𝑆</m:t>
                                  </m:r>
                                </m:e>
                                <m:sub>
                                  <m:r>
                                    <a:rPr lang="en-US" sz="1600" smtClean="0">
                                      <a:solidFill>
                                        <a:srgbClr val="000000"/>
                                      </a:solidFill>
                                      <a:latin typeface="Cambria Math" charset="0"/>
                                      <a:cs typeface="Helvetica Neue Regular" charset="0"/>
                                    </a:rPr>
                                    <m:t>2</m:t>
                                  </m:r>
                                </m:sub>
                              </m:sSub>
                            </m:e>
                            <m:e>
                              <m:r>
                                <a:rPr lang="en-US" sz="1600" smtClean="0">
                                  <a:solidFill>
                                    <a:srgbClr val="000000"/>
                                  </a:solidFill>
                                  <a:latin typeface="Cambria Math" charset="0"/>
                                  <a:cs typeface="Helvetica Neue Regular" charset="0"/>
                                </a:rPr>
                                <m:t>𝐺𝑖𝑛𝑖</m:t>
                              </m:r>
                              <m:d>
                                <m:dPr>
                                  <m:ctrlPr>
                                    <a:rPr lang="en-US" sz="1600" i="1" smtClean="0">
                                      <a:solidFill>
                                        <a:srgbClr val="000000"/>
                                      </a:solidFill>
                                      <a:latin typeface="Cambria Math" panose="02040503050406030204" pitchFamily="18" charset="0"/>
                                      <a:cs typeface="Helvetica Neue Regular" charset="0"/>
                                    </a:rPr>
                                  </m:ctrlPr>
                                </m:dPr>
                                <m:e>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𝑆</m:t>
                                      </m:r>
                                    </m:e>
                                    <m:sub>
                                      <m:r>
                                        <a:rPr lang="en-US" sz="1600" smtClean="0">
                                          <a:solidFill>
                                            <a:srgbClr val="000000"/>
                                          </a:solidFill>
                                          <a:latin typeface="Cambria Math" charset="0"/>
                                          <a:cs typeface="Helvetica Neue Regular" charset="0"/>
                                        </a:rPr>
                                        <m:t>2</m:t>
                                      </m:r>
                                    </m:sub>
                                  </m:sSub>
                                </m:e>
                              </m:d>
                            </m:e>
                          </m:d>
                        </m:num>
                        <m:den>
                          <m:d>
                            <m:dPr>
                              <m:begChr m:val="|"/>
                              <m:endChr m:val="|"/>
                              <m:ctrlPr>
                                <a:rPr lang="en-US" sz="1600" i="1" smtClean="0">
                                  <a:solidFill>
                                    <a:srgbClr val="000000"/>
                                  </a:solidFill>
                                  <a:latin typeface="Cambria Math" panose="02040503050406030204" pitchFamily="18" charset="0"/>
                                  <a:cs typeface="Helvetica Neue Regular" charset="0"/>
                                </a:rPr>
                              </m:ctrlPr>
                            </m:dPr>
                            <m:e>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𝑆</m:t>
                                  </m:r>
                                </m:e>
                                <m:sub>
                                  <m:r>
                                    <a:rPr lang="en-US" sz="1600" smtClean="0">
                                      <a:solidFill>
                                        <a:srgbClr val="000000"/>
                                      </a:solidFill>
                                      <a:latin typeface="Cambria Math" charset="0"/>
                                      <a:cs typeface="Helvetica Neue Regular" charset="0"/>
                                    </a:rPr>
                                    <m:t>1</m:t>
                                  </m:r>
                                </m:sub>
                              </m:sSub>
                            </m:e>
                          </m:d>
                          <m:r>
                            <a:rPr lang="en-US" sz="1600" smtClean="0">
                              <a:solidFill>
                                <a:srgbClr val="000000"/>
                              </a:solidFill>
                              <a:latin typeface="Cambria Math" charset="0"/>
                              <a:cs typeface="Helvetica Neue Regular" charset="0"/>
                            </a:rPr>
                            <m:t>+</m:t>
                          </m:r>
                          <m:d>
                            <m:dPr>
                              <m:begChr m:val="|"/>
                              <m:endChr m:val="|"/>
                              <m:ctrlPr>
                                <a:rPr lang="en-US" sz="1600" i="1" smtClean="0">
                                  <a:solidFill>
                                    <a:srgbClr val="000000"/>
                                  </a:solidFill>
                                  <a:latin typeface="Cambria Math" panose="02040503050406030204" pitchFamily="18" charset="0"/>
                                  <a:cs typeface="Helvetica Neue Regular" charset="0"/>
                                </a:rPr>
                              </m:ctrlPr>
                            </m:dPr>
                            <m:e>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𝑆</m:t>
                                  </m:r>
                                </m:e>
                                <m:sub>
                                  <m:r>
                                    <a:rPr lang="en-US" sz="1600" smtClean="0">
                                      <a:solidFill>
                                        <a:srgbClr val="000000"/>
                                      </a:solidFill>
                                      <a:latin typeface="Cambria Math" charset="0"/>
                                      <a:cs typeface="Helvetica Neue Regular" charset="0"/>
                                    </a:rPr>
                                    <m:t>2</m:t>
                                  </m:r>
                                </m:sub>
                              </m:sSub>
                            </m:e>
                          </m:d>
                        </m:den>
                      </m:f>
                    </m:oMath>
                  </m:oMathPara>
                </a14:m>
                <a:endParaRPr lang="en-US" sz="1600" dirty="0">
                  <a:solidFill>
                    <a:srgbClr val="000000"/>
                  </a:solidFill>
                  <a:latin typeface="Helvetica Neue Regular" charset="0"/>
                  <a:cs typeface="Helvetica Neue Regular"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3058098" y="3672751"/>
                <a:ext cx="4112472" cy="661784"/>
              </a:xfrm>
              <a:prstGeom prst="rect">
                <a:avLst/>
              </a:prstGeom>
              <a:blipFill rotWithShape="0">
                <a:blip r:embed="rId8"/>
                <a:stretch>
                  <a:fillRect/>
                </a:stretch>
              </a:blipFill>
            </p:spPr>
            <p:txBody>
              <a:bodyPr/>
              <a:lstStyle/>
              <a:p>
                <a:r>
                  <a:rPr lang="en-US">
                    <a:noFill/>
                  </a:rPr>
                  <a:t> </a:t>
                </a:r>
              </a:p>
            </p:txBody>
          </p:sp>
        </mc:Fallback>
      </mc:AlternateContent>
      <p:sp>
        <p:nvSpPr>
          <p:cNvPr id="17" name="TextBox 16"/>
          <p:cNvSpPr txBox="1"/>
          <p:nvPr/>
        </p:nvSpPr>
        <p:spPr>
          <a:xfrm>
            <a:off x="1080655" y="4396602"/>
            <a:ext cx="1439305" cy="33855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Decision tree </a:t>
            </a:r>
          </a:p>
        </p:txBody>
      </p:sp>
      <p:graphicFrame>
        <p:nvGraphicFramePr>
          <p:cNvPr id="20" name="Table 19"/>
          <p:cNvGraphicFramePr>
            <a:graphicFrameLocks noGrp="1"/>
          </p:cNvGraphicFramePr>
          <p:nvPr/>
        </p:nvGraphicFramePr>
        <p:xfrm>
          <a:off x="3311604" y="204036"/>
          <a:ext cx="1002613" cy="564068"/>
        </p:xfrm>
        <a:graphic>
          <a:graphicData uri="http://schemas.openxmlformats.org/drawingml/2006/table">
            <a:tbl>
              <a:tblPr firstRow="1" bandRow="1">
                <a:tableStyleId>{2D5ABB26-0587-4C30-8999-92F81FD0307C}</a:tableStyleId>
              </a:tblPr>
              <a:tblGrid>
                <a:gridCol w="308532">
                  <a:extLst>
                    <a:ext uri="{9D8B030D-6E8A-4147-A177-3AD203B41FA5}">
                      <a16:colId xmlns:a16="http://schemas.microsoft.com/office/drawing/2014/main" val="20000"/>
                    </a:ext>
                  </a:extLst>
                </a:gridCol>
                <a:gridCol w="694081">
                  <a:extLst>
                    <a:ext uri="{9D8B030D-6E8A-4147-A177-3AD203B41FA5}">
                      <a16:colId xmlns:a16="http://schemas.microsoft.com/office/drawing/2014/main" val="20001"/>
                    </a:ext>
                  </a:extLst>
                </a:gridCol>
              </a:tblGrid>
              <a:tr h="278513">
                <a:tc>
                  <a:txBody>
                    <a:bodyPr/>
                    <a:lstStyle/>
                    <a:p>
                      <a:r>
                        <a:rPr lang="en-US" sz="1400" b="0" i="0" dirty="0">
                          <a:solidFill>
                            <a:srgbClr val="C00000"/>
                          </a:solidFill>
                          <a:latin typeface="Helvetica Neue Regular" charset="0"/>
                        </a:rPr>
                        <a:t>B</a:t>
                      </a:r>
                    </a:p>
                  </a:txBody>
                  <a:tcPr marL="68674" marR="68674" marT="34337" marB="343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dirty="0">
                          <a:solidFill>
                            <a:srgbClr val="C00000"/>
                          </a:solidFill>
                          <a:latin typeface="Helvetica Neue Regular" charset="0"/>
                        </a:rPr>
                        <a:t>PIT</a:t>
                      </a:r>
                    </a:p>
                  </a:txBody>
                  <a:tcPr marL="68674" marR="68674" marT="34337" marB="343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78513">
                <a:tc>
                  <a:txBody>
                    <a:bodyPr/>
                    <a:lstStyle/>
                    <a:p>
                      <a:r>
                        <a:rPr lang="en-US" sz="1400" b="0" i="0" dirty="0">
                          <a:solidFill>
                            <a:schemeClr val="accent1"/>
                          </a:solidFill>
                          <a:latin typeface="Helvetica Neue Regular" charset="0"/>
                        </a:rPr>
                        <a:t>E</a:t>
                      </a:r>
                    </a:p>
                  </a:txBody>
                  <a:tcPr marL="68674" marR="68674" marT="34337" marB="343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dirty="0">
                          <a:solidFill>
                            <a:schemeClr val="accent1"/>
                          </a:solidFill>
                          <a:latin typeface="Helvetica Neue Regular" charset="0"/>
                        </a:rPr>
                        <a:t>CHA</a:t>
                      </a:r>
                    </a:p>
                  </a:txBody>
                  <a:tcPr marL="68674" marR="68674" marT="34337" marB="343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1" name="TextBox 20">
            <a:extLst>
              <a:ext uri="{FF2B5EF4-FFF2-40B4-BE49-F238E27FC236}">
                <a16:creationId xmlns:a16="http://schemas.microsoft.com/office/drawing/2014/main" id="{1E267109-9412-CF4F-82A7-C92B42358069}"/>
              </a:ext>
            </a:extLst>
          </p:cNvPr>
          <p:cNvSpPr txBox="1"/>
          <p:nvPr/>
        </p:nvSpPr>
        <p:spPr>
          <a:xfrm>
            <a:off x="4392237" y="1092642"/>
            <a:ext cx="125034" cy="24622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0" tIns="0" rIns="0" bIns="0" rtlCol="0">
            <a:spAutoFit/>
          </a:bodyPr>
          <a:lstStyle>
            <a:defPPr>
              <a:defRPr lang="en-US"/>
            </a:defPPr>
            <a:lvl1pPr defTabSz="430213">
              <a:spcAft>
                <a:spcPts val="400"/>
              </a:spcAft>
              <a:buSzPct val="100000"/>
              <a:defRPr sz="1600">
                <a:solidFill>
                  <a:srgbClr val="000000"/>
                </a:solidFill>
                <a:latin typeface="Helvetica Neue Regular" charset="0"/>
                <a:cs typeface="Helvetica Neue Regular" charset="0"/>
              </a:defRPr>
            </a:lvl1pPr>
          </a:lstStyle>
          <a:p>
            <a:r>
              <a:rPr lang="en-US" dirty="0"/>
              <a:t>X</a:t>
            </a:r>
          </a:p>
        </p:txBody>
      </p:sp>
      <p:sp>
        <p:nvSpPr>
          <p:cNvPr id="22" name="TextBox 21">
            <a:extLst>
              <a:ext uri="{FF2B5EF4-FFF2-40B4-BE49-F238E27FC236}">
                <a16:creationId xmlns:a16="http://schemas.microsoft.com/office/drawing/2014/main" id="{2845B591-348B-2C4A-81EB-A79BD8CF3BE2}"/>
              </a:ext>
            </a:extLst>
          </p:cNvPr>
          <p:cNvSpPr txBox="1"/>
          <p:nvPr/>
        </p:nvSpPr>
        <p:spPr>
          <a:xfrm>
            <a:off x="4389962" y="1331912"/>
            <a:ext cx="125034" cy="24622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0" tIns="0" rIns="0" bIns="0" rtlCol="0">
            <a:spAutoFit/>
          </a:bodyPr>
          <a:lstStyle>
            <a:defPPr>
              <a:defRPr lang="en-US"/>
            </a:defPPr>
            <a:lvl1pPr defTabSz="430213">
              <a:spcAft>
                <a:spcPts val="400"/>
              </a:spcAft>
              <a:buSzPct val="100000"/>
              <a:defRPr sz="1600">
                <a:solidFill>
                  <a:srgbClr val="000000"/>
                </a:solidFill>
                <a:latin typeface="Helvetica Neue Regular" charset="0"/>
                <a:cs typeface="Helvetica Neue Regular" charset="0"/>
              </a:defRPr>
            </a:lvl1pPr>
          </a:lstStyle>
          <a:p>
            <a:r>
              <a:rPr lang="en-US" dirty="0"/>
              <a:t>X</a:t>
            </a:r>
          </a:p>
        </p:txBody>
      </p:sp>
      <p:sp>
        <p:nvSpPr>
          <p:cNvPr id="23" name="TextBox 22">
            <a:extLst>
              <a:ext uri="{FF2B5EF4-FFF2-40B4-BE49-F238E27FC236}">
                <a16:creationId xmlns:a16="http://schemas.microsoft.com/office/drawing/2014/main" id="{2621C8A2-2C6B-BA4C-AB90-86ACD7EE352F}"/>
              </a:ext>
            </a:extLst>
          </p:cNvPr>
          <p:cNvSpPr txBox="1"/>
          <p:nvPr/>
        </p:nvSpPr>
        <p:spPr>
          <a:xfrm>
            <a:off x="4398070" y="1552870"/>
            <a:ext cx="125034" cy="24622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0" tIns="0" rIns="0" bIns="0" rtlCol="0">
            <a:spAutoFit/>
          </a:bodyPr>
          <a:lstStyle>
            <a:defPPr>
              <a:defRPr lang="en-US"/>
            </a:defPPr>
            <a:lvl1pPr defTabSz="430213">
              <a:spcAft>
                <a:spcPts val="400"/>
              </a:spcAft>
              <a:buSzPct val="100000"/>
              <a:defRPr sz="1600">
                <a:solidFill>
                  <a:srgbClr val="000000"/>
                </a:solidFill>
                <a:latin typeface="Helvetica Neue Regular" charset="0"/>
                <a:cs typeface="Helvetica Neue Regular" charset="0"/>
              </a:defRPr>
            </a:lvl1pPr>
          </a:lstStyle>
          <a:p>
            <a:r>
              <a:rPr lang="en-US" dirty="0"/>
              <a:t>X</a:t>
            </a:r>
          </a:p>
        </p:txBody>
      </p:sp>
      <p:sp>
        <p:nvSpPr>
          <p:cNvPr id="27" name="TextBox 26">
            <a:extLst>
              <a:ext uri="{FF2B5EF4-FFF2-40B4-BE49-F238E27FC236}">
                <a16:creationId xmlns:a16="http://schemas.microsoft.com/office/drawing/2014/main" id="{09FE3191-752C-904D-AD30-79648C7C0D2B}"/>
              </a:ext>
            </a:extLst>
          </p:cNvPr>
          <p:cNvSpPr txBox="1"/>
          <p:nvPr/>
        </p:nvSpPr>
        <p:spPr>
          <a:xfrm>
            <a:off x="4396364" y="1752369"/>
            <a:ext cx="125034" cy="24622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0" tIns="0" rIns="0" bIns="0"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X</a:t>
            </a:r>
          </a:p>
        </p:txBody>
      </p:sp>
    </p:spTree>
    <p:extLst>
      <p:ext uri="{BB962C8B-B14F-4D97-AF65-F5344CB8AC3E}">
        <p14:creationId xmlns:p14="http://schemas.microsoft.com/office/powerpoint/2010/main" val="22183480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complex is exact REQ? </a:t>
            </a:r>
          </a:p>
        </p:txBody>
      </p:sp>
      <p:sp>
        <p:nvSpPr>
          <p:cNvPr id="5" name="Content Placeholder 4"/>
          <p:cNvSpPr>
            <a:spLocks noGrp="1"/>
          </p:cNvSpPr>
          <p:nvPr>
            <p:ph sz="quarter" idx="12"/>
          </p:nvPr>
        </p:nvSpPr>
        <p:spPr/>
        <p:txBody>
          <a:bodyPr/>
          <a:lstStyle/>
          <a:p>
            <a:r>
              <a:rPr lang="en-US" dirty="0">
                <a:solidFill>
                  <a:srgbClr val="285096"/>
                </a:solidFill>
              </a:rPr>
              <a:t>[Weiss </a:t>
            </a:r>
            <a:r>
              <a:rPr lang="en-US" dirty="0">
                <a:solidFill>
                  <a:srgbClr val="285096"/>
                </a:solidFill>
                <a:latin typeface="Helvetica Neue" charset="0"/>
                <a:ea typeface="Helvetica Neue" charset="0"/>
                <a:cs typeface="Helvetica Neue" charset="0"/>
              </a:rPr>
              <a:t>et al.,</a:t>
            </a:r>
            <a:r>
              <a:rPr lang="en-US" dirty="0">
                <a:solidFill>
                  <a:srgbClr val="285096"/>
                </a:solidFill>
              </a:rPr>
              <a:t> 2017]</a:t>
            </a:r>
          </a:p>
        </p:txBody>
      </p:sp>
      <mc:AlternateContent xmlns:mc="http://schemas.openxmlformats.org/markup-compatibility/2006" xmlns:a14="http://schemas.microsoft.com/office/drawing/2010/main">
        <mc:Choice Requires="a14">
          <p:sp>
            <p:nvSpPr>
              <p:cNvPr id="7" name="TextBox 6"/>
              <p:cNvSpPr txBox="1"/>
              <p:nvPr/>
            </p:nvSpPr>
            <p:spPr>
              <a:xfrm>
                <a:off x="4940531" y="1732833"/>
                <a:ext cx="1728358" cy="400110"/>
              </a:xfrm>
              <a:prstGeom prst="rect">
                <a:avLst/>
              </a:prstGeom>
              <a:noFill/>
            </p:spPr>
            <p:txBody>
              <a:bodyPr wrap="none" rtlCol="0">
                <a:spAutoFit/>
              </a:bodyPr>
              <a:lstStyle/>
              <a:p>
                <a:pPr marL="0" defTabSz="430213">
                  <a:spcAft>
                    <a:spcPts val="400"/>
                  </a:spcAft>
                  <a:buSzPct val="100000"/>
                </a:pPr>
                <a14:m>
                  <m:oMath xmlns:m="http://schemas.openxmlformats.org/officeDocument/2006/math">
                    <m:r>
                      <a:rPr lang="en-US" sz="2000" i="1" smtClean="0">
                        <a:solidFill>
                          <a:srgbClr val="000000"/>
                        </a:solidFill>
                        <a:latin typeface="Cambria Math" charset="0"/>
                        <a:ea typeface="Cambria Math" charset="0"/>
                        <a:cs typeface="Cambria Math" charset="0"/>
                      </a:rPr>
                      <m:t>⋈</m:t>
                    </m:r>
                  </m:oMath>
                </a14:m>
                <a:r>
                  <a:rPr lang="en-US" sz="2000" dirty="0">
                    <a:solidFill>
                      <a:srgbClr val="000000"/>
                    </a:solidFill>
                    <a:latin typeface="Helvetica Neue Regular" charset="0"/>
                    <a:cs typeface="Helvetica Neue Regular" charset="0"/>
                  </a:rPr>
                  <a:t> natural join</a:t>
                </a:r>
              </a:p>
            </p:txBody>
          </p:sp>
        </mc:Choice>
        <mc:Fallback xmlns="">
          <p:sp>
            <p:nvSpPr>
              <p:cNvPr id="7" name="TextBox 6"/>
              <p:cNvSpPr txBox="1">
                <a:spLocks noRot="1" noChangeAspect="1" noMove="1" noResize="1" noEditPoints="1" noAdjustHandles="1" noChangeArrowheads="1" noChangeShapeType="1" noTextEdit="1"/>
              </p:cNvSpPr>
              <p:nvPr/>
            </p:nvSpPr>
            <p:spPr>
              <a:xfrm>
                <a:off x="4940531" y="1732833"/>
                <a:ext cx="1728358" cy="400110"/>
              </a:xfrm>
              <a:prstGeom prst="rect">
                <a:avLst/>
              </a:prstGeom>
              <a:blipFill rotWithShape="0">
                <a:blip r:embed="rId2"/>
                <a:stretch>
                  <a:fillRect t="-7576" r="-2465"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963944" y="1049491"/>
                <a:ext cx="2765437" cy="400110"/>
              </a:xfrm>
              <a:prstGeom prst="rect">
                <a:avLst/>
              </a:prstGeom>
              <a:noFill/>
            </p:spPr>
            <p:txBody>
              <a:bodyPr wrap="none" rtlCol="0">
                <a:spAutoFit/>
              </a:bodyPr>
              <a:lstStyle/>
              <a:p>
                <a:pPr marL="0" defTabSz="430213">
                  <a:spcAft>
                    <a:spcPts val="400"/>
                  </a:spcAft>
                  <a:buSzPct val="100000"/>
                </a:pPr>
                <a14:m>
                  <m:oMath xmlns:m="http://schemas.openxmlformats.org/officeDocument/2006/math">
                    <m:r>
                      <a:rPr lang="en-US" sz="2000" b="0" i="1" smtClean="0">
                        <a:solidFill>
                          <a:srgbClr val="000000"/>
                        </a:solidFill>
                        <a:latin typeface="Cambria Math" charset="0"/>
                        <a:ea typeface="Cambria Math" charset="0"/>
                        <a:cs typeface="Cambria Math" charset="0"/>
                      </a:rPr>
                      <m:t>𝜎</m:t>
                    </m:r>
                  </m:oMath>
                </a14:m>
                <a:r>
                  <a:rPr lang="en-US" sz="2000" dirty="0">
                    <a:solidFill>
                      <a:srgbClr val="000000"/>
                    </a:solidFill>
                    <a:latin typeface="Helvetica Neue Regular" charset="0"/>
                    <a:cs typeface="Helvetica Neue Regular" charset="0"/>
                  </a:rPr>
                  <a:t> selection </a:t>
                </a:r>
                <a14:m>
                  <m:oMath xmlns:m="http://schemas.openxmlformats.org/officeDocument/2006/math">
                    <m:r>
                      <a:rPr lang="en-US" sz="2000" smtClean="0">
                        <a:solidFill>
                          <a:srgbClr val="000000"/>
                        </a:solidFill>
                        <a:latin typeface="Cambria Math" charset="0"/>
                        <a:cs typeface="Helvetica Neue Regular" charset="0"/>
                      </a:rPr>
                      <m:t>{=,≠,≥,≤}</m:t>
                    </m:r>
                  </m:oMath>
                </a14:m>
                <a:endParaRPr lang="en-US" sz="2000" dirty="0">
                  <a:solidFill>
                    <a:srgbClr val="000000"/>
                  </a:solidFill>
                  <a:latin typeface="Helvetica Neue Regular" charset="0"/>
                  <a:cs typeface="Helvetica Neue Regular"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963944" y="1049491"/>
                <a:ext cx="2765437" cy="400110"/>
              </a:xfrm>
              <a:prstGeom prst="rect">
                <a:avLst/>
              </a:prstGeom>
              <a:blipFill rotWithShape="0">
                <a:blip r:embed="rId3"/>
                <a:stretch>
                  <a:fillRect t="-7576" r="-220"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963944" y="1371315"/>
                <a:ext cx="1554528" cy="400110"/>
              </a:xfrm>
              <a:prstGeom prst="rect">
                <a:avLst/>
              </a:prstGeom>
              <a:noFill/>
            </p:spPr>
            <p:txBody>
              <a:bodyPr wrap="none" rtlCol="0">
                <a:spAutoFit/>
              </a:bodyPr>
              <a:lstStyle/>
              <a:p>
                <a:pPr marL="0" defTabSz="430213">
                  <a:spcAft>
                    <a:spcPts val="400"/>
                  </a:spcAft>
                  <a:buSzPct val="100000"/>
                </a:pPr>
                <a14:m>
                  <m:oMath xmlns:m="http://schemas.openxmlformats.org/officeDocument/2006/math">
                    <m:r>
                      <a:rPr lang="en-US" sz="2000" smtClean="0">
                        <a:solidFill>
                          <a:srgbClr val="000000"/>
                        </a:solidFill>
                        <a:latin typeface="Cambria Math" charset="0"/>
                        <a:cs typeface="Helvetica Neue Regular" charset="0"/>
                      </a:rPr>
                      <m:t>𝜋</m:t>
                    </m:r>
                  </m:oMath>
                </a14:m>
                <a:r>
                  <a:rPr lang="en-US" sz="2000" dirty="0">
                    <a:solidFill>
                      <a:srgbClr val="000000"/>
                    </a:solidFill>
                    <a:latin typeface="Helvetica Neue Regular" charset="0"/>
                    <a:cs typeface="Helvetica Neue Regular" charset="0"/>
                  </a:rPr>
                  <a:t> projection</a:t>
                </a:r>
              </a:p>
            </p:txBody>
          </p:sp>
        </mc:Choice>
        <mc:Fallback xmlns="">
          <p:sp>
            <p:nvSpPr>
              <p:cNvPr id="9" name="TextBox 8"/>
              <p:cNvSpPr txBox="1">
                <a:spLocks noRot="1" noChangeAspect="1" noMove="1" noResize="1" noEditPoints="1" noAdjustHandles="1" noChangeArrowheads="1" noChangeShapeType="1" noTextEdit="1"/>
              </p:cNvSpPr>
              <p:nvPr/>
            </p:nvSpPr>
            <p:spPr>
              <a:xfrm>
                <a:off x="4963944" y="1371315"/>
                <a:ext cx="1554528" cy="400110"/>
              </a:xfrm>
              <a:prstGeom prst="rect">
                <a:avLst/>
              </a:prstGeom>
              <a:blipFill rotWithShape="0">
                <a:blip r:embed="rId4"/>
                <a:stretch>
                  <a:fillRect t="-9091" r="-3529" b="-25758"/>
                </a:stretch>
              </a:blipFill>
            </p:spPr>
            <p:txBody>
              <a:bodyPr/>
              <a:lstStyle/>
              <a:p>
                <a:r>
                  <a:rPr lang="en-US">
                    <a:noFill/>
                  </a:rPr>
                  <a:t> </a:t>
                </a:r>
              </a:p>
            </p:txBody>
          </p:sp>
        </mc:Fallback>
      </mc:AlternateContent>
      <p:sp>
        <p:nvSpPr>
          <p:cNvPr id="15" name="Rectangle 14"/>
          <p:cNvSpPr/>
          <p:nvPr/>
        </p:nvSpPr>
        <p:spPr>
          <a:xfrm>
            <a:off x="3434122" y="2483723"/>
            <a:ext cx="1872943" cy="4870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REQ</a:t>
            </a:r>
          </a:p>
        </p:txBody>
      </p:sp>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50767" y="921190"/>
            <a:ext cx="834733" cy="834733"/>
          </a:xfrm>
          <a:prstGeom prst="rect">
            <a:avLst/>
          </a:prstGeom>
        </p:spPr>
      </p:pic>
      <p:cxnSp>
        <p:nvCxnSpPr>
          <p:cNvPr id="18" name="Straight Arrow Connector 17"/>
          <p:cNvCxnSpPr>
            <a:stCxn id="17" idx="2"/>
            <a:endCxn id="15" idx="0"/>
          </p:cNvCxnSpPr>
          <p:nvPr/>
        </p:nvCxnSpPr>
        <p:spPr>
          <a:xfrm>
            <a:off x="4368134" y="1755923"/>
            <a:ext cx="2460" cy="72780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6241077" y="2270008"/>
                <a:ext cx="2633157" cy="93358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defTabSz="430213">
                  <a:spcAft>
                    <a:spcPts val="400"/>
                  </a:spcAft>
                  <a:buSzPct val="100000"/>
                </a:pPr>
                <a14:m>
                  <m:oMath xmlns:m="http://schemas.openxmlformats.org/officeDocument/2006/math">
                    <m:r>
                      <a:rPr lang="en-US" sz="1600" smtClean="0">
                        <a:solidFill>
                          <a:srgbClr val="000000"/>
                        </a:solidFill>
                        <a:latin typeface="Cambria Math" charset="0"/>
                        <a:cs typeface="Helvetica Neue Regular" charset="0"/>
                      </a:rPr>
                      <m:t>𝑄</m:t>
                    </m:r>
                  </m:oMath>
                </a14:m>
                <a:r>
                  <a:rPr lang="en-US" sz="1600" dirty="0">
                    <a:solidFill>
                      <a:srgbClr val="000000"/>
                    </a:solidFill>
                    <a:latin typeface="Helvetica Neue Regular" charset="0"/>
                    <a:cs typeface="Helvetica Neue Regular" charset="0"/>
                  </a:rPr>
                  <a:t> such that results contain</a:t>
                </a:r>
              </a:p>
              <a:p>
                <a:pPr marL="285750" indent="-285750" defTabSz="430213">
                  <a:spcAft>
                    <a:spcPts val="400"/>
                  </a:spcAft>
                  <a:buSzPct val="100000"/>
                  <a:buFont typeface="Arial" charset="0"/>
                  <a:buChar char="•"/>
                </a:pPr>
                <a:r>
                  <a:rPr lang="en-US" sz="1600" dirty="0">
                    <a:solidFill>
                      <a:srgbClr val="000000"/>
                    </a:solidFill>
                    <a:latin typeface="Helvetica Neue Regular" charset="0"/>
                    <a:cs typeface="Helvetica Neue Regular" charset="0"/>
                  </a:rPr>
                  <a:t>All positive examples </a:t>
                </a:r>
              </a:p>
              <a:p>
                <a:pPr marL="285750" indent="-285750" defTabSz="430213">
                  <a:spcAft>
                    <a:spcPts val="400"/>
                  </a:spcAft>
                  <a:buSzPct val="100000"/>
                  <a:buFont typeface="Arial" charset="0"/>
                  <a:buChar char="•"/>
                </a:pPr>
                <a:r>
                  <a:rPr lang="en-US" sz="1600" dirty="0">
                    <a:solidFill>
                      <a:srgbClr val="000000"/>
                    </a:solidFill>
                    <a:latin typeface="Helvetica Neue Regular" charset="0"/>
                    <a:cs typeface="Helvetica Neue Regular" charset="0"/>
                  </a:rPr>
                  <a:t>No negative example </a:t>
                </a:r>
                <a:endParaRPr lang="en-US" sz="1600" dirty="0">
                  <a:solidFill>
                    <a:srgbClr val="000000"/>
                  </a:solidFill>
                  <a:latin typeface="Cambria Math" charset="0"/>
                  <a:cs typeface="Helvetica Neue Regular"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6241077" y="2270008"/>
                <a:ext cx="2633157" cy="933589"/>
              </a:xfrm>
              <a:prstGeom prst="rect">
                <a:avLst/>
              </a:prstGeom>
              <a:blipFill rotWithShape="0">
                <a:blip r:embed="rId6"/>
                <a:stretch>
                  <a:fillRect l="-459" t="-633" b="-5063"/>
                </a:stretch>
              </a:blipFill>
            </p:spPr>
            <p:txBody>
              <a:bodyPr/>
              <a:lstStyle/>
              <a:p>
                <a:r>
                  <a:rPr lang="en-US">
                    <a:noFill/>
                  </a:rPr>
                  <a:t> </a:t>
                </a:r>
              </a:p>
            </p:txBody>
          </p:sp>
        </mc:Fallback>
      </mc:AlternateContent>
      <p:cxnSp>
        <p:nvCxnSpPr>
          <p:cNvPr id="21" name="Straight Arrow Connector 20"/>
          <p:cNvCxnSpPr>
            <a:stCxn id="15" idx="3"/>
            <a:endCxn id="20" idx="1"/>
          </p:cNvCxnSpPr>
          <p:nvPr/>
        </p:nvCxnSpPr>
        <p:spPr>
          <a:xfrm>
            <a:off x="5307065" y="2727261"/>
            <a:ext cx="934012" cy="9542"/>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2" name="Rectangle 21"/>
              <p:cNvSpPr/>
              <p:nvPr/>
            </p:nvSpPr>
            <p:spPr>
              <a:xfrm>
                <a:off x="414769" y="2404094"/>
                <a:ext cx="2497158" cy="646331"/>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14:m>
                  <m:oMath xmlns:m="http://schemas.openxmlformats.org/officeDocument/2006/math">
                    <m:sSup>
                      <m:sSupPr>
                        <m:ctrlPr>
                          <a:rPr lang="en-US" b="0" i="1" smtClean="0">
                            <a:solidFill>
                              <a:schemeClr val="accent6"/>
                            </a:solidFill>
                            <a:latin typeface="Cambria Math" panose="02040503050406030204" pitchFamily="18" charset="0"/>
                          </a:rPr>
                        </m:ctrlPr>
                      </m:sSupPr>
                      <m:e>
                        <m:r>
                          <a:rPr lang="en-US" b="0" i="1" smtClean="0">
                            <a:solidFill>
                              <a:schemeClr val="accent6"/>
                            </a:solidFill>
                            <a:latin typeface="Cambria Math" charset="0"/>
                          </a:rPr>
                          <m:t>𝐸</m:t>
                        </m:r>
                      </m:e>
                      <m:sup>
                        <m:r>
                          <a:rPr lang="en-US" b="0" i="1" smtClean="0">
                            <a:solidFill>
                              <a:schemeClr val="accent6"/>
                            </a:solidFill>
                            <a:latin typeface="Cambria Math" charset="0"/>
                          </a:rPr>
                          <m:t>+</m:t>
                        </m:r>
                      </m:sup>
                    </m:sSup>
                  </m:oMath>
                </a14:m>
                <a:r>
                  <a:rPr lang="en-US" dirty="0">
                    <a:solidFill>
                      <a:schemeClr val="accent6"/>
                    </a:solidFill>
                    <a:latin typeface="Helvetica Neue Regular" charset="0"/>
                  </a:rPr>
                  <a:t> Positive examples </a:t>
                </a:r>
                <a:endParaRPr lang="en-US" dirty="0">
                  <a:solidFill>
                    <a:srgbClr val="000000"/>
                  </a:solidFill>
                  <a:latin typeface="Helvetica Neue Regular" charset="0"/>
                </a:endParaRPr>
              </a:p>
              <a:p>
                <a14:m>
                  <m:oMath xmlns:m="http://schemas.openxmlformats.org/officeDocument/2006/math">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charset="0"/>
                          </a:rPr>
                          <m:t>𝐸</m:t>
                        </m:r>
                      </m:e>
                      <m:sup>
                        <m:r>
                          <a:rPr lang="en-US" b="0" i="1" smtClean="0">
                            <a:solidFill>
                              <a:srgbClr val="C00000"/>
                            </a:solidFill>
                            <a:latin typeface="Cambria Math" charset="0"/>
                          </a:rPr>
                          <m:t>−</m:t>
                        </m:r>
                      </m:sup>
                    </m:sSup>
                  </m:oMath>
                </a14:m>
                <a:r>
                  <a:rPr lang="en-US" dirty="0">
                    <a:solidFill>
                      <a:srgbClr val="C00000"/>
                    </a:solidFill>
                    <a:latin typeface="Helvetica Neue Regular" charset="0"/>
                  </a:rPr>
                  <a:t> Negative examples</a:t>
                </a:r>
              </a:p>
            </p:txBody>
          </p:sp>
        </mc:Choice>
        <mc:Fallback xmlns="">
          <p:sp>
            <p:nvSpPr>
              <p:cNvPr id="22" name="Rectangle 21"/>
              <p:cNvSpPr>
                <a:spLocks noRot="1" noChangeAspect="1" noMove="1" noResize="1" noEditPoints="1" noAdjustHandles="1" noChangeArrowheads="1" noChangeShapeType="1" noTextEdit="1"/>
              </p:cNvSpPr>
              <p:nvPr/>
            </p:nvSpPr>
            <p:spPr>
              <a:xfrm>
                <a:off x="414769" y="2404094"/>
                <a:ext cx="2497158" cy="646331"/>
              </a:xfrm>
              <a:prstGeom prst="rect">
                <a:avLst/>
              </a:prstGeom>
              <a:blipFill rotWithShape="0">
                <a:blip r:embed="rId7"/>
                <a:stretch>
                  <a:fillRect t="-2727" r="-725" b="-11818"/>
                </a:stretch>
              </a:blipFill>
            </p:spPr>
            <p:txBody>
              <a:bodyPr/>
              <a:lstStyle/>
              <a:p>
                <a:r>
                  <a:rPr lang="en-US">
                    <a:noFill/>
                  </a:rPr>
                  <a:t> </a:t>
                </a:r>
              </a:p>
            </p:txBody>
          </p:sp>
        </mc:Fallback>
      </mc:AlternateContent>
      <p:cxnSp>
        <p:nvCxnSpPr>
          <p:cNvPr id="23" name="Straight Arrow Connector 22"/>
          <p:cNvCxnSpPr>
            <a:stCxn id="22" idx="3"/>
            <a:endCxn id="15" idx="1"/>
          </p:cNvCxnSpPr>
          <p:nvPr/>
        </p:nvCxnSpPr>
        <p:spPr>
          <a:xfrm>
            <a:off x="2911927" y="2727260"/>
            <a:ext cx="522195" cy="1"/>
          </a:xfrm>
          <a:prstGeom prst="straightConnector1">
            <a:avLst/>
          </a:prstGeom>
          <a:ln w="12700" cmpd="sng">
            <a:solidFill>
              <a:schemeClr val="tx1"/>
            </a:solidFill>
            <a:prstDash val="solid"/>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2776535" y="1028123"/>
                <a:ext cx="1266309" cy="338554"/>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Database </a:t>
                </a:r>
                <a14:m>
                  <m:oMath xmlns:m="http://schemas.openxmlformats.org/officeDocument/2006/math">
                    <m:r>
                      <a:rPr lang="en-US" sz="1600" smtClean="0">
                        <a:solidFill>
                          <a:srgbClr val="000000"/>
                        </a:solidFill>
                        <a:latin typeface="Cambria Math" charset="0"/>
                        <a:cs typeface="Helvetica Neue Regular" charset="0"/>
                      </a:rPr>
                      <m:t>𝐷</m:t>
                    </m:r>
                  </m:oMath>
                </a14:m>
                <a:endParaRPr lang="en-US" sz="1600" dirty="0">
                  <a:solidFill>
                    <a:srgbClr val="000000"/>
                  </a:solidFill>
                  <a:latin typeface="Helvetica Neue Regular" charset="0"/>
                  <a:cs typeface="Helvetica Neue Regular"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2776535" y="1028123"/>
                <a:ext cx="1266309" cy="338554"/>
              </a:xfrm>
              <a:prstGeom prst="rect">
                <a:avLst/>
              </a:prstGeom>
              <a:blipFill rotWithShape="0">
                <a:blip r:embed="rId8"/>
                <a:stretch>
                  <a:fillRect l="-2404" t="-5455" b="-23636"/>
                </a:stretch>
              </a:blipFill>
            </p:spPr>
            <p:txBody>
              <a:bodyPr/>
              <a:lstStyle/>
              <a:p>
                <a:r>
                  <a:rPr lang="en-US">
                    <a:noFill/>
                  </a:rPr>
                  <a:t> </a:t>
                </a:r>
              </a:p>
            </p:txBody>
          </p:sp>
        </mc:Fallback>
      </mc:AlternateContent>
      <p:sp>
        <p:nvSpPr>
          <p:cNvPr id="48" name="TextBox 47"/>
          <p:cNvSpPr txBox="1"/>
          <p:nvPr/>
        </p:nvSpPr>
        <p:spPr>
          <a:xfrm>
            <a:off x="4940531" y="787736"/>
            <a:ext cx="2180405" cy="338554"/>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Relational Operators: </a:t>
            </a:r>
          </a:p>
        </p:txBody>
      </p:sp>
      <p:sp>
        <p:nvSpPr>
          <p:cNvPr id="49" name="Rounded Rectangle 48"/>
          <p:cNvSpPr/>
          <p:nvPr/>
        </p:nvSpPr>
        <p:spPr>
          <a:xfrm>
            <a:off x="2100840" y="3565115"/>
            <a:ext cx="4484204" cy="902524"/>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How difficult is to find: </a:t>
            </a:r>
          </a:p>
          <a:p>
            <a:pPr algn="ctr"/>
            <a:r>
              <a:rPr lang="en-US" dirty="0">
                <a:latin typeface="Helvetica Neue Regular" charset="0"/>
              </a:rPr>
              <a:t>A bounded size Q?  an unbounded Q? </a:t>
            </a:r>
          </a:p>
        </p:txBody>
      </p:sp>
      <p:sp>
        <p:nvSpPr>
          <p:cNvPr id="19" name="TextBox 18">
            <a:extLst>
              <a:ext uri="{FF2B5EF4-FFF2-40B4-BE49-F238E27FC236}">
                <a16:creationId xmlns:a16="http://schemas.microsoft.com/office/drawing/2014/main" id="{0270973F-B53C-894B-A962-31A044BCCDC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68604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9FB42-7373-0F41-BEEE-E1DD5C048980}"/>
              </a:ext>
            </a:extLst>
          </p:cNvPr>
          <p:cNvSpPr>
            <a:spLocks noGrp="1"/>
          </p:cNvSpPr>
          <p:nvPr>
            <p:ph type="title"/>
          </p:nvPr>
        </p:nvSpPr>
        <p:spPr/>
        <p:txBody>
          <a:bodyPr/>
          <a:lstStyle/>
          <a:p>
            <a:r>
              <a:rPr lang="en-US" dirty="0"/>
              <a:t> </a:t>
            </a:r>
          </a:p>
        </p:txBody>
      </p:sp>
      <p:pic>
        <p:nvPicPr>
          <p:cNvPr id="4" name="Picture 3">
            <a:extLst>
              <a:ext uri="{FF2B5EF4-FFF2-40B4-BE49-F238E27FC236}">
                <a16:creationId xmlns:a16="http://schemas.microsoft.com/office/drawing/2014/main" id="{B76547DA-B002-B84A-BAA4-D4B14200E36A}"/>
              </a:ext>
            </a:extLst>
          </p:cNvPr>
          <p:cNvPicPr>
            <a:picLocks noChangeAspect="1"/>
          </p:cNvPicPr>
          <p:nvPr/>
        </p:nvPicPr>
        <p:blipFill>
          <a:blip r:embed="rId2"/>
          <a:stretch>
            <a:fillRect/>
          </a:stretch>
        </p:blipFill>
        <p:spPr>
          <a:xfrm>
            <a:off x="1824836" y="748903"/>
            <a:ext cx="5125901" cy="3645694"/>
          </a:xfrm>
          <a:prstGeom prst="rect">
            <a:avLst/>
          </a:prstGeom>
        </p:spPr>
      </p:pic>
      <p:sp>
        <p:nvSpPr>
          <p:cNvPr id="5" name="TextBox 4">
            <a:extLst>
              <a:ext uri="{FF2B5EF4-FFF2-40B4-BE49-F238E27FC236}">
                <a16:creationId xmlns:a16="http://schemas.microsoft.com/office/drawing/2014/main" id="{D9A2D25A-0398-2D4B-9EC6-69F95F9A8E54}"/>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8137762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Complexity  - No parameters</a:t>
            </a:r>
          </a:p>
        </p:txBody>
      </p:sp>
      <p:sp>
        <p:nvSpPr>
          <p:cNvPr id="5" name="Content Placeholder 4"/>
          <p:cNvSpPr>
            <a:spLocks noGrp="1"/>
          </p:cNvSpPr>
          <p:nvPr>
            <p:ph sz="quarter" idx="12"/>
          </p:nvPr>
        </p:nvSpPr>
        <p:spPr/>
        <p:txBody>
          <a:bodyPr/>
          <a:lstStyle/>
          <a:p>
            <a:r>
              <a:rPr lang="en-US" dirty="0">
                <a:solidFill>
                  <a:srgbClr val="285096"/>
                </a:solidFill>
              </a:rPr>
              <a:t>[Weiss </a:t>
            </a:r>
            <a:r>
              <a:rPr lang="en-US" dirty="0">
                <a:solidFill>
                  <a:srgbClr val="285096"/>
                </a:solidFill>
                <a:latin typeface="Helvetica Neue" charset="0"/>
                <a:ea typeface="Helvetica Neue" charset="0"/>
                <a:cs typeface="Helvetica Neue" charset="0"/>
              </a:rPr>
              <a:t>et al., </a:t>
            </a:r>
            <a:r>
              <a:rPr lang="en-US" dirty="0">
                <a:solidFill>
                  <a:srgbClr val="285096"/>
                </a:solidFill>
              </a:rPr>
              <a:t>2017] </a:t>
            </a:r>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nvGraphicFramePr>
            <p:xfrm>
              <a:off x="443345" y="1134066"/>
              <a:ext cx="3855522" cy="3235960"/>
            </p:xfrm>
            <a:graphic>
              <a:graphicData uri="http://schemas.openxmlformats.org/drawingml/2006/table">
                <a:tbl>
                  <a:tblPr firstRow="1" bandRow="1">
                    <a:tableStyleId>{7E9639D4-E3E2-4D34-9284-5A2195B3D0D7}</a:tableStyleId>
                  </a:tblPr>
                  <a:tblGrid>
                    <a:gridCol w="1285174">
                      <a:extLst>
                        <a:ext uri="{9D8B030D-6E8A-4147-A177-3AD203B41FA5}">
                          <a16:colId xmlns:a16="http://schemas.microsoft.com/office/drawing/2014/main" val="20000"/>
                        </a:ext>
                      </a:extLst>
                    </a:gridCol>
                    <a:gridCol w="1347190">
                      <a:extLst>
                        <a:ext uri="{9D8B030D-6E8A-4147-A177-3AD203B41FA5}">
                          <a16:colId xmlns:a16="http://schemas.microsoft.com/office/drawing/2014/main" val="20001"/>
                        </a:ext>
                      </a:extLst>
                    </a:gridCol>
                    <a:gridCol w="1223158">
                      <a:extLst>
                        <a:ext uri="{9D8B030D-6E8A-4147-A177-3AD203B41FA5}">
                          <a16:colId xmlns:a16="http://schemas.microsoft.com/office/drawing/2014/main" val="20002"/>
                        </a:ext>
                      </a:extLst>
                    </a:gridCol>
                  </a:tblGrid>
                  <a:tr h="370840">
                    <a:tc>
                      <a:txBody>
                        <a:bodyPr/>
                        <a:lstStyle/>
                        <a:p>
                          <a:r>
                            <a:rPr lang="en-US" b="0" i="0" dirty="0">
                              <a:latin typeface="Helvetica Neue Regular" charset="0"/>
                            </a:rPr>
                            <a:t>Operator</a:t>
                          </a:r>
                        </a:p>
                      </a:txBody>
                      <a:tcPr/>
                    </a:tc>
                    <a:tc>
                      <a:txBody>
                        <a:bodyPr/>
                        <a:lstStyle/>
                        <a:p>
                          <a:r>
                            <a:rPr lang="en-US" b="0" i="0" dirty="0">
                              <a:latin typeface="Helvetica Neue Regular" charset="0"/>
                            </a:rPr>
                            <a:t>Unbounded Queries</a:t>
                          </a:r>
                        </a:p>
                      </a:txBody>
                      <a:tcPr/>
                    </a:tc>
                    <a:tc>
                      <a:txBody>
                        <a:bodyPr/>
                        <a:lstStyle/>
                        <a:p>
                          <a:r>
                            <a:rPr lang="en-US" b="0" i="0" dirty="0">
                              <a:latin typeface="Helvetica Neue Regular" charset="0"/>
                            </a:rPr>
                            <a:t>Bounded</a:t>
                          </a:r>
                        </a:p>
                        <a:p>
                          <a:r>
                            <a:rPr lang="en-US" b="0" i="0" dirty="0">
                              <a:latin typeface="Helvetica Neue Regular" charset="0"/>
                            </a:rPr>
                            <a:t>Queries</a:t>
                          </a:r>
                        </a:p>
                      </a:txBody>
                      <a:tcPr/>
                    </a:tc>
                    <a:extLst>
                      <a:ext uri="{0D108BD9-81ED-4DB2-BD59-A6C34878D82A}">
                        <a16:rowId xmlns:a16="http://schemas.microsoft.com/office/drawing/2014/main" val="10000"/>
                      </a:ext>
                    </a:extLst>
                  </a:tr>
                  <a:tr h="370840">
                    <a:tc>
                      <a:txBody>
                        <a:bodyPr/>
                        <a:lstStyle/>
                        <a:p>
                          <a:pPr/>
                          <a14:m>
                            <m:oMathPara xmlns:m="http://schemas.openxmlformats.org/officeDocument/2006/math">
                              <m:oMathParaPr>
                                <m:jc m:val="centerGroup"/>
                              </m:oMathParaPr>
                              <m:oMath xmlns:m="http://schemas.openxmlformats.org/officeDocument/2006/math">
                                <m:r>
                                  <a:rPr lang="en-US" smtClean="0">
                                    <a:latin typeface="Cambria Math" charset="0"/>
                                  </a:rPr>
                                  <m:t>𝜋</m:t>
                                </m:r>
                              </m:oMath>
                            </m:oMathPara>
                          </a14:m>
                          <a:endParaRPr lang="en-US" b="0" i="0" dirty="0">
                            <a:latin typeface="Helvetica Neue Regular" charset="0"/>
                          </a:endParaRPr>
                        </a:p>
                      </a:txBody>
                      <a:tcPr/>
                    </a:tc>
                    <a:tc>
                      <a:txBody>
                        <a:bodyPr/>
                        <a:lstStyle/>
                        <a:p>
                          <a:r>
                            <a:rPr lang="en-US" b="0" i="0" dirty="0">
                              <a:latin typeface="Helvetica Neue Regular" charset="0"/>
                            </a:rPr>
                            <a:t>P</a:t>
                          </a:r>
                        </a:p>
                      </a:txBody>
                      <a:tcPr/>
                    </a:tc>
                    <a:tc>
                      <a:txBody>
                        <a:bodyPr/>
                        <a:lstStyle/>
                        <a:p>
                          <a:r>
                            <a:rPr lang="en-US" b="0" i="0" dirty="0">
                              <a:latin typeface="Helvetica Neue Regular" charset="0"/>
                            </a:rPr>
                            <a:t>P</a:t>
                          </a:r>
                        </a:p>
                      </a:txBody>
                      <a:tcPr/>
                    </a:tc>
                    <a:extLst>
                      <a:ext uri="{0D108BD9-81ED-4DB2-BD59-A6C34878D82A}">
                        <a16:rowId xmlns:a16="http://schemas.microsoft.com/office/drawing/2014/main" val="10001"/>
                      </a:ext>
                    </a:extLst>
                  </a:tr>
                  <a:tr h="370840">
                    <a:tc>
                      <a:txBody>
                        <a:bodyPr/>
                        <a:lstStyle/>
                        <a:p>
                          <a:pPr/>
                          <a14:m>
                            <m:oMathPara xmlns:m="http://schemas.openxmlformats.org/officeDocument/2006/math">
                              <m:oMathParaPr>
                                <m:jc m:val="centerGroup"/>
                              </m:oMathParaPr>
                              <m:oMath xmlns:m="http://schemas.openxmlformats.org/officeDocument/2006/math">
                                <m:r>
                                  <a:rPr lang="en-US" smtClean="0">
                                    <a:latin typeface="Cambria Math" charset="0"/>
                                  </a:rPr>
                                  <m:t>⋈</m:t>
                                </m:r>
                              </m:oMath>
                            </m:oMathPara>
                          </a14:m>
                          <a:endParaRPr lang="en-US" b="0" i="0" dirty="0">
                            <a:latin typeface="Helvetica Neue Regular" charset="0"/>
                          </a:endParaRPr>
                        </a:p>
                      </a:txBody>
                      <a:tcPr/>
                    </a:tc>
                    <a:tc>
                      <a:txBody>
                        <a:bodyPr/>
                        <a:lstStyle/>
                        <a:p>
                          <a:r>
                            <a:rPr lang="en-US" b="0" i="0" dirty="0">
                              <a:latin typeface="Helvetica Neue Regular" charset="0"/>
                            </a:rPr>
                            <a:t>P</a:t>
                          </a:r>
                        </a:p>
                      </a:txBody>
                      <a:tcPr/>
                    </a:tc>
                    <a:tc>
                      <a:txBody>
                        <a:bodyPr/>
                        <a:lstStyle/>
                        <a:p>
                          <a:r>
                            <a:rPr lang="en-US" b="0" i="0" dirty="0">
                              <a:latin typeface="Helvetica Neue Regular" charset="0"/>
                            </a:rPr>
                            <a:t>NPC</a:t>
                          </a:r>
                        </a:p>
                      </a:txBody>
                      <a:tcPr/>
                    </a:tc>
                    <a:extLst>
                      <a:ext uri="{0D108BD9-81ED-4DB2-BD59-A6C34878D82A}">
                        <a16:rowId xmlns:a16="http://schemas.microsoft.com/office/drawing/2014/main" val="10002"/>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mtClean="0">
                                    <a:latin typeface="Cambria Math" charset="0"/>
                                  </a:rPr>
                                  <m:t>𝜎</m:t>
                                </m:r>
                              </m:oMath>
                            </m:oMathPara>
                          </a14:m>
                          <a:endParaRPr lang="en-US" b="0" i="0" dirty="0">
                            <a:latin typeface="Helvetica Neue Regular" charset="0"/>
                          </a:endParaRPr>
                        </a:p>
                      </a:txBody>
                      <a:tcPr/>
                    </a:tc>
                    <a:tc>
                      <a:txBody>
                        <a:bodyPr/>
                        <a:lstStyle/>
                        <a:p>
                          <a:r>
                            <a:rPr lang="en-US" b="0" i="0" dirty="0">
                              <a:latin typeface="Helvetica Neue Regular" charset="0"/>
                            </a:rPr>
                            <a:t>P</a:t>
                          </a:r>
                        </a:p>
                      </a:txBody>
                      <a:tcPr/>
                    </a:tc>
                    <a:tc>
                      <a:txBody>
                        <a:bodyPr/>
                        <a:lstStyle/>
                        <a:p>
                          <a:r>
                            <a:rPr lang="en-US" b="0" i="0" dirty="0">
                              <a:latin typeface="Helvetica Neue Regular" charset="0"/>
                            </a:rPr>
                            <a:t>NPC</a:t>
                          </a:r>
                        </a:p>
                      </a:txBody>
                      <a:tcPr/>
                    </a:tc>
                    <a:extLst>
                      <a:ext uri="{0D108BD9-81ED-4DB2-BD59-A6C34878D82A}">
                        <a16:rowId xmlns:a16="http://schemas.microsoft.com/office/drawing/2014/main" val="10003"/>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mtClean="0">
                                    <a:latin typeface="Cambria Math" charset="0"/>
                                  </a:rPr>
                                  <m:t>𝜎</m:t>
                                </m:r>
                                <m:r>
                                  <a:rPr lang="en-US" smtClean="0">
                                    <a:latin typeface="Cambria Math" charset="0"/>
                                  </a:rPr>
                                  <m:t>,⋈</m:t>
                                </m:r>
                              </m:oMath>
                            </m:oMathPara>
                          </a14:m>
                          <a:endParaRPr lang="en-US" b="0" i="0" dirty="0">
                            <a:latin typeface="Helvetica Neue Regular" charset="0"/>
                          </a:endParaRPr>
                        </a:p>
                      </a:txBody>
                      <a:tcPr/>
                    </a:tc>
                    <a:tc>
                      <a:txBody>
                        <a:bodyPr/>
                        <a:lstStyle/>
                        <a:p>
                          <a:r>
                            <a:rPr lang="en-US" b="0" i="0" dirty="0">
                              <a:latin typeface="Helvetica Neue Regular" charset="0"/>
                            </a:rPr>
                            <a:t>P</a:t>
                          </a:r>
                        </a:p>
                      </a:txBody>
                      <a:tcPr/>
                    </a:tc>
                    <a:tc>
                      <a:txBody>
                        <a:bodyPr/>
                        <a:lstStyle/>
                        <a:p>
                          <a:r>
                            <a:rPr lang="en-US" b="0" i="0" dirty="0">
                              <a:latin typeface="Helvetica Neue Regular" charset="0"/>
                            </a:rPr>
                            <a:t>NPC</a:t>
                          </a:r>
                        </a:p>
                      </a:txBody>
                      <a:tcPr/>
                    </a:tc>
                    <a:extLst>
                      <a:ext uri="{0D108BD9-81ED-4DB2-BD59-A6C34878D82A}">
                        <a16:rowId xmlns:a16="http://schemas.microsoft.com/office/drawing/2014/main" val="10004"/>
                      </a:ext>
                    </a:extLst>
                  </a:tr>
                  <a:tr h="370840">
                    <a:tc>
                      <a:txBody>
                        <a:bodyPr/>
                        <a:lstStyle/>
                        <a:p>
                          <a:pPr/>
                          <a14:m>
                            <m:oMathPara xmlns:m="http://schemas.openxmlformats.org/officeDocument/2006/math">
                              <m:oMathParaPr>
                                <m:jc m:val="centerGroup"/>
                              </m:oMathParaPr>
                              <m:oMath xmlns:m="http://schemas.openxmlformats.org/officeDocument/2006/math">
                                <m:r>
                                  <a:rPr lang="en-US" smtClean="0">
                                    <a:latin typeface="Cambria Math" charset="0"/>
                                  </a:rPr>
                                  <m:t>𝜋</m:t>
                                </m:r>
                                <m:r>
                                  <a:rPr lang="en-US" smtClean="0">
                                    <a:latin typeface="Cambria Math" charset="0"/>
                                  </a:rPr>
                                  <m:t>,</m:t>
                                </m:r>
                                <m:r>
                                  <a:rPr lang="en-US" smtClean="0">
                                    <a:latin typeface="Cambria Math" charset="0"/>
                                  </a:rPr>
                                  <m:t>𝜎</m:t>
                                </m:r>
                              </m:oMath>
                            </m:oMathPara>
                          </a14:m>
                          <a:endParaRPr lang="en-US" b="0" i="0" dirty="0">
                            <a:latin typeface="Helvetica Neue Regular" charset="0"/>
                          </a:endParaRPr>
                        </a:p>
                      </a:txBody>
                      <a:tcPr/>
                    </a:tc>
                    <a:tc>
                      <a:txBody>
                        <a:bodyPr/>
                        <a:lstStyle/>
                        <a:p>
                          <a:r>
                            <a:rPr lang="en-US" b="0" i="0" dirty="0">
                              <a:latin typeface="Helvetica Neue Regular" charset="0"/>
                            </a:rPr>
                            <a:t>NPC</a:t>
                          </a:r>
                        </a:p>
                      </a:txBody>
                      <a:tcPr/>
                    </a:tc>
                    <a:tc>
                      <a:txBody>
                        <a:bodyPr/>
                        <a:lstStyle/>
                        <a:p>
                          <a:r>
                            <a:rPr lang="en-US" b="0" i="0" dirty="0">
                              <a:latin typeface="Helvetica Neue Regular" charset="0"/>
                            </a:rPr>
                            <a:t>NPC</a:t>
                          </a:r>
                        </a:p>
                      </a:txBody>
                      <a:tcPr/>
                    </a:tc>
                    <a:extLst>
                      <a:ext uri="{0D108BD9-81ED-4DB2-BD59-A6C34878D82A}">
                        <a16:rowId xmlns:a16="http://schemas.microsoft.com/office/drawing/2014/main" val="10005"/>
                      </a:ext>
                    </a:extLst>
                  </a:tr>
                  <a:tr h="370840">
                    <a:tc>
                      <a:txBody>
                        <a:bodyPr/>
                        <a:lstStyle/>
                        <a:p>
                          <a:pPr/>
                          <a14:m>
                            <m:oMathPara xmlns:m="http://schemas.openxmlformats.org/officeDocument/2006/math">
                              <m:oMathParaPr>
                                <m:jc m:val="centerGroup"/>
                              </m:oMathParaPr>
                              <m:oMath xmlns:m="http://schemas.openxmlformats.org/officeDocument/2006/math">
                                <m:r>
                                  <a:rPr lang="en-US" smtClean="0">
                                    <a:latin typeface="Cambria Math" charset="0"/>
                                  </a:rPr>
                                  <m:t>𝜎</m:t>
                                </m:r>
                                <m:r>
                                  <a:rPr lang="en-US" smtClean="0">
                                    <a:latin typeface="Cambria Math" charset="0"/>
                                  </a:rPr>
                                  <m:t>,⋈</m:t>
                                </m:r>
                              </m:oMath>
                            </m:oMathPara>
                          </a14:m>
                          <a:endParaRPr lang="en-US" b="0" i="0" dirty="0">
                            <a:latin typeface="Helvetica Neue Regular" charset="0"/>
                          </a:endParaRPr>
                        </a:p>
                      </a:txBody>
                      <a:tcPr/>
                    </a:tc>
                    <a:tc>
                      <a:txBody>
                        <a:bodyPr/>
                        <a:lstStyle/>
                        <a:p>
                          <a:r>
                            <a:rPr lang="en-US" b="0" i="0" dirty="0">
                              <a:latin typeface="Helvetica Neue Regular" charset="0"/>
                            </a:rPr>
                            <a:t>DP</a:t>
                          </a:r>
                        </a:p>
                      </a:txBody>
                      <a:tcPr/>
                    </a:tc>
                    <a:tc>
                      <a:txBody>
                        <a:bodyPr/>
                        <a:lstStyle/>
                        <a:p>
                          <a:r>
                            <a:rPr lang="en-US" b="0" i="0" dirty="0">
                              <a:latin typeface="Helvetica Neue Regular" charset="0"/>
                            </a:rPr>
                            <a:t>DP</a:t>
                          </a:r>
                        </a:p>
                      </a:txBody>
                      <a:tcPr/>
                    </a:tc>
                    <a:extLst>
                      <a:ext uri="{0D108BD9-81ED-4DB2-BD59-A6C34878D82A}">
                        <a16:rowId xmlns:a16="http://schemas.microsoft.com/office/drawing/2014/main" val="10006"/>
                      </a:ext>
                    </a:extLst>
                  </a:tr>
                  <a:tr h="370840">
                    <a:tc>
                      <a:txBody>
                        <a:bodyPr/>
                        <a:lstStyle/>
                        <a:p>
                          <a:pPr/>
                          <a14:m>
                            <m:oMathPara xmlns:m="http://schemas.openxmlformats.org/officeDocument/2006/math">
                              <m:oMathParaPr>
                                <m:jc m:val="centerGroup"/>
                              </m:oMathParaPr>
                              <m:oMath xmlns:m="http://schemas.openxmlformats.org/officeDocument/2006/math">
                                <m:r>
                                  <a:rPr lang="en-US" smtClean="0">
                                    <a:latin typeface="Cambria Math" charset="0"/>
                                  </a:rPr>
                                  <m:t>𝜋</m:t>
                                </m:r>
                                <m:r>
                                  <a:rPr lang="en-US" smtClean="0">
                                    <a:latin typeface="Cambria Math" charset="0"/>
                                  </a:rPr>
                                  <m:t>,</m:t>
                                </m:r>
                                <m:r>
                                  <a:rPr lang="en-US" smtClean="0">
                                    <a:latin typeface="Cambria Math" charset="0"/>
                                  </a:rPr>
                                  <m:t>𝜎</m:t>
                                </m:r>
                                <m:r>
                                  <a:rPr lang="en-US" smtClean="0">
                                    <a:latin typeface="Cambria Math" charset="0"/>
                                  </a:rPr>
                                  <m:t>,⋈</m:t>
                                </m:r>
                              </m:oMath>
                            </m:oMathPara>
                          </a14:m>
                          <a:endParaRPr lang="en-US" b="0" i="0" dirty="0">
                            <a:latin typeface="Helvetica Neue Regular" charset="0"/>
                          </a:endParaRPr>
                        </a:p>
                      </a:txBody>
                      <a:tcPr/>
                    </a:tc>
                    <a:tc>
                      <a:txBody>
                        <a:bodyPr/>
                        <a:lstStyle/>
                        <a:p>
                          <a:r>
                            <a:rPr lang="en-US" b="0" i="0" dirty="0">
                              <a:latin typeface="Helvetica Neue Regular" charset="0"/>
                            </a:rPr>
                            <a:t>DP</a:t>
                          </a:r>
                        </a:p>
                      </a:txBody>
                      <a:tcPr/>
                    </a:tc>
                    <a:tc>
                      <a:txBody>
                        <a:bodyPr/>
                        <a:lstStyle/>
                        <a:p>
                          <a:r>
                            <a:rPr lang="en-US" b="0" i="0" dirty="0">
                              <a:latin typeface="Helvetica Neue Regular" charset="0"/>
                            </a:rPr>
                            <a:t>DP</a:t>
                          </a:r>
                        </a:p>
                      </a:txBody>
                      <a:tcPr/>
                    </a:tc>
                    <a:extLst>
                      <a:ext uri="{0D108BD9-81ED-4DB2-BD59-A6C34878D82A}">
                        <a16:rowId xmlns:a16="http://schemas.microsoft.com/office/drawing/2014/main" val="10007"/>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1735125957"/>
                  </p:ext>
                </p:extLst>
              </p:nvPr>
            </p:nvGraphicFramePr>
            <p:xfrm>
              <a:off x="443345" y="1134066"/>
              <a:ext cx="3855522" cy="3235960"/>
            </p:xfrm>
            <a:graphic>
              <a:graphicData uri="http://schemas.openxmlformats.org/drawingml/2006/table">
                <a:tbl>
                  <a:tblPr firstRow="1" bandRow="1">
                    <a:tableStyleId>{7E9639D4-E3E2-4D34-9284-5A2195B3D0D7}</a:tableStyleId>
                  </a:tblPr>
                  <a:tblGrid>
                    <a:gridCol w="1285174"/>
                    <a:gridCol w="1347190"/>
                    <a:gridCol w="1223158"/>
                  </a:tblGrid>
                  <a:tr h="640080">
                    <a:tc>
                      <a:txBody>
                        <a:bodyPr/>
                        <a:lstStyle/>
                        <a:p>
                          <a:r>
                            <a:rPr lang="en-US" b="0" i="0" dirty="0" smtClean="0">
                              <a:latin typeface="Helvetica Neue Regular" charset="0"/>
                            </a:rPr>
                            <a:t>Operator</a:t>
                          </a:r>
                          <a:endParaRPr lang="en-US" b="0" i="0" dirty="0">
                            <a:latin typeface="Helvetica Neue Regular" charset="0"/>
                          </a:endParaRPr>
                        </a:p>
                      </a:txBody>
                      <a:tcPr/>
                    </a:tc>
                    <a:tc>
                      <a:txBody>
                        <a:bodyPr/>
                        <a:lstStyle/>
                        <a:p>
                          <a:r>
                            <a:rPr lang="en-US" b="0" i="0" dirty="0" smtClean="0">
                              <a:latin typeface="Helvetica Neue Regular" charset="0"/>
                            </a:rPr>
                            <a:t>Unbounded Queries</a:t>
                          </a:r>
                          <a:endParaRPr lang="en-US" b="0" i="0" dirty="0">
                            <a:latin typeface="Helvetica Neue Regular" charset="0"/>
                          </a:endParaRPr>
                        </a:p>
                      </a:txBody>
                      <a:tcPr/>
                    </a:tc>
                    <a:tc>
                      <a:txBody>
                        <a:bodyPr/>
                        <a:lstStyle/>
                        <a:p>
                          <a:r>
                            <a:rPr lang="en-US" b="0" i="0" dirty="0" smtClean="0">
                              <a:latin typeface="Helvetica Neue Regular" charset="0"/>
                            </a:rPr>
                            <a:t>Bounded</a:t>
                          </a:r>
                        </a:p>
                        <a:p>
                          <a:r>
                            <a:rPr lang="en-US" b="0" i="0" dirty="0" smtClean="0">
                              <a:latin typeface="Helvetica Neue Regular" charset="0"/>
                            </a:rPr>
                            <a:t>Queries</a:t>
                          </a:r>
                          <a:endParaRPr lang="en-US" b="0" i="0" dirty="0">
                            <a:latin typeface="Helvetica Neue Regular" charset="0"/>
                          </a:endParaRPr>
                        </a:p>
                      </a:txBody>
                      <a:tcPr/>
                    </a:tc>
                  </a:tr>
                  <a:tr h="370840">
                    <a:tc>
                      <a:txBody>
                        <a:bodyPr/>
                        <a:lstStyle/>
                        <a:p>
                          <a:endParaRPr lang="en-US"/>
                        </a:p>
                      </a:txBody>
                      <a:tcPr>
                        <a:blipFill rotWithShape="0">
                          <a:blip r:embed="rId2"/>
                          <a:stretch>
                            <a:fillRect l="-474" t="-180328" r="-200948" b="-622951"/>
                          </a:stretch>
                        </a:blipFill>
                      </a:tcPr>
                    </a:tc>
                    <a:tc>
                      <a:txBody>
                        <a:bodyPr/>
                        <a:lstStyle/>
                        <a:p>
                          <a:r>
                            <a:rPr lang="en-US" b="0" i="0" dirty="0" smtClean="0">
                              <a:latin typeface="Helvetica Neue Regular" charset="0"/>
                            </a:rPr>
                            <a:t>P</a:t>
                          </a:r>
                          <a:endParaRPr lang="en-US" b="0" i="0" dirty="0">
                            <a:latin typeface="Helvetica Neue Regular" charset="0"/>
                          </a:endParaRPr>
                        </a:p>
                      </a:txBody>
                      <a:tcPr/>
                    </a:tc>
                    <a:tc>
                      <a:txBody>
                        <a:bodyPr/>
                        <a:lstStyle/>
                        <a:p>
                          <a:r>
                            <a:rPr lang="en-US" b="0" i="0" dirty="0" smtClean="0">
                              <a:latin typeface="Helvetica Neue Regular" charset="0"/>
                            </a:rPr>
                            <a:t>P</a:t>
                          </a:r>
                          <a:endParaRPr lang="en-US" b="0" i="0" dirty="0">
                            <a:latin typeface="Helvetica Neue Regular" charset="0"/>
                          </a:endParaRPr>
                        </a:p>
                      </a:txBody>
                      <a:tcPr/>
                    </a:tc>
                  </a:tr>
                  <a:tr h="370840">
                    <a:tc>
                      <a:txBody>
                        <a:bodyPr/>
                        <a:lstStyle/>
                        <a:p>
                          <a:endParaRPr lang="en-US"/>
                        </a:p>
                      </a:txBody>
                      <a:tcPr>
                        <a:blipFill rotWithShape="0">
                          <a:blip r:embed="rId2"/>
                          <a:stretch>
                            <a:fillRect l="-474" t="-280328" r="-200948" b="-522951"/>
                          </a:stretch>
                        </a:blipFill>
                      </a:tcPr>
                    </a:tc>
                    <a:tc>
                      <a:txBody>
                        <a:bodyPr/>
                        <a:lstStyle/>
                        <a:p>
                          <a:r>
                            <a:rPr lang="en-US" b="0" i="0" dirty="0" smtClean="0">
                              <a:latin typeface="Helvetica Neue Regular" charset="0"/>
                            </a:rPr>
                            <a:t>P</a:t>
                          </a:r>
                          <a:endParaRPr lang="en-US" b="0" i="0" dirty="0">
                            <a:latin typeface="Helvetica Neue Regular" charset="0"/>
                          </a:endParaRPr>
                        </a:p>
                      </a:txBody>
                      <a:tcPr/>
                    </a:tc>
                    <a:tc>
                      <a:txBody>
                        <a:bodyPr/>
                        <a:lstStyle/>
                        <a:p>
                          <a:r>
                            <a:rPr lang="en-US" b="0" i="0" dirty="0" smtClean="0">
                              <a:latin typeface="Helvetica Neue Regular" charset="0"/>
                            </a:rPr>
                            <a:t>NPC</a:t>
                          </a:r>
                          <a:endParaRPr lang="en-US" b="0" i="0" dirty="0">
                            <a:latin typeface="Helvetica Neue Regular" charset="0"/>
                          </a:endParaRPr>
                        </a:p>
                      </a:txBody>
                      <a:tcPr/>
                    </a:tc>
                  </a:tr>
                  <a:tr h="370840">
                    <a:tc>
                      <a:txBody>
                        <a:bodyPr/>
                        <a:lstStyle/>
                        <a:p>
                          <a:endParaRPr lang="en-US"/>
                        </a:p>
                      </a:txBody>
                      <a:tcPr>
                        <a:blipFill rotWithShape="0">
                          <a:blip r:embed="rId2"/>
                          <a:stretch>
                            <a:fillRect l="-474" t="-380328" r="-200948" b="-422951"/>
                          </a:stretch>
                        </a:blipFill>
                      </a:tcPr>
                    </a:tc>
                    <a:tc>
                      <a:txBody>
                        <a:bodyPr/>
                        <a:lstStyle/>
                        <a:p>
                          <a:r>
                            <a:rPr lang="en-US" b="0" i="0" dirty="0" smtClean="0">
                              <a:latin typeface="Helvetica Neue Regular" charset="0"/>
                            </a:rPr>
                            <a:t>P</a:t>
                          </a:r>
                          <a:endParaRPr lang="en-US" b="0" i="0" dirty="0">
                            <a:latin typeface="Helvetica Neue Regular" charset="0"/>
                          </a:endParaRPr>
                        </a:p>
                      </a:txBody>
                      <a:tcPr/>
                    </a:tc>
                    <a:tc>
                      <a:txBody>
                        <a:bodyPr/>
                        <a:lstStyle/>
                        <a:p>
                          <a:r>
                            <a:rPr lang="en-US" b="0" i="0" dirty="0" smtClean="0">
                              <a:latin typeface="Helvetica Neue Regular" charset="0"/>
                            </a:rPr>
                            <a:t>NPC</a:t>
                          </a:r>
                          <a:endParaRPr lang="en-US" b="0" i="0" dirty="0">
                            <a:latin typeface="Helvetica Neue Regular" charset="0"/>
                          </a:endParaRPr>
                        </a:p>
                      </a:txBody>
                      <a:tcPr/>
                    </a:tc>
                  </a:tr>
                  <a:tr h="370840">
                    <a:tc>
                      <a:txBody>
                        <a:bodyPr/>
                        <a:lstStyle/>
                        <a:p>
                          <a:endParaRPr lang="en-US"/>
                        </a:p>
                      </a:txBody>
                      <a:tcPr>
                        <a:blipFill rotWithShape="0">
                          <a:blip r:embed="rId2"/>
                          <a:stretch>
                            <a:fillRect l="-474" t="-488333" r="-200948" b="-330000"/>
                          </a:stretch>
                        </a:blipFill>
                      </a:tcPr>
                    </a:tc>
                    <a:tc>
                      <a:txBody>
                        <a:bodyPr/>
                        <a:lstStyle/>
                        <a:p>
                          <a:r>
                            <a:rPr lang="en-US" b="0" i="0" dirty="0" smtClean="0">
                              <a:latin typeface="Helvetica Neue Regular" charset="0"/>
                            </a:rPr>
                            <a:t>P</a:t>
                          </a:r>
                          <a:endParaRPr lang="en-US" b="0" i="0" dirty="0">
                            <a:latin typeface="Helvetica Neue Regular" charset="0"/>
                          </a:endParaRPr>
                        </a:p>
                      </a:txBody>
                      <a:tcPr/>
                    </a:tc>
                    <a:tc>
                      <a:txBody>
                        <a:bodyPr/>
                        <a:lstStyle/>
                        <a:p>
                          <a:r>
                            <a:rPr lang="en-US" b="0" i="0" dirty="0" smtClean="0">
                              <a:latin typeface="Helvetica Neue Regular" charset="0"/>
                            </a:rPr>
                            <a:t>NPC</a:t>
                          </a:r>
                          <a:endParaRPr lang="en-US" b="0" i="0" dirty="0">
                            <a:latin typeface="Helvetica Neue Regular" charset="0"/>
                          </a:endParaRPr>
                        </a:p>
                      </a:txBody>
                      <a:tcPr/>
                    </a:tc>
                  </a:tr>
                  <a:tr h="370840">
                    <a:tc>
                      <a:txBody>
                        <a:bodyPr/>
                        <a:lstStyle/>
                        <a:p>
                          <a:endParaRPr lang="en-US"/>
                        </a:p>
                      </a:txBody>
                      <a:tcPr>
                        <a:blipFill rotWithShape="0">
                          <a:blip r:embed="rId2"/>
                          <a:stretch>
                            <a:fillRect l="-474" t="-578689" r="-200948" b="-224590"/>
                          </a:stretch>
                        </a:blipFill>
                      </a:tcPr>
                    </a:tc>
                    <a:tc>
                      <a:txBody>
                        <a:bodyPr/>
                        <a:lstStyle/>
                        <a:p>
                          <a:r>
                            <a:rPr lang="en-US" b="0" i="0" dirty="0" smtClean="0">
                              <a:latin typeface="Helvetica Neue Regular" charset="0"/>
                            </a:rPr>
                            <a:t>NPC</a:t>
                          </a:r>
                          <a:endParaRPr lang="en-US" b="0" i="0" dirty="0">
                            <a:latin typeface="Helvetica Neue Regular" charset="0"/>
                          </a:endParaRPr>
                        </a:p>
                      </a:txBody>
                      <a:tcPr/>
                    </a:tc>
                    <a:tc>
                      <a:txBody>
                        <a:bodyPr/>
                        <a:lstStyle/>
                        <a:p>
                          <a:r>
                            <a:rPr lang="en-US" b="0" i="0" dirty="0" smtClean="0">
                              <a:latin typeface="Helvetica Neue Regular" charset="0"/>
                            </a:rPr>
                            <a:t>NPC</a:t>
                          </a:r>
                          <a:endParaRPr lang="en-US" b="0" i="0" dirty="0">
                            <a:latin typeface="Helvetica Neue Regular" charset="0"/>
                          </a:endParaRPr>
                        </a:p>
                      </a:txBody>
                      <a:tcPr/>
                    </a:tc>
                  </a:tr>
                  <a:tr h="370840">
                    <a:tc>
                      <a:txBody>
                        <a:bodyPr/>
                        <a:lstStyle/>
                        <a:p>
                          <a:endParaRPr lang="en-US"/>
                        </a:p>
                      </a:txBody>
                      <a:tcPr>
                        <a:blipFill rotWithShape="0">
                          <a:blip r:embed="rId2"/>
                          <a:stretch>
                            <a:fillRect l="-474" t="-678689" r="-200948" b="-124590"/>
                          </a:stretch>
                        </a:blipFill>
                      </a:tcPr>
                    </a:tc>
                    <a:tc>
                      <a:txBody>
                        <a:bodyPr/>
                        <a:lstStyle/>
                        <a:p>
                          <a:r>
                            <a:rPr lang="en-US" b="0" i="0" dirty="0" smtClean="0">
                              <a:latin typeface="Helvetica Neue Regular" charset="0"/>
                            </a:rPr>
                            <a:t>DP</a:t>
                          </a:r>
                          <a:endParaRPr lang="en-US" b="0" i="0" dirty="0">
                            <a:latin typeface="Helvetica Neue Regular" charset="0"/>
                          </a:endParaRPr>
                        </a:p>
                      </a:txBody>
                      <a:tcPr/>
                    </a:tc>
                    <a:tc>
                      <a:txBody>
                        <a:bodyPr/>
                        <a:lstStyle/>
                        <a:p>
                          <a:r>
                            <a:rPr lang="en-US" b="0" i="0" dirty="0" smtClean="0">
                              <a:latin typeface="Helvetica Neue Regular" charset="0"/>
                            </a:rPr>
                            <a:t>DP</a:t>
                          </a:r>
                          <a:endParaRPr lang="en-US" b="0" i="0" dirty="0">
                            <a:latin typeface="Helvetica Neue Regular" charset="0"/>
                          </a:endParaRPr>
                        </a:p>
                      </a:txBody>
                      <a:tcPr/>
                    </a:tc>
                  </a:tr>
                  <a:tr h="370840">
                    <a:tc>
                      <a:txBody>
                        <a:bodyPr/>
                        <a:lstStyle/>
                        <a:p>
                          <a:endParaRPr lang="en-US"/>
                        </a:p>
                      </a:txBody>
                      <a:tcPr>
                        <a:blipFill rotWithShape="0">
                          <a:blip r:embed="rId2"/>
                          <a:stretch>
                            <a:fillRect l="-474" t="-778689" r="-200948" b="-24590"/>
                          </a:stretch>
                        </a:blipFill>
                      </a:tcPr>
                    </a:tc>
                    <a:tc>
                      <a:txBody>
                        <a:bodyPr/>
                        <a:lstStyle/>
                        <a:p>
                          <a:r>
                            <a:rPr lang="en-US" b="0" i="0" dirty="0" smtClean="0">
                              <a:latin typeface="Helvetica Neue Regular" charset="0"/>
                            </a:rPr>
                            <a:t>DP</a:t>
                          </a:r>
                          <a:endParaRPr lang="en-US" b="0" i="0" dirty="0">
                            <a:latin typeface="Helvetica Neue Regular" charset="0"/>
                          </a:endParaRPr>
                        </a:p>
                      </a:txBody>
                      <a:tcPr/>
                    </a:tc>
                    <a:tc>
                      <a:txBody>
                        <a:bodyPr/>
                        <a:lstStyle/>
                        <a:p>
                          <a:r>
                            <a:rPr lang="en-US" b="0" i="0" dirty="0" smtClean="0">
                              <a:latin typeface="Helvetica Neue Regular" charset="0"/>
                            </a:rPr>
                            <a:t>DP</a:t>
                          </a:r>
                          <a:endParaRPr lang="en-US" b="0" i="0" dirty="0">
                            <a:latin typeface="Helvetica Neue Regular" charset="0"/>
                          </a:endParaRPr>
                        </a:p>
                      </a:txBody>
                      <a:tcPr/>
                    </a:tc>
                  </a:tr>
                </a:tbl>
              </a:graphicData>
            </a:graphic>
          </p:graphicFrame>
        </mc:Fallback>
      </mc:AlternateContent>
      <p:sp>
        <p:nvSpPr>
          <p:cNvPr id="11" name="TextBox 10"/>
          <p:cNvSpPr txBox="1"/>
          <p:nvPr/>
        </p:nvSpPr>
        <p:spPr>
          <a:xfrm>
            <a:off x="4690753" y="1782286"/>
            <a:ext cx="4110347" cy="400110"/>
          </a:xfrm>
          <a:prstGeom prst="rect">
            <a:avLst/>
          </a:prstGeom>
          <a:noFill/>
        </p:spPr>
        <p:txBody>
          <a:bodyPr wrap="square" rtlCol="0">
            <a:spAutoFit/>
          </a:bodyPr>
          <a:lstStyle/>
          <a:p>
            <a:pPr marL="0" defTabSz="430213">
              <a:spcAft>
                <a:spcPts val="400"/>
              </a:spcAft>
              <a:buSzPct val="100000"/>
            </a:pPr>
            <a:r>
              <a:rPr lang="en-US" sz="2000" dirty="0">
                <a:solidFill>
                  <a:srgbClr val="000000"/>
                </a:solidFill>
                <a:latin typeface="Helvetica Neue Regular" charset="0"/>
                <a:cs typeface="Helvetica Neue Regular" charset="0"/>
              </a:rPr>
              <a:t>Only projections: </a:t>
            </a:r>
            <a:r>
              <a:rPr lang="en-US" sz="2000" dirty="0">
                <a:solidFill>
                  <a:schemeClr val="accent6"/>
                </a:solidFill>
                <a:latin typeface="Helvetica Neue Regular" charset="0"/>
                <a:cs typeface="Helvetica Neue Regular" charset="0"/>
              </a:rPr>
              <a:t>Easy</a:t>
            </a:r>
          </a:p>
        </p:txBody>
      </p:sp>
      <p:sp>
        <p:nvSpPr>
          <p:cNvPr id="12" name="TextBox 11"/>
          <p:cNvSpPr txBox="1"/>
          <p:nvPr/>
        </p:nvSpPr>
        <p:spPr>
          <a:xfrm>
            <a:off x="4690753" y="2545132"/>
            <a:ext cx="4110347" cy="759182"/>
          </a:xfrm>
          <a:prstGeom prst="rect">
            <a:avLst/>
          </a:prstGeom>
          <a:noFill/>
        </p:spPr>
        <p:txBody>
          <a:bodyPr wrap="square" rtlCol="0">
            <a:spAutoFit/>
          </a:bodyPr>
          <a:lstStyle/>
          <a:p>
            <a:pPr marL="0" defTabSz="430213">
              <a:spcAft>
                <a:spcPts val="400"/>
              </a:spcAft>
              <a:buSzPct val="100000"/>
            </a:pPr>
            <a:r>
              <a:rPr lang="en-US" sz="2000" dirty="0">
                <a:solidFill>
                  <a:srgbClr val="000000"/>
                </a:solidFill>
                <a:latin typeface="Helvetica Neue Regular" charset="0"/>
                <a:cs typeface="Helvetica Neue Regular" charset="0"/>
              </a:rPr>
              <a:t>Unbounded selections: </a:t>
            </a:r>
            <a:r>
              <a:rPr lang="en-US" sz="2000" dirty="0">
                <a:solidFill>
                  <a:schemeClr val="accent6"/>
                </a:solidFill>
                <a:latin typeface="Helvetica Neue Regular" charset="0"/>
                <a:cs typeface="Helvetica Neue Regular" charset="0"/>
              </a:rPr>
              <a:t>Easy</a:t>
            </a:r>
          </a:p>
          <a:p>
            <a:pPr defTabSz="430213">
              <a:spcAft>
                <a:spcPts val="400"/>
              </a:spcAft>
              <a:buSzPct val="100000"/>
            </a:pPr>
            <a:r>
              <a:rPr lang="en-US" sz="2000" dirty="0">
                <a:solidFill>
                  <a:srgbClr val="000000"/>
                </a:solidFill>
                <a:latin typeface="Helvetica Neue Regular" charset="0"/>
                <a:cs typeface="Helvetica Neue Regular" charset="0"/>
              </a:rPr>
              <a:t>Bounded selections: </a:t>
            </a:r>
            <a:r>
              <a:rPr lang="en-US" sz="2000" dirty="0">
                <a:solidFill>
                  <a:srgbClr val="C00000"/>
                </a:solidFill>
                <a:latin typeface="Helvetica Neue Regular" charset="0"/>
                <a:cs typeface="Helvetica Neue Regular" charset="0"/>
              </a:rPr>
              <a:t>HARD </a:t>
            </a:r>
          </a:p>
        </p:txBody>
      </p:sp>
      <p:sp>
        <p:nvSpPr>
          <p:cNvPr id="13" name="TextBox 12"/>
          <p:cNvSpPr txBox="1"/>
          <p:nvPr/>
        </p:nvSpPr>
        <p:spPr>
          <a:xfrm>
            <a:off x="4690752" y="3619626"/>
            <a:ext cx="4110347" cy="707886"/>
          </a:xfrm>
          <a:prstGeom prst="rect">
            <a:avLst/>
          </a:prstGeom>
          <a:noFill/>
        </p:spPr>
        <p:txBody>
          <a:bodyPr wrap="square" rtlCol="0">
            <a:spAutoFit/>
          </a:bodyPr>
          <a:lstStyle/>
          <a:p>
            <a:pPr marL="0" defTabSz="430213">
              <a:spcAft>
                <a:spcPts val="400"/>
              </a:spcAft>
              <a:buSzPct val="100000"/>
            </a:pPr>
            <a:r>
              <a:rPr lang="en-US" sz="2000" dirty="0">
                <a:solidFill>
                  <a:srgbClr val="000000"/>
                </a:solidFill>
                <a:latin typeface="Helvetica Neue Regular" charset="0"/>
                <a:cs typeface="Helvetica Neue Regular" charset="0"/>
              </a:rPr>
              <a:t>Combination of operators: </a:t>
            </a:r>
            <a:r>
              <a:rPr lang="en-US" sz="2000" dirty="0">
                <a:solidFill>
                  <a:srgbClr val="C00000"/>
                </a:solidFill>
                <a:latin typeface="Helvetica Neue Regular" charset="0"/>
                <a:cs typeface="Helvetica Neue Regular" charset="0"/>
              </a:rPr>
              <a:t>HARD!!!</a:t>
            </a:r>
          </a:p>
        </p:txBody>
      </p:sp>
      <p:sp>
        <p:nvSpPr>
          <p:cNvPr id="14" name="Right Brace 13"/>
          <p:cNvSpPr/>
          <p:nvPr/>
        </p:nvSpPr>
        <p:spPr>
          <a:xfrm>
            <a:off x="4298867" y="3280267"/>
            <a:ext cx="273133" cy="1089759"/>
          </a:xfrm>
          <a:prstGeom prst="rightBrac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Helvetica Neue Regular" charset="0"/>
            </a:endParaRPr>
          </a:p>
        </p:txBody>
      </p:sp>
      <p:sp>
        <p:nvSpPr>
          <p:cNvPr id="15" name="Rectangle 14">
            <a:extLst>
              <a:ext uri="{FF2B5EF4-FFF2-40B4-BE49-F238E27FC236}">
                <a16:creationId xmlns:a16="http://schemas.microsoft.com/office/drawing/2014/main" id="{F26D53DE-194F-0C4F-A389-EBC52D4C0A18}"/>
              </a:ext>
            </a:extLst>
          </p:cNvPr>
          <p:cNvSpPr/>
          <p:nvPr/>
        </p:nvSpPr>
        <p:spPr>
          <a:xfrm>
            <a:off x="6861080" y="4473547"/>
            <a:ext cx="1728976" cy="169277"/>
          </a:xfrm>
          <a:prstGeom prst="rect">
            <a:avLst/>
          </a:prstGeom>
          <a:solidFill>
            <a:schemeClr val="bg1"/>
          </a:solidFill>
        </p:spPr>
        <p:txBody>
          <a:bodyPr wrap="square" lIns="0" tIns="0" rIns="0" bIns="0" anchor="ctr">
            <a:spAutoFit/>
          </a:bodyPr>
          <a:lstStyle/>
          <a:p>
            <a:pPr algn="ctr"/>
            <a:r>
              <a:rPr lang="en-US" sz="1100" dirty="0"/>
              <a:t>Reduction from SAT</a:t>
            </a:r>
            <a:endParaRPr lang="en-US" dirty="0"/>
          </a:p>
        </p:txBody>
      </p:sp>
      <p:sp>
        <p:nvSpPr>
          <p:cNvPr id="10" name="TextBox 9">
            <a:extLst>
              <a:ext uri="{FF2B5EF4-FFF2-40B4-BE49-F238E27FC236}">
                <a16:creationId xmlns:a16="http://schemas.microsoft.com/office/drawing/2014/main" id="{3269DA6B-87F8-144E-8811-3B8EED060DE9}"/>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09943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Unbounded Select</a:t>
            </a:r>
            <a:endParaRPr lang="en-US" dirty="0"/>
          </a:p>
        </p:txBody>
      </p:sp>
      <p:sp>
        <p:nvSpPr>
          <p:cNvPr id="6" name="Rectangle 5"/>
          <p:cNvSpPr/>
          <p:nvPr/>
        </p:nvSpPr>
        <p:spPr>
          <a:xfrm>
            <a:off x="534980" y="1199351"/>
            <a:ext cx="457200" cy="35052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Regular" charset="0"/>
            </a:endParaRPr>
          </a:p>
        </p:txBody>
      </p:sp>
      <p:sp>
        <p:nvSpPr>
          <p:cNvPr id="7" name="Rectangle 6"/>
          <p:cNvSpPr/>
          <p:nvPr/>
        </p:nvSpPr>
        <p:spPr>
          <a:xfrm>
            <a:off x="1144580" y="1199351"/>
            <a:ext cx="457200" cy="35052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Regular" charset="0"/>
            </a:endParaRPr>
          </a:p>
        </p:txBody>
      </p:sp>
      <p:sp>
        <p:nvSpPr>
          <p:cNvPr id="8" name="Rectangle 7"/>
          <p:cNvSpPr/>
          <p:nvPr/>
        </p:nvSpPr>
        <p:spPr>
          <a:xfrm>
            <a:off x="1817063" y="1199351"/>
            <a:ext cx="457200" cy="35052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Regular" charset="0"/>
            </a:endParaRPr>
          </a:p>
        </p:txBody>
      </p:sp>
      <p:sp>
        <p:nvSpPr>
          <p:cNvPr id="9" name="Rectangle 8"/>
          <p:cNvSpPr/>
          <p:nvPr/>
        </p:nvSpPr>
        <p:spPr>
          <a:xfrm>
            <a:off x="2439980" y="1199351"/>
            <a:ext cx="457200" cy="35052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Regular" charset="0"/>
            </a:endParaRPr>
          </a:p>
        </p:txBody>
      </p:sp>
      <p:sp>
        <p:nvSpPr>
          <p:cNvPr id="10" name="Rectangle 9"/>
          <p:cNvSpPr/>
          <p:nvPr/>
        </p:nvSpPr>
        <p:spPr>
          <a:xfrm>
            <a:off x="3049580" y="1199351"/>
            <a:ext cx="457200" cy="35052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Regular" charset="0"/>
            </a:endParaRPr>
          </a:p>
        </p:txBody>
      </p:sp>
      <p:graphicFrame>
        <p:nvGraphicFramePr>
          <p:cNvPr id="12" name="Content Placeholder 5"/>
          <p:cNvGraphicFramePr>
            <a:graphicFrameLocks noGrp="1"/>
          </p:cNvGraphicFramePr>
          <p:nvPr>
            <p:ph idx="1"/>
          </p:nvPr>
        </p:nvGraphicFramePr>
        <p:xfrm>
          <a:off x="458780" y="807521"/>
          <a:ext cx="3090290" cy="3973230"/>
        </p:xfrm>
        <a:graphic>
          <a:graphicData uri="http://schemas.openxmlformats.org/drawingml/2006/table">
            <a:tbl>
              <a:tblPr firstRow="1">
                <a:tableStyleId>{17292A2E-F333-43FB-9621-5CBBE7FDCDCB}</a:tableStyleId>
              </a:tblPr>
              <a:tblGrid>
                <a:gridCol w="618058">
                  <a:extLst>
                    <a:ext uri="{9D8B030D-6E8A-4147-A177-3AD203B41FA5}">
                      <a16:colId xmlns:a16="http://schemas.microsoft.com/office/drawing/2014/main" val="20000"/>
                    </a:ext>
                  </a:extLst>
                </a:gridCol>
                <a:gridCol w="618058">
                  <a:extLst>
                    <a:ext uri="{9D8B030D-6E8A-4147-A177-3AD203B41FA5}">
                      <a16:colId xmlns:a16="http://schemas.microsoft.com/office/drawing/2014/main" val="20001"/>
                    </a:ext>
                  </a:extLst>
                </a:gridCol>
                <a:gridCol w="618058">
                  <a:extLst>
                    <a:ext uri="{9D8B030D-6E8A-4147-A177-3AD203B41FA5}">
                      <a16:colId xmlns:a16="http://schemas.microsoft.com/office/drawing/2014/main" val="20002"/>
                    </a:ext>
                  </a:extLst>
                </a:gridCol>
                <a:gridCol w="618058">
                  <a:extLst>
                    <a:ext uri="{9D8B030D-6E8A-4147-A177-3AD203B41FA5}">
                      <a16:colId xmlns:a16="http://schemas.microsoft.com/office/drawing/2014/main" val="20003"/>
                    </a:ext>
                  </a:extLst>
                </a:gridCol>
                <a:gridCol w="618058">
                  <a:extLst>
                    <a:ext uri="{9D8B030D-6E8A-4147-A177-3AD203B41FA5}">
                      <a16:colId xmlns:a16="http://schemas.microsoft.com/office/drawing/2014/main" val="20004"/>
                    </a:ext>
                  </a:extLst>
                </a:gridCol>
              </a:tblGrid>
              <a:tr h="441470">
                <a:tc>
                  <a:txBody>
                    <a:bodyPr/>
                    <a:lstStyle/>
                    <a:p>
                      <a:pPr algn="ctr"/>
                      <a:r>
                        <a:rPr lang="en-US" sz="2300" b="0" i="0" dirty="0">
                          <a:latin typeface="Helvetica Neue Regular" charset="0"/>
                        </a:rPr>
                        <a:t>A</a:t>
                      </a:r>
                    </a:p>
                  </a:txBody>
                  <a:tcPr marL="88294" marR="88294" marT="44147" marB="44147"/>
                </a:tc>
                <a:tc>
                  <a:txBody>
                    <a:bodyPr/>
                    <a:lstStyle/>
                    <a:p>
                      <a:pPr algn="ctr"/>
                      <a:r>
                        <a:rPr lang="en-US" sz="2300" b="0" i="0" dirty="0">
                          <a:latin typeface="Helvetica Neue Regular" charset="0"/>
                        </a:rPr>
                        <a:t>B</a:t>
                      </a:r>
                    </a:p>
                  </a:txBody>
                  <a:tcPr marL="88294" marR="88294" marT="44147" marB="44147"/>
                </a:tc>
                <a:tc>
                  <a:txBody>
                    <a:bodyPr/>
                    <a:lstStyle/>
                    <a:p>
                      <a:pPr algn="ctr"/>
                      <a:r>
                        <a:rPr lang="en-US" sz="2300" b="0" i="0" dirty="0">
                          <a:latin typeface="Helvetica Neue Regular" charset="0"/>
                        </a:rPr>
                        <a:t>C</a:t>
                      </a:r>
                    </a:p>
                  </a:txBody>
                  <a:tcPr marL="88294" marR="88294" marT="44147" marB="44147"/>
                </a:tc>
                <a:tc>
                  <a:txBody>
                    <a:bodyPr/>
                    <a:lstStyle/>
                    <a:p>
                      <a:pPr algn="ctr"/>
                      <a:r>
                        <a:rPr lang="en-US" sz="2300" b="0" i="0" dirty="0">
                          <a:latin typeface="Helvetica Neue Regular" charset="0"/>
                        </a:rPr>
                        <a:t>D</a:t>
                      </a:r>
                    </a:p>
                  </a:txBody>
                  <a:tcPr marL="88294" marR="88294" marT="44147" marB="44147"/>
                </a:tc>
                <a:tc>
                  <a:txBody>
                    <a:bodyPr/>
                    <a:lstStyle/>
                    <a:p>
                      <a:pPr algn="ctr"/>
                      <a:r>
                        <a:rPr lang="en-US" sz="2300" b="0" i="0" dirty="0">
                          <a:latin typeface="Helvetica Neue Regular" charset="0"/>
                        </a:rPr>
                        <a:t>E</a:t>
                      </a:r>
                    </a:p>
                  </a:txBody>
                  <a:tcPr marL="88294" marR="88294" marT="44147" marB="44147"/>
                </a:tc>
                <a:extLst>
                  <a:ext uri="{0D108BD9-81ED-4DB2-BD59-A6C34878D82A}">
                    <a16:rowId xmlns:a16="http://schemas.microsoft.com/office/drawing/2014/main" val="10000"/>
                  </a:ext>
                </a:extLst>
              </a:tr>
              <a:tr h="441470">
                <a:tc>
                  <a:txBody>
                    <a:bodyPr/>
                    <a:lstStyle/>
                    <a:p>
                      <a:pPr algn="ctr"/>
                      <a:r>
                        <a:rPr lang="en-US" sz="2300" b="0" i="0" dirty="0">
                          <a:latin typeface="Helvetica Neue Regular" charset="0"/>
                        </a:rPr>
                        <a:t>1</a:t>
                      </a:r>
                    </a:p>
                  </a:txBody>
                  <a:tcPr marL="88294" marR="88294" marT="44147" marB="44147"/>
                </a:tc>
                <a:tc>
                  <a:txBody>
                    <a:bodyPr/>
                    <a:lstStyle/>
                    <a:p>
                      <a:pPr algn="ctr"/>
                      <a:r>
                        <a:rPr lang="en-US" sz="2300" b="0" i="0" dirty="0">
                          <a:latin typeface="Helvetica Neue Regular" charset="0"/>
                        </a:rPr>
                        <a:t>2</a:t>
                      </a:r>
                    </a:p>
                  </a:txBody>
                  <a:tcPr marL="88294" marR="88294" marT="44147" marB="44147"/>
                </a:tc>
                <a:tc>
                  <a:txBody>
                    <a:bodyPr/>
                    <a:lstStyle/>
                    <a:p>
                      <a:pPr algn="ctr"/>
                      <a:r>
                        <a:rPr lang="en-US" sz="2300" b="0" i="0" dirty="0">
                          <a:latin typeface="Helvetica Neue Regular" charset="0"/>
                        </a:rPr>
                        <a:t>3</a:t>
                      </a:r>
                    </a:p>
                  </a:txBody>
                  <a:tcPr marL="88294" marR="88294" marT="44147" marB="44147"/>
                </a:tc>
                <a:tc>
                  <a:txBody>
                    <a:bodyPr/>
                    <a:lstStyle/>
                    <a:p>
                      <a:pPr algn="ctr"/>
                      <a:r>
                        <a:rPr lang="en-US" sz="2300" b="0" i="0" dirty="0">
                          <a:latin typeface="Helvetica Neue Regular" charset="0"/>
                        </a:rPr>
                        <a:t>4</a:t>
                      </a:r>
                    </a:p>
                  </a:txBody>
                  <a:tcPr marL="88294" marR="88294" marT="44147" marB="44147"/>
                </a:tc>
                <a:tc>
                  <a:txBody>
                    <a:bodyPr/>
                    <a:lstStyle/>
                    <a:p>
                      <a:pPr algn="ctr"/>
                      <a:r>
                        <a:rPr lang="en-US" sz="2300" b="0" i="0" dirty="0">
                          <a:latin typeface="Helvetica Neue Regular" charset="0"/>
                        </a:rPr>
                        <a:t>5</a:t>
                      </a:r>
                    </a:p>
                  </a:txBody>
                  <a:tcPr marL="88294" marR="88294" marT="44147" marB="44147"/>
                </a:tc>
                <a:extLst>
                  <a:ext uri="{0D108BD9-81ED-4DB2-BD59-A6C34878D82A}">
                    <a16:rowId xmlns:a16="http://schemas.microsoft.com/office/drawing/2014/main" val="10001"/>
                  </a:ext>
                </a:extLst>
              </a:tr>
              <a:tr h="441470">
                <a:tc>
                  <a:txBody>
                    <a:bodyPr/>
                    <a:lstStyle/>
                    <a:p>
                      <a:pPr algn="ctr"/>
                      <a:r>
                        <a:rPr lang="en-US" sz="2300" b="0" i="0" dirty="0">
                          <a:latin typeface="Helvetica Neue Regular" charset="0"/>
                        </a:rPr>
                        <a:t>1</a:t>
                      </a:r>
                    </a:p>
                  </a:txBody>
                  <a:tcPr marL="88294" marR="88294" marT="44147" marB="44147"/>
                </a:tc>
                <a:tc>
                  <a:txBody>
                    <a:bodyPr/>
                    <a:lstStyle/>
                    <a:p>
                      <a:pPr algn="ctr"/>
                      <a:r>
                        <a:rPr lang="en-US" sz="2300" b="0" i="0" dirty="0">
                          <a:latin typeface="Helvetica Neue Regular" charset="0"/>
                        </a:rPr>
                        <a:t>3</a:t>
                      </a:r>
                    </a:p>
                  </a:txBody>
                  <a:tcPr marL="88294" marR="88294" marT="44147" marB="44147"/>
                </a:tc>
                <a:tc>
                  <a:txBody>
                    <a:bodyPr/>
                    <a:lstStyle/>
                    <a:p>
                      <a:pPr algn="ctr"/>
                      <a:r>
                        <a:rPr lang="en-US" sz="2300" b="0" i="0" dirty="0">
                          <a:latin typeface="Helvetica Neue Regular" charset="0"/>
                        </a:rPr>
                        <a:t>2</a:t>
                      </a:r>
                    </a:p>
                  </a:txBody>
                  <a:tcPr marL="88294" marR="88294" marT="44147" marB="44147"/>
                </a:tc>
                <a:tc>
                  <a:txBody>
                    <a:bodyPr/>
                    <a:lstStyle/>
                    <a:p>
                      <a:pPr algn="ctr"/>
                      <a:r>
                        <a:rPr lang="en-US" sz="2300" b="0" i="0" dirty="0">
                          <a:latin typeface="Helvetica Neue Regular" charset="0"/>
                        </a:rPr>
                        <a:t>3</a:t>
                      </a:r>
                    </a:p>
                  </a:txBody>
                  <a:tcPr marL="88294" marR="88294" marT="44147" marB="44147"/>
                </a:tc>
                <a:tc>
                  <a:txBody>
                    <a:bodyPr/>
                    <a:lstStyle/>
                    <a:p>
                      <a:pPr algn="ctr"/>
                      <a:r>
                        <a:rPr lang="en-US" sz="2300" b="0" i="0" dirty="0">
                          <a:latin typeface="Helvetica Neue Regular" charset="0"/>
                        </a:rPr>
                        <a:t>4</a:t>
                      </a:r>
                    </a:p>
                  </a:txBody>
                  <a:tcPr marL="88294" marR="88294" marT="44147" marB="44147"/>
                </a:tc>
                <a:extLst>
                  <a:ext uri="{0D108BD9-81ED-4DB2-BD59-A6C34878D82A}">
                    <a16:rowId xmlns:a16="http://schemas.microsoft.com/office/drawing/2014/main" val="10002"/>
                  </a:ext>
                </a:extLst>
              </a:tr>
              <a:tr h="441470">
                <a:tc>
                  <a:txBody>
                    <a:bodyPr/>
                    <a:lstStyle/>
                    <a:p>
                      <a:pPr algn="ctr"/>
                      <a:r>
                        <a:rPr lang="en-US" sz="2300" b="0" i="0" dirty="0">
                          <a:latin typeface="Helvetica Neue Regular" charset="0"/>
                        </a:rPr>
                        <a:t>2</a:t>
                      </a:r>
                    </a:p>
                  </a:txBody>
                  <a:tcPr marL="88294" marR="88294" marT="44147" marB="44147"/>
                </a:tc>
                <a:tc>
                  <a:txBody>
                    <a:bodyPr/>
                    <a:lstStyle/>
                    <a:p>
                      <a:pPr algn="ctr"/>
                      <a:r>
                        <a:rPr lang="en-US" sz="2300" b="0" i="0" dirty="0">
                          <a:latin typeface="Helvetica Neue Regular" charset="0"/>
                        </a:rPr>
                        <a:t>4</a:t>
                      </a:r>
                    </a:p>
                  </a:txBody>
                  <a:tcPr marL="88294" marR="88294" marT="44147" marB="44147"/>
                </a:tc>
                <a:tc>
                  <a:txBody>
                    <a:bodyPr/>
                    <a:lstStyle/>
                    <a:p>
                      <a:pPr algn="ctr"/>
                      <a:r>
                        <a:rPr lang="en-US" sz="2300" b="0" i="0" dirty="0">
                          <a:latin typeface="Helvetica Neue Regular" charset="0"/>
                        </a:rPr>
                        <a:t>4</a:t>
                      </a:r>
                    </a:p>
                  </a:txBody>
                  <a:tcPr marL="88294" marR="88294" marT="44147" marB="44147"/>
                </a:tc>
                <a:tc>
                  <a:txBody>
                    <a:bodyPr/>
                    <a:lstStyle/>
                    <a:p>
                      <a:pPr algn="ctr"/>
                      <a:r>
                        <a:rPr lang="en-US" sz="2300" b="0" i="0" dirty="0">
                          <a:latin typeface="Helvetica Neue Regular" charset="0"/>
                        </a:rPr>
                        <a:t>1</a:t>
                      </a:r>
                    </a:p>
                  </a:txBody>
                  <a:tcPr marL="88294" marR="88294" marT="44147" marB="44147"/>
                </a:tc>
                <a:tc>
                  <a:txBody>
                    <a:bodyPr/>
                    <a:lstStyle/>
                    <a:p>
                      <a:pPr algn="ctr"/>
                      <a:r>
                        <a:rPr lang="en-US" sz="2300" b="0" i="0" dirty="0">
                          <a:latin typeface="Helvetica Neue Regular" charset="0"/>
                        </a:rPr>
                        <a:t>3</a:t>
                      </a:r>
                    </a:p>
                  </a:txBody>
                  <a:tcPr marL="88294" marR="88294" marT="44147" marB="44147"/>
                </a:tc>
                <a:extLst>
                  <a:ext uri="{0D108BD9-81ED-4DB2-BD59-A6C34878D82A}">
                    <a16:rowId xmlns:a16="http://schemas.microsoft.com/office/drawing/2014/main" val="10003"/>
                  </a:ext>
                </a:extLst>
              </a:tr>
              <a:tr h="441470">
                <a:tc>
                  <a:txBody>
                    <a:bodyPr/>
                    <a:lstStyle/>
                    <a:p>
                      <a:pPr algn="ctr"/>
                      <a:r>
                        <a:rPr lang="en-US" sz="2300" b="0" i="0" dirty="0">
                          <a:latin typeface="Helvetica Neue Regular" charset="0"/>
                        </a:rPr>
                        <a:t>5</a:t>
                      </a:r>
                    </a:p>
                  </a:txBody>
                  <a:tcPr marL="88294" marR="88294" marT="44147" marB="44147"/>
                </a:tc>
                <a:tc>
                  <a:txBody>
                    <a:bodyPr/>
                    <a:lstStyle/>
                    <a:p>
                      <a:pPr algn="ctr"/>
                      <a:r>
                        <a:rPr lang="en-US" sz="2300" b="0" i="0" dirty="0">
                          <a:latin typeface="Helvetica Neue Regular" charset="0"/>
                        </a:rPr>
                        <a:t>3</a:t>
                      </a:r>
                    </a:p>
                  </a:txBody>
                  <a:tcPr marL="88294" marR="88294" marT="44147" marB="44147"/>
                </a:tc>
                <a:tc>
                  <a:txBody>
                    <a:bodyPr/>
                    <a:lstStyle/>
                    <a:p>
                      <a:pPr algn="ctr"/>
                      <a:r>
                        <a:rPr lang="en-US" sz="2300" b="0" i="0" dirty="0">
                          <a:latin typeface="Helvetica Neue Regular" charset="0"/>
                        </a:rPr>
                        <a:t>2</a:t>
                      </a:r>
                    </a:p>
                  </a:txBody>
                  <a:tcPr marL="88294" marR="88294" marT="44147" marB="44147"/>
                </a:tc>
                <a:tc>
                  <a:txBody>
                    <a:bodyPr/>
                    <a:lstStyle/>
                    <a:p>
                      <a:pPr algn="ctr"/>
                      <a:r>
                        <a:rPr lang="en-US" sz="2300" b="0" i="0" dirty="0">
                          <a:latin typeface="Helvetica Neue Regular" charset="0"/>
                        </a:rPr>
                        <a:t>4</a:t>
                      </a:r>
                    </a:p>
                  </a:txBody>
                  <a:tcPr marL="88294" marR="88294" marT="44147" marB="44147"/>
                </a:tc>
                <a:tc>
                  <a:txBody>
                    <a:bodyPr/>
                    <a:lstStyle/>
                    <a:p>
                      <a:pPr algn="ctr"/>
                      <a:r>
                        <a:rPr lang="en-US" sz="2300" b="0" i="0" dirty="0">
                          <a:latin typeface="Helvetica Neue Regular" charset="0"/>
                        </a:rPr>
                        <a:t>2</a:t>
                      </a:r>
                    </a:p>
                  </a:txBody>
                  <a:tcPr marL="88294" marR="88294" marT="44147" marB="44147"/>
                </a:tc>
                <a:extLst>
                  <a:ext uri="{0D108BD9-81ED-4DB2-BD59-A6C34878D82A}">
                    <a16:rowId xmlns:a16="http://schemas.microsoft.com/office/drawing/2014/main" val="10004"/>
                  </a:ext>
                </a:extLst>
              </a:tr>
              <a:tr h="441470">
                <a:tc>
                  <a:txBody>
                    <a:bodyPr/>
                    <a:lstStyle/>
                    <a:p>
                      <a:pPr algn="ctr"/>
                      <a:r>
                        <a:rPr lang="en-US" sz="2300" b="0" i="0" dirty="0">
                          <a:latin typeface="Helvetica Neue Regular" charset="0"/>
                        </a:rPr>
                        <a:t>4</a:t>
                      </a:r>
                    </a:p>
                  </a:txBody>
                  <a:tcPr marL="88294" marR="88294" marT="44147" marB="44147"/>
                </a:tc>
                <a:tc>
                  <a:txBody>
                    <a:bodyPr/>
                    <a:lstStyle/>
                    <a:p>
                      <a:pPr algn="ctr"/>
                      <a:r>
                        <a:rPr lang="en-US" sz="2300" b="0" i="0" dirty="0">
                          <a:latin typeface="Helvetica Neue Regular" charset="0"/>
                        </a:rPr>
                        <a:t>2</a:t>
                      </a:r>
                    </a:p>
                  </a:txBody>
                  <a:tcPr marL="88294" marR="88294" marT="44147" marB="44147"/>
                </a:tc>
                <a:tc>
                  <a:txBody>
                    <a:bodyPr/>
                    <a:lstStyle/>
                    <a:p>
                      <a:pPr algn="ctr"/>
                      <a:r>
                        <a:rPr lang="en-US" sz="2300" b="0" i="0" dirty="0">
                          <a:latin typeface="Helvetica Neue Regular" charset="0"/>
                        </a:rPr>
                        <a:t>3</a:t>
                      </a:r>
                    </a:p>
                  </a:txBody>
                  <a:tcPr marL="88294" marR="88294" marT="44147" marB="44147"/>
                </a:tc>
                <a:tc>
                  <a:txBody>
                    <a:bodyPr/>
                    <a:lstStyle/>
                    <a:p>
                      <a:pPr algn="ctr"/>
                      <a:r>
                        <a:rPr lang="en-US" sz="2300" b="0" i="0" dirty="0">
                          <a:latin typeface="Helvetica Neue Regular" charset="0"/>
                        </a:rPr>
                        <a:t>1</a:t>
                      </a:r>
                    </a:p>
                  </a:txBody>
                  <a:tcPr marL="88294" marR="88294" marT="44147" marB="44147"/>
                </a:tc>
                <a:tc>
                  <a:txBody>
                    <a:bodyPr/>
                    <a:lstStyle/>
                    <a:p>
                      <a:pPr algn="ctr"/>
                      <a:r>
                        <a:rPr lang="en-US" sz="2300" b="0" i="0" dirty="0">
                          <a:latin typeface="Helvetica Neue Regular" charset="0"/>
                        </a:rPr>
                        <a:t>2</a:t>
                      </a:r>
                    </a:p>
                  </a:txBody>
                  <a:tcPr marL="88294" marR="88294" marT="44147" marB="44147"/>
                </a:tc>
                <a:extLst>
                  <a:ext uri="{0D108BD9-81ED-4DB2-BD59-A6C34878D82A}">
                    <a16:rowId xmlns:a16="http://schemas.microsoft.com/office/drawing/2014/main" val="10005"/>
                  </a:ext>
                </a:extLst>
              </a:tr>
              <a:tr h="441470">
                <a:tc>
                  <a:txBody>
                    <a:bodyPr/>
                    <a:lstStyle/>
                    <a:p>
                      <a:pPr algn="ctr"/>
                      <a:r>
                        <a:rPr lang="en-US" sz="2300" b="0" i="0" dirty="0">
                          <a:latin typeface="Helvetica Neue Regular" charset="0"/>
                        </a:rPr>
                        <a:t>2</a:t>
                      </a:r>
                    </a:p>
                  </a:txBody>
                  <a:tcPr marL="88294" marR="88294" marT="44147" marB="44147"/>
                </a:tc>
                <a:tc>
                  <a:txBody>
                    <a:bodyPr/>
                    <a:lstStyle/>
                    <a:p>
                      <a:pPr algn="ctr"/>
                      <a:r>
                        <a:rPr lang="en-US" sz="2300" b="0" i="0" dirty="0">
                          <a:latin typeface="Helvetica Neue Regular" charset="0"/>
                        </a:rPr>
                        <a:t>2</a:t>
                      </a:r>
                    </a:p>
                  </a:txBody>
                  <a:tcPr marL="88294" marR="88294" marT="44147" marB="44147"/>
                </a:tc>
                <a:tc>
                  <a:txBody>
                    <a:bodyPr/>
                    <a:lstStyle/>
                    <a:p>
                      <a:pPr algn="ctr"/>
                      <a:r>
                        <a:rPr lang="en-US" sz="2300" b="0" i="0" dirty="0">
                          <a:latin typeface="Helvetica Neue Regular" charset="0"/>
                        </a:rPr>
                        <a:t>4</a:t>
                      </a:r>
                    </a:p>
                  </a:txBody>
                  <a:tcPr marL="88294" marR="88294" marT="44147" marB="44147"/>
                </a:tc>
                <a:tc>
                  <a:txBody>
                    <a:bodyPr/>
                    <a:lstStyle/>
                    <a:p>
                      <a:pPr algn="ctr"/>
                      <a:r>
                        <a:rPr lang="en-US" sz="2300" b="0" i="0" dirty="0">
                          <a:latin typeface="Helvetica Neue Regular" charset="0"/>
                        </a:rPr>
                        <a:t>3</a:t>
                      </a:r>
                    </a:p>
                  </a:txBody>
                  <a:tcPr marL="88294" marR="88294" marT="44147" marB="44147"/>
                </a:tc>
                <a:tc>
                  <a:txBody>
                    <a:bodyPr/>
                    <a:lstStyle/>
                    <a:p>
                      <a:pPr algn="ctr"/>
                      <a:r>
                        <a:rPr lang="en-US" sz="2300" b="0" i="0" dirty="0">
                          <a:latin typeface="Helvetica Neue Regular" charset="0"/>
                        </a:rPr>
                        <a:t>2</a:t>
                      </a:r>
                    </a:p>
                  </a:txBody>
                  <a:tcPr marL="88294" marR="88294" marT="44147" marB="44147"/>
                </a:tc>
                <a:extLst>
                  <a:ext uri="{0D108BD9-81ED-4DB2-BD59-A6C34878D82A}">
                    <a16:rowId xmlns:a16="http://schemas.microsoft.com/office/drawing/2014/main" val="10006"/>
                  </a:ext>
                </a:extLst>
              </a:tr>
              <a:tr h="441470">
                <a:tc>
                  <a:txBody>
                    <a:bodyPr/>
                    <a:lstStyle/>
                    <a:p>
                      <a:pPr algn="ctr"/>
                      <a:r>
                        <a:rPr lang="en-US" sz="2300" b="0" i="0" dirty="0">
                          <a:latin typeface="Helvetica Neue Regular" charset="0"/>
                        </a:rPr>
                        <a:t>1</a:t>
                      </a:r>
                    </a:p>
                  </a:txBody>
                  <a:tcPr marL="88294" marR="88294" marT="44147" marB="44147"/>
                </a:tc>
                <a:tc>
                  <a:txBody>
                    <a:bodyPr/>
                    <a:lstStyle/>
                    <a:p>
                      <a:pPr algn="ctr"/>
                      <a:r>
                        <a:rPr lang="en-US" sz="2300" b="0" i="0" dirty="0">
                          <a:latin typeface="Helvetica Neue Regular" charset="0"/>
                        </a:rPr>
                        <a:t>1</a:t>
                      </a:r>
                    </a:p>
                  </a:txBody>
                  <a:tcPr marL="88294" marR="88294" marT="44147" marB="44147"/>
                </a:tc>
                <a:tc>
                  <a:txBody>
                    <a:bodyPr/>
                    <a:lstStyle/>
                    <a:p>
                      <a:pPr algn="ctr"/>
                      <a:r>
                        <a:rPr lang="en-US" sz="2300" b="0" i="0" dirty="0">
                          <a:latin typeface="Helvetica Neue Regular" charset="0"/>
                        </a:rPr>
                        <a:t>2</a:t>
                      </a:r>
                    </a:p>
                  </a:txBody>
                  <a:tcPr marL="88294" marR="88294" marT="44147" marB="44147"/>
                </a:tc>
                <a:tc>
                  <a:txBody>
                    <a:bodyPr/>
                    <a:lstStyle/>
                    <a:p>
                      <a:pPr algn="ctr"/>
                      <a:r>
                        <a:rPr lang="en-US" sz="2300" b="0" i="0" dirty="0">
                          <a:latin typeface="Helvetica Neue Regular" charset="0"/>
                        </a:rPr>
                        <a:t>1</a:t>
                      </a:r>
                    </a:p>
                  </a:txBody>
                  <a:tcPr marL="88294" marR="88294" marT="44147" marB="44147"/>
                </a:tc>
                <a:tc>
                  <a:txBody>
                    <a:bodyPr/>
                    <a:lstStyle/>
                    <a:p>
                      <a:pPr algn="ctr"/>
                      <a:r>
                        <a:rPr lang="en-US" sz="2300" b="0" i="0" dirty="0">
                          <a:latin typeface="Helvetica Neue Regular" charset="0"/>
                        </a:rPr>
                        <a:t>5</a:t>
                      </a:r>
                    </a:p>
                  </a:txBody>
                  <a:tcPr marL="88294" marR="88294" marT="44147" marB="44147"/>
                </a:tc>
                <a:extLst>
                  <a:ext uri="{0D108BD9-81ED-4DB2-BD59-A6C34878D82A}">
                    <a16:rowId xmlns:a16="http://schemas.microsoft.com/office/drawing/2014/main" val="10007"/>
                  </a:ext>
                </a:extLst>
              </a:tr>
              <a:tr h="441470">
                <a:tc>
                  <a:txBody>
                    <a:bodyPr/>
                    <a:lstStyle/>
                    <a:p>
                      <a:pPr algn="ctr"/>
                      <a:r>
                        <a:rPr lang="en-US" sz="2300" b="0" i="0" dirty="0">
                          <a:latin typeface="Helvetica Neue Regular" charset="0"/>
                        </a:rPr>
                        <a:t>1</a:t>
                      </a:r>
                    </a:p>
                  </a:txBody>
                  <a:tcPr marL="88294" marR="88294" marT="44147" marB="44147"/>
                </a:tc>
                <a:tc>
                  <a:txBody>
                    <a:bodyPr/>
                    <a:lstStyle/>
                    <a:p>
                      <a:pPr algn="ctr"/>
                      <a:r>
                        <a:rPr lang="en-US" sz="2300" b="0" i="0" dirty="0">
                          <a:latin typeface="Helvetica Neue Regular" charset="0"/>
                        </a:rPr>
                        <a:t>5</a:t>
                      </a:r>
                    </a:p>
                  </a:txBody>
                  <a:tcPr marL="88294" marR="88294" marT="44147" marB="44147"/>
                </a:tc>
                <a:tc>
                  <a:txBody>
                    <a:bodyPr/>
                    <a:lstStyle/>
                    <a:p>
                      <a:pPr algn="ctr"/>
                      <a:r>
                        <a:rPr lang="en-US" sz="2300" b="0" i="0" dirty="0">
                          <a:latin typeface="Helvetica Neue Regular" charset="0"/>
                        </a:rPr>
                        <a:t>4</a:t>
                      </a:r>
                    </a:p>
                  </a:txBody>
                  <a:tcPr marL="88294" marR="88294" marT="44147" marB="44147"/>
                </a:tc>
                <a:tc>
                  <a:txBody>
                    <a:bodyPr/>
                    <a:lstStyle/>
                    <a:p>
                      <a:pPr algn="ctr"/>
                      <a:r>
                        <a:rPr lang="en-US" sz="2300" b="0" i="0" dirty="0">
                          <a:latin typeface="Helvetica Neue Regular" charset="0"/>
                        </a:rPr>
                        <a:t>2</a:t>
                      </a:r>
                    </a:p>
                  </a:txBody>
                  <a:tcPr marL="88294" marR="88294" marT="44147" marB="44147"/>
                </a:tc>
                <a:tc>
                  <a:txBody>
                    <a:bodyPr/>
                    <a:lstStyle/>
                    <a:p>
                      <a:pPr algn="ctr"/>
                      <a:r>
                        <a:rPr lang="en-US" sz="2300" b="0" i="0" dirty="0">
                          <a:latin typeface="Helvetica Neue Regular" charset="0"/>
                        </a:rPr>
                        <a:t>3</a:t>
                      </a:r>
                    </a:p>
                  </a:txBody>
                  <a:tcPr marL="88294" marR="88294" marT="44147" marB="44147"/>
                </a:tc>
                <a:extLst>
                  <a:ext uri="{0D108BD9-81ED-4DB2-BD59-A6C34878D82A}">
                    <a16:rowId xmlns:a16="http://schemas.microsoft.com/office/drawing/2014/main" val="10008"/>
                  </a:ext>
                </a:extLst>
              </a:tr>
            </a:tbl>
          </a:graphicData>
        </a:graphic>
      </p:graphicFrame>
      <p:sp>
        <p:nvSpPr>
          <p:cNvPr id="13" name="Rectangle 12"/>
          <p:cNvSpPr/>
          <p:nvPr/>
        </p:nvSpPr>
        <p:spPr>
          <a:xfrm>
            <a:off x="45150" y="1259431"/>
            <a:ext cx="458780" cy="461665"/>
          </a:xfrm>
          <a:prstGeom prst="rect">
            <a:avLst/>
          </a:prstGeom>
        </p:spPr>
        <p:txBody>
          <a:bodyPr wrap="none">
            <a:spAutoFit/>
          </a:bodyPr>
          <a:lstStyle/>
          <a:p>
            <a:pPr lvl="0"/>
            <a:r>
              <a:rPr lang="en-US" sz="2400" dirty="0">
                <a:solidFill>
                  <a:prstClr val="black"/>
                </a:solidFill>
                <a:latin typeface="Helvetica Neue Regular" charset="0"/>
                <a:sym typeface="Wingdings"/>
              </a:rPr>
              <a:t></a:t>
            </a:r>
            <a:endParaRPr lang="en-US" sz="2400" dirty="0">
              <a:solidFill>
                <a:prstClr val="black"/>
              </a:solidFill>
              <a:latin typeface="Helvetica Neue Regular" charset="0"/>
            </a:endParaRPr>
          </a:p>
        </p:txBody>
      </p:sp>
      <p:sp>
        <p:nvSpPr>
          <p:cNvPr id="14" name="Rectangle 13"/>
          <p:cNvSpPr/>
          <p:nvPr/>
        </p:nvSpPr>
        <p:spPr>
          <a:xfrm>
            <a:off x="21935" y="1708932"/>
            <a:ext cx="458780" cy="461665"/>
          </a:xfrm>
          <a:prstGeom prst="rect">
            <a:avLst/>
          </a:prstGeom>
        </p:spPr>
        <p:txBody>
          <a:bodyPr wrap="none">
            <a:spAutoFit/>
          </a:bodyPr>
          <a:lstStyle/>
          <a:p>
            <a:pPr lvl="0">
              <a:defRPr/>
            </a:pPr>
            <a:r>
              <a:rPr lang="en-US" sz="2400" dirty="0">
                <a:solidFill>
                  <a:prstClr val="black"/>
                </a:solidFill>
                <a:latin typeface="Helvetica Neue Regular" charset="0"/>
                <a:sym typeface="Wingdings"/>
              </a:rPr>
              <a:t></a:t>
            </a:r>
            <a:endParaRPr lang="en-US" sz="2400" dirty="0">
              <a:solidFill>
                <a:prstClr val="black"/>
              </a:solidFill>
              <a:latin typeface="Helvetica Neue Regular" charset="0"/>
            </a:endParaRPr>
          </a:p>
        </p:txBody>
      </p:sp>
      <p:sp>
        <p:nvSpPr>
          <p:cNvPr id="15" name="Rectangle 14"/>
          <p:cNvSpPr/>
          <p:nvPr/>
        </p:nvSpPr>
        <p:spPr>
          <a:xfrm>
            <a:off x="14100" y="3039083"/>
            <a:ext cx="458780" cy="461665"/>
          </a:xfrm>
          <a:prstGeom prst="rect">
            <a:avLst/>
          </a:prstGeom>
        </p:spPr>
        <p:txBody>
          <a:bodyPr wrap="none">
            <a:spAutoFit/>
          </a:bodyPr>
          <a:lstStyle/>
          <a:p>
            <a:pPr lvl="0">
              <a:defRPr/>
            </a:pPr>
            <a:r>
              <a:rPr lang="en-US" sz="2400" dirty="0">
                <a:solidFill>
                  <a:prstClr val="black"/>
                </a:solidFill>
                <a:latin typeface="Helvetica Neue Regular" charset="0"/>
                <a:sym typeface="Wingdings"/>
              </a:rPr>
              <a:t></a:t>
            </a:r>
            <a:endParaRPr lang="en-US" sz="2400" dirty="0">
              <a:solidFill>
                <a:prstClr val="black"/>
              </a:solidFill>
              <a:latin typeface="Helvetica Neue Regular" charset="0"/>
            </a:endParaRPr>
          </a:p>
        </p:txBody>
      </p:sp>
      <p:sp>
        <p:nvSpPr>
          <p:cNvPr id="16" name="Rectangle 15"/>
          <p:cNvSpPr/>
          <p:nvPr/>
        </p:nvSpPr>
        <p:spPr>
          <a:xfrm>
            <a:off x="1580" y="3938086"/>
            <a:ext cx="458780" cy="461665"/>
          </a:xfrm>
          <a:prstGeom prst="rect">
            <a:avLst/>
          </a:prstGeom>
        </p:spPr>
        <p:txBody>
          <a:bodyPr wrap="none">
            <a:spAutoFit/>
          </a:bodyPr>
          <a:lstStyle/>
          <a:p>
            <a:pPr lvl="0"/>
            <a:r>
              <a:rPr lang="en-US" sz="2400" dirty="0">
                <a:solidFill>
                  <a:prstClr val="black"/>
                </a:solidFill>
                <a:latin typeface="Helvetica Neue Regular" charset="0"/>
                <a:sym typeface="Wingdings"/>
              </a:rPr>
              <a:t></a:t>
            </a:r>
            <a:endParaRPr lang="en-US" sz="2400" dirty="0">
              <a:solidFill>
                <a:prstClr val="black"/>
              </a:solidFill>
              <a:latin typeface="Helvetica Neue Regular" charset="0"/>
            </a:endParaRPr>
          </a:p>
        </p:txBody>
      </p:sp>
      <p:sp>
        <p:nvSpPr>
          <p:cNvPr id="17" name="Rectangle 16"/>
          <p:cNvSpPr/>
          <p:nvPr/>
        </p:nvSpPr>
        <p:spPr>
          <a:xfrm>
            <a:off x="1580" y="4323551"/>
            <a:ext cx="458780" cy="461665"/>
          </a:xfrm>
          <a:prstGeom prst="rect">
            <a:avLst/>
          </a:prstGeom>
        </p:spPr>
        <p:txBody>
          <a:bodyPr wrap="none">
            <a:spAutoFit/>
          </a:bodyPr>
          <a:lstStyle/>
          <a:p>
            <a:pPr lvl="0"/>
            <a:r>
              <a:rPr lang="en-US" sz="2400" dirty="0">
                <a:solidFill>
                  <a:prstClr val="black"/>
                </a:solidFill>
                <a:latin typeface="Helvetica Neue Regular" charset="0"/>
                <a:sym typeface="Wingdings"/>
              </a:rPr>
              <a:t></a:t>
            </a:r>
            <a:endParaRPr lang="en-US" sz="2400" dirty="0">
              <a:solidFill>
                <a:prstClr val="black"/>
              </a:solidFill>
              <a:latin typeface="Helvetica Neue Regular" charset="0"/>
            </a:endParaRPr>
          </a:p>
        </p:txBody>
      </p:sp>
      <p:sp>
        <p:nvSpPr>
          <p:cNvPr id="18" name="TextBox 17"/>
          <p:cNvSpPr txBox="1"/>
          <p:nvPr/>
        </p:nvSpPr>
        <p:spPr>
          <a:xfrm>
            <a:off x="5388259" y="794246"/>
            <a:ext cx="2514600"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400" dirty="0">
                <a:latin typeface="Helvetica Neue Regular" charset="0"/>
              </a:rPr>
              <a:t>Possible queries?</a:t>
            </a:r>
          </a:p>
        </p:txBody>
      </p:sp>
      <p:sp>
        <p:nvSpPr>
          <p:cNvPr id="20" name="Rectangle 19"/>
          <p:cNvSpPr/>
          <p:nvPr/>
        </p:nvSpPr>
        <p:spPr>
          <a:xfrm>
            <a:off x="4147119" y="1961351"/>
            <a:ext cx="1887055" cy="461665"/>
          </a:xfrm>
          <a:prstGeom prst="rect">
            <a:avLst/>
          </a:prstGeom>
        </p:spPr>
        <p:txBody>
          <a:bodyPr wrap="none">
            <a:spAutoFit/>
          </a:bodyPr>
          <a:lstStyle/>
          <a:p>
            <a:pPr marL="457200" lvl="0" indent="-457200"/>
            <a:r>
              <a:rPr lang="en-US" sz="2400" dirty="0">
                <a:solidFill>
                  <a:prstClr val="black"/>
                </a:solidFill>
                <a:latin typeface="Helvetica Neue Regular" charset="0"/>
              </a:rPr>
              <a:t>A = 1    AND</a:t>
            </a:r>
          </a:p>
        </p:txBody>
      </p:sp>
      <p:sp>
        <p:nvSpPr>
          <p:cNvPr id="21" name="Rectangle 20"/>
          <p:cNvSpPr/>
          <p:nvPr/>
        </p:nvSpPr>
        <p:spPr>
          <a:xfrm>
            <a:off x="4147119" y="2455535"/>
            <a:ext cx="3922869" cy="461665"/>
          </a:xfrm>
          <a:prstGeom prst="rect">
            <a:avLst/>
          </a:prstGeom>
        </p:spPr>
        <p:txBody>
          <a:bodyPr wrap="none">
            <a:spAutoFit/>
          </a:bodyPr>
          <a:lstStyle/>
          <a:p>
            <a:pPr marL="457200" lvl="0" indent="-457200"/>
            <a:r>
              <a:rPr lang="en-US" sz="2400" dirty="0">
                <a:solidFill>
                  <a:prstClr val="black"/>
                </a:solidFill>
                <a:latin typeface="Helvetica Neue Regular" charset="0"/>
              </a:rPr>
              <a:t>B </a:t>
            </a:r>
            <a:r>
              <a:rPr lang="en-US" sz="2400" dirty="0">
                <a:solidFill>
                  <a:prstClr val="black"/>
                </a:solidFill>
                <a:latin typeface="Helvetica Neue Regular" charset="0"/>
                <a:sym typeface="Symbol"/>
              </a:rPr>
              <a:t></a:t>
            </a:r>
            <a:r>
              <a:rPr lang="en-US" sz="2400" dirty="0">
                <a:solidFill>
                  <a:prstClr val="black"/>
                </a:solidFill>
                <a:latin typeface="Helvetica Neue Regular" charset="0"/>
              </a:rPr>
              <a:t> 1    AND    B </a:t>
            </a:r>
            <a:r>
              <a:rPr lang="en-US" sz="2400" dirty="0">
                <a:solidFill>
                  <a:prstClr val="black"/>
                </a:solidFill>
                <a:latin typeface="Helvetica Neue Regular" charset="0"/>
                <a:sym typeface="Symbol"/>
              </a:rPr>
              <a:t> 5    AND</a:t>
            </a:r>
            <a:endParaRPr lang="en-US" sz="2400" dirty="0">
              <a:solidFill>
                <a:prstClr val="black"/>
              </a:solidFill>
              <a:latin typeface="Helvetica Neue Regular" charset="0"/>
            </a:endParaRPr>
          </a:p>
        </p:txBody>
      </p:sp>
      <p:sp>
        <p:nvSpPr>
          <p:cNvPr id="22" name="Rectangle 21"/>
          <p:cNvSpPr/>
          <p:nvPr/>
        </p:nvSpPr>
        <p:spPr>
          <a:xfrm>
            <a:off x="4147119" y="2949719"/>
            <a:ext cx="3945311" cy="461665"/>
          </a:xfrm>
          <a:prstGeom prst="rect">
            <a:avLst/>
          </a:prstGeom>
        </p:spPr>
        <p:txBody>
          <a:bodyPr wrap="none">
            <a:spAutoFit/>
          </a:bodyPr>
          <a:lstStyle/>
          <a:p>
            <a:pPr marL="457200" lvl="0" indent="-457200"/>
            <a:r>
              <a:rPr lang="en-US" sz="2400" dirty="0">
                <a:solidFill>
                  <a:prstClr val="black"/>
                </a:solidFill>
                <a:latin typeface="Helvetica Neue Regular" charset="0"/>
              </a:rPr>
              <a:t>C </a:t>
            </a:r>
            <a:r>
              <a:rPr lang="en-US" sz="2400" dirty="0">
                <a:solidFill>
                  <a:prstClr val="black"/>
                </a:solidFill>
                <a:latin typeface="Helvetica Neue Regular" charset="0"/>
                <a:sym typeface="Symbol"/>
              </a:rPr>
              <a:t></a:t>
            </a:r>
            <a:r>
              <a:rPr lang="en-US" sz="2400" dirty="0">
                <a:solidFill>
                  <a:prstClr val="black"/>
                </a:solidFill>
                <a:latin typeface="Helvetica Neue Regular" charset="0"/>
              </a:rPr>
              <a:t> 2    AND    C </a:t>
            </a:r>
            <a:r>
              <a:rPr lang="en-US" sz="2400" dirty="0">
                <a:solidFill>
                  <a:prstClr val="black"/>
                </a:solidFill>
                <a:latin typeface="Helvetica Neue Regular" charset="0"/>
                <a:sym typeface="Symbol"/>
              </a:rPr>
              <a:t> 4    AND</a:t>
            </a:r>
            <a:endParaRPr lang="en-US" sz="2400" dirty="0">
              <a:solidFill>
                <a:prstClr val="black"/>
              </a:solidFill>
              <a:latin typeface="Helvetica Neue Regular" charset="0"/>
            </a:endParaRPr>
          </a:p>
        </p:txBody>
      </p:sp>
      <p:sp>
        <p:nvSpPr>
          <p:cNvPr id="23" name="Rectangle 22"/>
          <p:cNvSpPr/>
          <p:nvPr/>
        </p:nvSpPr>
        <p:spPr>
          <a:xfrm>
            <a:off x="4147119" y="3443903"/>
            <a:ext cx="4998484" cy="461665"/>
          </a:xfrm>
          <a:prstGeom prst="rect">
            <a:avLst/>
          </a:prstGeom>
        </p:spPr>
        <p:txBody>
          <a:bodyPr wrap="none">
            <a:spAutoFit/>
          </a:bodyPr>
          <a:lstStyle/>
          <a:p>
            <a:pPr marL="457200" lvl="0" indent="-457200"/>
            <a:r>
              <a:rPr lang="en-US" sz="2400" dirty="0">
                <a:solidFill>
                  <a:prstClr val="black"/>
                </a:solidFill>
                <a:latin typeface="Helvetica Neue Regular" charset="0"/>
              </a:rPr>
              <a:t>D </a:t>
            </a:r>
            <a:r>
              <a:rPr lang="en-US" sz="2400" dirty="0">
                <a:solidFill>
                  <a:prstClr val="black"/>
                </a:solidFill>
                <a:latin typeface="Helvetica Neue Regular" charset="0"/>
                <a:sym typeface="Symbol"/>
              </a:rPr>
              <a:t></a:t>
            </a:r>
            <a:r>
              <a:rPr lang="en-US" sz="2400" dirty="0">
                <a:solidFill>
                  <a:prstClr val="black"/>
                </a:solidFill>
                <a:latin typeface="Helvetica Neue Regular" charset="0"/>
              </a:rPr>
              <a:t> 1    AND    D </a:t>
            </a:r>
            <a:r>
              <a:rPr lang="en-US" sz="2400" dirty="0">
                <a:solidFill>
                  <a:prstClr val="black"/>
                </a:solidFill>
                <a:latin typeface="Helvetica Neue Regular" charset="0"/>
                <a:sym typeface="Symbol"/>
              </a:rPr>
              <a:t> 4    AND    D  3</a:t>
            </a:r>
            <a:endParaRPr lang="en-US" sz="2400" dirty="0">
              <a:solidFill>
                <a:prstClr val="black"/>
              </a:solidFill>
              <a:latin typeface="Helvetica Neue Regular" charset="0"/>
            </a:endParaRPr>
          </a:p>
        </p:txBody>
      </p:sp>
      <p:sp>
        <p:nvSpPr>
          <p:cNvPr id="24" name="Rectangle 23"/>
          <p:cNvSpPr/>
          <p:nvPr/>
        </p:nvSpPr>
        <p:spPr>
          <a:xfrm>
            <a:off x="4147119" y="3938086"/>
            <a:ext cx="4996881" cy="461665"/>
          </a:xfrm>
          <a:prstGeom prst="rect">
            <a:avLst/>
          </a:prstGeom>
        </p:spPr>
        <p:txBody>
          <a:bodyPr wrap="none">
            <a:spAutoFit/>
          </a:bodyPr>
          <a:lstStyle/>
          <a:p>
            <a:pPr marL="457200" lvl="0" indent="-457200"/>
            <a:r>
              <a:rPr lang="en-US" sz="2400" dirty="0">
                <a:solidFill>
                  <a:prstClr val="black"/>
                </a:solidFill>
                <a:latin typeface="Helvetica Neue Regular" charset="0"/>
              </a:rPr>
              <a:t>E </a:t>
            </a:r>
            <a:r>
              <a:rPr lang="en-US" sz="2400" dirty="0">
                <a:solidFill>
                  <a:prstClr val="black"/>
                </a:solidFill>
                <a:latin typeface="Helvetica Neue Regular" charset="0"/>
                <a:sym typeface="Symbol"/>
              </a:rPr>
              <a:t></a:t>
            </a:r>
            <a:r>
              <a:rPr lang="en-US" sz="2400" dirty="0">
                <a:solidFill>
                  <a:prstClr val="black"/>
                </a:solidFill>
                <a:latin typeface="Helvetica Neue Regular" charset="0"/>
              </a:rPr>
              <a:t> 3    AND     E </a:t>
            </a:r>
            <a:r>
              <a:rPr lang="en-US" sz="2400" dirty="0">
                <a:solidFill>
                  <a:prstClr val="black"/>
                </a:solidFill>
                <a:latin typeface="Helvetica Neue Regular" charset="0"/>
                <a:sym typeface="Symbol"/>
              </a:rPr>
              <a:t> 5    AND    E  4</a:t>
            </a:r>
            <a:endParaRPr lang="en-US" sz="2400" dirty="0">
              <a:solidFill>
                <a:prstClr val="black"/>
              </a:solidFill>
              <a:latin typeface="Helvetica Neue Regular" charset="0"/>
            </a:endParaRPr>
          </a:p>
        </p:txBody>
      </p:sp>
      <p:sp>
        <p:nvSpPr>
          <p:cNvPr id="30" name="Rectangle 29"/>
          <p:cNvSpPr/>
          <p:nvPr/>
        </p:nvSpPr>
        <p:spPr>
          <a:xfrm>
            <a:off x="458780" y="1259431"/>
            <a:ext cx="3090290" cy="461665"/>
          </a:xfrm>
          <a:prstGeom prst="rect">
            <a:avLst/>
          </a:prstGeom>
          <a:solidFill>
            <a:schemeClr val="accent6">
              <a:alpha val="4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31" name="Rectangle 30"/>
          <p:cNvSpPr/>
          <p:nvPr/>
        </p:nvSpPr>
        <p:spPr>
          <a:xfrm>
            <a:off x="458780" y="3914666"/>
            <a:ext cx="3090290" cy="461665"/>
          </a:xfrm>
          <a:prstGeom prst="rect">
            <a:avLst/>
          </a:prstGeom>
          <a:solidFill>
            <a:schemeClr val="accent6">
              <a:alpha val="4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32" name="Rectangle 31"/>
          <p:cNvSpPr/>
          <p:nvPr/>
        </p:nvSpPr>
        <p:spPr>
          <a:xfrm>
            <a:off x="443453" y="4352910"/>
            <a:ext cx="3090290" cy="461665"/>
          </a:xfrm>
          <a:prstGeom prst="rect">
            <a:avLst/>
          </a:prstGeom>
          <a:solidFill>
            <a:schemeClr val="accent6">
              <a:alpha val="4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33" name="Rectangle 32"/>
          <p:cNvSpPr/>
          <p:nvPr/>
        </p:nvSpPr>
        <p:spPr>
          <a:xfrm>
            <a:off x="458780" y="1727756"/>
            <a:ext cx="3090290" cy="461665"/>
          </a:xfrm>
          <a:prstGeom prst="rect">
            <a:avLst/>
          </a:prstGeom>
          <a:solidFill>
            <a:srgbClr val="C00000">
              <a:alpha val="4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34" name="Rectangle 33"/>
          <p:cNvSpPr/>
          <p:nvPr/>
        </p:nvSpPr>
        <p:spPr>
          <a:xfrm>
            <a:off x="472880" y="3037276"/>
            <a:ext cx="3090290" cy="461665"/>
          </a:xfrm>
          <a:prstGeom prst="rect">
            <a:avLst/>
          </a:prstGeom>
          <a:solidFill>
            <a:srgbClr val="C00000">
              <a:alpha val="4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28" name="Content Placeholder 4"/>
          <p:cNvSpPr>
            <a:spLocks noGrp="1"/>
          </p:cNvSpPr>
          <p:nvPr>
            <p:ph sz="quarter" idx="12"/>
          </p:nvPr>
        </p:nvSpPr>
        <p:spPr>
          <a:xfrm>
            <a:off x="6650037" y="235738"/>
            <a:ext cx="2151063" cy="430213"/>
          </a:xfrm>
        </p:spPr>
        <p:txBody>
          <a:bodyPr/>
          <a:lstStyle/>
          <a:p>
            <a:r>
              <a:rPr lang="en-US" dirty="0">
                <a:solidFill>
                  <a:srgbClr val="285096"/>
                </a:solidFill>
              </a:rPr>
              <a:t>[Weiss </a:t>
            </a:r>
            <a:r>
              <a:rPr lang="en-US" dirty="0">
                <a:solidFill>
                  <a:srgbClr val="285096"/>
                </a:solidFill>
                <a:latin typeface="Helvetica Neue" charset="0"/>
                <a:ea typeface="Helvetica Neue" charset="0"/>
                <a:cs typeface="Helvetica Neue" charset="0"/>
              </a:rPr>
              <a:t>et al.,  </a:t>
            </a:r>
            <a:r>
              <a:rPr lang="en-US" dirty="0">
                <a:solidFill>
                  <a:srgbClr val="285096"/>
                </a:solidFill>
              </a:rPr>
              <a:t>2017] </a:t>
            </a:r>
          </a:p>
        </p:txBody>
      </p:sp>
      <p:sp>
        <p:nvSpPr>
          <p:cNvPr id="26" name="TextBox 25">
            <a:extLst>
              <a:ext uri="{FF2B5EF4-FFF2-40B4-BE49-F238E27FC236}">
                <a16:creationId xmlns:a16="http://schemas.microsoft.com/office/drawing/2014/main" id="{64D39D2E-7757-BB4A-982C-2F53C1CF9211}"/>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72609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9"/>
                                        </p:tgtEl>
                                        <p:attrNameLst>
                                          <p:attrName>style.visibility</p:attrName>
                                        </p:attrNameLst>
                                      </p:cBhvr>
                                      <p:to>
                                        <p:strVal val="hidden"/>
                                      </p:to>
                                    </p:set>
                                  </p:childTnLst>
                                </p:cTn>
                              </p:par>
                              <p:par>
                                <p:cTn id="38" presetID="1"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animBg="1"/>
      <p:bldP spid="9" grpId="1" animBg="1"/>
      <p:bldP spid="10" grpId="0" animBg="1"/>
      <p:bldP spid="20" grpId="0"/>
      <p:bldP spid="21" grpId="0"/>
      <p:bldP spid="22" grpId="0"/>
      <p:bldP spid="23"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Bounded select</a:t>
            </a:r>
          </a:p>
        </p:txBody>
      </p:sp>
      <p:sp>
        <p:nvSpPr>
          <p:cNvPr id="3" name="Content Placeholder 2"/>
          <p:cNvSpPr>
            <a:spLocks noGrp="1"/>
          </p:cNvSpPr>
          <p:nvPr>
            <p:ph idx="1"/>
          </p:nvPr>
        </p:nvSpPr>
        <p:spPr/>
        <p:txBody>
          <a:bodyPr/>
          <a:lstStyle/>
          <a:p>
            <a:r>
              <a:rPr lang="en-US" b="0" dirty="0">
                <a:solidFill>
                  <a:schemeClr val="tx1"/>
                </a:solidFill>
                <a:latin typeface="Helvetica Neue Regular" charset="0"/>
              </a:rPr>
              <a:t>INPUT: Database D, Examples E, Query size k</a:t>
            </a:r>
          </a:p>
          <a:p>
            <a:r>
              <a:rPr lang="en-US" b="0" dirty="0">
                <a:solidFill>
                  <a:schemeClr val="tx1"/>
                </a:solidFill>
                <a:latin typeface="Helvetica Neue Regular" charset="0"/>
              </a:rPr>
              <a:t>OUTPUT: Does there exist a query satisfying D and E, of size at most k?</a:t>
            </a:r>
          </a:p>
        </p:txBody>
      </p:sp>
      <p:sp>
        <p:nvSpPr>
          <p:cNvPr id="44036" name="AutoShape 4" descr="Thinking"/>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dirty="0">
              <a:latin typeface="Helvetica Neue Regular" charset="0"/>
            </a:endParaRPr>
          </a:p>
        </p:txBody>
      </p:sp>
      <p:sp>
        <p:nvSpPr>
          <p:cNvPr id="44038" name="AutoShape 6" descr="http://tophdimgs.com/data_images/wallpapers/39/459471-thinking.jpg"/>
          <p:cNvSpPr>
            <a:spLocks noChangeAspect="1" noChangeArrowheads="1"/>
          </p:cNvSpPr>
          <p:nvPr/>
        </p:nvSpPr>
        <p:spPr bwMode="auto">
          <a:xfrm>
            <a:off x="1259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dirty="0">
              <a:latin typeface="Helvetica Neue Regular" charset="0"/>
            </a:endParaRPr>
          </a:p>
        </p:txBody>
      </p:sp>
      <p:sp>
        <p:nvSpPr>
          <p:cNvPr id="11" name="Rounded Rectangle 10"/>
          <p:cNvSpPr/>
          <p:nvPr/>
        </p:nvSpPr>
        <p:spPr>
          <a:xfrm>
            <a:off x="4722593" y="120254"/>
            <a:ext cx="2000250" cy="7429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Helvetica Neue Regular" charset="0"/>
              </a:rPr>
              <a:t>Reduction from </a:t>
            </a:r>
          </a:p>
          <a:p>
            <a:pPr algn="ctr"/>
            <a:r>
              <a:rPr lang="en-US" dirty="0">
                <a:latin typeface="Helvetica Neue Regular" charset="0"/>
              </a:rPr>
              <a:t>Set Cover</a:t>
            </a:r>
          </a:p>
        </p:txBody>
      </p:sp>
      <p:sp>
        <p:nvSpPr>
          <p:cNvPr id="75" name="Rectangle 74"/>
          <p:cNvSpPr/>
          <p:nvPr/>
        </p:nvSpPr>
        <p:spPr>
          <a:xfrm>
            <a:off x="7051132" y="264769"/>
            <a:ext cx="1579418" cy="371475"/>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NP-C</a:t>
            </a:r>
          </a:p>
        </p:txBody>
      </p:sp>
      <p:sp>
        <p:nvSpPr>
          <p:cNvPr id="78" name="Content Placeholder 2"/>
          <p:cNvSpPr txBox="1">
            <a:spLocks/>
          </p:cNvSpPr>
          <p:nvPr/>
        </p:nvSpPr>
        <p:spPr bwMode="black">
          <a:xfrm>
            <a:off x="1920216" y="1727193"/>
            <a:ext cx="5134199" cy="387204"/>
          </a:xfrm>
          <a:prstGeom prst="rect">
            <a:avLst/>
          </a:prstGeom>
        </p:spPr>
        <p:txBody>
          <a:bodyPr vert="horz" wrap="square" lIns="0" tIns="0" rIns="0" bIns="0" rtlCol="0">
            <a:noAutofit/>
          </a:bodyPr>
          <a:lstStyle>
            <a:lvl1pPr marL="95250" indent="-95250" algn="l" defTabSz="457200" rtl="0" eaLnBrk="1" latinLnBrk="0" hangingPunct="1">
              <a:lnSpc>
                <a:spcPct val="100000"/>
              </a:lnSpc>
              <a:spcBef>
                <a:spcPts val="0"/>
              </a:spcBef>
              <a:spcAft>
                <a:spcPts val="400"/>
              </a:spcAft>
              <a:buSzPct val="100000"/>
              <a:buFont typeface="Arial"/>
              <a:buNone/>
              <a:tabLst/>
              <a:defRPr sz="1800" b="1" i="0" kern="1200">
                <a:solidFill>
                  <a:srgbClr val="5373CA"/>
                </a:solidFill>
                <a:latin typeface="Helvetica Neue"/>
                <a:ea typeface="+mn-ea"/>
                <a:cs typeface="Helvetica Neue"/>
              </a:defRPr>
            </a:lvl1pPr>
            <a:lvl2pPr marL="333375" indent="-166688" algn="l" defTabSz="430213" rtl="0" eaLnBrk="1" latinLnBrk="0" hangingPunct="1">
              <a:lnSpc>
                <a:spcPct val="100000"/>
              </a:lnSpc>
              <a:spcBef>
                <a:spcPts val="0"/>
              </a:spcBef>
              <a:spcAft>
                <a:spcPts val="400"/>
              </a:spcAft>
              <a:buClr>
                <a:schemeClr val="accent3"/>
              </a:buClr>
              <a:buSzPct val="100000"/>
              <a:buFont typeface="LucidaGrande" charset="0"/>
              <a:buChar char="●"/>
              <a:tabLst/>
              <a:defRPr sz="1600" b="0" i="0" kern="1200">
                <a:solidFill>
                  <a:srgbClr val="000000"/>
                </a:solidFill>
                <a:latin typeface="Helvetica Neue"/>
                <a:ea typeface="+mn-ea"/>
                <a:cs typeface="Helvetica Neue"/>
              </a:defRPr>
            </a:lvl2pPr>
            <a:lvl3pPr marL="400050" indent="-133350" algn="l" defTabSz="457200" rtl="0" eaLnBrk="1" latinLnBrk="0" hangingPunct="1">
              <a:lnSpc>
                <a:spcPct val="100000"/>
              </a:lnSpc>
              <a:spcBef>
                <a:spcPts val="0"/>
              </a:spcBef>
              <a:spcAft>
                <a:spcPts val="400"/>
              </a:spcAft>
              <a:buClr>
                <a:schemeClr val="accent3"/>
              </a:buClr>
              <a:buFont typeface="LucidaGrande" charset="0"/>
              <a:buChar char="⁃"/>
              <a:tabLst/>
              <a:defRPr sz="1400" b="0" i="0" kern="1200">
                <a:solidFill>
                  <a:srgbClr val="000000"/>
                </a:solidFill>
                <a:latin typeface="Helvetica Neue"/>
                <a:ea typeface="+mn-ea"/>
                <a:cs typeface="Helvetica Neue"/>
              </a:defRPr>
            </a:lvl3pPr>
            <a:lvl4pPr marL="501254" indent="-146447" algn="l" defTabSz="457200" rtl="0" eaLnBrk="1" latinLnBrk="0" hangingPunct="1">
              <a:lnSpc>
                <a:spcPct val="100000"/>
              </a:lnSpc>
              <a:spcBef>
                <a:spcPts val="0"/>
              </a:spcBef>
              <a:spcAft>
                <a:spcPts val="400"/>
              </a:spcAft>
              <a:buClr>
                <a:schemeClr val="accent3"/>
              </a:buClr>
              <a:buSzPct val="80000"/>
              <a:buFont typeface="LucidaGrande" charset="0"/>
              <a:buChar char="▪"/>
              <a:tabLst/>
              <a:defRPr lang="en-US" sz="1400" b="0" i="0" kern="1200">
                <a:solidFill>
                  <a:srgbClr val="000000"/>
                </a:solidFill>
                <a:latin typeface="Helvetica Neue"/>
                <a:ea typeface="+mn-ea"/>
                <a:cs typeface="Helvetica Neue"/>
              </a:defRPr>
            </a:lvl4pPr>
            <a:lvl5pPr marL="567929" indent="-113110" algn="l" defTabSz="457200" rtl="0" eaLnBrk="1" latinLnBrk="0" hangingPunct="1">
              <a:lnSpc>
                <a:spcPct val="100000"/>
              </a:lnSpc>
              <a:spcBef>
                <a:spcPts val="0"/>
              </a:spcBef>
              <a:spcAft>
                <a:spcPts val="400"/>
              </a:spcAft>
              <a:buClr>
                <a:schemeClr val="accent3"/>
              </a:buClr>
              <a:buFont typeface="LucidaGrande" charset="0"/>
              <a:buChar char="‣"/>
              <a:tabLst/>
              <a:defRPr sz="1400" b="0" i="0" kern="1200">
                <a:solidFill>
                  <a:srgbClr val="000000"/>
                </a:solidFill>
                <a:latin typeface="Helvetica Neue"/>
                <a:ea typeface="+mn-ea"/>
                <a:cs typeface="Helvetica Neue"/>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0" dirty="0">
                <a:solidFill>
                  <a:schemeClr val="tx1"/>
                </a:solidFill>
              </a:rPr>
              <a:t>U = {1,2,3,4,5}	S = { </a:t>
            </a:r>
            <a:r>
              <a:rPr lang="en-US" b="0" dirty="0">
                <a:solidFill>
                  <a:srgbClr val="FF0000"/>
                </a:solidFill>
              </a:rPr>
              <a:t>{1,2,3}</a:t>
            </a:r>
            <a:r>
              <a:rPr lang="en-US" b="0" dirty="0"/>
              <a:t>, </a:t>
            </a:r>
            <a:r>
              <a:rPr lang="en-US" b="0" dirty="0">
                <a:solidFill>
                  <a:schemeClr val="accent1"/>
                </a:solidFill>
              </a:rPr>
              <a:t>{2,4}</a:t>
            </a:r>
            <a:r>
              <a:rPr lang="en-US" b="0" dirty="0"/>
              <a:t>, </a:t>
            </a:r>
            <a:r>
              <a:rPr lang="en-US" b="0" dirty="0">
                <a:solidFill>
                  <a:srgbClr val="00B050"/>
                </a:solidFill>
              </a:rPr>
              <a:t>{3,4}</a:t>
            </a:r>
            <a:r>
              <a:rPr lang="en-US" b="0" dirty="0"/>
              <a:t>, </a:t>
            </a:r>
            <a:r>
              <a:rPr lang="en-US" b="0" dirty="0">
                <a:solidFill>
                  <a:srgbClr val="7030A0"/>
                </a:solidFill>
              </a:rPr>
              <a:t>{4,5} </a:t>
            </a:r>
            <a:r>
              <a:rPr lang="en-US" b="0" dirty="0">
                <a:solidFill>
                  <a:schemeClr val="tx1"/>
                </a:solidFill>
              </a:rPr>
              <a:t>}</a:t>
            </a:r>
          </a:p>
        </p:txBody>
      </p:sp>
      <p:sp>
        <p:nvSpPr>
          <p:cNvPr id="79" name="AutoShape 4"/>
          <p:cNvSpPr>
            <a:spLocks noChangeAspect="1" noChangeArrowheads="1" noTextEdit="1"/>
          </p:cNvSpPr>
          <p:nvPr/>
        </p:nvSpPr>
        <p:spPr bwMode="auto">
          <a:xfrm>
            <a:off x="2014746" y="2162793"/>
            <a:ext cx="4314803" cy="26279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dirty="0">
              <a:latin typeface="Helvetica Neue Regular" charset="0"/>
            </a:endParaRPr>
          </a:p>
        </p:txBody>
      </p:sp>
      <p:sp>
        <p:nvSpPr>
          <p:cNvPr id="80" name="Rectangle 6"/>
          <p:cNvSpPr>
            <a:spLocks noChangeArrowheads="1"/>
          </p:cNvSpPr>
          <p:nvPr/>
        </p:nvSpPr>
        <p:spPr bwMode="auto">
          <a:xfrm>
            <a:off x="2090635" y="2253011"/>
            <a:ext cx="1040756" cy="355592"/>
          </a:xfrm>
          <a:prstGeom prst="rect">
            <a:avLst/>
          </a:prstGeom>
          <a:solidFill>
            <a:schemeClr val="accent5">
              <a:lumMod val="20000"/>
              <a:lumOff val="80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dirty="0">
              <a:latin typeface="Helvetica Neue Regular" charset="0"/>
            </a:endParaRPr>
          </a:p>
        </p:txBody>
      </p:sp>
      <p:sp>
        <p:nvSpPr>
          <p:cNvPr id="81" name="Rectangle 7"/>
          <p:cNvSpPr>
            <a:spLocks noChangeArrowheads="1"/>
          </p:cNvSpPr>
          <p:nvPr/>
        </p:nvSpPr>
        <p:spPr bwMode="auto">
          <a:xfrm>
            <a:off x="3131391" y="2253011"/>
            <a:ext cx="1040756" cy="355592"/>
          </a:xfrm>
          <a:prstGeom prst="rect">
            <a:avLst/>
          </a:prstGeom>
          <a:solidFill>
            <a:schemeClr val="accent5">
              <a:lumMod val="20000"/>
              <a:lumOff val="80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dirty="0">
              <a:latin typeface="Helvetica Neue Regular" charset="0"/>
            </a:endParaRPr>
          </a:p>
        </p:txBody>
      </p:sp>
      <p:sp>
        <p:nvSpPr>
          <p:cNvPr id="82" name="Rectangle 8"/>
          <p:cNvSpPr>
            <a:spLocks noChangeArrowheads="1"/>
          </p:cNvSpPr>
          <p:nvPr/>
        </p:nvSpPr>
        <p:spPr bwMode="auto">
          <a:xfrm>
            <a:off x="4172148" y="2253011"/>
            <a:ext cx="1040756" cy="355592"/>
          </a:xfrm>
          <a:prstGeom prst="rect">
            <a:avLst/>
          </a:prstGeom>
          <a:solidFill>
            <a:schemeClr val="accent5">
              <a:lumMod val="20000"/>
              <a:lumOff val="80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dirty="0">
              <a:latin typeface="Helvetica Neue Regular" charset="0"/>
            </a:endParaRPr>
          </a:p>
        </p:txBody>
      </p:sp>
      <p:sp>
        <p:nvSpPr>
          <p:cNvPr id="83" name="Rectangle 9"/>
          <p:cNvSpPr>
            <a:spLocks noChangeArrowheads="1"/>
          </p:cNvSpPr>
          <p:nvPr/>
        </p:nvSpPr>
        <p:spPr bwMode="auto">
          <a:xfrm>
            <a:off x="5212904" y="2253011"/>
            <a:ext cx="1040756" cy="355592"/>
          </a:xfrm>
          <a:prstGeom prst="rect">
            <a:avLst/>
          </a:prstGeom>
          <a:solidFill>
            <a:schemeClr val="accent5">
              <a:lumMod val="20000"/>
              <a:lumOff val="80000"/>
            </a:scheme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400" dirty="0">
              <a:latin typeface="Helvetica Neue Regular" charset="0"/>
            </a:endParaRPr>
          </a:p>
        </p:txBody>
      </p:sp>
      <p:sp>
        <p:nvSpPr>
          <p:cNvPr id="84" name="Rectangle 16"/>
          <p:cNvSpPr>
            <a:spLocks noChangeArrowheads="1"/>
          </p:cNvSpPr>
          <p:nvPr/>
        </p:nvSpPr>
        <p:spPr bwMode="auto">
          <a:xfrm>
            <a:off x="2086298" y="2234345"/>
            <a:ext cx="8673" cy="2484806"/>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dirty="0">
              <a:latin typeface="Helvetica Neue Regular" charset="0"/>
            </a:endParaRPr>
          </a:p>
        </p:txBody>
      </p:sp>
      <p:sp>
        <p:nvSpPr>
          <p:cNvPr id="85" name="Rectangle 17"/>
          <p:cNvSpPr>
            <a:spLocks noChangeArrowheads="1"/>
          </p:cNvSpPr>
          <p:nvPr/>
        </p:nvSpPr>
        <p:spPr bwMode="auto">
          <a:xfrm>
            <a:off x="6249324" y="2234345"/>
            <a:ext cx="8673" cy="2484806"/>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dirty="0">
              <a:latin typeface="Helvetica Neue Regular" charset="0"/>
            </a:endParaRPr>
          </a:p>
        </p:txBody>
      </p:sp>
      <p:sp>
        <p:nvSpPr>
          <p:cNvPr id="86" name="Rectangle 18"/>
          <p:cNvSpPr>
            <a:spLocks noChangeArrowheads="1"/>
          </p:cNvSpPr>
          <p:nvPr/>
        </p:nvSpPr>
        <p:spPr bwMode="auto">
          <a:xfrm>
            <a:off x="2086298" y="2234345"/>
            <a:ext cx="4171699" cy="8673"/>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dirty="0">
              <a:latin typeface="Helvetica Neue Regular" charset="0"/>
            </a:endParaRPr>
          </a:p>
        </p:txBody>
      </p:sp>
      <p:sp>
        <p:nvSpPr>
          <p:cNvPr id="87" name="Rectangle 20"/>
          <p:cNvSpPr>
            <a:spLocks noChangeArrowheads="1"/>
          </p:cNvSpPr>
          <p:nvPr/>
        </p:nvSpPr>
        <p:spPr bwMode="auto">
          <a:xfrm>
            <a:off x="2515610" y="2267953"/>
            <a:ext cx="166712"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FF0000"/>
                </a:solidFill>
                <a:effectLst/>
                <a:latin typeface="Helvetica Neue Regular" charset="0"/>
                <a:cs typeface="Arial" pitchFamily="34" charset="0"/>
              </a:rPr>
              <a:t>S</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88" name="Rectangle 21"/>
          <p:cNvSpPr>
            <a:spLocks noChangeArrowheads="1"/>
          </p:cNvSpPr>
          <p:nvPr/>
        </p:nvSpPr>
        <p:spPr bwMode="auto">
          <a:xfrm>
            <a:off x="2628359" y="2402384"/>
            <a:ext cx="113814"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FF0000"/>
                </a:solidFill>
                <a:effectLst/>
                <a:latin typeface="Helvetica Neue Regular" charset="0"/>
                <a:cs typeface="Arial" pitchFamily="34" charset="0"/>
              </a:rPr>
              <a:t>1</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89" name="Rectangle 22"/>
          <p:cNvSpPr>
            <a:spLocks noChangeArrowheads="1"/>
          </p:cNvSpPr>
          <p:nvPr/>
        </p:nvSpPr>
        <p:spPr bwMode="auto">
          <a:xfrm>
            <a:off x="3556367" y="2267953"/>
            <a:ext cx="166712"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chemeClr val="accent1"/>
                </a:solidFill>
                <a:effectLst/>
                <a:latin typeface="Helvetica Neue Regular" charset="0"/>
                <a:cs typeface="Arial" pitchFamily="34" charset="0"/>
              </a:rPr>
              <a:t>S</a:t>
            </a:r>
            <a:endParaRPr kumimoji="0" lang="en-US" sz="1400" b="0" i="0" u="none" strike="noStrike" cap="none" normalizeH="0" baseline="0" dirty="0">
              <a:ln>
                <a:noFill/>
              </a:ln>
              <a:solidFill>
                <a:schemeClr val="accent1"/>
              </a:solidFill>
              <a:effectLst/>
              <a:latin typeface="Arial" pitchFamily="34" charset="0"/>
              <a:cs typeface="Arial" pitchFamily="34" charset="0"/>
            </a:endParaRPr>
          </a:p>
        </p:txBody>
      </p:sp>
      <p:sp>
        <p:nvSpPr>
          <p:cNvPr id="90" name="Rectangle 23"/>
          <p:cNvSpPr>
            <a:spLocks noChangeArrowheads="1"/>
          </p:cNvSpPr>
          <p:nvPr/>
        </p:nvSpPr>
        <p:spPr bwMode="auto">
          <a:xfrm>
            <a:off x="3669115" y="2402384"/>
            <a:ext cx="113814"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chemeClr val="accent1"/>
                </a:solidFill>
                <a:effectLst/>
                <a:latin typeface="Helvetica Neue Regular" charset="0"/>
                <a:cs typeface="Arial" pitchFamily="34" charset="0"/>
              </a:rPr>
              <a:t>2</a:t>
            </a:r>
            <a:endParaRPr kumimoji="0" lang="en-US" sz="1400" b="0" i="0" u="none" strike="noStrike" cap="none" normalizeH="0" baseline="0" dirty="0">
              <a:ln>
                <a:noFill/>
              </a:ln>
              <a:solidFill>
                <a:schemeClr val="accent1"/>
              </a:solidFill>
              <a:effectLst/>
              <a:latin typeface="Arial" pitchFamily="34" charset="0"/>
              <a:cs typeface="Arial" pitchFamily="34" charset="0"/>
            </a:endParaRPr>
          </a:p>
        </p:txBody>
      </p:sp>
      <p:sp>
        <p:nvSpPr>
          <p:cNvPr id="91" name="Rectangle 24"/>
          <p:cNvSpPr>
            <a:spLocks noChangeArrowheads="1"/>
          </p:cNvSpPr>
          <p:nvPr/>
        </p:nvSpPr>
        <p:spPr bwMode="auto">
          <a:xfrm>
            <a:off x="4597123" y="2267953"/>
            <a:ext cx="166712"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B050"/>
                </a:solidFill>
                <a:effectLst/>
                <a:latin typeface="Helvetica Neue Regular" charset="0"/>
                <a:cs typeface="Arial" pitchFamily="34" charset="0"/>
              </a:rPr>
              <a:t>S</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92" name="Rectangle 25"/>
          <p:cNvSpPr>
            <a:spLocks noChangeArrowheads="1"/>
          </p:cNvSpPr>
          <p:nvPr/>
        </p:nvSpPr>
        <p:spPr bwMode="auto">
          <a:xfrm>
            <a:off x="4709872" y="2402384"/>
            <a:ext cx="113814"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00B050"/>
                </a:solidFill>
                <a:effectLst/>
                <a:latin typeface="Helvetica Neue Regular" charset="0"/>
                <a:cs typeface="Arial" pitchFamily="34" charset="0"/>
              </a:rPr>
              <a:t>3</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93" name="Rectangle 26"/>
          <p:cNvSpPr>
            <a:spLocks noChangeArrowheads="1"/>
          </p:cNvSpPr>
          <p:nvPr/>
        </p:nvSpPr>
        <p:spPr bwMode="auto">
          <a:xfrm>
            <a:off x="5637880" y="2267953"/>
            <a:ext cx="166712"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7030A0"/>
                </a:solidFill>
                <a:effectLst/>
                <a:latin typeface="Helvetica Neue Regular" charset="0"/>
                <a:cs typeface="Arial" pitchFamily="34" charset="0"/>
              </a:rPr>
              <a:t>S</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94" name="Rectangle 27"/>
          <p:cNvSpPr>
            <a:spLocks noChangeArrowheads="1"/>
          </p:cNvSpPr>
          <p:nvPr/>
        </p:nvSpPr>
        <p:spPr bwMode="auto">
          <a:xfrm>
            <a:off x="5750628" y="2402384"/>
            <a:ext cx="113814"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7030A0"/>
                </a:solidFill>
                <a:effectLst/>
                <a:latin typeface="Helvetica Neue Regular" charset="0"/>
                <a:cs typeface="Arial" pitchFamily="34" charset="0"/>
              </a:rPr>
              <a:t>4</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grpSp>
        <p:nvGrpSpPr>
          <p:cNvPr id="95" name="Group 94"/>
          <p:cNvGrpSpPr/>
          <p:nvPr/>
        </p:nvGrpSpPr>
        <p:grpSpPr>
          <a:xfrm>
            <a:off x="2086298" y="2589937"/>
            <a:ext cx="4171699" cy="359928"/>
            <a:chOff x="1517650" y="3025775"/>
            <a:chExt cx="6108700" cy="527050"/>
          </a:xfrm>
        </p:grpSpPr>
        <p:sp>
          <p:nvSpPr>
            <p:cNvPr id="96" name="Rectangle 10"/>
            <p:cNvSpPr>
              <a:spLocks noChangeArrowheads="1"/>
            </p:cNvSpPr>
            <p:nvPr/>
          </p:nvSpPr>
          <p:spPr bwMode="auto">
            <a:xfrm>
              <a:off x="1517650" y="3025775"/>
              <a:ext cx="6108700" cy="1270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dirty="0">
                <a:latin typeface="Helvetica Neue Regular" charset="0"/>
              </a:endParaRPr>
            </a:p>
          </p:txBody>
        </p:sp>
        <p:sp>
          <p:nvSpPr>
            <p:cNvPr id="97" name="Rectangle 11"/>
            <p:cNvSpPr>
              <a:spLocks noChangeArrowheads="1"/>
            </p:cNvSpPr>
            <p:nvPr/>
          </p:nvSpPr>
          <p:spPr bwMode="auto">
            <a:xfrm>
              <a:off x="1517650" y="3540125"/>
              <a:ext cx="6108700" cy="1270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dirty="0">
                <a:latin typeface="Helvetica Neue Regular" charset="0"/>
              </a:endParaRPr>
            </a:p>
          </p:txBody>
        </p:sp>
        <p:sp>
          <p:nvSpPr>
            <p:cNvPr id="98" name="Rectangle 28"/>
            <p:cNvSpPr>
              <a:spLocks noChangeArrowheads="1"/>
            </p:cNvSpPr>
            <p:nvPr/>
          </p:nvSpPr>
          <p:spPr bwMode="auto">
            <a:xfrm>
              <a:off x="2197100" y="3071813"/>
              <a:ext cx="208912" cy="4506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1</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99" name="Rectangle 29"/>
            <p:cNvSpPr>
              <a:spLocks noChangeArrowheads="1"/>
            </p:cNvSpPr>
            <p:nvPr/>
          </p:nvSpPr>
          <p:spPr bwMode="auto">
            <a:xfrm>
              <a:off x="3721099" y="3071813"/>
              <a:ext cx="208912" cy="4506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0</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00" name="Rectangle 30"/>
            <p:cNvSpPr>
              <a:spLocks noChangeArrowheads="1"/>
            </p:cNvSpPr>
            <p:nvPr/>
          </p:nvSpPr>
          <p:spPr bwMode="auto">
            <a:xfrm>
              <a:off x="5245100" y="3071813"/>
              <a:ext cx="208912" cy="4506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0</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01" name="Rectangle 31"/>
            <p:cNvSpPr>
              <a:spLocks noChangeArrowheads="1"/>
            </p:cNvSpPr>
            <p:nvPr/>
          </p:nvSpPr>
          <p:spPr bwMode="auto">
            <a:xfrm>
              <a:off x="6769099" y="3071813"/>
              <a:ext cx="208912" cy="4506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0</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grpSp>
      <p:grpSp>
        <p:nvGrpSpPr>
          <p:cNvPr id="102" name="Group 101"/>
          <p:cNvGrpSpPr/>
          <p:nvPr/>
        </p:nvGrpSpPr>
        <p:grpSpPr>
          <a:xfrm>
            <a:off x="2086298" y="2975884"/>
            <a:ext cx="4171699" cy="329573"/>
            <a:chOff x="1517650" y="3590925"/>
            <a:chExt cx="6108700" cy="482600"/>
          </a:xfrm>
        </p:grpSpPr>
        <p:sp>
          <p:nvSpPr>
            <p:cNvPr id="103" name="Rectangle 12"/>
            <p:cNvSpPr>
              <a:spLocks noChangeArrowheads="1"/>
            </p:cNvSpPr>
            <p:nvPr/>
          </p:nvSpPr>
          <p:spPr bwMode="auto">
            <a:xfrm>
              <a:off x="1517650" y="4060825"/>
              <a:ext cx="6108700" cy="1270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dirty="0">
                <a:latin typeface="Helvetica Neue Regular" charset="0"/>
              </a:endParaRPr>
            </a:p>
          </p:txBody>
        </p:sp>
        <p:sp>
          <p:nvSpPr>
            <p:cNvPr id="104" name="Rectangle 32"/>
            <p:cNvSpPr>
              <a:spLocks noChangeArrowheads="1"/>
            </p:cNvSpPr>
            <p:nvPr/>
          </p:nvSpPr>
          <p:spPr bwMode="auto">
            <a:xfrm>
              <a:off x="2197100" y="3590925"/>
              <a:ext cx="208912" cy="4506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1</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05" name="Rectangle 33"/>
            <p:cNvSpPr>
              <a:spLocks noChangeArrowheads="1"/>
            </p:cNvSpPr>
            <p:nvPr/>
          </p:nvSpPr>
          <p:spPr bwMode="auto">
            <a:xfrm>
              <a:off x="3721099" y="3590925"/>
              <a:ext cx="208912" cy="4506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1</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06" name="Rectangle 34"/>
            <p:cNvSpPr>
              <a:spLocks noChangeArrowheads="1"/>
            </p:cNvSpPr>
            <p:nvPr/>
          </p:nvSpPr>
          <p:spPr bwMode="auto">
            <a:xfrm>
              <a:off x="5245100" y="3590925"/>
              <a:ext cx="208912" cy="4506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0</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07" name="Rectangle 35"/>
            <p:cNvSpPr>
              <a:spLocks noChangeArrowheads="1"/>
            </p:cNvSpPr>
            <p:nvPr/>
          </p:nvSpPr>
          <p:spPr bwMode="auto">
            <a:xfrm>
              <a:off x="6769099" y="3590925"/>
              <a:ext cx="208912" cy="4506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0</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grpSp>
      <p:grpSp>
        <p:nvGrpSpPr>
          <p:cNvPr id="108" name="Group 107"/>
          <p:cNvGrpSpPr/>
          <p:nvPr/>
        </p:nvGrpSpPr>
        <p:grpSpPr>
          <a:xfrm>
            <a:off x="2086298" y="3329308"/>
            <a:ext cx="4171699" cy="327405"/>
            <a:chOff x="1517650" y="4108450"/>
            <a:chExt cx="6108700" cy="479425"/>
          </a:xfrm>
        </p:grpSpPr>
        <p:sp>
          <p:nvSpPr>
            <p:cNvPr id="109" name="Rectangle 13"/>
            <p:cNvSpPr>
              <a:spLocks noChangeArrowheads="1"/>
            </p:cNvSpPr>
            <p:nvPr/>
          </p:nvSpPr>
          <p:spPr bwMode="auto">
            <a:xfrm>
              <a:off x="1517650" y="4575175"/>
              <a:ext cx="6108700" cy="1270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dirty="0">
                <a:latin typeface="Helvetica Neue Regular" charset="0"/>
              </a:endParaRPr>
            </a:p>
          </p:txBody>
        </p:sp>
        <p:sp>
          <p:nvSpPr>
            <p:cNvPr id="110" name="Rectangle 36"/>
            <p:cNvSpPr>
              <a:spLocks noChangeArrowheads="1"/>
            </p:cNvSpPr>
            <p:nvPr/>
          </p:nvSpPr>
          <p:spPr bwMode="auto">
            <a:xfrm>
              <a:off x="2197100" y="4108450"/>
              <a:ext cx="208912" cy="45068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1</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11" name="Rectangle 37"/>
            <p:cNvSpPr>
              <a:spLocks noChangeArrowheads="1"/>
            </p:cNvSpPr>
            <p:nvPr/>
          </p:nvSpPr>
          <p:spPr bwMode="auto">
            <a:xfrm>
              <a:off x="3721099" y="4108450"/>
              <a:ext cx="208912" cy="45068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0</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12" name="Rectangle 38"/>
            <p:cNvSpPr>
              <a:spLocks noChangeArrowheads="1"/>
            </p:cNvSpPr>
            <p:nvPr/>
          </p:nvSpPr>
          <p:spPr bwMode="auto">
            <a:xfrm>
              <a:off x="5245100" y="4108450"/>
              <a:ext cx="208912" cy="45068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1</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13" name="Rectangle 39"/>
            <p:cNvSpPr>
              <a:spLocks noChangeArrowheads="1"/>
            </p:cNvSpPr>
            <p:nvPr/>
          </p:nvSpPr>
          <p:spPr bwMode="auto">
            <a:xfrm>
              <a:off x="6769099" y="4108450"/>
              <a:ext cx="208912" cy="45068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0</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grpSp>
      <p:grpSp>
        <p:nvGrpSpPr>
          <p:cNvPr id="114" name="Group 113"/>
          <p:cNvGrpSpPr/>
          <p:nvPr/>
        </p:nvGrpSpPr>
        <p:grpSpPr>
          <a:xfrm>
            <a:off x="2086298" y="3682731"/>
            <a:ext cx="4171699" cy="329573"/>
            <a:chOff x="1517650" y="4625975"/>
            <a:chExt cx="6108700" cy="482600"/>
          </a:xfrm>
        </p:grpSpPr>
        <p:sp>
          <p:nvSpPr>
            <p:cNvPr id="115" name="Rectangle 14"/>
            <p:cNvSpPr>
              <a:spLocks noChangeArrowheads="1"/>
            </p:cNvSpPr>
            <p:nvPr/>
          </p:nvSpPr>
          <p:spPr bwMode="auto">
            <a:xfrm>
              <a:off x="1517650" y="5095875"/>
              <a:ext cx="6108700" cy="1270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dirty="0">
                <a:latin typeface="Helvetica Neue Regular" charset="0"/>
              </a:endParaRPr>
            </a:p>
          </p:txBody>
        </p:sp>
        <p:sp>
          <p:nvSpPr>
            <p:cNvPr id="116" name="Rectangle 40"/>
            <p:cNvSpPr>
              <a:spLocks noChangeArrowheads="1"/>
            </p:cNvSpPr>
            <p:nvPr/>
          </p:nvSpPr>
          <p:spPr bwMode="auto">
            <a:xfrm>
              <a:off x="2197100" y="4625975"/>
              <a:ext cx="208912" cy="4506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0</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17" name="Rectangle 41"/>
            <p:cNvSpPr>
              <a:spLocks noChangeArrowheads="1"/>
            </p:cNvSpPr>
            <p:nvPr/>
          </p:nvSpPr>
          <p:spPr bwMode="auto">
            <a:xfrm>
              <a:off x="3721099" y="4625975"/>
              <a:ext cx="208912" cy="4506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1</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18" name="Rectangle 42"/>
            <p:cNvSpPr>
              <a:spLocks noChangeArrowheads="1"/>
            </p:cNvSpPr>
            <p:nvPr/>
          </p:nvSpPr>
          <p:spPr bwMode="auto">
            <a:xfrm>
              <a:off x="5245100" y="4625975"/>
              <a:ext cx="208912" cy="4506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1</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19" name="Rectangle 43"/>
            <p:cNvSpPr>
              <a:spLocks noChangeArrowheads="1"/>
            </p:cNvSpPr>
            <p:nvPr/>
          </p:nvSpPr>
          <p:spPr bwMode="auto">
            <a:xfrm>
              <a:off x="6769099" y="4625975"/>
              <a:ext cx="208912" cy="4506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1</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grpSp>
      <p:grpSp>
        <p:nvGrpSpPr>
          <p:cNvPr id="120" name="Group 119"/>
          <p:cNvGrpSpPr/>
          <p:nvPr/>
        </p:nvGrpSpPr>
        <p:grpSpPr>
          <a:xfrm>
            <a:off x="2086298" y="4037239"/>
            <a:ext cx="4171699" cy="330657"/>
            <a:chOff x="1517650" y="5145088"/>
            <a:chExt cx="6108700" cy="484187"/>
          </a:xfrm>
        </p:grpSpPr>
        <p:sp>
          <p:nvSpPr>
            <p:cNvPr id="121" name="Rectangle 15"/>
            <p:cNvSpPr>
              <a:spLocks noChangeArrowheads="1"/>
            </p:cNvSpPr>
            <p:nvPr/>
          </p:nvSpPr>
          <p:spPr bwMode="auto">
            <a:xfrm>
              <a:off x="1517650" y="5616575"/>
              <a:ext cx="6108700" cy="1270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dirty="0">
                <a:latin typeface="Helvetica Neue Regular" charset="0"/>
              </a:endParaRPr>
            </a:p>
          </p:txBody>
        </p:sp>
        <p:sp>
          <p:nvSpPr>
            <p:cNvPr id="122" name="Rectangle 44"/>
            <p:cNvSpPr>
              <a:spLocks noChangeArrowheads="1"/>
            </p:cNvSpPr>
            <p:nvPr/>
          </p:nvSpPr>
          <p:spPr bwMode="auto">
            <a:xfrm>
              <a:off x="2197100" y="5145088"/>
              <a:ext cx="208912" cy="45068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0</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23" name="Rectangle 45"/>
            <p:cNvSpPr>
              <a:spLocks noChangeArrowheads="1"/>
            </p:cNvSpPr>
            <p:nvPr/>
          </p:nvSpPr>
          <p:spPr bwMode="auto">
            <a:xfrm>
              <a:off x="3721099" y="5145088"/>
              <a:ext cx="208912" cy="45068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0</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24" name="Rectangle 46"/>
            <p:cNvSpPr>
              <a:spLocks noChangeArrowheads="1"/>
            </p:cNvSpPr>
            <p:nvPr/>
          </p:nvSpPr>
          <p:spPr bwMode="auto">
            <a:xfrm>
              <a:off x="5245100" y="5145088"/>
              <a:ext cx="208912" cy="45068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0</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25" name="Rectangle 47"/>
            <p:cNvSpPr>
              <a:spLocks noChangeArrowheads="1"/>
            </p:cNvSpPr>
            <p:nvPr/>
          </p:nvSpPr>
          <p:spPr bwMode="auto">
            <a:xfrm>
              <a:off x="6769099" y="5145088"/>
              <a:ext cx="208912" cy="45068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0000"/>
                  </a:solidFill>
                  <a:effectLst/>
                  <a:latin typeface="Helvetica Neue Regular" charset="0"/>
                  <a:cs typeface="Arial" pitchFamily="34" charset="0"/>
                </a:rPr>
                <a:t>1</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grpSp>
      <p:grpSp>
        <p:nvGrpSpPr>
          <p:cNvPr id="126" name="Group 125"/>
          <p:cNvGrpSpPr/>
          <p:nvPr/>
        </p:nvGrpSpPr>
        <p:grpSpPr>
          <a:xfrm>
            <a:off x="2086298" y="4390663"/>
            <a:ext cx="4171699" cy="328488"/>
            <a:chOff x="1517650" y="5662613"/>
            <a:chExt cx="6108700" cy="481012"/>
          </a:xfrm>
        </p:grpSpPr>
        <p:sp>
          <p:nvSpPr>
            <p:cNvPr id="127" name="Rectangle 19"/>
            <p:cNvSpPr>
              <a:spLocks noChangeArrowheads="1"/>
            </p:cNvSpPr>
            <p:nvPr/>
          </p:nvSpPr>
          <p:spPr bwMode="auto">
            <a:xfrm>
              <a:off x="1517650" y="6130925"/>
              <a:ext cx="6108700" cy="1270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dirty="0">
                <a:latin typeface="Helvetica Neue Regular" charset="0"/>
              </a:endParaRPr>
            </a:p>
          </p:txBody>
        </p:sp>
        <p:sp>
          <p:nvSpPr>
            <p:cNvPr id="128" name="Rectangle 48"/>
            <p:cNvSpPr>
              <a:spLocks noChangeArrowheads="1"/>
            </p:cNvSpPr>
            <p:nvPr/>
          </p:nvSpPr>
          <p:spPr bwMode="auto">
            <a:xfrm>
              <a:off x="2197100" y="5662613"/>
              <a:ext cx="208912" cy="4506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dirty="0">
                  <a:solidFill>
                    <a:srgbClr val="000000"/>
                  </a:solidFill>
                  <a:latin typeface="Helvetica Neue Regular" charset="0"/>
                  <a:cs typeface="Arial" pitchFamily="34" charset="0"/>
                </a:rPr>
                <a:t>1</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29" name="Rectangle 49"/>
            <p:cNvSpPr>
              <a:spLocks noChangeArrowheads="1"/>
            </p:cNvSpPr>
            <p:nvPr/>
          </p:nvSpPr>
          <p:spPr bwMode="auto">
            <a:xfrm>
              <a:off x="3721099" y="5662613"/>
              <a:ext cx="208912" cy="4506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dirty="0">
                  <a:solidFill>
                    <a:srgbClr val="000000"/>
                  </a:solidFill>
                  <a:latin typeface="Helvetica Neue Regular" charset="0"/>
                  <a:cs typeface="Arial" pitchFamily="34" charset="0"/>
                </a:rPr>
                <a:t>1</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30" name="Rectangle 50"/>
            <p:cNvSpPr>
              <a:spLocks noChangeArrowheads="1"/>
            </p:cNvSpPr>
            <p:nvPr/>
          </p:nvSpPr>
          <p:spPr bwMode="auto">
            <a:xfrm>
              <a:off x="5245100" y="5662613"/>
              <a:ext cx="208912" cy="4506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dirty="0">
                  <a:solidFill>
                    <a:srgbClr val="000000"/>
                  </a:solidFill>
                  <a:latin typeface="Helvetica Neue Regular" charset="0"/>
                  <a:cs typeface="Arial" pitchFamily="34" charset="0"/>
                </a:rPr>
                <a:t>1</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sp>
          <p:nvSpPr>
            <p:cNvPr id="131" name="Rectangle 51"/>
            <p:cNvSpPr>
              <a:spLocks noChangeArrowheads="1"/>
            </p:cNvSpPr>
            <p:nvPr/>
          </p:nvSpPr>
          <p:spPr bwMode="auto">
            <a:xfrm>
              <a:off x="6769099" y="5662613"/>
              <a:ext cx="208912" cy="4506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dirty="0">
                  <a:solidFill>
                    <a:srgbClr val="000000"/>
                  </a:solidFill>
                  <a:latin typeface="Helvetica Neue Regular" charset="0"/>
                  <a:cs typeface="Arial" pitchFamily="34" charset="0"/>
                </a:rPr>
                <a:t>1</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grpSp>
      <p:cxnSp>
        <p:nvCxnSpPr>
          <p:cNvPr id="132" name="Straight Connector 131"/>
          <p:cNvCxnSpPr/>
          <p:nvPr/>
        </p:nvCxnSpPr>
        <p:spPr>
          <a:xfrm>
            <a:off x="2086298" y="4711783"/>
            <a:ext cx="4167362" cy="43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Rectangle 132"/>
          <p:cNvSpPr/>
          <p:nvPr/>
        </p:nvSpPr>
        <p:spPr>
          <a:xfrm>
            <a:off x="1725291" y="4374400"/>
            <a:ext cx="389850" cy="369332"/>
          </a:xfrm>
          <a:prstGeom prst="rect">
            <a:avLst/>
          </a:prstGeom>
        </p:spPr>
        <p:txBody>
          <a:bodyPr wrap="none">
            <a:spAutoFit/>
          </a:bodyPr>
          <a:lstStyle/>
          <a:p>
            <a:pPr lvl="0"/>
            <a:r>
              <a:rPr lang="en-US" dirty="0">
                <a:solidFill>
                  <a:prstClr val="black"/>
                </a:solidFill>
                <a:latin typeface="Helvetica Neue Regular" charset="0"/>
                <a:sym typeface="Wingdings"/>
              </a:rPr>
              <a:t></a:t>
            </a:r>
            <a:endParaRPr lang="en-US" dirty="0">
              <a:solidFill>
                <a:prstClr val="black"/>
              </a:solidFill>
              <a:latin typeface="Helvetica Neue Regular" charset="0"/>
            </a:endParaRPr>
          </a:p>
        </p:txBody>
      </p:sp>
      <p:sp>
        <p:nvSpPr>
          <p:cNvPr id="134" name="Rectangle 133"/>
          <p:cNvSpPr/>
          <p:nvPr/>
        </p:nvSpPr>
        <p:spPr>
          <a:xfrm>
            <a:off x="1725291" y="2605114"/>
            <a:ext cx="389850" cy="369332"/>
          </a:xfrm>
          <a:prstGeom prst="rect">
            <a:avLst/>
          </a:prstGeom>
        </p:spPr>
        <p:txBody>
          <a:bodyPr wrap="none">
            <a:spAutoFit/>
          </a:bodyPr>
          <a:lstStyle/>
          <a:p>
            <a:pPr lvl="0">
              <a:defRPr/>
            </a:pPr>
            <a:r>
              <a:rPr lang="en-US" dirty="0">
                <a:solidFill>
                  <a:prstClr val="black"/>
                </a:solidFill>
                <a:latin typeface="Helvetica Neue Regular" charset="0"/>
                <a:sym typeface="Wingdings"/>
              </a:rPr>
              <a:t></a:t>
            </a:r>
            <a:endParaRPr lang="en-US" dirty="0">
              <a:solidFill>
                <a:prstClr val="black"/>
              </a:solidFill>
              <a:latin typeface="Helvetica Neue Regular" charset="0"/>
            </a:endParaRPr>
          </a:p>
        </p:txBody>
      </p:sp>
      <p:sp>
        <p:nvSpPr>
          <p:cNvPr id="135" name="Rectangle 134"/>
          <p:cNvSpPr/>
          <p:nvPr/>
        </p:nvSpPr>
        <p:spPr>
          <a:xfrm>
            <a:off x="1725291" y="3312829"/>
            <a:ext cx="389850" cy="369332"/>
          </a:xfrm>
          <a:prstGeom prst="rect">
            <a:avLst/>
          </a:prstGeom>
        </p:spPr>
        <p:txBody>
          <a:bodyPr wrap="none">
            <a:spAutoFit/>
          </a:bodyPr>
          <a:lstStyle/>
          <a:p>
            <a:pPr lvl="0">
              <a:defRPr/>
            </a:pPr>
            <a:r>
              <a:rPr lang="en-US" dirty="0">
                <a:solidFill>
                  <a:prstClr val="black"/>
                </a:solidFill>
                <a:latin typeface="Helvetica Neue Regular" charset="0"/>
                <a:sym typeface="Wingdings"/>
              </a:rPr>
              <a:t></a:t>
            </a:r>
            <a:endParaRPr lang="en-US" dirty="0">
              <a:solidFill>
                <a:prstClr val="black"/>
              </a:solidFill>
              <a:latin typeface="Helvetica Neue Regular" charset="0"/>
            </a:endParaRPr>
          </a:p>
        </p:txBody>
      </p:sp>
      <p:sp>
        <p:nvSpPr>
          <p:cNvPr id="136" name="Rectangle 135"/>
          <p:cNvSpPr/>
          <p:nvPr/>
        </p:nvSpPr>
        <p:spPr>
          <a:xfrm>
            <a:off x="1725291" y="2958972"/>
            <a:ext cx="389850" cy="369332"/>
          </a:xfrm>
          <a:prstGeom prst="rect">
            <a:avLst/>
          </a:prstGeom>
        </p:spPr>
        <p:txBody>
          <a:bodyPr wrap="none">
            <a:spAutoFit/>
          </a:bodyPr>
          <a:lstStyle/>
          <a:p>
            <a:pPr lvl="0">
              <a:defRPr/>
            </a:pPr>
            <a:r>
              <a:rPr lang="en-US" dirty="0">
                <a:solidFill>
                  <a:prstClr val="black"/>
                </a:solidFill>
                <a:latin typeface="Helvetica Neue Regular" charset="0"/>
                <a:sym typeface="Wingdings"/>
              </a:rPr>
              <a:t></a:t>
            </a:r>
            <a:endParaRPr lang="en-US" dirty="0">
              <a:solidFill>
                <a:prstClr val="black"/>
              </a:solidFill>
              <a:latin typeface="Helvetica Neue Regular" charset="0"/>
            </a:endParaRPr>
          </a:p>
        </p:txBody>
      </p:sp>
      <p:sp>
        <p:nvSpPr>
          <p:cNvPr id="137" name="Rectangle 136"/>
          <p:cNvSpPr/>
          <p:nvPr/>
        </p:nvSpPr>
        <p:spPr>
          <a:xfrm>
            <a:off x="1725291" y="3666686"/>
            <a:ext cx="389850" cy="369332"/>
          </a:xfrm>
          <a:prstGeom prst="rect">
            <a:avLst/>
          </a:prstGeom>
        </p:spPr>
        <p:txBody>
          <a:bodyPr wrap="none">
            <a:spAutoFit/>
          </a:bodyPr>
          <a:lstStyle/>
          <a:p>
            <a:pPr lvl="0">
              <a:defRPr/>
            </a:pPr>
            <a:r>
              <a:rPr lang="en-US" dirty="0">
                <a:solidFill>
                  <a:prstClr val="black"/>
                </a:solidFill>
                <a:latin typeface="Helvetica Neue Regular" charset="0"/>
                <a:sym typeface="Wingdings"/>
              </a:rPr>
              <a:t></a:t>
            </a:r>
            <a:endParaRPr lang="en-US" dirty="0">
              <a:solidFill>
                <a:prstClr val="black"/>
              </a:solidFill>
              <a:latin typeface="Helvetica Neue Regular" charset="0"/>
            </a:endParaRPr>
          </a:p>
        </p:txBody>
      </p:sp>
      <p:sp>
        <p:nvSpPr>
          <p:cNvPr id="138" name="Rectangle 137"/>
          <p:cNvSpPr/>
          <p:nvPr/>
        </p:nvSpPr>
        <p:spPr>
          <a:xfrm>
            <a:off x="1725291" y="4020543"/>
            <a:ext cx="389850" cy="369332"/>
          </a:xfrm>
          <a:prstGeom prst="rect">
            <a:avLst/>
          </a:prstGeom>
        </p:spPr>
        <p:txBody>
          <a:bodyPr wrap="none">
            <a:spAutoFit/>
          </a:bodyPr>
          <a:lstStyle/>
          <a:p>
            <a:pPr lvl="0">
              <a:defRPr/>
            </a:pPr>
            <a:r>
              <a:rPr lang="en-US" dirty="0">
                <a:solidFill>
                  <a:prstClr val="black"/>
                </a:solidFill>
                <a:latin typeface="Helvetica Neue Regular" charset="0"/>
                <a:sym typeface="Wingdings"/>
              </a:rPr>
              <a:t></a:t>
            </a:r>
            <a:endParaRPr lang="en-US" dirty="0">
              <a:solidFill>
                <a:prstClr val="black"/>
              </a:solidFill>
              <a:latin typeface="Helvetica Neue Regular" charset="0"/>
            </a:endParaRPr>
          </a:p>
        </p:txBody>
      </p:sp>
      <p:sp>
        <p:nvSpPr>
          <p:cNvPr id="69" name="TextBox 68">
            <a:extLst>
              <a:ext uri="{FF2B5EF4-FFF2-40B4-BE49-F238E27FC236}">
                <a16:creationId xmlns:a16="http://schemas.microsoft.com/office/drawing/2014/main" id="{8754AE12-FEE9-6B48-8CEC-0857CBACF65F}"/>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943458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Minimal Project Join REQ</a:t>
            </a:r>
          </a:p>
        </p:txBody>
      </p:sp>
      <p:sp>
        <p:nvSpPr>
          <p:cNvPr id="6" name="Content Placeholder 5"/>
          <p:cNvSpPr>
            <a:spLocks noGrp="1"/>
          </p:cNvSpPr>
          <p:nvPr>
            <p:ph sz="quarter" idx="12"/>
          </p:nvPr>
        </p:nvSpPr>
        <p:spPr/>
        <p:txBody>
          <a:bodyPr>
            <a:normAutofit/>
          </a:bodyPr>
          <a:lstStyle/>
          <a:p>
            <a:r>
              <a:rPr lang="en-US" dirty="0">
                <a:solidFill>
                  <a:srgbClr val="285096"/>
                </a:solidFill>
              </a:rPr>
              <a:t>[Shen </a:t>
            </a:r>
            <a:r>
              <a:rPr lang="en-US" dirty="0">
                <a:solidFill>
                  <a:srgbClr val="285096"/>
                </a:solidFill>
                <a:latin typeface="Helvetica Neue" charset="0"/>
                <a:ea typeface="Helvetica Neue" charset="0"/>
                <a:cs typeface="Helvetica Neue" charset="0"/>
              </a:rPr>
              <a:t>et al.,</a:t>
            </a:r>
            <a:r>
              <a:rPr lang="en-US" dirty="0">
                <a:solidFill>
                  <a:srgbClr val="285096"/>
                </a:solidFill>
              </a:rPr>
              <a:t> 2014]</a:t>
            </a:r>
          </a:p>
        </p:txBody>
      </p:sp>
      <p:sp>
        <p:nvSpPr>
          <p:cNvPr id="7" name="Rectangle 6"/>
          <p:cNvSpPr/>
          <p:nvPr/>
        </p:nvSpPr>
        <p:spPr>
          <a:xfrm>
            <a:off x="3566625" y="2544796"/>
            <a:ext cx="1872943" cy="4870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Minimal PJ </a:t>
            </a: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74709" y="1559248"/>
            <a:ext cx="648982" cy="648982"/>
          </a:xfrm>
          <a:prstGeom prst="rect">
            <a:avLst/>
          </a:prstGeom>
        </p:spPr>
      </p:pic>
      <p:cxnSp>
        <p:nvCxnSpPr>
          <p:cNvPr id="14" name="Straight Arrow Connector 13"/>
          <p:cNvCxnSpPr>
            <a:stCxn id="12" idx="2"/>
            <a:endCxn id="7" idx="0"/>
          </p:cNvCxnSpPr>
          <p:nvPr/>
        </p:nvCxnSpPr>
        <p:spPr>
          <a:xfrm>
            <a:off x="4499200" y="2208230"/>
            <a:ext cx="3897" cy="336566"/>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436000" y="2619055"/>
            <a:ext cx="1162498" cy="338554"/>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Queries Q’</a:t>
            </a:r>
          </a:p>
        </p:txBody>
      </p:sp>
      <p:cxnSp>
        <p:nvCxnSpPr>
          <p:cNvPr id="19" name="Straight Arrow Connector 18"/>
          <p:cNvCxnSpPr>
            <a:stCxn id="7" idx="3"/>
            <a:endCxn id="17" idx="1"/>
          </p:cNvCxnSpPr>
          <p:nvPr/>
        </p:nvCxnSpPr>
        <p:spPr>
          <a:xfrm flipV="1">
            <a:off x="5439568" y="2788332"/>
            <a:ext cx="996432" cy="2"/>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928610" y="2465167"/>
            <a:ext cx="1526738"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b="1" dirty="0">
                <a:solidFill>
                  <a:srgbClr val="C00000"/>
                </a:solidFill>
                <a:latin typeface="Helvetica Neue Regular" charset="0"/>
              </a:rPr>
              <a:t>Partial</a:t>
            </a:r>
            <a:r>
              <a:rPr lang="en-US" dirty="0">
                <a:solidFill>
                  <a:srgbClr val="000000"/>
                </a:solidFill>
                <a:latin typeface="Helvetica Neue Regular" charset="0"/>
              </a:rPr>
              <a:t> query table</a:t>
            </a:r>
          </a:p>
        </p:txBody>
      </p:sp>
      <p:cxnSp>
        <p:nvCxnSpPr>
          <p:cNvPr id="29" name="Straight Arrow Connector 28"/>
          <p:cNvCxnSpPr>
            <a:stCxn id="28" idx="3"/>
            <a:endCxn id="7" idx="1"/>
          </p:cNvCxnSpPr>
          <p:nvPr/>
        </p:nvCxnSpPr>
        <p:spPr>
          <a:xfrm>
            <a:off x="2455348" y="2788333"/>
            <a:ext cx="1111277" cy="1"/>
          </a:xfrm>
          <a:prstGeom prst="straightConnector1">
            <a:avLst/>
          </a:prstGeom>
          <a:ln w="12700" cmpd="sng">
            <a:solidFill>
              <a:schemeClr val="tx1"/>
            </a:solidFill>
            <a:prstDash val="solid"/>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11" name="Table 10"/>
          <p:cNvGraphicFramePr>
            <a:graphicFrameLocks noGrp="1"/>
          </p:cNvGraphicFramePr>
          <p:nvPr/>
        </p:nvGraphicFramePr>
        <p:xfrm>
          <a:off x="349571" y="3413790"/>
          <a:ext cx="2558153" cy="1077828"/>
        </p:xfrm>
        <a:graphic>
          <a:graphicData uri="http://schemas.openxmlformats.org/drawingml/2006/table">
            <a:tbl>
              <a:tblPr firstRow="1" bandRow="1">
                <a:tableStyleId>{073A0DAA-6AF3-43AB-8588-CEC1D06C72B9}</a:tableStyleId>
              </a:tblPr>
              <a:tblGrid>
                <a:gridCol w="236217">
                  <a:extLst>
                    <a:ext uri="{9D8B030D-6E8A-4147-A177-3AD203B41FA5}">
                      <a16:colId xmlns:a16="http://schemas.microsoft.com/office/drawing/2014/main" val="20000"/>
                    </a:ext>
                  </a:extLst>
                </a:gridCol>
                <a:gridCol w="541853">
                  <a:extLst>
                    <a:ext uri="{9D8B030D-6E8A-4147-A177-3AD203B41FA5}">
                      <a16:colId xmlns:a16="http://schemas.microsoft.com/office/drawing/2014/main" val="20001"/>
                    </a:ext>
                  </a:extLst>
                </a:gridCol>
                <a:gridCol w="845218">
                  <a:extLst>
                    <a:ext uri="{9D8B030D-6E8A-4147-A177-3AD203B41FA5}">
                      <a16:colId xmlns:a16="http://schemas.microsoft.com/office/drawing/2014/main" val="20002"/>
                    </a:ext>
                  </a:extLst>
                </a:gridCol>
                <a:gridCol w="934865">
                  <a:extLst>
                    <a:ext uri="{9D8B030D-6E8A-4147-A177-3AD203B41FA5}">
                      <a16:colId xmlns:a16="http://schemas.microsoft.com/office/drawing/2014/main" val="20003"/>
                    </a:ext>
                  </a:extLst>
                </a:gridCol>
              </a:tblGrid>
              <a:tr h="266679">
                <a:tc>
                  <a:txBody>
                    <a:bodyPr/>
                    <a:lstStyle/>
                    <a:p>
                      <a:endParaRPr lang="en-US" sz="1300" b="0" i="0" dirty="0">
                        <a:latin typeface="Helvetica Neue Regular" charset="0"/>
                      </a:endParaRPr>
                    </a:p>
                  </a:txBody>
                  <a:tcPr marL="66670" marR="66670" marT="33335" marB="33335"/>
                </a:tc>
                <a:tc>
                  <a:txBody>
                    <a:bodyPr/>
                    <a:lstStyle/>
                    <a:p>
                      <a:pPr algn="ctr"/>
                      <a:r>
                        <a:rPr lang="en-US" sz="1300" b="0" i="0" dirty="0">
                          <a:latin typeface="Helvetica Neue Regular" charset="0"/>
                        </a:rPr>
                        <a:t>A</a:t>
                      </a:r>
                    </a:p>
                  </a:txBody>
                  <a:tcPr marL="66670" marR="66670" marT="33335" marB="33335"/>
                </a:tc>
                <a:tc>
                  <a:txBody>
                    <a:bodyPr/>
                    <a:lstStyle/>
                    <a:p>
                      <a:pPr algn="ctr"/>
                      <a:r>
                        <a:rPr lang="en-US" sz="1300" b="0" i="0" dirty="0">
                          <a:latin typeface="Helvetica Neue Regular" charset="0"/>
                        </a:rPr>
                        <a:t>B</a:t>
                      </a:r>
                    </a:p>
                  </a:txBody>
                  <a:tcPr marL="66670" marR="66670" marT="33335" marB="33335"/>
                </a:tc>
                <a:tc>
                  <a:txBody>
                    <a:bodyPr/>
                    <a:lstStyle/>
                    <a:p>
                      <a:pPr algn="ctr"/>
                      <a:r>
                        <a:rPr lang="en-US" sz="1300" b="0" i="0" dirty="0">
                          <a:latin typeface="Helvetica Neue Regular" charset="0"/>
                        </a:rPr>
                        <a:t>C</a:t>
                      </a:r>
                    </a:p>
                  </a:txBody>
                  <a:tcPr marL="66670" marR="66670" marT="33335" marB="33335"/>
                </a:tc>
                <a:extLst>
                  <a:ext uri="{0D108BD9-81ED-4DB2-BD59-A6C34878D82A}">
                    <a16:rowId xmlns:a16="http://schemas.microsoft.com/office/drawing/2014/main" val="10000"/>
                  </a:ext>
                </a:extLst>
              </a:tr>
              <a:tr h="270383">
                <a:tc>
                  <a:txBody>
                    <a:bodyPr/>
                    <a:lstStyle/>
                    <a:p>
                      <a:pPr algn="ctr"/>
                      <a:r>
                        <a:rPr lang="en-US" sz="1300" b="0" i="0" dirty="0">
                          <a:latin typeface="Helvetica Neue Regular" charset="0"/>
                        </a:rPr>
                        <a:t>1</a:t>
                      </a:r>
                    </a:p>
                  </a:txBody>
                  <a:tcPr marL="66670" marR="66670" marT="33335" marB="33335"/>
                </a:tc>
                <a:tc>
                  <a:txBody>
                    <a:bodyPr/>
                    <a:lstStyle/>
                    <a:p>
                      <a:r>
                        <a:rPr lang="en-US" sz="1300" b="0" i="0" dirty="0">
                          <a:latin typeface="Helvetica Neue Regular" charset="0"/>
                        </a:rPr>
                        <a:t>Mike</a:t>
                      </a:r>
                    </a:p>
                  </a:txBody>
                  <a:tcPr marL="66670" marR="66670" marT="33335" marB="33335"/>
                </a:tc>
                <a:tc>
                  <a:txBody>
                    <a:bodyPr/>
                    <a:lstStyle/>
                    <a:p>
                      <a:r>
                        <a:rPr lang="en-US" sz="1300" b="0" i="0" dirty="0">
                          <a:latin typeface="Helvetica Neue Regular" charset="0"/>
                        </a:rPr>
                        <a:t>ThinkPad</a:t>
                      </a:r>
                    </a:p>
                  </a:txBody>
                  <a:tcPr marL="66670" marR="66670" marT="33335" marB="33335"/>
                </a:tc>
                <a:tc>
                  <a:txBody>
                    <a:bodyPr/>
                    <a:lstStyle/>
                    <a:p>
                      <a:r>
                        <a:rPr lang="en-US" sz="1300" b="0" i="0" dirty="0">
                          <a:latin typeface="Helvetica Neue Regular" charset="0"/>
                        </a:rPr>
                        <a:t>Office</a:t>
                      </a:r>
                    </a:p>
                  </a:txBody>
                  <a:tcPr marL="66670" marR="66670" marT="33335" marB="33335"/>
                </a:tc>
                <a:extLst>
                  <a:ext uri="{0D108BD9-81ED-4DB2-BD59-A6C34878D82A}">
                    <a16:rowId xmlns:a16="http://schemas.microsoft.com/office/drawing/2014/main" val="10001"/>
                  </a:ext>
                </a:extLst>
              </a:tr>
              <a:tr h="270383">
                <a:tc>
                  <a:txBody>
                    <a:bodyPr/>
                    <a:lstStyle/>
                    <a:p>
                      <a:pPr algn="ctr"/>
                      <a:r>
                        <a:rPr lang="en-US" sz="1300" b="0" i="0" dirty="0">
                          <a:latin typeface="Helvetica Neue Regular" charset="0"/>
                        </a:rPr>
                        <a:t>2</a:t>
                      </a:r>
                    </a:p>
                  </a:txBody>
                  <a:tcPr marL="66670" marR="66670" marT="33335" marB="33335"/>
                </a:tc>
                <a:tc>
                  <a:txBody>
                    <a:bodyPr/>
                    <a:lstStyle/>
                    <a:p>
                      <a:r>
                        <a:rPr lang="en-US" sz="1300" b="0" i="0" dirty="0">
                          <a:latin typeface="Helvetica Neue Regular" charset="0"/>
                        </a:rPr>
                        <a:t>Mary</a:t>
                      </a:r>
                    </a:p>
                  </a:txBody>
                  <a:tcPr marL="66670" marR="66670" marT="33335" marB="33335"/>
                </a:tc>
                <a:tc>
                  <a:txBody>
                    <a:bodyPr/>
                    <a:lstStyle/>
                    <a:p>
                      <a:r>
                        <a:rPr lang="en-US" sz="1300" b="0" i="0" dirty="0">
                          <a:latin typeface="Helvetica Neue Regular" charset="0"/>
                        </a:rPr>
                        <a:t>iPad</a:t>
                      </a:r>
                    </a:p>
                  </a:txBody>
                  <a:tcPr marL="66670" marR="66670" marT="33335" marB="33335"/>
                </a:tc>
                <a:tc>
                  <a:txBody>
                    <a:bodyPr/>
                    <a:lstStyle/>
                    <a:p>
                      <a:endParaRPr lang="en-US" sz="1300" b="0" i="0" dirty="0">
                        <a:latin typeface="Helvetica Neue Regular" charset="0"/>
                      </a:endParaRPr>
                    </a:p>
                  </a:txBody>
                  <a:tcPr marL="66670" marR="66670" marT="33335" marB="33335"/>
                </a:tc>
                <a:extLst>
                  <a:ext uri="{0D108BD9-81ED-4DB2-BD59-A6C34878D82A}">
                    <a16:rowId xmlns:a16="http://schemas.microsoft.com/office/drawing/2014/main" val="10002"/>
                  </a:ext>
                </a:extLst>
              </a:tr>
              <a:tr h="270383">
                <a:tc>
                  <a:txBody>
                    <a:bodyPr/>
                    <a:lstStyle/>
                    <a:p>
                      <a:pPr algn="ctr"/>
                      <a:r>
                        <a:rPr lang="en-US" sz="1300" b="0" i="0" dirty="0">
                          <a:latin typeface="Helvetica Neue Regular" charset="0"/>
                        </a:rPr>
                        <a:t>3</a:t>
                      </a:r>
                    </a:p>
                  </a:txBody>
                  <a:tcPr marL="66670" marR="66670" marT="33335" marB="33335"/>
                </a:tc>
                <a:tc>
                  <a:txBody>
                    <a:bodyPr/>
                    <a:lstStyle/>
                    <a:p>
                      <a:r>
                        <a:rPr lang="en-US" sz="1300" b="0" i="0" dirty="0">
                          <a:latin typeface="Helvetica Neue Regular" charset="0"/>
                        </a:rPr>
                        <a:t>Bob</a:t>
                      </a:r>
                    </a:p>
                  </a:txBody>
                  <a:tcPr marL="66670" marR="66670" marT="33335" marB="33335"/>
                </a:tc>
                <a:tc>
                  <a:txBody>
                    <a:bodyPr/>
                    <a:lstStyle/>
                    <a:p>
                      <a:endParaRPr lang="en-US" sz="1300" b="0" i="0" dirty="0">
                        <a:latin typeface="Helvetica Neue Regular" charset="0"/>
                      </a:endParaRPr>
                    </a:p>
                  </a:txBody>
                  <a:tcPr marL="66670" marR="66670" marT="33335" marB="33335"/>
                </a:tc>
                <a:tc>
                  <a:txBody>
                    <a:bodyPr/>
                    <a:lstStyle/>
                    <a:p>
                      <a:r>
                        <a:rPr lang="en-US" sz="1300" b="0" i="0" dirty="0">
                          <a:latin typeface="Helvetica Neue Regular" charset="0"/>
                        </a:rPr>
                        <a:t>Dropbox</a:t>
                      </a:r>
                    </a:p>
                  </a:txBody>
                  <a:tcPr marL="66670" marR="66670" marT="33335" marB="33335"/>
                </a:tc>
                <a:extLst>
                  <a:ext uri="{0D108BD9-81ED-4DB2-BD59-A6C34878D82A}">
                    <a16:rowId xmlns:a16="http://schemas.microsoft.com/office/drawing/2014/main" val="10003"/>
                  </a:ext>
                </a:extLst>
              </a:tr>
            </a:tbl>
          </a:graphicData>
        </a:graphic>
      </p:graphicFrame>
      <p:sp>
        <p:nvSpPr>
          <p:cNvPr id="13" name="Rectangle 12"/>
          <p:cNvSpPr/>
          <p:nvPr/>
        </p:nvSpPr>
        <p:spPr>
          <a:xfrm>
            <a:off x="5265025" y="3352539"/>
            <a:ext cx="3704432" cy="1200329"/>
          </a:xfrm>
          <a:prstGeom prst="rect">
            <a:avLst/>
          </a:prstGeom>
        </p:spPr>
        <p:txBody>
          <a:bodyPr wrap="square">
            <a:spAutoFit/>
          </a:bodyPr>
          <a:lstStyle/>
          <a:p>
            <a:pPr marL="285750" indent="-285750">
              <a:buFont typeface="Arial" charset="0"/>
              <a:buChar char="•"/>
            </a:pPr>
            <a:r>
              <a:rPr lang="en-US" dirty="0">
                <a:solidFill>
                  <a:srgbClr val="FF0000"/>
                </a:solidFill>
                <a:latin typeface="Helvetica Neue Regular" charset="0"/>
              </a:rPr>
              <a:t>valid</a:t>
            </a:r>
            <a:r>
              <a:rPr lang="en-US" dirty="0">
                <a:latin typeface="Helvetica Neue Regular" charset="0"/>
              </a:rPr>
              <a:t>: every tuple is present in query results</a:t>
            </a:r>
          </a:p>
          <a:p>
            <a:pPr marL="285750" indent="-285750">
              <a:buFont typeface="Arial" charset="0"/>
              <a:buChar char="•"/>
            </a:pPr>
            <a:r>
              <a:rPr lang="en-US" dirty="0">
                <a:solidFill>
                  <a:srgbClr val="FF0000"/>
                </a:solidFill>
                <a:latin typeface="Helvetica Neue Regular" charset="0"/>
              </a:rPr>
              <a:t>minimal</a:t>
            </a:r>
            <a:r>
              <a:rPr lang="en-US" dirty="0">
                <a:latin typeface="Helvetica Neue Regular" charset="0"/>
              </a:rPr>
              <a:t>: any removal in query tree gets to an invalid query</a:t>
            </a:r>
          </a:p>
        </p:txBody>
      </p:sp>
      <p:sp>
        <p:nvSpPr>
          <p:cNvPr id="3" name="Rounded Rectangle 2"/>
          <p:cNvSpPr/>
          <p:nvPr/>
        </p:nvSpPr>
        <p:spPr>
          <a:xfrm>
            <a:off x="520861" y="865820"/>
            <a:ext cx="8280239" cy="531845"/>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Helvetica Neue Regular" charset="0"/>
              </a:rPr>
              <a:t>Main idea</a:t>
            </a:r>
            <a:r>
              <a:rPr lang="en-US" dirty="0">
                <a:latin typeface="Helvetica Neue Regular" charset="0"/>
              </a:rPr>
              <a:t>: Find the set of queries that </a:t>
            </a:r>
            <a:r>
              <a:rPr lang="en-US" b="1" dirty="0">
                <a:solidFill>
                  <a:srgbClr val="FF0000"/>
                </a:solidFill>
                <a:latin typeface="Helvetica Neue Regular" charset="0"/>
              </a:rPr>
              <a:t>approximately</a:t>
            </a:r>
            <a:r>
              <a:rPr lang="en-US" dirty="0">
                <a:latin typeface="Helvetica Neue Regular" charset="0"/>
              </a:rPr>
              <a:t> return a set of examples </a:t>
            </a:r>
          </a:p>
        </p:txBody>
      </p:sp>
      <p:sp>
        <p:nvSpPr>
          <p:cNvPr id="15" name="TextBox 14">
            <a:extLst>
              <a:ext uri="{FF2B5EF4-FFF2-40B4-BE49-F238E27FC236}">
                <a16:creationId xmlns:a16="http://schemas.microsoft.com/office/drawing/2014/main" id="{F0613008-E6CB-0E42-8B76-3D19EBCB16B1}"/>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8009851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Candidate Query Generation</a:t>
            </a:r>
          </a:p>
        </p:txBody>
      </p:sp>
      <p:sp>
        <p:nvSpPr>
          <p:cNvPr id="3" name="Content Placeholder 2"/>
          <p:cNvSpPr>
            <a:spLocks noGrp="1"/>
          </p:cNvSpPr>
          <p:nvPr>
            <p:ph idx="1"/>
          </p:nvPr>
        </p:nvSpPr>
        <p:spPr>
          <a:xfrm>
            <a:off x="272019" y="864108"/>
            <a:ext cx="5045267" cy="3560248"/>
          </a:xfrm>
        </p:spPr>
        <p:txBody>
          <a:bodyPr>
            <a:normAutofit/>
          </a:bodyPr>
          <a:lstStyle/>
          <a:p>
            <a:pPr lvl="1"/>
            <a:r>
              <a:rPr lang="en-US" sz="1800" dirty="0"/>
              <a:t>Use candidate network generation algorithm (</a:t>
            </a:r>
            <a:r>
              <a:rPr lang="en-US" sz="1800" dirty="0" err="1"/>
              <a:t>Hristidis</a:t>
            </a:r>
            <a:r>
              <a:rPr lang="en-US" sz="1800" dirty="0"/>
              <a:t> 2002) </a:t>
            </a:r>
          </a:p>
          <a:p>
            <a:pPr lvl="1"/>
            <a:endParaRPr lang="en-US" sz="1800" dirty="0"/>
          </a:p>
          <a:p>
            <a:pPr lvl="1"/>
            <a:endParaRPr lang="en-US" sz="1800" dirty="0"/>
          </a:p>
          <a:p>
            <a:endParaRPr lang="en-US" sz="2100" dirty="0"/>
          </a:p>
        </p:txBody>
      </p:sp>
      <mc:AlternateContent xmlns:mc="http://schemas.openxmlformats.org/markup-compatibility/2006" xmlns:a14="http://schemas.microsoft.com/office/drawing/2010/main">
        <mc:Choice Requires="a14">
          <p:sp>
            <p:nvSpPr>
              <p:cNvPr id="35" name="Rounded Rectangle 34"/>
              <p:cNvSpPr/>
              <p:nvPr/>
            </p:nvSpPr>
            <p:spPr>
              <a:xfrm>
                <a:off x="5858703" y="2320815"/>
                <a:ext cx="2564433" cy="1369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AutoNum type="arabicPeriod"/>
                </a:pPr>
                <a:r>
                  <a:rPr lang="en-US" sz="1500" dirty="0">
                    <a:solidFill>
                      <a:schemeClr val="tx1"/>
                    </a:solidFill>
                    <a:latin typeface="Helvetica Neue Regular" charset="0"/>
                  </a:rPr>
                  <a:t>Generate join tree  </a:t>
                </a:r>
                <a14:m>
                  <m:oMath xmlns:m="http://schemas.openxmlformats.org/officeDocument/2006/math">
                    <m:r>
                      <a:rPr lang="en-US" sz="1500" i="1">
                        <a:solidFill>
                          <a:schemeClr val="tx1"/>
                        </a:solidFill>
                        <a:latin typeface="Cambria Math"/>
                      </a:rPr>
                      <m:t>𝐽</m:t>
                    </m:r>
                  </m:oMath>
                </a14:m>
                <a:endParaRPr lang="en-US" sz="1500" dirty="0">
                  <a:solidFill>
                    <a:schemeClr val="tx1"/>
                  </a:solidFill>
                  <a:latin typeface="Helvetica Neue Regular" charset="0"/>
                </a:endParaRPr>
              </a:p>
              <a:p>
                <a:pPr marL="257175" indent="-257175">
                  <a:buFontTx/>
                  <a:buAutoNum type="arabicPeriod"/>
                </a:pPr>
                <a:r>
                  <a:rPr lang="en-US" sz="1500" dirty="0">
                    <a:solidFill>
                      <a:schemeClr val="tx1"/>
                    </a:solidFill>
                    <a:latin typeface="Helvetica Neue Regular" charset="0"/>
                  </a:rPr>
                  <a:t>Generate mapping </a:t>
                </a:r>
                <a14:m>
                  <m:oMath xmlns:m="http://schemas.openxmlformats.org/officeDocument/2006/math">
                    <m:r>
                      <a:rPr lang="en-US" sz="1500" i="1">
                        <a:solidFill>
                          <a:schemeClr val="tx1"/>
                        </a:solidFill>
                        <a:latin typeface="Cambria Math"/>
                        <a:ea typeface="Cambria Math"/>
                      </a:rPr>
                      <m:t>𝜙</m:t>
                    </m:r>
                  </m:oMath>
                </a14:m>
                <a:endParaRPr lang="en-US" sz="1500" dirty="0">
                  <a:solidFill>
                    <a:schemeClr val="tx1"/>
                  </a:solidFill>
                  <a:latin typeface="Helvetica Neue Regular" charset="0"/>
                </a:endParaRPr>
              </a:p>
              <a:p>
                <a:pPr marL="257175" indent="-257175">
                  <a:buAutoNum type="arabicPeriod"/>
                </a:pPr>
                <a:r>
                  <a:rPr lang="en-US" sz="1500" dirty="0">
                    <a:solidFill>
                      <a:schemeClr val="tx1"/>
                    </a:solidFill>
                    <a:latin typeface="Helvetica Neue Regular" charset="0"/>
                  </a:rPr>
                  <a:t>Check minimal:</a:t>
                </a:r>
              </a:p>
              <a:p>
                <a:pPr lvl="1"/>
                <a:r>
                  <a:rPr lang="en-US" sz="1500" dirty="0">
                    <a:solidFill>
                      <a:schemeClr val="tx1"/>
                    </a:solidFill>
                    <a:latin typeface="Helvetica Neue Regular" charset="0"/>
                  </a:rPr>
                  <a:t>- </a:t>
                </a:r>
                <a:r>
                  <a:rPr lang="en-US" sz="1350" dirty="0">
                    <a:solidFill>
                      <a:schemeClr val="tx1"/>
                    </a:solidFill>
                    <a:latin typeface="Helvetica Neue Regular" charset="0"/>
                  </a:rPr>
                  <a:t>Every leaf node contains a column that is mapped by an input column </a:t>
                </a:r>
              </a:p>
            </p:txBody>
          </p:sp>
        </mc:Choice>
        <mc:Fallback xmlns="">
          <p:sp>
            <p:nvSpPr>
              <p:cNvPr id="35" name="Rounded Rectangle 34"/>
              <p:cNvSpPr>
                <a:spLocks noRot="1" noChangeAspect="1" noMove="1" noResize="1" noEditPoints="1" noAdjustHandles="1" noChangeArrowheads="1" noChangeShapeType="1" noTextEdit="1"/>
              </p:cNvSpPr>
              <p:nvPr/>
            </p:nvSpPr>
            <p:spPr>
              <a:xfrm>
                <a:off x="5858703" y="2320815"/>
                <a:ext cx="2564433" cy="1369520"/>
              </a:xfrm>
              <a:prstGeom prst="roundRect">
                <a:avLst/>
              </a:prstGeom>
              <a:blipFill rotWithShape="0">
                <a:blip r:embed="rId3"/>
                <a:stretch>
                  <a:fillRect t="-9821" b="-13839"/>
                </a:stretch>
              </a:blipFill>
              <a:ln>
                <a:noFill/>
              </a:ln>
            </p:spPr>
            <p:txBody>
              <a:bodyPr/>
              <a:lstStyle/>
              <a:p>
                <a:r>
                  <a:rPr lang="en-US">
                    <a:noFill/>
                  </a:rPr>
                  <a:t> </a:t>
                </a:r>
              </a:p>
            </p:txBody>
          </p:sp>
        </mc:Fallback>
      </mc:AlternateContent>
      <p:cxnSp>
        <p:nvCxnSpPr>
          <p:cNvPr id="23" name="Straight Arrow Connector 22"/>
          <p:cNvCxnSpPr>
            <a:stCxn id="25" idx="2"/>
            <a:endCxn id="26" idx="0"/>
          </p:cNvCxnSpPr>
          <p:nvPr/>
        </p:nvCxnSpPr>
        <p:spPr>
          <a:xfrm flipH="1">
            <a:off x="1082279" y="2298820"/>
            <a:ext cx="518528" cy="1730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5" idx="2"/>
            <a:endCxn id="27" idx="0"/>
          </p:cNvCxnSpPr>
          <p:nvPr/>
        </p:nvCxnSpPr>
        <p:spPr>
          <a:xfrm>
            <a:off x="1600807" y="2298820"/>
            <a:ext cx="85464" cy="1730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308085" y="2037210"/>
            <a:ext cx="585444" cy="261610"/>
          </a:xfrm>
          <a:prstGeom prst="rect">
            <a:avLst/>
          </a:prstGeom>
          <a:solidFill>
            <a:schemeClr val="accent1"/>
          </a:solidFill>
        </p:spPr>
        <p:txBody>
          <a:bodyPr wrap="square" rtlCol="0">
            <a:spAutoFit/>
          </a:bodyPr>
          <a:lstStyle/>
          <a:p>
            <a:pPr algn="ctr"/>
            <a:r>
              <a:rPr lang="en-US" sz="1050" dirty="0">
                <a:solidFill>
                  <a:schemeClr val="bg1"/>
                </a:solidFill>
                <a:latin typeface="Helvetica Neue Regular" charset="0"/>
              </a:rPr>
              <a:t>Sales</a:t>
            </a:r>
          </a:p>
        </p:txBody>
      </p:sp>
      <p:sp>
        <p:nvSpPr>
          <p:cNvPr id="26" name="TextBox 25"/>
          <p:cNvSpPr txBox="1"/>
          <p:nvPr/>
        </p:nvSpPr>
        <p:spPr>
          <a:xfrm>
            <a:off x="744864" y="2471847"/>
            <a:ext cx="674830" cy="261610"/>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Customer</a:t>
            </a:r>
          </a:p>
        </p:txBody>
      </p:sp>
      <p:sp>
        <p:nvSpPr>
          <p:cNvPr id="27" name="TextBox 26"/>
          <p:cNvSpPr txBox="1"/>
          <p:nvPr/>
        </p:nvSpPr>
        <p:spPr>
          <a:xfrm>
            <a:off x="1475211" y="2471847"/>
            <a:ext cx="422120" cy="253916"/>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Device</a:t>
            </a:r>
          </a:p>
        </p:txBody>
      </p:sp>
      <p:sp>
        <p:nvSpPr>
          <p:cNvPr id="28" name="TextBox 27"/>
          <p:cNvSpPr txBox="1"/>
          <p:nvPr/>
        </p:nvSpPr>
        <p:spPr>
          <a:xfrm>
            <a:off x="1940075" y="2473098"/>
            <a:ext cx="273665" cy="261610"/>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App</a:t>
            </a:r>
          </a:p>
        </p:txBody>
      </p:sp>
      <p:cxnSp>
        <p:nvCxnSpPr>
          <p:cNvPr id="29" name="Straight Arrow Connector 28"/>
          <p:cNvCxnSpPr>
            <a:stCxn id="25" idx="2"/>
            <a:endCxn id="28" idx="0"/>
          </p:cNvCxnSpPr>
          <p:nvPr/>
        </p:nvCxnSpPr>
        <p:spPr>
          <a:xfrm>
            <a:off x="1600807" y="2298820"/>
            <a:ext cx="476101" cy="1742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417498" y="2291909"/>
            <a:ext cx="180129" cy="276999"/>
          </a:xfrm>
          <a:prstGeom prst="rect">
            <a:avLst/>
          </a:prstGeom>
          <a:noFill/>
        </p:spPr>
        <p:txBody>
          <a:bodyPr wrap="square" rtlCol="0">
            <a:spAutoFit/>
          </a:bodyPr>
          <a:lstStyle/>
          <a:p>
            <a:r>
              <a:rPr lang="en-US" sz="1200" dirty="0">
                <a:solidFill>
                  <a:srgbClr val="FF0000"/>
                </a:solidFill>
                <a:latin typeface="Helvetica Neue Regular" charset="0"/>
              </a:rPr>
              <a:t>B</a:t>
            </a:r>
          </a:p>
        </p:txBody>
      </p:sp>
      <p:sp>
        <p:nvSpPr>
          <p:cNvPr id="31" name="TextBox 30"/>
          <p:cNvSpPr txBox="1"/>
          <p:nvPr/>
        </p:nvSpPr>
        <p:spPr>
          <a:xfrm>
            <a:off x="729486" y="1989951"/>
            <a:ext cx="576566" cy="261610"/>
          </a:xfrm>
          <a:prstGeom prst="rect">
            <a:avLst/>
          </a:prstGeom>
          <a:noFill/>
        </p:spPr>
        <p:txBody>
          <a:bodyPr wrap="square" lIns="0" rIns="0" rtlCol="0">
            <a:spAutoFit/>
          </a:bodyPr>
          <a:lstStyle/>
          <a:p>
            <a:r>
              <a:rPr lang="en-US" sz="1050" dirty="0">
                <a:latin typeface="Helvetica Neue Regular" charset="0"/>
              </a:rPr>
              <a:t>    CQ</a:t>
            </a:r>
            <a:r>
              <a:rPr lang="en-US" sz="1050" baseline="-25000" dirty="0">
                <a:latin typeface="Helvetica Neue Regular" charset="0"/>
              </a:rPr>
              <a:t>1</a:t>
            </a:r>
            <a:endParaRPr lang="en-US" sz="1050" dirty="0">
              <a:latin typeface="Helvetica Neue Regular" charset="0"/>
            </a:endParaRPr>
          </a:p>
        </p:txBody>
      </p:sp>
      <p:sp>
        <p:nvSpPr>
          <p:cNvPr id="32" name="TextBox 31"/>
          <p:cNvSpPr txBox="1"/>
          <p:nvPr/>
        </p:nvSpPr>
        <p:spPr>
          <a:xfrm>
            <a:off x="755836" y="2291909"/>
            <a:ext cx="180129" cy="276999"/>
          </a:xfrm>
          <a:prstGeom prst="rect">
            <a:avLst/>
          </a:prstGeom>
          <a:noFill/>
        </p:spPr>
        <p:txBody>
          <a:bodyPr wrap="square" rtlCol="0">
            <a:spAutoFit/>
          </a:bodyPr>
          <a:lstStyle/>
          <a:p>
            <a:r>
              <a:rPr lang="en-US" sz="1200" dirty="0">
                <a:solidFill>
                  <a:srgbClr val="FF0000"/>
                </a:solidFill>
                <a:latin typeface="Helvetica Neue Regular" charset="0"/>
              </a:rPr>
              <a:t>A</a:t>
            </a:r>
          </a:p>
        </p:txBody>
      </p:sp>
      <p:sp>
        <p:nvSpPr>
          <p:cNvPr id="33" name="TextBox 32"/>
          <p:cNvSpPr txBox="1"/>
          <p:nvPr/>
        </p:nvSpPr>
        <p:spPr>
          <a:xfrm>
            <a:off x="2015791" y="2298649"/>
            <a:ext cx="180129" cy="276999"/>
          </a:xfrm>
          <a:prstGeom prst="rect">
            <a:avLst/>
          </a:prstGeom>
          <a:noFill/>
        </p:spPr>
        <p:txBody>
          <a:bodyPr wrap="square" rtlCol="0">
            <a:spAutoFit/>
          </a:bodyPr>
          <a:lstStyle/>
          <a:p>
            <a:r>
              <a:rPr lang="en-US" sz="1200" dirty="0">
                <a:solidFill>
                  <a:srgbClr val="FF0000"/>
                </a:solidFill>
                <a:latin typeface="Helvetica Neue Regular" charset="0"/>
              </a:rPr>
              <a:t>C</a:t>
            </a:r>
          </a:p>
        </p:txBody>
      </p:sp>
      <p:cxnSp>
        <p:nvCxnSpPr>
          <p:cNvPr id="36" name="Straight Arrow Connector 35"/>
          <p:cNvCxnSpPr>
            <a:stCxn id="38" idx="2"/>
            <a:endCxn id="39" idx="0"/>
          </p:cNvCxnSpPr>
          <p:nvPr/>
        </p:nvCxnSpPr>
        <p:spPr>
          <a:xfrm flipH="1">
            <a:off x="2773346" y="2277557"/>
            <a:ext cx="561734" cy="2102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8" idx="2"/>
          </p:cNvCxnSpPr>
          <p:nvPr/>
        </p:nvCxnSpPr>
        <p:spPr>
          <a:xfrm>
            <a:off x="3335080" y="2277557"/>
            <a:ext cx="63339" cy="2155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009757" y="2015947"/>
            <a:ext cx="650646" cy="261610"/>
          </a:xfrm>
          <a:prstGeom prst="rect">
            <a:avLst/>
          </a:prstGeom>
          <a:solidFill>
            <a:schemeClr val="accent1"/>
          </a:solidFill>
        </p:spPr>
        <p:txBody>
          <a:bodyPr wrap="square" rtlCol="0">
            <a:spAutoFit/>
          </a:bodyPr>
          <a:lstStyle/>
          <a:p>
            <a:pPr algn="ctr"/>
            <a:r>
              <a:rPr lang="en-US" sz="1050" dirty="0">
                <a:solidFill>
                  <a:schemeClr val="bg1"/>
                </a:solidFill>
                <a:latin typeface="Helvetica Neue Regular" charset="0"/>
              </a:rPr>
              <a:t>Owner</a:t>
            </a:r>
          </a:p>
        </p:txBody>
      </p:sp>
      <p:sp>
        <p:nvSpPr>
          <p:cNvPr id="39" name="TextBox 38"/>
          <p:cNvSpPr txBox="1"/>
          <p:nvPr/>
        </p:nvSpPr>
        <p:spPr>
          <a:xfrm>
            <a:off x="2473634" y="2487775"/>
            <a:ext cx="599424" cy="253916"/>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Employee</a:t>
            </a:r>
          </a:p>
        </p:txBody>
      </p:sp>
      <p:sp>
        <p:nvSpPr>
          <p:cNvPr id="41" name="TextBox 40"/>
          <p:cNvSpPr txBox="1"/>
          <p:nvPr/>
        </p:nvSpPr>
        <p:spPr>
          <a:xfrm>
            <a:off x="3698316" y="2486465"/>
            <a:ext cx="282902" cy="261610"/>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App</a:t>
            </a:r>
          </a:p>
        </p:txBody>
      </p:sp>
      <p:cxnSp>
        <p:nvCxnSpPr>
          <p:cNvPr id="42" name="Straight Arrow Connector 41"/>
          <p:cNvCxnSpPr>
            <a:stCxn id="38" idx="2"/>
            <a:endCxn id="41" idx="0"/>
          </p:cNvCxnSpPr>
          <p:nvPr/>
        </p:nvCxnSpPr>
        <p:spPr>
          <a:xfrm>
            <a:off x="3335080" y="2277557"/>
            <a:ext cx="504687" cy="2089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380976" y="1989951"/>
            <a:ext cx="490812" cy="253916"/>
          </a:xfrm>
          <a:prstGeom prst="rect">
            <a:avLst/>
          </a:prstGeom>
          <a:noFill/>
        </p:spPr>
        <p:txBody>
          <a:bodyPr wrap="square" rtlCol="0" anchor="t">
            <a:spAutoFit/>
          </a:bodyPr>
          <a:lstStyle/>
          <a:p>
            <a:r>
              <a:rPr lang="en-US" sz="1050" dirty="0">
                <a:latin typeface="Helvetica Neue Regular" charset="0"/>
              </a:rPr>
              <a:t>CQ</a:t>
            </a:r>
            <a:r>
              <a:rPr lang="en-US" sz="1050" baseline="-25000" dirty="0">
                <a:latin typeface="Helvetica Neue Regular" charset="0"/>
              </a:rPr>
              <a:t>2</a:t>
            </a:r>
            <a:endParaRPr lang="en-US" sz="1050" dirty="0">
              <a:latin typeface="Helvetica Neue Regular" charset="0"/>
            </a:endParaRPr>
          </a:p>
        </p:txBody>
      </p:sp>
      <p:sp>
        <p:nvSpPr>
          <p:cNvPr id="44" name="TextBox 43"/>
          <p:cNvSpPr txBox="1"/>
          <p:nvPr/>
        </p:nvSpPr>
        <p:spPr>
          <a:xfrm>
            <a:off x="2579635" y="2274073"/>
            <a:ext cx="167372" cy="276999"/>
          </a:xfrm>
          <a:prstGeom prst="rect">
            <a:avLst/>
          </a:prstGeom>
          <a:noFill/>
        </p:spPr>
        <p:txBody>
          <a:bodyPr wrap="square" rtlCol="0">
            <a:spAutoFit/>
          </a:bodyPr>
          <a:lstStyle/>
          <a:p>
            <a:r>
              <a:rPr lang="en-US" sz="1200" dirty="0">
                <a:solidFill>
                  <a:srgbClr val="FF0000"/>
                </a:solidFill>
                <a:latin typeface="Helvetica Neue Regular" charset="0"/>
              </a:rPr>
              <a:t>A</a:t>
            </a:r>
          </a:p>
        </p:txBody>
      </p:sp>
      <p:sp>
        <p:nvSpPr>
          <p:cNvPr id="45" name="TextBox 44"/>
          <p:cNvSpPr txBox="1"/>
          <p:nvPr/>
        </p:nvSpPr>
        <p:spPr>
          <a:xfrm>
            <a:off x="3152008" y="2267722"/>
            <a:ext cx="167372" cy="276999"/>
          </a:xfrm>
          <a:prstGeom prst="rect">
            <a:avLst/>
          </a:prstGeom>
          <a:noFill/>
        </p:spPr>
        <p:txBody>
          <a:bodyPr wrap="square" rtlCol="0">
            <a:spAutoFit/>
          </a:bodyPr>
          <a:lstStyle/>
          <a:p>
            <a:r>
              <a:rPr lang="en-US" sz="1200" dirty="0">
                <a:solidFill>
                  <a:srgbClr val="FF0000"/>
                </a:solidFill>
                <a:latin typeface="Helvetica Neue Regular" charset="0"/>
              </a:rPr>
              <a:t>B</a:t>
            </a:r>
          </a:p>
        </p:txBody>
      </p:sp>
      <p:sp>
        <p:nvSpPr>
          <p:cNvPr id="46" name="TextBox 45"/>
          <p:cNvSpPr txBox="1"/>
          <p:nvPr/>
        </p:nvSpPr>
        <p:spPr>
          <a:xfrm>
            <a:off x="3711564" y="2274073"/>
            <a:ext cx="167372" cy="276999"/>
          </a:xfrm>
          <a:prstGeom prst="rect">
            <a:avLst/>
          </a:prstGeom>
          <a:noFill/>
        </p:spPr>
        <p:txBody>
          <a:bodyPr wrap="square" rtlCol="0">
            <a:spAutoFit/>
          </a:bodyPr>
          <a:lstStyle/>
          <a:p>
            <a:r>
              <a:rPr lang="en-US" sz="1200" dirty="0">
                <a:solidFill>
                  <a:srgbClr val="FF0000"/>
                </a:solidFill>
                <a:latin typeface="Helvetica Neue Regular" charset="0"/>
              </a:rPr>
              <a:t>C</a:t>
            </a:r>
          </a:p>
        </p:txBody>
      </p:sp>
      <p:sp>
        <p:nvSpPr>
          <p:cNvPr id="54" name="TextBox 53"/>
          <p:cNvSpPr txBox="1"/>
          <p:nvPr/>
        </p:nvSpPr>
        <p:spPr>
          <a:xfrm>
            <a:off x="3187359" y="2486465"/>
            <a:ext cx="422120" cy="253916"/>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Device</a:t>
            </a:r>
          </a:p>
        </p:txBody>
      </p:sp>
      <p:sp>
        <p:nvSpPr>
          <p:cNvPr id="55" name="TextBox 54"/>
          <p:cNvSpPr txBox="1"/>
          <p:nvPr/>
        </p:nvSpPr>
        <p:spPr>
          <a:xfrm>
            <a:off x="4130397" y="2015947"/>
            <a:ext cx="570191" cy="261610"/>
          </a:xfrm>
          <a:prstGeom prst="rect">
            <a:avLst/>
          </a:prstGeom>
          <a:noFill/>
        </p:spPr>
        <p:txBody>
          <a:bodyPr wrap="square" lIns="0" rIns="0" rtlCol="0">
            <a:spAutoFit/>
          </a:bodyPr>
          <a:lstStyle/>
          <a:p>
            <a:r>
              <a:rPr lang="en-US" sz="1050" dirty="0">
                <a:latin typeface="Helvetica Neue Regular" charset="0"/>
              </a:rPr>
              <a:t>    CQ</a:t>
            </a:r>
            <a:r>
              <a:rPr lang="en-US" sz="1050" baseline="-25000" dirty="0">
                <a:latin typeface="Helvetica Neue Regular" charset="0"/>
              </a:rPr>
              <a:t>3</a:t>
            </a:r>
            <a:endParaRPr lang="en-US" sz="1050" dirty="0">
              <a:latin typeface="Helvetica Neue Regular" charset="0"/>
            </a:endParaRPr>
          </a:p>
        </p:txBody>
      </p:sp>
      <p:cxnSp>
        <p:nvCxnSpPr>
          <p:cNvPr id="57" name="Straight Arrow Connector 56"/>
          <p:cNvCxnSpPr>
            <a:endCxn id="60" idx="0"/>
          </p:cNvCxnSpPr>
          <p:nvPr/>
        </p:nvCxnSpPr>
        <p:spPr>
          <a:xfrm flipH="1">
            <a:off x="4594727" y="2161919"/>
            <a:ext cx="273180" cy="2719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endCxn id="61" idx="0"/>
          </p:cNvCxnSpPr>
          <p:nvPr/>
        </p:nvCxnSpPr>
        <p:spPr>
          <a:xfrm>
            <a:off x="4876065" y="2160603"/>
            <a:ext cx="325005" cy="2673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550736" y="2015947"/>
            <a:ext cx="701312" cy="261610"/>
          </a:xfrm>
          <a:prstGeom prst="rect">
            <a:avLst/>
          </a:prstGeom>
          <a:solidFill>
            <a:schemeClr val="accent1"/>
          </a:solidFill>
        </p:spPr>
        <p:txBody>
          <a:bodyPr wrap="square" rtlCol="0">
            <a:spAutoFit/>
          </a:bodyPr>
          <a:lstStyle/>
          <a:p>
            <a:pPr algn="ctr"/>
            <a:r>
              <a:rPr lang="en-US" sz="1050" dirty="0">
                <a:solidFill>
                  <a:schemeClr val="bg1"/>
                </a:solidFill>
                <a:latin typeface="Helvetica Neue Regular" charset="0"/>
              </a:rPr>
              <a:t>Owner</a:t>
            </a:r>
          </a:p>
        </p:txBody>
      </p:sp>
      <p:sp>
        <p:nvSpPr>
          <p:cNvPr id="60" name="TextBox 59"/>
          <p:cNvSpPr txBox="1"/>
          <p:nvPr/>
        </p:nvSpPr>
        <p:spPr>
          <a:xfrm>
            <a:off x="4278865" y="2433865"/>
            <a:ext cx="631724" cy="261610"/>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Employee</a:t>
            </a:r>
          </a:p>
        </p:txBody>
      </p:sp>
      <p:sp>
        <p:nvSpPr>
          <p:cNvPr id="61" name="TextBox 60"/>
          <p:cNvSpPr txBox="1"/>
          <p:nvPr/>
        </p:nvSpPr>
        <p:spPr>
          <a:xfrm>
            <a:off x="4968662" y="2427972"/>
            <a:ext cx="464816" cy="261610"/>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Device</a:t>
            </a:r>
          </a:p>
        </p:txBody>
      </p:sp>
      <p:sp>
        <p:nvSpPr>
          <p:cNvPr id="62" name="TextBox 61"/>
          <p:cNvSpPr txBox="1"/>
          <p:nvPr/>
        </p:nvSpPr>
        <p:spPr>
          <a:xfrm>
            <a:off x="4434312" y="2813814"/>
            <a:ext cx="309371" cy="261610"/>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ESR</a:t>
            </a:r>
          </a:p>
        </p:txBody>
      </p:sp>
      <p:cxnSp>
        <p:nvCxnSpPr>
          <p:cNvPr id="63" name="Straight Arrow Connector 62"/>
          <p:cNvCxnSpPr>
            <a:stCxn id="60" idx="2"/>
            <a:endCxn id="62" idx="0"/>
          </p:cNvCxnSpPr>
          <p:nvPr/>
        </p:nvCxnSpPr>
        <p:spPr>
          <a:xfrm flipH="1">
            <a:off x="4588998" y="2695475"/>
            <a:ext cx="5729" cy="1183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4342240" y="2208190"/>
            <a:ext cx="189112" cy="276999"/>
          </a:xfrm>
          <a:prstGeom prst="rect">
            <a:avLst/>
          </a:prstGeom>
          <a:noFill/>
        </p:spPr>
        <p:txBody>
          <a:bodyPr wrap="square" rtlCol="0">
            <a:spAutoFit/>
          </a:bodyPr>
          <a:lstStyle/>
          <a:p>
            <a:r>
              <a:rPr lang="en-US" sz="1200" dirty="0">
                <a:solidFill>
                  <a:srgbClr val="FF0000"/>
                </a:solidFill>
                <a:latin typeface="Helvetica Neue Regular" charset="0"/>
              </a:rPr>
              <a:t>A</a:t>
            </a:r>
          </a:p>
        </p:txBody>
      </p:sp>
      <p:sp>
        <p:nvSpPr>
          <p:cNvPr id="65" name="TextBox 64"/>
          <p:cNvSpPr txBox="1"/>
          <p:nvPr/>
        </p:nvSpPr>
        <p:spPr>
          <a:xfrm>
            <a:off x="4881762" y="2214637"/>
            <a:ext cx="189112" cy="276999"/>
          </a:xfrm>
          <a:prstGeom prst="rect">
            <a:avLst/>
          </a:prstGeom>
          <a:noFill/>
        </p:spPr>
        <p:txBody>
          <a:bodyPr wrap="square" rtlCol="0">
            <a:spAutoFit/>
          </a:bodyPr>
          <a:lstStyle/>
          <a:p>
            <a:r>
              <a:rPr lang="en-US" sz="1200" dirty="0">
                <a:solidFill>
                  <a:srgbClr val="FF0000"/>
                </a:solidFill>
                <a:latin typeface="Helvetica Neue Regular" charset="0"/>
              </a:rPr>
              <a:t>B</a:t>
            </a:r>
          </a:p>
        </p:txBody>
      </p:sp>
      <p:sp>
        <p:nvSpPr>
          <p:cNvPr id="66" name="TextBox 65"/>
          <p:cNvSpPr txBox="1"/>
          <p:nvPr/>
        </p:nvSpPr>
        <p:spPr>
          <a:xfrm>
            <a:off x="4255844" y="2638678"/>
            <a:ext cx="189112" cy="276999"/>
          </a:xfrm>
          <a:prstGeom prst="rect">
            <a:avLst/>
          </a:prstGeom>
          <a:noFill/>
        </p:spPr>
        <p:txBody>
          <a:bodyPr wrap="square" rtlCol="0">
            <a:spAutoFit/>
          </a:bodyPr>
          <a:lstStyle/>
          <a:p>
            <a:r>
              <a:rPr lang="en-US" sz="1200" dirty="0">
                <a:solidFill>
                  <a:srgbClr val="FF0000"/>
                </a:solidFill>
                <a:latin typeface="Helvetica Neue Regular" charset="0"/>
              </a:rPr>
              <a:t>C</a:t>
            </a:r>
          </a:p>
        </p:txBody>
      </p:sp>
      <p:sp>
        <p:nvSpPr>
          <p:cNvPr id="69" name="TextBox 68"/>
          <p:cNvSpPr txBox="1"/>
          <p:nvPr/>
        </p:nvSpPr>
        <p:spPr>
          <a:xfrm>
            <a:off x="1000656" y="3768701"/>
            <a:ext cx="328082" cy="261610"/>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ESR</a:t>
            </a:r>
          </a:p>
        </p:txBody>
      </p:sp>
      <p:cxnSp>
        <p:nvCxnSpPr>
          <p:cNvPr id="70" name="Straight Arrow Connector 69"/>
          <p:cNvCxnSpPr>
            <a:stCxn id="69" idx="0"/>
            <a:endCxn id="74" idx="2"/>
          </p:cNvCxnSpPr>
          <p:nvPr/>
        </p:nvCxnSpPr>
        <p:spPr>
          <a:xfrm flipV="1">
            <a:off x="1164697" y="3698029"/>
            <a:ext cx="692" cy="706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73" idx="2"/>
            <a:endCxn id="74" idx="0"/>
          </p:cNvCxnSpPr>
          <p:nvPr/>
        </p:nvCxnSpPr>
        <p:spPr>
          <a:xfrm flipH="1">
            <a:off x="1165389" y="3349535"/>
            <a:ext cx="368959" cy="868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73" idx="2"/>
            <a:endCxn id="75" idx="0"/>
          </p:cNvCxnSpPr>
          <p:nvPr/>
        </p:nvCxnSpPr>
        <p:spPr>
          <a:xfrm>
            <a:off x="1534348" y="3349535"/>
            <a:ext cx="261920" cy="868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1208442" y="3087925"/>
            <a:ext cx="651811" cy="261610"/>
          </a:xfrm>
          <a:prstGeom prst="rect">
            <a:avLst/>
          </a:prstGeom>
          <a:solidFill>
            <a:schemeClr val="accent1"/>
          </a:solidFill>
        </p:spPr>
        <p:txBody>
          <a:bodyPr wrap="square" rtlCol="0">
            <a:spAutoFit/>
          </a:bodyPr>
          <a:lstStyle/>
          <a:p>
            <a:pPr algn="ctr"/>
            <a:r>
              <a:rPr lang="en-US" sz="1050" dirty="0">
                <a:solidFill>
                  <a:schemeClr val="bg1"/>
                </a:solidFill>
                <a:latin typeface="Helvetica Neue Regular" charset="0"/>
              </a:rPr>
              <a:t>Owner</a:t>
            </a:r>
          </a:p>
        </p:txBody>
      </p:sp>
      <p:sp>
        <p:nvSpPr>
          <p:cNvPr id="74" name="TextBox 73"/>
          <p:cNvSpPr txBox="1"/>
          <p:nvPr/>
        </p:nvSpPr>
        <p:spPr>
          <a:xfrm>
            <a:off x="985838" y="3436419"/>
            <a:ext cx="359102" cy="261610"/>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App</a:t>
            </a:r>
          </a:p>
        </p:txBody>
      </p:sp>
      <p:sp>
        <p:nvSpPr>
          <p:cNvPr id="75" name="TextBox 74"/>
          <p:cNvSpPr txBox="1"/>
          <p:nvPr/>
        </p:nvSpPr>
        <p:spPr>
          <a:xfrm>
            <a:off x="1560402" y="3436419"/>
            <a:ext cx="471731" cy="261610"/>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Device</a:t>
            </a:r>
          </a:p>
        </p:txBody>
      </p:sp>
      <p:sp>
        <p:nvSpPr>
          <p:cNvPr id="76" name="TextBox 75"/>
          <p:cNvSpPr txBox="1"/>
          <p:nvPr/>
        </p:nvSpPr>
        <p:spPr>
          <a:xfrm>
            <a:off x="700089" y="3005180"/>
            <a:ext cx="495455" cy="253916"/>
          </a:xfrm>
          <a:prstGeom prst="rect">
            <a:avLst/>
          </a:prstGeom>
          <a:noFill/>
        </p:spPr>
        <p:txBody>
          <a:bodyPr wrap="square" rtlCol="0">
            <a:spAutoFit/>
          </a:bodyPr>
          <a:lstStyle/>
          <a:p>
            <a:r>
              <a:rPr lang="en-US" sz="1050" dirty="0">
                <a:latin typeface="Helvetica Neue Regular" charset="0"/>
              </a:rPr>
              <a:t>CQ</a:t>
            </a:r>
            <a:r>
              <a:rPr lang="en-US" sz="1050" baseline="-25000" dirty="0">
                <a:latin typeface="Helvetica Neue Regular" charset="0"/>
              </a:rPr>
              <a:t>4</a:t>
            </a:r>
            <a:endParaRPr lang="en-US" sz="1050" dirty="0">
              <a:latin typeface="Helvetica Neue Regular" charset="0"/>
            </a:endParaRPr>
          </a:p>
        </p:txBody>
      </p:sp>
      <p:sp>
        <p:nvSpPr>
          <p:cNvPr id="77" name="TextBox 76"/>
          <p:cNvSpPr txBox="1"/>
          <p:nvPr/>
        </p:nvSpPr>
        <p:spPr>
          <a:xfrm>
            <a:off x="1785938" y="3247252"/>
            <a:ext cx="200548" cy="276999"/>
          </a:xfrm>
          <a:prstGeom prst="rect">
            <a:avLst/>
          </a:prstGeom>
          <a:noFill/>
        </p:spPr>
        <p:txBody>
          <a:bodyPr wrap="square" rtlCol="0">
            <a:spAutoFit/>
          </a:bodyPr>
          <a:lstStyle/>
          <a:p>
            <a:r>
              <a:rPr lang="en-US" sz="1200" dirty="0">
                <a:solidFill>
                  <a:srgbClr val="FF0000"/>
                </a:solidFill>
                <a:latin typeface="Helvetica Neue Regular" charset="0"/>
              </a:rPr>
              <a:t>B</a:t>
            </a:r>
          </a:p>
        </p:txBody>
      </p:sp>
      <p:sp>
        <p:nvSpPr>
          <p:cNvPr id="78" name="TextBox 77"/>
          <p:cNvSpPr txBox="1"/>
          <p:nvPr/>
        </p:nvSpPr>
        <p:spPr>
          <a:xfrm>
            <a:off x="1042989" y="3247252"/>
            <a:ext cx="200548" cy="276999"/>
          </a:xfrm>
          <a:prstGeom prst="rect">
            <a:avLst/>
          </a:prstGeom>
          <a:noFill/>
        </p:spPr>
        <p:txBody>
          <a:bodyPr wrap="square" rtlCol="0">
            <a:spAutoFit/>
          </a:bodyPr>
          <a:lstStyle/>
          <a:p>
            <a:r>
              <a:rPr lang="en-US" sz="1200" dirty="0">
                <a:solidFill>
                  <a:srgbClr val="FF0000"/>
                </a:solidFill>
                <a:latin typeface="Helvetica Neue Regular" charset="0"/>
              </a:rPr>
              <a:t>C</a:t>
            </a:r>
          </a:p>
        </p:txBody>
      </p:sp>
      <p:sp>
        <p:nvSpPr>
          <p:cNvPr id="79" name="TextBox 78"/>
          <p:cNvSpPr txBox="1"/>
          <p:nvPr/>
        </p:nvSpPr>
        <p:spPr>
          <a:xfrm>
            <a:off x="814388" y="4111601"/>
            <a:ext cx="722537" cy="261610"/>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Employee</a:t>
            </a:r>
          </a:p>
        </p:txBody>
      </p:sp>
      <p:cxnSp>
        <p:nvCxnSpPr>
          <p:cNvPr id="81" name="Straight Arrow Connector 80"/>
          <p:cNvCxnSpPr>
            <a:stCxn id="69" idx="2"/>
            <a:endCxn id="79" idx="0"/>
          </p:cNvCxnSpPr>
          <p:nvPr/>
        </p:nvCxnSpPr>
        <p:spPr>
          <a:xfrm>
            <a:off x="1164697" y="4030311"/>
            <a:ext cx="10960" cy="812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814388" y="3860851"/>
            <a:ext cx="200548" cy="276999"/>
          </a:xfrm>
          <a:prstGeom prst="rect">
            <a:avLst/>
          </a:prstGeom>
          <a:noFill/>
        </p:spPr>
        <p:txBody>
          <a:bodyPr wrap="square" rtlCol="0">
            <a:spAutoFit/>
          </a:bodyPr>
          <a:lstStyle/>
          <a:p>
            <a:r>
              <a:rPr lang="en-US" sz="1200" dirty="0">
                <a:solidFill>
                  <a:srgbClr val="FF0000"/>
                </a:solidFill>
                <a:latin typeface="Helvetica Neue Regular" charset="0"/>
              </a:rPr>
              <a:t>A</a:t>
            </a:r>
          </a:p>
        </p:txBody>
      </p:sp>
      <p:sp>
        <p:nvSpPr>
          <p:cNvPr id="96" name="TextBox 95"/>
          <p:cNvSpPr txBox="1"/>
          <p:nvPr/>
        </p:nvSpPr>
        <p:spPr>
          <a:xfrm>
            <a:off x="3707603" y="3874391"/>
            <a:ext cx="307185" cy="261610"/>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ESR</a:t>
            </a:r>
          </a:p>
        </p:txBody>
      </p:sp>
      <p:cxnSp>
        <p:nvCxnSpPr>
          <p:cNvPr id="97" name="Straight Arrow Connector 96"/>
          <p:cNvCxnSpPr>
            <a:stCxn id="103" idx="2"/>
            <a:endCxn id="96" idx="0"/>
          </p:cNvCxnSpPr>
          <p:nvPr/>
        </p:nvCxnSpPr>
        <p:spPr>
          <a:xfrm>
            <a:off x="3856095" y="3749433"/>
            <a:ext cx="5101" cy="1249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100" idx="2"/>
            <a:endCxn id="101" idx="0"/>
          </p:cNvCxnSpPr>
          <p:nvPr/>
        </p:nvCxnSpPr>
        <p:spPr>
          <a:xfrm flipH="1">
            <a:off x="2768560" y="3317511"/>
            <a:ext cx="570826" cy="170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stCxn id="100" idx="2"/>
            <a:endCxn id="102" idx="0"/>
          </p:cNvCxnSpPr>
          <p:nvPr/>
        </p:nvCxnSpPr>
        <p:spPr>
          <a:xfrm>
            <a:off x="3339386" y="3317511"/>
            <a:ext cx="59915" cy="170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3034238" y="3055901"/>
            <a:ext cx="610295" cy="261610"/>
          </a:xfrm>
          <a:prstGeom prst="rect">
            <a:avLst/>
          </a:prstGeom>
          <a:solidFill>
            <a:schemeClr val="accent1"/>
          </a:solidFill>
        </p:spPr>
        <p:txBody>
          <a:bodyPr wrap="square" rtlCol="0">
            <a:spAutoFit/>
          </a:bodyPr>
          <a:lstStyle/>
          <a:p>
            <a:pPr algn="ctr"/>
            <a:r>
              <a:rPr lang="en-US" sz="1050" dirty="0">
                <a:solidFill>
                  <a:schemeClr val="bg1"/>
                </a:solidFill>
                <a:latin typeface="Helvetica Neue Regular" charset="0"/>
              </a:rPr>
              <a:t>Owner</a:t>
            </a:r>
          </a:p>
        </p:txBody>
      </p:sp>
      <p:sp>
        <p:nvSpPr>
          <p:cNvPr id="101" name="TextBox 100"/>
          <p:cNvSpPr txBox="1"/>
          <p:nvPr/>
        </p:nvSpPr>
        <p:spPr>
          <a:xfrm>
            <a:off x="2432314" y="3487823"/>
            <a:ext cx="672491" cy="261610"/>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Employee</a:t>
            </a:r>
          </a:p>
        </p:txBody>
      </p:sp>
      <p:sp>
        <p:nvSpPr>
          <p:cNvPr id="102" name="TextBox 101"/>
          <p:cNvSpPr txBox="1"/>
          <p:nvPr/>
        </p:nvSpPr>
        <p:spPr>
          <a:xfrm>
            <a:off x="3178458" y="3487823"/>
            <a:ext cx="441686" cy="261610"/>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Device</a:t>
            </a:r>
          </a:p>
        </p:txBody>
      </p:sp>
      <p:sp>
        <p:nvSpPr>
          <p:cNvPr id="103" name="TextBox 102"/>
          <p:cNvSpPr txBox="1"/>
          <p:nvPr/>
        </p:nvSpPr>
        <p:spPr>
          <a:xfrm>
            <a:off x="3697401" y="3487823"/>
            <a:ext cx="317387" cy="261610"/>
          </a:xfrm>
          <a:prstGeom prst="rect">
            <a:avLst/>
          </a:prstGeom>
          <a:solidFill>
            <a:schemeClr val="accent1"/>
          </a:solidFill>
        </p:spPr>
        <p:txBody>
          <a:bodyPr wrap="square" lIns="0" rIns="0" rtlCol="0">
            <a:spAutoFit/>
          </a:bodyPr>
          <a:lstStyle/>
          <a:p>
            <a:pPr algn="ctr"/>
            <a:r>
              <a:rPr lang="en-US" sz="1050" dirty="0">
                <a:solidFill>
                  <a:schemeClr val="bg1"/>
                </a:solidFill>
                <a:latin typeface="Helvetica Neue Regular" charset="0"/>
              </a:rPr>
              <a:t>App</a:t>
            </a:r>
          </a:p>
        </p:txBody>
      </p:sp>
      <p:cxnSp>
        <p:nvCxnSpPr>
          <p:cNvPr id="104" name="Straight Arrow Connector 103"/>
          <p:cNvCxnSpPr>
            <a:stCxn id="100" idx="2"/>
            <a:endCxn id="103" idx="0"/>
          </p:cNvCxnSpPr>
          <p:nvPr/>
        </p:nvCxnSpPr>
        <p:spPr>
          <a:xfrm>
            <a:off x="3339386" y="3317511"/>
            <a:ext cx="516709" cy="170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2412666" y="3044647"/>
            <a:ext cx="463898" cy="253916"/>
          </a:xfrm>
          <a:prstGeom prst="rect">
            <a:avLst/>
          </a:prstGeom>
          <a:noFill/>
        </p:spPr>
        <p:txBody>
          <a:bodyPr wrap="square" rtlCol="0">
            <a:spAutoFit/>
          </a:bodyPr>
          <a:lstStyle/>
          <a:p>
            <a:r>
              <a:rPr lang="en-US" sz="1050" dirty="0">
                <a:latin typeface="Helvetica Neue Regular" charset="0"/>
              </a:rPr>
              <a:t>CQ</a:t>
            </a:r>
            <a:r>
              <a:rPr lang="en-US" sz="1050" baseline="-25000" dirty="0">
                <a:latin typeface="Helvetica Neue Regular" charset="0"/>
              </a:rPr>
              <a:t>5</a:t>
            </a:r>
            <a:endParaRPr lang="en-US" sz="1050" dirty="0">
              <a:latin typeface="Helvetica Neue Regular" charset="0"/>
            </a:endParaRPr>
          </a:p>
        </p:txBody>
      </p:sp>
      <p:sp>
        <p:nvSpPr>
          <p:cNvPr id="106" name="TextBox 105"/>
          <p:cNvSpPr txBox="1"/>
          <p:nvPr/>
        </p:nvSpPr>
        <p:spPr>
          <a:xfrm>
            <a:off x="3171303" y="3300058"/>
            <a:ext cx="187775" cy="276999"/>
          </a:xfrm>
          <a:prstGeom prst="rect">
            <a:avLst/>
          </a:prstGeom>
          <a:noFill/>
        </p:spPr>
        <p:txBody>
          <a:bodyPr wrap="square" rtlCol="0">
            <a:spAutoFit/>
          </a:bodyPr>
          <a:lstStyle/>
          <a:p>
            <a:r>
              <a:rPr lang="en-US" sz="1200" dirty="0">
                <a:solidFill>
                  <a:srgbClr val="FF0000"/>
                </a:solidFill>
                <a:latin typeface="Helvetica Neue Regular" charset="0"/>
              </a:rPr>
              <a:t>B</a:t>
            </a:r>
          </a:p>
        </p:txBody>
      </p:sp>
      <p:sp>
        <p:nvSpPr>
          <p:cNvPr id="107" name="TextBox 106"/>
          <p:cNvSpPr txBox="1"/>
          <p:nvPr/>
        </p:nvSpPr>
        <p:spPr>
          <a:xfrm>
            <a:off x="3827013" y="3673338"/>
            <a:ext cx="187775" cy="276999"/>
          </a:xfrm>
          <a:prstGeom prst="rect">
            <a:avLst/>
          </a:prstGeom>
          <a:noFill/>
        </p:spPr>
        <p:txBody>
          <a:bodyPr wrap="square" rtlCol="0">
            <a:spAutoFit/>
          </a:bodyPr>
          <a:lstStyle/>
          <a:p>
            <a:r>
              <a:rPr lang="en-US" sz="1200" dirty="0">
                <a:solidFill>
                  <a:srgbClr val="FF0000"/>
                </a:solidFill>
                <a:latin typeface="Helvetica Neue Regular" charset="0"/>
              </a:rPr>
              <a:t>C</a:t>
            </a:r>
          </a:p>
        </p:txBody>
      </p:sp>
      <p:sp>
        <p:nvSpPr>
          <p:cNvPr id="108" name="TextBox 107"/>
          <p:cNvSpPr txBox="1"/>
          <p:nvPr/>
        </p:nvSpPr>
        <p:spPr>
          <a:xfrm>
            <a:off x="2550727" y="3290843"/>
            <a:ext cx="187775" cy="276999"/>
          </a:xfrm>
          <a:prstGeom prst="rect">
            <a:avLst/>
          </a:prstGeom>
          <a:noFill/>
        </p:spPr>
        <p:txBody>
          <a:bodyPr wrap="square" rtlCol="0">
            <a:spAutoFit/>
          </a:bodyPr>
          <a:lstStyle/>
          <a:p>
            <a:r>
              <a:rPr lang="en-US" sz="1200" dirty="0">
                <a:solidFill>
                  <a:srgbClr val="FF0000"/>
                </a:solidFill>
                <a:latin typeface="Helvetica Neue Regular" charset="0"/>
              </a:rPr>
              <a:t>A</a:t>
            </a:r>
          </a:p>
        </p:txBody>
      </p:sp>
      <p:graphicFrame>
        <p:nvGraphicFramePr>
          <p:cNvPr id="83" name="Table 82"/>
          <p:cNvGraphicFramePr>
            <a:graphicFrameLocks noGrp="1"/>
          </p:cNvGraphicFramePr>
          <p:nvPr/>
        </p:nvGraphicFramePr>
        <p:xfrm>
          <a:off x="5787280" y="870827"/>
          <a:ext cx="2558153" cy="1077828"/>
        </p:xfrm>
        <a:graphic>
          <a:graphicData uri="http://schemas.openxmlformats.org/drawingml/2006/table">
            <a:tbl>
              <a:tblPr firstRow="1" bandRow="1">
                <a:tableStyleId>{073A0DAA-6AF3-43AB-8588-CEC1D06C72B9}</a:tableStyleId>
              </a:tblPr>
              <a:tblGrid>
                <a:gridCol w="236217">
                  <a:extLst>
                    <a:ext uri="{9D8B030D-6E8A-4147-A177-3AD203B41FA5}">
                      <a16:colId xmlns:a16="http://schemas.microsoft.com/office/drawing/2014/main" val="20000"/>
                    </a:ext>
                  </a:extLst>
                </a:gridCol>
                <a:gridCol w="541853">
                  <a:extLst>
                    <a:ext uri="{9D8B030D-6E8A-4147-A177-3AD203B41FA5}">
                      <a16:colId xmlns:a16="http://schemas.microsoft.com/office/drawing/2014/main" val="20001"/>
                    </a:ext>
                  </a:extLst>
                </a:gridCol>
                <a:gridCol w="845218">
                  <a:extLst>
                    <a:ext uri="{9D8B030D-6E8A-4147-A177-3AD203B41FA5}">
                      <a16:colId xmlns:a16="http://schemas.microsoft.com/office/drawing/2014/main" val="20002"/>
                    </a:ext>
                  </a:extLst>
                </a:gridCol>
                <a:gridCol w="934865">
                  <a:extLst>
                    <a:ext uri="{9D8B030D-6E8A-4147-A177-3AD203B41FA5}">
                      <a16:colId xmlns:a16="http://schemas.microsoft.com/office/drawing/2014/main" val="20003"/>
                    </a:ext>
                  </a:extLst>
                </a:gridCol>
              </a:tblGrid>
              <a:tr h="266679">
                <a:tc>
                  <a:txBody>
                    <a:bodyPr/>
                    <a:lstStyle/>
                    <a:p>
                      <a:endParaRPr lang="en-US" sz="1300" b="0" i="0" dirty="0">
                        <a:latin typeface="Helvetica Neue Regular" charset="0"/>
                      </a:endParaRPr>
                    </a:p>
                  </a:txBody>
                  <a:tcPr marL="66670" marR="66670" marT="33335" marB="33335"/>
                </a:tc>
                <a:tc>
                  <a:txBody>
                    <a:bodyPr/>
                    <a:lstStyle/>
                    <a:p>
                      <a:pPr algn="ctr"/>
                      <a:r>
                        <a:rPr lang="en-US" sz="1300" b="0" i="0" dirty="0">
                          <a:latin typeface="Helvetica Neue Regular" charset="0"/>
                        </a:rPr>
                        <a:t>A</a:t>
                      </a:r>
                    </a:p>
                  </a:txBody>
                  <a:tcPr marL="66670" marR="66670" marT="33335" marB="33335"/>
                </a:tc>
                <a:tc>
                  <a:txBody>
                    <a:bodyPr/>
                    <a:lstStyle/>
                    <a:p>
                      <a:pPr algn="ctr"/>
                      <a:r>
                        <a:rPr lang="en-US" sz="1300" b="0" i="0" dirty="0">
                          <a:latin typeface="Helvetica Neue Regular" charset="0"/>
                        </a:rPr>
                        <a:t>B</a:t>
                      </a:r>
                    </a:p>
                  </a:txBody>
                  <a:tcPr marL="66670" marR="66670" marT="33335" marB="33335"/>
                </a:tc>
                <a:tc>
                  <a:txBody>
                    <a:bodyPr/>
                    <a:lstStyle/>
                    <a:p>
                      <a:pPr algn="ctr"/>
                      <a:r>
                        <a:rPr lang="en-US" sz="1300" b="0" i="0" dirty="0">
                          <a:latin typeface="Helvetica Neue Regular" charset="0"/>
                        </a:rPr>
                        <a:t>C</a:t>
                      </a:r>
                    </a:p>
                  </a:txBody>
                  <a:tcPr marL="66670" marR="66670" marT="33335" marB="33335"/>
                </a:tc>
                <a:extLst>
                  <a:ext uri="{0D108BD9-81ED-4DB2-BD59-A6C34878D82A}">
                    <a16:rowId xmlns:a16="http://schemas.microsoft.com/office/drawing/2014/main" val="10000"/>
                  </a:ext>
                </a:extLst>
              </a:tr>
              <a:tr h="270383">
                <a:tc>
                  <a:txBody>
                    <a:bodyPr/>
                    <a:lstStyle/>
                    <a:p>
                      <a:pPr algn="ctr"/>
                      <a:r>
                        <a:rPr lang="en-US" sz="1300" b="0" i="0" dirty="0">
                          <a:latin typeface="Helvetica Neue Regular" charset="0"/>
                        </a:rPr>
                        <a:t>1</a:t>
                      </a:r>
                    </a:p>
                  </a:txBody>
                  <a:tcPr marL="66670" marR="66670" marT="33335" marB="33335"/>
                </a:tc>
                <a:tc>
                  <a:txBody>
                    <a:bodyPr/>
                    <a:lstStyle/>
                    <a:p>
                      <a:r>
                        <a:rPr lang="en-US" sz="1300" b="0" i="0" dirty="0">
                          <a:latin typeface="Helvetica Neue Regular" charset="0"/>
                        </a:rPr>
                        <a:t>Mike</a:t>
                      </a:r>
                    </a:p>
                  </a:txBody>
                  <a:tcPr marL="66670" marR="66670" marT="33335" marB="33335"/>
                </a:tc>
                <a:tc>
                  <a:txBody>
                    <a:bodyPr/>
                    <a:lstStyle/>
                    <a:p>
                      <a:r>
                        <a:rPr lang="en-US" sz="1300" b="0" i="0" dirty="0">
                          <a:latin typeface="Helvetica Neue Regular" charset="0"/>
                        </a:rPr>
                        <a:t>ThinkPad</a:t>
                      </a:r>
                    </a:p>
                  </a:txBody>
                  <a:tcPr marL="66670" marR="66670" marT="33335" marB="33335"/>
                </a:tc>
                <a:tc>
                  <a:txBody>
                    <a:bodyPr/>
                    <a:lstStyle/>
                    <a:p>
                      <a:r>
                        <a:rPr lang="en-US" sz="1300" b="0" i="0" dirty="0">
                          <a:latin typeface="Helvetica Neue Regular" charset="0"/>
                        </a:rPr>
                        <a:t>Office</a:t>
                      </a:r>
                    </a:p>
                  </a:txBody>
                  <a:tcPr marL="66670" marR="66670" marT="33335" marB="33335"/>
                </a:tc>
                <a:extLst>
                  <a:ext uri="{0D108BD9-81ED-4DB2-BD59-A6C34878D82A}">
                    <a16:rowId xmlns:a16="http://schemas.microsoft.com/office/drawing/2014/main" val="10001"/>
                  </a:ext>
                </a:extLst>
              </a:tr>
              <a:tr h="270383">
                <a:tc>
                  <a:txBody>
                    <a:bodyPr/>
                    <a:lstStyle/>
                    <a:p>
                      <a:pPr algn="ctr"/>
                      <a:r>
                        <a:rPr lang="en-US" sz="1300" b="0" i="0" dirty="0">
                          <a:latin typeface="Helvetica Neue Regular" charset="0"/>
                        </a:rPr>
                        <a:t>2</a:t>
                      </a:r>
                    </a:p>
                  </a:txBody>
                  <a:tcPr marL="66670" marR="66670" marT="33335" marB="33335"/>
                </a:tc>
                <a:tc>
                  <a:txBody>
                    <a:bodyPr/>
                    <a:lstStyle/>
                    <a:p>
                      <a:r>
                        <a:rPr lang="en-US" sz="1300" b="0" i="0" dirty="0">
                          <a:latin typeface="Helvetica Neue Regular" charset="0"/>
                        </a:rPr>
                        <a:t>Mary</a:t>
                      </a:r>
                    </a:p>
                  </a:txBody>
                  <a:tcPr marL="66670" marR="66670" marT="33335" marB="33335"/>
                </a:tc>
                <a:tc>
                  <a:txBody>
                    <a:bodyPr/>
                    <a:lstStyle/>
                    <a:p>
                      <a:r>
                        <a:rPr lang="en-US" sz="1300" b="0" i="0" dirty="0">
                          <a:latin typeface="Helvetica Neue Regular" charset="0"/>
                        </a:rPr>
                        <a:t>iPad</a:t>
                      </a:r>
                    </a:p>
                  </a:txBody>
                  <a:tcPr marL="66670" marR="66670" marT="33335" marB="33335"/>
                </a:tc>
                <a:tc>
                  <a:txBody>
                    <a:bodyPr/>
                    <a:lstStyle/>
                    <a:p>
                      <a:endParaRPr lang="en-US" sz="1300" b="0" i="0" dirty="0">
                        <a:latin typeface="Helvetica Neue Regular" charset="0"/>
                      </a:endParaRPr>
                    </a:p>
                  </a:txBody>
                  <a:tcPr marL="66670" marR="66670" marT="33335" marB="33335"/>
                </a:tc>
                <a:extLst>
                  <a:ext uri="{0D108BD9-81ED-4DB2-BD59-A6C34878D82A}">
                    <a16:rowId xmlns:a16="http://schemas.microsoft.com/office/drawing/2014/main" val="10002"/>
                  </a:ext>
                </a:extLst>
              </a:tr>
              <a:tr h="270383">
                <a:tc>
                  <a:txBody>
                    <a:bodyPr/>
                    <a:lstStyle/>
                    <a:p>
                      <a:pPr algn="ctr"/>
                      <a:r>
                        <a:rPr lang="en-US" sz="1300" b="0" i="0" dirty="0">
                          <a:latin typeface="Helvetica Neue Regular" charset="0"/>
                        </a:rPr>
                        <a:t>3</a:t>
                      </a:r>
                    </a:p>
                  </a:txBody>
                  <a:tcPr marL="66670" marR="66670" marT="33335" marB="33335"/>
                </a:tc>
                <a:tc>
                  <a:txBody>
                    <a:bodyPr/>
                    <a:lstStyle/>
                    <a:p>
                      <a:r>
                        <a:rPr lang="en-US" sz="1300" b="0" i="0" dirty="0">
                          <a:latin typeface="Helvetica Neue Regular" charset="0"/>
                        </a:rPr>
                        <a:t>Bob</a:t>
                      </a:r>
                    </a:p>
                  </a:txBody>
                  <a:tcPr marL="66670" marR="66670" marT="33335" marB="33335"/>
                </a:tc>
                <a:tc>
                  <a:txBody>
                    <a:bodyPr/>
                    <a:lstStyle/>
                    <a:p>
                      <a:endParaRPr lang="en-US" sz="1300" b="0" i="0" dirty="0">
                        <a:latin typeface="Helvetica Neue Regular" charset="0"/>
                      </a:endParaRPr>
                    </a:p>
                  </a:txBody>
                  <a:tcPr marL="66670" marR="66670" marT="33335" marB="33335"/>
                </a:tc>
                <a:tc>
                  <a:txBody>
                    <a:bodyPr/>
                    <a:lstStyle/>
                    <a:p>
                      <a:r>
                        <a:rPr lang="en-US" sz="1300" b="0" i="0" dirty="0">
                          <a:latin typeface="Helvetica Neue Regular" charset="0"/>
                        </a:rPr>
                        <a:t>Dropbox</a:t>
                      </a:r>
                    </a:p>
                  </a:txBody>
                  <a:tcPr marL="66670" marR="66670" marT="33335" marB="33335"/>
                </a:tc>
                <a:extLst>
                  <a:ext uri="{0D108BD9-81ED-4DB2-BD59-A6C34878D82A}">
                    <a16:rowId xmlns:a16="http://schemas.microsoft.com/office/drawing/2014/main" val="10003"/>
                  </a:ext>
                </a:extLst>
              </a:tr>
            </a:tbl>
          </a:graphicData>
        </a:graphic>
      </p:graphicFrame>
      <p:sp>
        <p:nvSpPr>
          <p:cNvPr id="84" name="Content Placeholder 5"/>
          <p:cNvSpPr>
            <a:spLocks noGrp="1"/>
          </p:cNvSpPr>
          <p:nvPr>
            <p:ph sz="quarter" idx="12"/>
          </p:nvPr>
        </p:nvSpPr>
        <p:spPr>
          <a:xfrm>
            <a:off x="6650037" y="235738"/>
            <a:ext cx="2151063" cy="430213"/>
          </a:xfrm>
        </p:spPr>
        <p:txBody>
          <a:bodyPr>
            <a:normAutofit/>
          </a:bodyPr>
          <a:lstStyle/>
          <a:p>
            <a:r>
              <a:rPr lang="en-US" dirty="0">
                <a:solidFill>
                  <a:srgbClr val="285096"/>
                </a:solidFill>
              </a:rPr>
              <a:t>[Shen </a:t>
            </a:r>
            <a:r>
              <a:rPr lang="en-US" dirty="0">
                <a:solidFill>
                  <a:srgbClr val="285096"/>
                </a:solidFill>
                <a:latin typeface="Helvetica Neue" charset="0"/>
                <a:ea typeface="Helvetica Neue" charset="0"/>
                <a:cs typeface="Helvetica Neue" charset="0"/>
              </a:rPr>
              <a:t>et al.,</a:t>
            </a:r>
            <a:r>
              <a:rPr lang="en-US" dirty="0">
                <a:solidFill>
                  <a:srgbClr val="285096"/>
                </a:solidFill>
              </a:rPr>
              <a:t> 2014]</a:t>
            </a:r>
          </a:p>
        </p:txBody>
      </p:sp>
      <p:sp>
        <p:nvSpPr>
          <p:cNvPr id="67" name="TextBox 66">
            <a:extLst>
              <a:ext uri="{FF2B5EF4-FFF2-40B4-BE49-F238E27FC236}">
                <a16:creationId xmlns:a16="http://schemas.microsoft.com/office/drawing/2014/main" id="{8A8E5644-D790-8B4C-B8A2-D1F23CE7D92A}"/>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815622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Validity verification</a:t>
            </a:r>
          </a:p>
        </p:txBody>
      </p:sp>
      <p:sp>
        <p:nvSpPr>
          <p:cNvPr id="10" name="Content Placeholder 5"/>
          <p:cNvSpPr>
            <a:spLocks noGrp="1"/>
          </p:cNvSpPr>
          <p:nvPr>
            <p:ph sz="quarter" idx="12"/>
          </p:nvPr>
        </p:nvSpPr>
        <p:spPr/>
        <p:txBody>
          <a:bodyPr>
            <a:normAutofit/>
          </a:bodyPr>
          <a:lstStyle/>
          <a:p>
            <a:r>
              <a:rPr lang="en-US" dirty="0">
                <a:solidFill>
                  <a:srgbClr val="285096"/>
                </a:solidFill>
              </a:rPr>
              <a:t>[Shen</a:t>
            </a:r>
            <a:r>
              <a:rPr lang="en-US" dirty="0">
                <a:solidFill>
                  <a:srgbClr val="285096"/>
                </a:solidFill>
                <a:latin typeface="Helvetica Neue" charset="0"/>
                <a:ea typeface="Helvetica Neue" charset="0"/>
                <a:cs typeface="Helvetica Neue" charset="0"/>
              </a:rPr>
              <a:t> et al.,</a:t>
            </a:r>
            <a:r>
              <a:rPr lang="en-US" dirty="0">
                <a:solidFill>
                  <a:srgbClr val="285096"/>
                </a:solidFill>
              </a:rPr>
              <a:t> 2014]</a:t>
            </a:r>
          </a:p>
        </p:txBody>
      </p:sp>
      <p:sp>
        <p:nvSpPr>
          <p:cNvPr id="11" name="Rounded Rectangle 10"/>
          <p:cNvSpPr/>
          <p:nvPr/>
        </p:nvSpPr>
        <p:spPr>
          <a:xfrm>
            <a:off x="329184" y="920429"/>
            <a:ext cx="4199954" cy="579759"/>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Naïve: check all candidate queries singularly if they return ALL examples</a:t>
            </a:r>
          </a:p>
        </p:txBody>
      </p:sp>
      <p:sp>
        <p:nvSpPr>
          <p:cNvPr id="12" name="Rounded Rectangle 11"/>
          <p:cNvSpPr/>
          <p:nvPr/>
        </p:nvSpPr>
        <p:spPr>
          <a:xfrm>
            <a:off x="342900" y="1754666"/>
            <a:ext cx="4186238" cy="579759"/>
          </a:xfrm>
          <a:prstGeom prst="round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Better: exploit substructures in candidate queries for pruning</a:t>
            </a:r>
          </a:p>
        </p:txBody>
      </p:sp>
      <p:sp>
        <p:nvSpPr>
          <p:cNvPr id="13" name="Rounded Rectangle 12"/>
          <p:cNvSpPr/>
          <p:nvPr/>
        </p:nvSpPr>
        <p:spPr>
          <a:xfrm>
            <a:off x="342900" y="2536690"/>
            <a:ext cx="4186238" cy="858360"/>
          </a:xfrm>
          <a:prstGeom prst="round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Best: adaptively select the substructures to have the min number of evaluations</a:t>
            </a:r>
          </a:p>
        </p:txBody>
      </p:sp>
      <p:sp>
        <p:nvSpPr>
          <p:cNvPr id="14" name="Rounded Rectangle 13"/>
          <p:cNvSpPr/>
          <p:nvPr/>
        </p:nvSpPr>
        <p:spPr>
          <a:xfrm>
            <a:off x="3375621" y="3268447"/>
            <a:ext cx="1135572" cy="40608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latin typeface="Helvetica Neue Regular" charset="0"/>
              </a:rPr>
              <a:t>NP-hard</a:t>
            </a:r>
          </a:p>
        </p:txBody>
      </p:sp>
      <p:grpSp>
        <p:nvGrpSpPr>
          <p:cNvPr id="54" name="Group 53"/>
          <p:cNvGrpSpPr/>
          <p:nvPr/>
        </p:nvGrpSpPr>
        <p:grpSpPr>
          <a:xfrm>
            <a:off x="5426595" y="2408577"/>
            <a:ext cx="1706330" cy="1047647"/>
            <a:chOff x="5139088" y="351453"/>
            <a:chExt cx="1706330" cy="1047647"/>
          </a:xfrm>
        </p:grpSpPr>
        <p:cxnSp>
          <p:nvCxnSpPr>
            <p:cNvPr id="55" name="Straight Arrow Connector 54"/>
            <p:cNvCxnSpPr>
              <a:stCxn id="57" idx="2"/>
              <a:endCxn id="58" idx="0"/>
            </p:cNvCxnSpPr>
            <p:nvPr/>
          </p:nvCxnSpPr>
          <p:spPr>
            <a:xfrm flipH="1">
              <a:off x="5605881" y="690007"/>
              <a:ext cx="487814" cy="3705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57" idx="2"/>
              <a:endCxn id="59" idx="0"/>
            </p:cNvCxnSpPr>
            <p:nvPr/>
          </p:nvCxnSpPr>
          <p:spPr>
            <a:xfrm>
              <a:off x="6093695" y="690007"/>
              <a:ext cx="408262" cy="3593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5575481" y="351453"/>
              <a:ext cx="1036427" cy="338554"/>
            </a:xfrm>
            <a:prstGeom prst="rect">
              <a:avLst/>
            </a:prstGeom>
            <a:solidFill>
              <a:schemeClr val="accent1"/>
            </a:solidFill>
          </p:spPr>
          <p:txBody>
            <a:bodyPr wrap="square" rtlCol="0">
              <a:spAutoFit/>
            </a:bodyPr>
            <a:lstStyle/>
            <a:p>
              <a:pPr algn="ctr"/>
              <a:r>
                <a:rPr lang="en-US" sz="1600" dirty="0">
                  <a:solidFill>
                    <a:schemeClr val="bg1"/>
                  </a:solidFill>
                  <a:latin typeface="Helvetica Neue Regular" charset="0"/>
                </a:rPr>
                <a:t>Owner</a:t>
              </a:r>
            </a:p>
          </p:txBody>
        </p:sp>
        <p:sp>
          <p:nvSpPr>
            <p:cNvPr id="58" name="TextBox 57"/>
            <p:cNvSpPr txBox="1"/>
            <p:nvPr/>
          </p:nvSpPr>
          <p:spPr>
            <a:xfrm>
              <a:off x="5139088" y="1060546"/>
              <a:ext cx="933585" cy="338554"/>
            </a:xfrm>
            <a:prstGeom prst="rect">
              <a:avLst/>
            </a:prstGeom>
            <a:solidFill>
              <a:schemeClr val="accent1"/>
            </a:solidFill>
          </p:spPr>
          <p:txBody>
            <a:bodyPr wrap="square" lIns="0" rIns="0" rtlCol="0">
              <a:spAutoFit/>
            </a:bodyPr>
            <a:lstStyle/>
            <a:p>
              <a:pPr algn="ctr"/>
              <a:r>
                <a:rPr lang="en-US" sz="1600" u="sng" dirty="0">
                  <a:solidFill>
                    <a:schemeClr val="bg1"/>
                  </a:solidFill>
                  <a:latin typeface="Helvetica Neue Regular" charset="0"/>
                </a:rPr>
                <a:t>Employee</a:t>
              </a:r>
            </a:p>
          </p:txBody>
        </p:sp>
        <p:sp>
          <p:nvSpPr>
            <p:cNvPr id="59" name="TextBox 58"/>
            <p:cNvSpPr txBox="1"/>
            <p:nvPr/>
          </p:nvSpPr>
          <p:spPr>
            <a:xfrm>
              <a:off x="6158496" y="1049375"/>
              <a:ext cx="686922" cy="338554"/>
            </a:xfrm>
            <a:prstGeom prst="rect">
              <a:avLst/>
            </a:prstGeom>
            <a:solidFill>
              <a:schemeClr val="accent1"/>
            </a:solidFill>
          </p:spPr>
          <p:txBody>
            <a:bodyPr wrap="square" lIns="0" rIns="0" rtlCol="0">
              <a:spAutoFit/>
            </a:bodyPr>
            <a:lstStyle/>
            <a:p>
              <a:pPr algn="ctr"/>
              <a:r>
                <a:rPr lang="en-US" sz="1600" u="sng" dirty="0">
                  <a:solidFill>
                    <a:schemeClr val="bg1"/>
                  </a:solidFill>
                  <a:latin typeface="Helvetica Neue Regular" charset="0"/>
                </a:rPr>
                <a:t>Device</a:t>
              </a:r>
            </a:p>
          </p:txBody>
        </p:sp>
        <p:sp>
          <p:nvSpPr>
            <p:cNvPr id="60" name="TextBox 59"/>
            <p:cNvSpPr txBox="1"/>
            <p:nvPr/>
          </p:nvSpPr>
          <p:spPr>
            <a:xfrm>
              <a:off x="5148075" y="744906"/>
              <a:ext cx="279476" cy="369332"/>
            </a:xfrm>
            <a:prstGeom prst="rect">
              <a:avLst/>
            </a:prstGeom>
            <a:noFill/>
          </p:spPr>
          <p:txBody>
            <a:bodyPr wrap="square" rtlCol="0">
              <a:spAutoFit/>
            </a:bodyPr>
            <a:lstStyle/>
            <a:p>
              <a:r>
                <a:rPr lang="en-US" dirty="0">
                  <a:solidFill>
                    <a:srgbClr val="FF0000"/>
                  </a:solidFill>
                  <a:latin typeface="Helvetica Neue Regular" charset="0"/>
                </a:rPr>
                <a:t>A</a:t>
              </a:r>
            </a:p>
          </p:txBody>
        </p:sp>
        <p:sp>
          <p:nvSpPr>
            <p:cNvPr id="61" name="TextBox 60"/>
            <p:cNvSpPr txBox="1"/>
            <p:nvPr/>
          </p:nvSpPr>
          <p:spPr>
            <a:xfrm>
              <a:off x="5965336" y="733178"/>
              <a:ext cx="279476" cy="369332"/>
            </a:xfrm>
            <a:prstGeom prst="rect">
              <a:avLst/>
            </a:prstGeom>
            <a:noFill/>
          </p:spPr>
          <p:txBody>
            <a:bodyPr wrap="square" rtlCol="0">
              <a:spAutoFit/>
            </a:bodyPr>
            <a:lstStyle/>
            <a:p>
              <a:r>
                <a:rPr lang="en-US" dirty="0">
                  <a:solidFill>
                    <a:srgbClr val="FF0000"/>
                  </a:solidFill>
                  <a:latin typeface="Helvetica Neue Regular" charset="0"/>
                </a:rPr>
                <a:t>B</a:t>
              </a:r>
            </a:p>
          </p:txBody>
        </p:sp>
      </p:grpSp>
      <p:pic>
        <p:nvPicPr>
          <p:cNvPr id="6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55784" y="782353"/>
            <a:ext cx="2208726" cy="1023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9" name="Group 68"/>
          <p:cNvGrpSpPr/>
          <p:nvPr/>
        </p:nvGrpSpPr>
        <p:grpSpPr>
          <a:xfrm>
            <a:off x="5328022" y="3636818"/>
            <a:ext cx="1540146" cy="1016870"/>
            <a:chOff x="5139088" y="351453"/>
            <a:chExt cx="1706330" cy="1016870"/>
          </a:xfrm>
        </p:grpSpPr>
        <p:cxnSp>
          <p:nvCxnSpPr>
            <p:cNvPr id="70" name="Straight Arrow Connector 69"/>
            <p:cNvCxnSpPr>
              <a:stCxn id="72" idx="2"/>
              <a:endCxn id="73" idx="0"/>
            </p:cNvCxnSpPr>
            <p:nvPr/>
          </p:nvCxnSpPr>
          <p:spPr>
            <a:xfrm flipH="1">
              <a:off x="5605881" y="659230"/>
              <a:ext cx="487813" cy="4013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72" idx="2"/>
              <a:endCxn id="74" idx="0"/>
            </p:cNvCxnSpPr>
            <p:nvPr/>
          </p:nvCxnSpPr>
          <p:spPr>
            <a:xfrm>
              <a:off x="6093695" y="659230"/>
              <a:ext cx="408263" cy="3901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5575482" y="351453"/>
              <a:ext cx="1036426" cy="307777"/>
            </a:xfrm>
            <a:prstGeom prst="rect">
              <a:avLst/>
            </a:prstGeom>
            <a:solidFill>
              <a:schemeClr val="accent1"/>
            </a:solidFill>
          </p:spPr>
          <p:txBody>
            <a:bodyPr wrap="square" rtlCol="0">
              <a:spAutoFit/>
            </a:bodyPr>
            <a:lstStyle/>
            <a:p>
              <a:pPr algn="ctr"/>
              <a:r>
                <a:rPr lang="en-US" sz="1400" dirty="0">
                  <a:solidFill>
                    <a:schemeClr val="bg1"/>
                  </a:solidFill>
                  <a:latin typeface="Helvetica Neue Regular" charset="0"/>
                </a:rPr>
                <a:t>Owner</a:t>
              </a:r>
            </a:p>
          </p:txBody>
        </p:sp>
        <p:sp>
          <p:nvSpPr>
            <p:cNvPr id="73" name="TextBox 72"/>
            <p:cNvSpPr txBox="1"/>
            <p:nvPr/>
          </p:nvSpPr>
          <p:spPr>
            <a:xfrm>
              <a:off x="5139088" y="1060546"/>
              <a:ext cx="933585" cy="307777"/>
            </a:xfrm>
            <a:prstGeom prst="rect">
              <a:avLst/>
            </a:prstGeom>
            <a:solidFill>
              <a:schemeClr val="accent1"/>
            </a:solidFill>
          </p:spPr>
          <p:txBody>
            <a:bodyPr wrap="square" lIns="0" rIns="0" rtlCol="0">
              <a:spAutoFit/>
            </a:bodyPr>
            <a:lstStyle/>
            <a:p>
              <a:pPr algn="ctr"/>
              <a:r>
                <a:rPr lang="en-US" sz="1400" u="sng" dirty="0">
                  <a:solidFill>
                    <a:schemeClr val="bg1"/>
                  </a:solidFill>
                  <a:latin typeface="Helvetica Neue Regular" charset="0"/>
                </a:rPr>
                <a:t>Employee</a:t>
              </a:r>
            </a:p>
          </p:txBody>
        </p:sp>
        <p:sp>
          <p:nvSpPr>
            <p:cNvPr id="74" name="TextBox 73"/>
            <p:cNvSpPr txBox="1"/>
            <p:nvPr/>
          </p:nvSpPr>
          <p:spPr>
            <a:xfrm>
              <a:off x="6158496" y="1049375"/>
              <a:ext cx="686922" cy="307777"/>
            </a:xfrm>
            <a:prstGeom prst="rect">
              <a:avLst/>
            </a:prstGeom>
            <a:solidFill>
              <a:schemeClr val="accent1"/>
            </a:solidFill>
          </p:spPr>
          <p:txBody>
            <a:bodyPr wrap="square" lIns="0" rIns="0" rtlCol="0">
              <a:spAutoFit/>
            </a:bodyPr>
            <a:lstStyle/>
            <a:p>
              <a:pPr algn="ctr"/>
              <a:r>
                <a:rPr lang="en-US" sz="1400" u="sng" dirty="0">
                  <a:solidFill>
                    <a:schemeClr val="bg1"/>
                  </a:solidFill>
                  <a:latin typeface="Helvetica Neue Regular" charset="0"/>
                </a:rPr>
                <a:t>Device</a:t>
              </a:r>
            </a:p>
          </p:txBody>
        </p:sp>
        <p:sp>
          <p:nvSpPr>
            <p:cNvPr id="75" name="TextBox 74"/>
            <p:cNvSpPr txBox="1"/>
            <p:nvPr/>
          </p:nvSpPr>
          <p:spPr>
            <a:xfrm>
              <a:off x="5148075" y="744905"/>
              <a:ext cx="279476" cy="307777"/>
            </a:xfrm>
            <a:prstGeom prst="rect">
              <a:avLst/>
            </a:prstGeom>
            <a:noFill/>
          </p:spPr>
          <p:txBody>
            <a:bodyPr wrap="square" rtlCol="0">
              <a:spAutoFit/>
            </a:bodyPr>
            <a:lstStyle/>
            <a:p>
              <a:r>
                <a:rPr lang="en-US" sz="1400" dirty="0">
                  <a:solidFill>
                    <a:srgbClr val="FF0000"/>
                  </a:solidFill>
                  <a:latin typeface="Helvetica Neue Regular" charset="0"/>
                </a:rPr>
                <a:t>A</a:t>
              </a:r>
            </a:p>
          </p:txBody>
        </p:sp>
        <p:sp>
          <p:nvSpPr>
            <p:cNvPr id="76" name="TextBox 75"/>
            <p:cNvSpPr txBox="1"/>
            <p:nvPr/>
          </p:nvSpPr>
          <p:spPr>
            <a:xfrm>
              <a:off x="6040501" y="744357"/>
              <a:ext cx="279476" cy="307777"/>
            </a:xfrm>
            <a:prstGeom prst="rect">
              <a:avLst/>
            </a:prstGeom>
            <a:noFill/>
          </p:spPr>
          <p:txBody>
            <a:bodyPr wrap="square" rtlCol="0">
              <a:spAutoFit/>
            </a:bodyPr>
            <a:lstStyle/>
            <a:p>
              <a:r>
                <a:rPr lang="en-US" sz="1400" dirty="0">
                  <a:solidFill>
                    <a:srgbClr val="FF0000"/>
                  </a:solidFill>
                  <a:latin typeface="Helvetica Neue Regular" charset="0"/>
                </a:rPr>
                <a:t>B</a:t>
              </a:r>
            </a:p>
          </p:txBody>
        </p:sp>
      </p:grpSp>
      <p:sp>
        <p:nvSpPr>
          <p:cNvPr id="81" name="TextBox 80"/>
          <p:cNvSpPr txBox="1"/>
          <p:nvPr/>
        </p:nvSpPr>
        <p:spPr>
          <a:xfrm>
            <a:off x="6980525" y="4350907"/>
            <a:ext cx="479574" cy="307777"/>
          </a:xfrm>
          <a:prstGeom prst="rect">
            <a:avLst/>
          </a:prstGeom>
          <a:solidFill>
            <a:schemeClr val="accent1"/>
          </a:solidFill>
        </p:spPr>
        <p:txBody>
          <a:bodyPr wrap="square" lIns="0" rIns="0" rtlCol="0">
            <a:spAutoFit/>
          </a:bodyPr>
          <a:lstStyle/>
          <a:p>
            <a:pPr algn="ctr"/>
            <a:r>
              <a:rPr lang="en-US" sz="1400" u="sng" dirty="0">
                <a:solidFill>
                  <a:schemeClr val="bg1"/>
                </a:solidFill>
                <a:latin typeface="Helvetica Neue Regular" charset="0"/>
              </a:rPr>
              <a:t>App</a:t>
            </a:r>
          </a:p>
        </p:txBody>
      </p:sp>
      <p:sp>
        <p:nvSpPr>
          <p:cNvPr id="83" name="TextBox 82"/>
          <p:cNvSpPr txBox="1"/>
          <p:nvPr/>
        </p:nvSpPr>
        <p:spPr>
          <a:xfrm>
            <a:off x="7132925" y="4015329"/>
            <a:ext cx="279476" cy="307777"/>
          </a:xfrm>
          <a:prstGeom prst="rect">
            <a:avLst/>
          </a:prstGeom>
          <a:noFill/>
        </p:spPr>
        <p:txBody>
          <a:bodyPr wrap="square" rtlCol="0">
            <a:spAutoFit/>
          </a:bodyPr>
          <a:lstStyle/>
          <a:p>
            <a:r>
              <a:rPr lang="en-US" sz="1400" dirty="0">
                <a:solidFill>
                  <a:srgbClr val="FF0000"/>
                </a:solidFill>
                <a:latin typeface="Helvetica Neue Regular" charset="0"/>
              </a:rPr>
              <a:t>C</a:t>
            </a:r>
          </a:p>
        </p:txBody>
      </p:sp>
      <mc:AlternateContent xmlns:mc="http://schemas.openxmlformats.org/markup-compatibility/2006" xmlns:a14="http://schemas.microsoft.com/office/drawing/2010/main">
        <mc:Choice Requires="a14">
          <p:sp>
            <p:nvSpPr>
              <p:cNvPr id="85" name="TextBox 84"/>
              <p:cNvSpPr txBox="1"/>
              <p:nvPr/>
            </p:nvSpPr>
            <p:spPr>
              <a:xfrm>
                <a:off x="7377046" y="2513303"/>
                <a:ext cx="1766954" cy="646331"/>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solidFill>
                      <a:schemeClr val="bg1"/>
                    </a:solidFill>
                    <a:latin typeface="Helvetica Neue Regular" charset="0"/>
                  </a:rPr>
                  <a:t>Sub 1 fails =&gt;  </a:t>
                </a:r>
                <a14:m>
                  <m:oMath xmlns:m="http://schemas.openxmlformats.org/officeDocument/2006/math">
                    <m:r>
                      <a:rPr lang="en-US" i="1" dirty="0" smtClean="0">
                        <a:solidFill>
                          <a:schemeClr val="bg1"/>
                        </a:solidFill>
                        <a:latin typeface="Cambria Math"/>
                      </a:rPr>
                      <m:t>𝐶</m:t>
                    </m:r>
                    <m:sSub>
                      <m:sSubPr>
                        <m:ctrlPr>
                          <a:rPr lang="en-US" i="1" dirty="0" smtClean="0">
                            <a:solidFill>
                              <a:schemeClr val="bg1"/>
                            </a:solidFill>
                            <a:latin typeface="Cambria Math" panose="02040503050406030204" pitchFamily="18" charset="0"/>
                          </a:rPr>
                        </m:ctrlPr>
                      </m:sSubPr>
                      <m:e>
                        <m:r>
                          <a:rPr lang="en-US" i="1" dirty="0" smtClean="0">
                            <a:solidFill>
                              <a:schemeClr val="bg1"/>
                            </a:solidFill>
                            <a:latin typeface="Cambria Math"/>
                          </a:rPr>
                          <m:t>𝑄</m:t>
                        </m:r>
                      </m:e>
                      <m:sub>
                        <m:r>
                          <a:rPr lang="en-US" i="1" dirty="0" smtClean="0">
                            <a:solidFill>
                              <a:schemeClr val="bg1"/>
                            </a:solidFill>
                            <a:latin typeface="Cambria Math"/>
                          </a:rPr>
                          <m:t>2</m:t>
                        </m:r>
                      </m:sub>
                    </m:sSub>
                  </m:oMath>
                </a14:m>
                <a:r>
                  <a:rPr lang="en-US" dirty="0">
                    <a:solidFill>
                      <a:schemeClr val="bg1"/>
                    </a:solidFill>
                    <a:latin typeface="Helvetica Neue Regular" charset="0"/>
                  </a:rPr>
                  <a:t> invalid</a:t>
                </a:r>
              </a:p>
            </p:txBody>
          </p:sp>
        </mc:Choice>
        <mc:Fallback xmlns="">
          <p:sp>
            <p:nvSpPr>
              <p:cNvPr id="85" name="TextBox 84"/>
              <p:cNvSpPr txBox="1">
                <a:spLocks noRot="1" noChangeAspect="1" noMove="1" noResize="1" noEditPoints="1" noAdjustHandles="1" noChangeArrowheads="1" noChangeShapeType="1" noTextEdit="1"/>
              </p:cNvSpPr>
              <p:nvPr/>
            </p:nvSpPr>
            <p:spPr>
              <a:xfrm>
                <a:off x="7377046" y="2513303"/>
                <a:ext cx="1766954" cy="646331"/>
              </a:xfrm>
              <a:prstGeom prst="rect">
                <a:avLst/>
              </a:prstGeom>
              <a:blipFill rotWithShape="0">
                <a:blip r:embed="rId3"/>
                <a:stretch>
                  <a:fillRect l="-2759" t="-4717" r="-345" b="-14151"/>
                </a:stretch>
              </a:blipFill>
              <a:ln>
                <a:noFill/>
              </a:ln>
            </p:spPr>
            <p:txBody>
              <a:bodyPr/>
              <a:lstStyle/>
              <a:p>
                <a:r>
                  <a:rPr lang="en-US">
                    <a:noFill/>
                  </a:rPr>
                  <a:t> </a:t>
                </a:r>
              </a:p>
            </p:txBody>
          </p:sp>
        </mc:Fallback>
      </mc:AlternateContent>
      <p:sp>
        <p:nvSpPr>
          <p:cNvPr id="86" name="TextBox 85"/>
          <p:cNvSpPr txBox="1"/>
          <p:nvPr/>
        </p:nvSpPr>
        <p:spPr>
          <a:xfrm>
            <a:off x="7377046" y="3537279"/>
            <a:ext cx="1766954" cy="646331"/>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defRPr>
                <a:solidFill>
                  <a:schemeClr val="bg1"/>
                </a:solidFill>
                <a:latin typeface="Helvetica Neue Regular"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Sub 1 fails =&gt;</a:t>
            </a:r>
          </a:p>
          <a:p>
            <a:r>
              <a:rPr lang="en-US" dirty="0"/>
              <a:t>Sub 2 fails</a:t>
            </a:r>
          </a:p>
        </p:txBody>
      </p:sp>
      <p:sp>
        <p:nvSpPr>
          <p:cNvPr id="88" name="TextBox 87"/>
          <p:cNvSpPr txBox="1"/>
          <p:nvPr/>
        </p:nvSpPr>
        <p:spPr>
          <a:xfrm>
            <a:off x="4699134" y="2380525"/>
            <a:ext cx="1376508" cy="338554"/>
          </a:xfrm>
          <a:prstGeom prst="rect">
            <a:avLst/>
          </a:prstGeom>
          <a:noFill/>
        </p:spPr>
        <p:txBody>
          <a:bodyPr wrap="square" rtlCol="0">
            <a:spAutoFit/>
          </a:bodyPr>
          <a:lstStyle/>
          <a:p>
            <a:r>
              <a:rPr lang="en-US" sz="1600">
                <a:latin typeface="Helvetica Neue Regular" charset="0"/>
              </a:rPr>
              <a:t> Sub </a:t>
            </a:r>
            <a:r>
              <a:rPr lang="en-US" sz="1600" dirty="0">
                <a:latin typeface="Helvetica Neue Regular" charset="0"/>
              </a:rPr>
              <a:t>1</a:t>
            </a:r>
          </a:p>
        </p:txBody>
      </p:sp>
      <p:sp>
        <p:nvSpPr>
          <p:cNvPr id="89" name="TextBox 88"/>
          <p:cNvSpPr txBox="1"/>
          <p:nvPr/>
        </p:nvSpPr>
        <p:spPr>
          <a:xfrm>
            <a:off x="4766584" y="3662520"/>
            <a:ext cx="1409354" cy="338554"/>
          </a:xfrm>
          <a:prstGeom prst="rect">
            <a:avLst/>
          </a:prstGeom>
          <a:noFill/>
        </p:spPr>
        <p:txBody>
          <a:bodyPr wrap="square" rtlCol="0">
            <a:spAutoFit/>
          </a:bodyPr>
          <a:lstStyle/>
          <a:p>
            <a:r>
              <a:rPr lang="en-US" sz="1600">
                <a:latin typeface="Helvetica Neue Regular" charset="0"/>
              </a:rPr>
              <a:t>Sub </a:t>
            </a:r>
            <a:r>
              <a:rPr lang="en-US" sz="1600" dirty="0">
                <a:latin typeface="Helvetica Neue Regular" charset="0"/>
              </a:rPr>
              <a:t>2</a:t>
            </a:r>
          </a:p>
        </p:txBody>
      </p:sp>
      <p:cxnSp>
        <p:nvCxnSpPr>
          <p:cNvPr id="48" name="Straight Arrow Connector 47"/>
          <p:cNvCxnSpPr>
            <a:stCxn id="72" idx="2"/>
            <a:endCxn id="83" idx="2"/>
          </p:cNvCxnSpPr>
          <p:nvPr/>
        </p:nvCxnSpPr>
        <p:spPr>
          <a:xfrm>
            <a:off x="6189657" y="3944595"/>
            <a:ext cx="1083006" cy="3785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7709707" y="843957"/>
            <a:ext cx="1350317" cy="57975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a:latin typeface="Helvetica Neue" charset="0"/>
                <a:ea typeface="Helvetica Neue" charset="0"/>
                <a:cs typeface="Helvetica Neue" charset="0"/>
              </a:rPr>
              <a:t>Candidate query</a:t>
            </a:r>
          </a:p>
        </p:txBody>
      </p:sp>
      <p:sp>
        <p:nvSpPr>
          <p:cNvPr id="46" name="Rounded Rectangle 45"/>
          <p:cNvSpPr/>
          <p:nvPr/>
        </p:nvSpPr>
        <p:spPr>
          <a:xfrm>
            <a:off x="6318028" y="1887161"/>
            <a:ext cx="1629793" cy="36042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a:latin typeface="Helvetica Neue" charset="0"/>
                <a:ea typeface="Helvetica Neue" charset="0"/>
                <a:cs typeface="Helvetica Neue" charset="0"/>
              </a:rPr>
              <a:t>Substructures</a:t>
            </a:r>
          </a:p>
        </p:txBody>
      </p:sp>
      <p:sp>
        <p:nvSpPr>
          <p:cNvPr id="34" name="TextBox 33">
            <a:extLst>
              <a:ext uri="{FF2B5EF4-FFF2-40B4-BE49-F238E27FC236}">
                <a16:creationId xmlns:a16="http://schemas.microsoft.com/office/drawing/2014/main" id="{9F07CA3B-1F5B-884C-A9C6-0B4DCFEC4CEA}"/>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8176083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Minimal Project Join REQ</a:t>
            </a:r>
          </a:p>
        </p:txBody>
      </p:sp>
      <p:sp>
        <p:nvSpPr>
          <p:cNvPr id="6" name="Content Placeholder 5"/>
          <p:cNvSpPr>
            <a:spLocks noGrp="1"/>
          </p:cNvSpPr>
          <p:nvPr>
            <p:ph sz="quarter" idx="12"/>
          </p:nvPr>
        </p:nvSpPr>
        <p:spPr/>
        <p:txBody>
          <a:bodyPr>
            <a:normAutofit fontScale="92500"/>
          </a:bodyPr>
          <a:lstStyle/>
          <a:p>
            <a:r>
              <a:rPr lang="en-US" dirty="0">
                <a:solidFill>
                  <a:srgbClr val="285096"/>
                </a:solidFill>
              </a:rPr>
              <a:t>[</a:t>
            </a:r>
            <a:r>
              <a:rPr lang="en-US" dirty="0" err="1">
                <a:solidFill>
                  <a:srgbClr val="285096"/>
                </a:solidFill>
              </a:rPr>
              <a:t>Psallidas</a:t>
            </a:r>
            <a:r>
              <a:rPr lang="en-US" dirty="0">
                <a:solidFill>
                  <a:srgbClr val="285096"/>
                </a:solidFill>
              </a:rPr>
              <a:t> </a:t>
            </a:r>
            <a:r>
              <a:rPr lang="en-US" dirty="0">
                <a:solidFill>
                  <a:srgbClr val="285096"/>
                </a:solidFill>
                <a:latin typeface="Helvetica Neue" charset="0"/>
                <a:ea typeface="Helvetica Neue" charset="0"/>
                <a:cs typeface="Helvetica Neue" charset="0"/>
              </a:rPr>
              <a:t>et al.,</a:t>
            </a:r>
            <a:r>
              <a:rPr lang="en-US" dirty="0">
                <a:solidFill>
                  <a:srgbClr val="285096"/>
                </a:solidFill>
              </a:rPr>
              <a:t> 2015]</a:t>
            </a:r>
          </a:p>
        </p:txBody>
      </p:sp>
      <p:sp>
        <p:nvSpPr>
          <p:cNvPr id="7" name="Rectangle 6"/>
          <p:cNvSpPr/>
          <p:nvPr/>
        </p:nvSpPr>
        <p:spPr>
          <a:xfrm>
            <a:off x="3566625" y="2544796"/>
            <a:ext cx="1872943" cy="4870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S4</a:t>
            </a: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74709" y="1559248"/>
            <a:ext cx="648982" cy="648982"/>
          </a:xfrm>
          <a:prstGeom prst="rect">
            <a:avLst/>
          </a:prstGeom>
        </p:spPr>
      </p:pic>
      <p:cxnSp>
        <p:nvCxnSpPr>
          <p:cNvPr id="14" name="Straight Arrow Connector 13"/>
          <p:cNvCxnSpPr>
            <a:stCxn id="12" idx="2"/>
            <a:endCxn id="7" idx="0"/>
          </p:cNvCxnSpPr>
          <p:nvPr/>
        </p:nvCxnSpPr>
        <p:spPr>
          <a:xfrm>
            <a:off x="4499200" y="2208230"/>
            <a:ext cx="3897" cy="336566"/>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7" idx="3"/>
          </p:cNvCxnSpPr>
          <p:nvPr/>
        </p:nvCxnSpPr>
        <p:spPr>
          <a:xfrm flipV="1">
            <a:off x="5439568" y="2788332"/>
            <a:ext cx="554255" cy="2"/>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928610" y="2465167"/>
            <a:ext cx="1526738"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b="1" dirty="0">
                <a:solidFill>
                  <a:srgbClr val="C00000"/>
                </a:solidFill>
                <a:latin typeface="Helvetica Neue Regular" charset="0"/>
              </a:rPr>
              <a:t>Partial</a:t>
            </a:r>
            <a:r>
              <a:rPr lang="en-US" dirty="0">
                <a:solidFill>
                  <a:srgbClr val="000000"/>
                </a:solidFill>
                <a:latin typeface="Helvetica Neue Regular" charset="0"/>
              </a:rPr>
              <a:t> query table</a:t>
            </a:r>
          </a:p>
        </p:txBody>
      </p:sp>
      <p:cxnSp>
        <p:nvCxnSpPr>
          <p:cNvPr id="29" name="Straight Arrow Connector 28"/>
          <p:cNvCxnSpPr>
            <a:stCxn id="28" idx="3"/>
            <a:endCxn id="7" idx="1"/>
          </p:cNvCxnSpPr>
          <p:nvPr/>
        </p:nvCxnSpPr>
        <p:spPr>
          <a:xfrm>
            <a:off x="2455348" y="2788333"/>
            <a:ext cx="1111277" cy="1"/>
          </a:xfrm>
          <a:prstGeom prst="straightConnector1">
            <a:avLst/>
          </a:prstGeom>
          <a:ln w="12700" cmpd="sng">
            <a:solidFill>
              <a:schemeClr val="tx1"/>
            </a:solidFill>
            <a:prstDash val="solid"/>
            <a:tailEnd type="triangle"/>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926735" y="910650"/>
            <a:ext cx="7144931" cy="479323"/>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Main idea: Allow missing rows/columns and rank the k best queries</a:t>
            </a:r>
          </a:p>
        </p:txBody>
      </p:sp>
      <p:graphicFrame>
        <p:nvGraphicFramePr>
          <p:cNvPr id="11" name="Table 10"/>
          <p:cNvGraphicFramePr>
            <a:graphicFrameLocks noGrp="1"/>
          </p:cNvGraphicFramePr>
          <p:nvPr/>
        </p:nvGraphicFramePr>
        <p:xfrm>
          <a:off x="349571" y="3413790"/>
          <a:ext cx="2577514" cy="807445"/>
        </p:xfrm>
        <a:graphic>
          <a:graphicData uri="http://schemas.openxmlformats.org/drawingml/2006/table">
            <a:tbl>
              <a:tblPr firstRow="1" bandRow="1">
                <a:tableStyleId>{073A0DAA-6AF3-43AB-8588-CEC1D06C72B9}</a:tableStyleId>
              </a:tblPr>
              <a:tblGrid>
                <a:gridCol w="255578">
                  <a:extLst>
                    <a:ext uri="{9D8B030D-6E8A-4147-A177-3AD203B41FA5}">
                      <a16:colId xmlns:a16="http://schemas.microsoft.com/office/drawing/2014/main" val="20000"/>
                    </a:ext>
                  </a:extLst>
                </a:gridCol>
                <a:gridCol w="541853">
                  <a:extLst>
                    <a:ext uri="{9D8B030D-6E8A-4147-A177-3AD203B41FA5}">
                      <a16:colId xmlns:a16="http://schemas.microsoft.com/office/drawing/2014/main" val="20001"/>
                    </a:ext>
                  </a:extLst>
                </a:gridCol>
                <a:gridCol w="845218">
                  <a:extLst>
                    <a:ext uri="{9D8B030D-6E8A-4147-A177-3AD203B41FA5}">
                      <a16:colId xmlns:a16="http://schemas.microsoft.com/office/drawing/2014/main" val="20002"/>
                    </a:ext>
                  </a:extLst>
                </a:gridCol>
                <a:gridCol w="934865">
                  <a:extLst>
                    <a:ext uri="{9D8B030D-6E8A-4147-A177-3AD203B41FA5}">
                      <a16:colId xmlns:a16="http://schemas.microsoft.com/office/drawing/2014/main" val="20003"/>
                    </a:ext>
                  </a:extLst>
                </a:gridCol>
              </a:tblGrid>
              <a:tr h="266679">
                <a:tc>
                  <a:txBody>
                    <a:bodyPr/>
                    <a:lstStyle/>
                    <a:p>
                      <a:endParaRPr lang="en-US" sz="1300" b="0" i="0" dirty="0">
                        <a:latin typeface="Helvetica Neue Regular" charset="0"/>
                      </a:endParaRPr>
                    </a:p>
                  </a:txBody>
                  <a:tcPr marL="66670" marR="66670" marT="33335" marB="33335"/>
                </a:tc>
                <a:tc>
                  <a:txBody>
                    <a:bodyPr/>
                    <a:lstStyle/>
                    <a:p>
                      <a:pPr algn="ctr"/>
                      <a:r>
                        <a:rPr lang="en-US" sz="1300" b="0" i="0" dirty="0">
                          <a:latin typeface="Helvetica Neue Regular" charset="0"/>
                        </a:rPr>
                        <a:t>A</a:t>
                      </a:r>
                    </a:p>
                  </a:txBody>
                  <a:tcPr marL="66670" marR="66670" marT="33335" marB="33335"/>
                </a:tc>
                <a:tc>
                  <a:txBody>
                    <a:bodyPr/>
                    <a:lstStyle/>
                    <a:p>
                      <a:pPr algn="ctr"/>
                      <a:r>
                        <a:rPr lang="en-US" sz="1300" b="0" i="0" dirty="0">
                          <a:latin typeface="Helvetica Neue Regular" charset="0"/>
                        </a:rPr>
                        <a:t>B</a:t>
                      </a:r>
                    </a:p>
                  </a:txBody>
                  <a:tcPr marL="66670" marR="66670" marT="33335" marB="33335"/>
                </a:tc>
                <a:tc>
                  <a:txBody>
                    <a:bodyPr/>
                    <a:lstStyle/>
                    <a:p>
                      <a:pPr algn="ctr"/>
                      <a:r>
                        <a:rPr lang="en-US" sz="1300" b="0" i="0" dirty="0">
                          <a:latin typeface="Helvetica Neue Regular" charset="0"/>
                        </a:rPr>
                        <a:t>C</a:t>
                      </a:r>
                    </a:p>
                  </a:txBody>
                  <a:tcPr marL="66670" marR="66670" marT="33335" marB="33335"/>
                </a:tc>
                <a:extLst>
                  <a:ext uri="{0D108BD9-81ED-4DB2-BD59-A6C34878D82A}">
                    <a16:rowId xmlns:a16="http://schemas.microsoft.com/office/drawing/2014/main" val="10000"/>
                  </a:ext>
                </a:extLst>
              </a:tr>
              <a:tr h="270383">
                <a:tc>
                  <a:txBody>
                    <a:bodyPr/>
                    <a:lstStyle/>
                    <a:p>
                      <a:pPr algn="ctr"/>
                      <a:r>
                        <a:rPr lang="en-US" sz="1300" b="0" i="0" dirty="0">
                          <a:latin typeface="Helvetica Neue Regular" charset="0"/>
                        </a:rPr>
                        <a:t>1</a:t>
                      </a:r>
                    </a:p>
                  </a:txBody>
                  <a:tcPr marL="66670" marR="66670" marT="33335" marB="33335"/>
                </a:tc>
                <a:tc>
                  <a:txBody>
                    <a:bodyPr/>
                    <a:lstStyle/>
                    <a:p>
                      <a:r>
                        <a:rPr lang="en-US" sz="1300" b="0" i="0" dirty="0">
                          <a:latin typeface="Helvetica Neue Regular" charset="0"/>
                        </a:rPr>
                        <a:t>John</a:t>
                      </a:r>
                    </a:p>
                  </a:txBody>
                  <a:tcPr marL="66670" marR="66670" marT="33335" marB="33335"/>
                </a:tc>
                <a:tc>
                  <a:txBody>
                    <a:bodyPr/>
                    <a:lstStyle/>
                    <a:p>
                      <a:r>
                        <a:rPr lang="en-US" sz="1300" b="0" i="0" dirty="0">
                          <a:latin typeface="Helvetica Neue Regular" charset="0"/>
                        </a:rPr>
                        <a:t>Smith</a:t>
                      </a:r>
                    </a:p>
                  </a:txBody>
                  <a:tcPr marL="66670" marR="66670" marT="33335" marB="33335"/>
                </a:tc>
                <a:tc>
                  <a:txBody>
                    <a:bodyPr/>
                    <a:lstStyle/>
                    <a:p>
                      <a:r>
                        <a:rPr lang="en-US" sz="1300" b="0" i="0" dirty="0">
                          <a:latin typeface="Helvetica Neue Regular" charset="0"/>
                        </a:rPr>
                        <a:t>Xbox</a:t>
                      </a:r>
                    </a:p>
                  </a:txBody>
                  <a:tcPr marL="66670" marR="66670" marT="33335" marB="33335"/>
                </a:tc>
                <a:extLst>
                  <a:ext uri="{0D108BD9-81ED-4DB2-BD59-A6C34878D82A}">
                    <a16:rowId xmlns:a16="http://schemas.microsoft.com/office/drawing/2014/main" val="10001"/>
                  </a:ext>
                </a:extLst>
              </a:tr>
              <a:tr h="270383">
                <a:tc>
                  <a:txBody>
                    <a:bodyPr/>
                    <a:lstStyle/>
                    <a:p>
                      <a:pPr algn="ctr"/>
                      <a:r>
                        <a:rPr lang="en-US" sz="1300" b="0" i="0" dirty="0">
                          <a:latin typeface="Helvetica Neue Regular" charset="0"/>
                        </a:rPr>
                        <a:t>2</a:t>
                      </a:r>
                    </a:p>
                  </a:txBody>
                  <a:tcPr marL="66670" marR="66670" marT="33335" marB="33335"/>
                </a:tc>
                <a:tc>
                  <a:txBody>
                    <a:bodyPr/>
                    <a:lstStyle/>
                    <a:p>
                      <a:r>
                        <a:rPr lang="en-US" sz="1300" b="0" i="0" dirty="0">
                          <a:latin typeface="Helvetica Neue Regular" charset="0"/>
                        </a:rPr>
                        <a:t>Jill</a:t>
                      </a:r>
                    </a:p>
                  </a:txBody>
                  <a:tcPr marL="66670" marR="66670" marT="33335" marB="33335"/>
                </a:tc>
                <a:tc>
                  <a:txBody>
                    <a:bodyPr/>
                    <a:lstStyle/>
                    <a:p>
                      <a:r>
                        <a:rPr lang="en-US" sz="1300" b="0" i="0" dirty="0">
                          <a:latin typeface="Helvetica Neue Regular" charset="0"/>
                        </a:rPr>
                        <a:t>Hans</a:t>
                      </a:r>
                    </a:p>
                  </a:txBody>
                  <a:tcPr marL="66670" marR="66670" marT="33335" marB="33335"/>
                </a:tc>
                <a:tc>
                  <a:txBody>
                    <a:bodyPr/>
                    <a:lstStyle/>
                    <a:p>
                      <a:r>
                        <a:rPr lang="en-US" sz="1300" b="0" i="0" dirty="0">
                          <a:latin typeface="Helvetica Neue Regular" charset="0"/>
                        </a:rPr>
                        <a:t>Surface</a:t>
                      </a:r>
                    </a:p>
                  </a:txBody>
                  <a:tcPr marL="66670" marR="66670" marT="33335" marB="33335"/>
                </a:tc>
                <a:extLst>
                  <a:ext uri="{0D108BD9-81ED-4DB2-BD59-A6C34878D82A}">
                    <a16:rowId xmlns:a16="http://schemas.microsoft.com/office/drawing/2014/main" val="10002"/>
                  </a:ext>
                </a:extLst>
              </a:tr>
            </a:tbl>
          </a:graphicData>
        </a:graphic>
      </p:graphicFrame>
      <p:grpSp>
        <p:nvGrpSpPr>
          <p:cNvPr id="20" name="Group 19"/>
          <p:cNvGrpSpPr/>
          <p:nvPr/>
        </p:nvGrpSpPr>
        <p:grpSpPr>
          <a:xfrm>
            <a:off x="5993823" y="1559248"/>
            <a:ext cx="2969275" cy="2787642"/>
            <a:chOff x="9048551" y="747445"/>
            <a:chExt cx="2969275" cy="2787642"/>
          </a:xfrm>
        </p:grpSpPr>
        <p:sp>
          <p:nvSpPr>
            <p:cNvPr id="24" name="Rectangle 23"/>
            <p:cNvSpPr/>
            <p:nvPr/>
          </p:nvSpPr>
          <p:spPr>
            <a:xfrm>
              <a:off x="9234271" y="769570"/>
              <a:ext cx="2590972" cy="2765517"/>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Helvetica Neue Regular" charset="0"/>
              </a:endParaRPr>
            </a:p>
          </p:txBody>
        </p:sp>
        <p:grpSp>
          <p:nvGrpSpPr>
            <p:cNvPr id="25" name="Group 24"/>
            <p:cNvGrpSpPr/>
            <p:nvPr/>
          </p:nvGrpSpPr>
          <p:grpSpPr>
            <a:xfrm>
              <a:off x="9252458" y="1116039"/>
              <a:ext cx="2469494" cy="935419"/>
              <a:chOff x="8108763" y="1121477"/>
              <a:chExt cx="2496078" cy="935419"/>
            </a:xfrm>
          </p:grpSpPr>
          <p:sp>
            <p:nvSpPr>
              <p:cNvPr id="50" name="Rectangle 49"/>
              <p:cNvSpPr/>
              <p:nvPr/>
            </p:nvSpPr>
            <p:spPr>
              <a:xfrm>
                <a:off x="8612130" y="1121477"/>
                <a:ext cx="545958" cy="219392"/>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Helvetica Neue Regular" charset="0"/>
                  </a:rPr>
                  <a:t>Sales</a:t>
                </a:r>
              </a:p>
            </p:txBody>
          </p:sp>
          <p:sp>
            <p:nvSpPr>
              <p:cNvPr id="51" name="Rectangle 50"/>
              <p:cNvSpPr/>
              <p:nvPr/>
            </p:nvSpPr>
            <p:spPr>
              <a:xfrm>
                <a:off x="8108763" y="1503808"/>
                <a:ext cx="755873" cy="227889"/>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Helvetica Neue Regular" charset="0"/>
                  </a:rPr>
                  <a:t>Products</a:t>
                </a:r>
              </a:p>
            </p:txBody>
          </p:sp>
          <p:sp>
            <p:nvSpPr>
              <p:cNvPr id="52" name="Rectangle 51"/>
              <p:cNvSpPr/>
              <p:nvPr/>
            </p:nvSpPr>
            <p:spPr>
              <a:xfrm>
                <a:off x="8924795" y="1503417"/>
                <a:ext cx="866217" cy="228600"/>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Helvetica Neue Regular" charset="0"/>
                  </a:rPr>
                  <a:t>Customers</a:t>
                </a:r>
              </a:p>
            </p:txBody>
          </p:sp>
          <p:cxnSp>
            <p:nvCxnSpPr>
              <p:cNvPr id="53" name="Straight Arrow Connector 52"/>
              <p:cNvCxnSpPr/>
              <p:nvPr/>
            </p:nvCxnSpPr>
            <p:spPr>
              <a:xfrm flipH="1">
                <a:off x="8486700" y="1340869"/>
                <a:ext cx="398409" cy="1629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8885109" y="1340869"/>
                <a:ext cx="472794" cy="162548"/>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8486700" y="1731697"/>
                <a:ext cx="1058" cy="108090"/>
              </a:xfrm>
              <a:prstGeom prst="straightConnector1">
                <a:avLst/>
              </a:prstGeom>
              <a:ln w="317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a:xfrm>
                <a:off x="8829987" y="1839787"/>
                <a:ext cx="1774854" cy="217109"/>
                <a:chOff x="693646" y="4450694"/>
                <a:chExt cx="1774854" cy="217109"/>
              </a:xfrm>
            </p:grpSpPr>
            <p:sp>
              <p:nvSpPr>
                <p:cNvPr id="60" name="Rectangle 59"/>
                <p:cNvSpPr/>
                <p:nvPr/>
              </p:nvSpPr>
              <p:spPr>
                <a:xfrm>
                  <a:off x="693646" y="4450694"/>
                  <a:ext cx="890054" cy="217109"/>
                </a:xfrm>
                <a:prstGeom prst="rect">
                  <a:avLst/>
                </a:pr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Helvetica Neue Regular" charset="0"/>
                    </a:rPr>
                    <a:t>First Name</a:t>
                  </a:r>
                </a:p>
              </p:txBody>
            </p:sp>
            <p:sp>
              <p:nvSpPr>
                <p:cNvPr id="61" name="Rectangle 60"/>
                <p:cNvSpPr/>
                <p:nvPr/>
              </p:nvSpPr>
              <p:spPr>
                <a:xfrm>
                  <a:off x="1584093" y="4450694"/>
                  <a:ext cx="884407" cy="216417"/>
                </a:xfrm>
                <a:prstGeom prst="rect">
                  <a:avLst/>
                </a:prstGeom>
                <a:solidFill>
                  <a:srgbClr val="99CCF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Helvetica Neue Regular" charset="0"/>
                    </a:rPr>
                    <a:t>Last Name</a:t>
                  </a:r>
                </a:p>
              </p:txBody>
            </p:sp>
          </p:grpSp>
          <p:sp>
            <p:nvSpPr>
              <p:cNvPr id="57" name="Rectangle 56"/>
              <p:cNvSpPr/>
              <p:nvPr/>
            </p:nvSpPr>
            <p:spPr>
              <a:xfrm>
                <a:off x="8148155" y="1839787"/>
                <a:ext cx="679207" cy="216417"/>
              </a:xfrm>
              <a:prstGeom prst="rect">
                <a:avLst/>
              </a:pr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Helvetica Neue Regular" charset="0"/>
                  </a:rPr>
                  <a:t>Name</a:t>
                </a:r>
              </a:p>
            </p:txBody>
          </p:sp>
          <p:cxnSp>
            <p:nvCxnSpPr>
              <p:cNvPr id="58" name="Straight Arrow Connector 57"/>
              <p:cNvCxnSpPr/>
              <p:nvPr/>
            </p:nvCxnSpPr>
            <p:spPr>
              <a:xfrm>
                <a:off x="9357904" y="1732017"/>
                <a:ext cx="804734" cy="107770"/>
              </a:xfrm>
              <a:prstGeom prst="straightConnector1">
                <a:avLst/>
              </a:prstGeom>
              <a:ln w="31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9275015" y="1732017"/>
                <a:ext cx="82889" cy="107770"/>
              </a:xfrm>
              <a:prstGeom prst="straightConnector1">
                <a:avLst/>
              </a:prstGeom>
              <a:ln w="317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9328852" y="2220860"/>
              <a:ext cx="2240497" cy="1207982"/>
              <a:chOff x="4774505" y="2750874"/>
              <a:chExt cx="2264627" cy="1207982"/>
            </a:xfrm>
          </p:grpSpPr>
          <p:grpSp>
            <p:nvGrpSpPr>
              <p:cNvPr id="34" name="Group 33"/>
              <p:cNvGrpSpPr/>
              <p:nvPr/>
            </p:nvGrpSpPr>
            <p:grpSpPr>
              <a:xfrm>
                <a:off x="4774505" y="2750874"/>
                <a:ext cx="2167516" cy="863791"/>
                <a:chOff x="8115347" y="1118677"/>
                <a:chExt cx="2167516" cy="863791"/>
              </a:xfrm>
            </p:grpSpPr>
            <p:sp>
              <p:nvSpPr>
                <p:cNvPr id="37" name="Rectangle 36"/>
                <p:cNvSpPr/>
                <p:nvPr/>
              </p:nvSpPr>
              <p:spPr>
                <a:xfrm>
                  <a:off x="8615275" y="1118677"/>
                  <a:ext cx="540933" cy="190234"/>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Helvetica Neue Regular" charset="0"/>
                    </a:rPr>
                    <a:t>Sales</a:t>
                  </a:r>
                </a:p>
              </p:txBody>
            </p:sp>
            <p:sp>
              <p:nvSpPr>
                <p:cNvPr id="39" name="Rectangle 38"/>
                <p:cNvSpPr/>
                <p:nvPr/>
              </p:nvSpPr>
              <p:spPr>
                <a:xfrm>
                  <a:off x="8115347" y="1410498"/>
                  <a:ext cx="763543" cy="225675"/>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Helvetica Neue Regular" charset="0"/>
                    </a:rPr>
                    <a:t>Products</a:t>
                  </a:r>
                </a:p>
              </p:txBody>
            </p:sp>
            <p:sp>
              <p:nvSpPr>
                <p:cNvPr id="40" name="Rectangle 39"/>
                <p:cNvSpPr/>
                <p:nvPr/>
              </p:nvSpPr>
              <p:spPr>
                <a:xfrm>
                  <a:off x="8929406" y="1410498"/>
                  <a:ext cx="894770" cy="217109"/>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Helvetica Neue Regular" charset="0"/>
                    </a:rPr>
                    <a:t>Customers</a:t>
                  </a:r>
                </a:p>
              </p:txBody>
            </p:sp>
            <p:cxnSp>
              <p:nvCxnSpPr>
                <p:cNvPr id="41" name="Straight Arrow Connector 40"/>
                <p:cNvCxnSpPr/>
                <p:nvPr/>
              </p:nvCxnSpPr>
              <p:spPr>
                <a:xfrm flipH="1">
                  <a:off x="8497119" y="1308911"/>
                  <a:ext cx="388623" cy="101587"/>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8885742" y="1308911"/>
                  <a:ext cx="491049" cy="101587"/>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8497119" y="1636173"/>
                  <a:ext cx="1742" cy="128963"/>
                </a:xfrm>
                <a:prstGeom prst="straightConnector1">
                  <a:avLst/>
                </a:prstGeom>
                <a:ln w="317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8826412" y="1746478"/>
                  <a:ext cx="1456451" cy="235990"/>
                  <a:chOff x="690071" y="4357385"/>
                  <a:chExt cx="1456451" cy="235990"/>
                </a:xfrm>
              </p:grpSpPr>
              <p:sp>
                <p:nvSpPr>
                  <p:cNvPr id="48" name="Rectangle 47"/>
                  <p:cNvSpPr/>
                  <p:nvPr/>
                </p:nvSpPr>
                <p:spPr>
                  <a:xfrm>
                    <a:off x="690071" y="4376043"/>
                    <a:ext cx="932169" cy="217332"/>
                  </a:xfrm>
                  <a:prstGeom prst="rect">
                    <a:avLst/>
                  </a:prstGeom>
                  <a:solidFill>
                    <a:srgbClr val="99CCF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Helvetica Neue Regular" charset="0"/>
                      </a:rPr>
                      <a:t>Last Name</a:t>
                    </a:r>
                  </a:p>
                </p:txBody>
              </p:sp>
              <p:sp>
                <p:nvSpPr>
                  <p:cNvPr id="49" name="Rectangle 48"/>
                  <p:cNvSpPr/>
                  <p:nvPr/>
                </p:nvSpPr>
                <p:spPr>
                  <a:xfrm>
                    <a:off x="1704566" y="4357385"/>
                    <a:ext cx="441956" cy="235990"/>
                  </a:xfrm>
                  <a:prstGeom prst="rect">
                    <a:avLst/>
                  </a:prstGeom>
                  <a:solidFill>
                    <a:schemeClr val="bg2">
                      <a:lumMod val="9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Helvetica Neue Regular" charset="0"/>
                      </a:rPr>
                      <a:t>City</a:t>
                    </a:r>
                  </a:p>
                </p:txBody>
              </p:sp>
            </p:grpSp>
            <p:sp>
              <p:nvSpPr>
                <p:cNvPr id="45" name="Rectangle 44"/>
                <p:cNvSpPr/>
                <p:nvPr/>
              </p:nvSpPr>
              <p:spPr>
                <a:xfrm>
                  <a:off x="8166456" y="1765136"/>
                  <a:ext cx="664810" cy="217332"/>
                </a:xfrm>
                <a:prstGeom prst="rect">
                  <a:avLst/>
                </a:pr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Helvetica Neue Regular" charset="0"/>
                    </a:rPr>
                    <a:t>Name</a:t>
                  </a:r>
                </a:p>
              </p:txBody>
            </p:sp>
            <p:cxnSp>
              <p:nvCxnSpPr>
                <p:cNvPr id="46" name="Straight Arrow Connector 45"/>
                <p:cNvCxnSpPr/>
                <p:nvPr/>
              </p:nvCxnSpPr>
              <p:spPr>
                <a:xfrm>
                  <a:off x="9376791" y="1627607"/>
                  <a:ext cx="685095" cy="118871"/>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9292497" y="1627607"/>
                  <a:ext cx="84294" cy="137529"/>
                </a:xfrm>
                <a:prstGeom prst="straightConnector1">
                  <a:avLst/>
                </a:prstGeom>
                <a:ln w="317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5" name="Straight Arrow Connector 34"/>
              <p:cNvCxnSpPr/>
              <p:nvPr/>
            </p:nvCxnSpPr>
            <p:spPr>
              <a:xfrm>
                <a:off x="6721044" y="3614665"/>
                <a:ext cx="7392" cy="129580"/>
              </a:xfrm>
              <a:prstGeom prst="straightConnector1">
                <a:avLst/>
              </a:prstGeom>
              <a:ln w="31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6417739" y="3744245"/>
                <a:ext cx="621393" cy="214611"/>
              </a:xfrm>
              <a:prstGeom prst="rect">
                <a:avLst/>
              </a:pr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Helvetica Neue Regular" charset="0"/>
                  </a:rPr>
                  <a:t>Name</a:t>
                </a:r>
              </a:p>
            </p:txBody>
          </p:sp>
        </p:grpSp>
        <p:cxnSp>
          <p:nvCxnSpPr>
            <p:cNvPr id="27" name="Straight Connector 26"/>
            <p:cNvCxnSpPr/>
            <p:nvPr/>
          </p:nvCxnSpPr>
          <p:spPr>
            <a:xfrm>
              <a:off x="9234271" y="2158939"/>
              <a:ext cx="25909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9048551" y="747445"/>
              <a:ext cx="2969275" cy="314954"/>
              <a:chOff x="8904355" y="642123"/>
              <a:chExt cx="2819843" cy="314954"/>
            </a:xfrm>
          </p:grpSpPr>
          <p:sp>
            <p:nvSpPr>
              <p:cNvPr id="32" name="Rectangle 31"/>
              <p:cNvSpPr/>
              <p:nvPr/>
            </p:nvSpPr>
            <p:spPr>
              <a:xfrm>
                <a:off x="8904355" y="654917"/>
                <a:ext cx="2819843" cy="302160"/>
              </a:xfrm>
              <a:prstGeom prst="rect">
                <a:avLst/>
              </a:prstGeom>
              <a:solidFill>
                <a:schemeClr val="tx1"/>
              </a:solidFill>
              <a:ln w="31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Helvetica Neue Regular" charset="0"/>
                </a:endParaRPr>
              </a:p>
            </p:txBody>
          </p:sp>
          <p:sp>
            <p:nvSpPr>
              <p:cNvPr id="33" name="TextBox 32"/>
              <p:cNvSpPr txBox="1"/>
              <p:nvPr/>
            </p:nvSpPr>
            <p:spPr>
              <a:xfrm>
                <a:off x="8950708" y="642123"/>
                <a:ext cx="2773489" cy="276999"/>
              </a:xfrm>
              <a:prstGeom prst="rect">
                <a:avLst/>
              </a:prstGeom>
              <a:noFill/>
              <a:ln w="3175">
                <a:solidFill>
                  <a:schemeClr val="tx1"/>
                </a:solidFill>
              </a:ln>
            </p:spPr>
            <p:txBody>
              <a:bodyPr wrap="square" rtlCol="0">
                <a:spAutoFit/>
              </a:bodyPr>
              <a:lstStyle/>
              <a:p>
                <a:r>
                  <a:rPr lang="en-US" sz="1200" dirty="0">
                    <a:solidFill>
                      <a:schemeClr val="bg1"/>
                    </a:solidFill>
                    <a:latin typeface="Helvetica Neue Regular" charset="0"/>
                  </a:rPr>
                  <a:t>Output: Top-k PJ Queries</a:t>
                </a:r>
              </a:p>
            </p:txBody>
          </p:sp>
        </p:grpSp>
      </p:grpSp>
      <p:sp>
        <p:nvSpPr>
          <p:cNvPr id="62" name="TextBox 61">
            <a:extLst>
              <a:ext uri="{FF2B5EF4-FFF2-40B4-BE49-F238E27FC236}">
                <a16:creationId xmlns:a16="http://schemas.microsoft.com/office/drawing/2014/main" id="{87F0D25F-FC6A-3448-B49D-FA7586D82A2B}"/>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630743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nvGraphicFramePr>
        <p:xfrm>
          <a:off x="2065095" y="2156914"/>
          <a:ext cx="2228704" cy="654426"/>
        </p:xfrm>
        <a:graphic>
          <a:graphicData uri="http://schemas.openxmlformats.org/drawingml/2006/table">
            <a:tbl>
              <a:tblPr firstRow="1" bandRow="1"/>
              <a:tblGrid>
                <a:gridCol w="298235">
                  <a:extLst>
                    <a:ext uri="{9D8B030D-6E8A-4147-A177-3AD203B41FA5}">
                      <a16:colId xmlns:a16="http://schemas.microsoft.com/office/drawing/2014/main" val="20000"/>
                    </a:ext>
                  </a:extLst>
                </a:gridCol>
                <a:gridCol w="395287">
                  <a:extLst>
                    <a:ext uri="{9D8B030D-6E8A-4147-A177-3AD203B41FA5}">
                      <a16:colId xmlns:a16="http://schemas.microsoft.com/office/drawing/2014/main" val="20001"/>
                    </a:ext>
                  </a:extLst>
                </a:gridCol>
                <a:gridCol w="425596">
                  <a:extLst>
                    <a:ext uri="{9D8B030D-6E8A-4147-A177-3AD203B41FA5}">
                      <a16:colId xmlns:a16="http://schemas.microsoft.com/office/drawing/2014/main" val="20002"/>
                    </a:ext>
                  </a:extLst>
                </a:gridCol>
                <a:gridCol w="554793">
                  <a:extLst>
                    <a:ext uri="{9D8B030D-6E8A-4147-A177-3AD203B41FA5}">
                      <a16:colId xmlns:a16="http://schemas.microsoft.com/office/drawing/2014/main" val="20003"/>
                    </a:ext>
                  </a:extLst>
                </a:gridCol>
                <a:gridCol w="554793">
                  <a:extLst>
                    <a:ext uri="{9D8B030D-6E8A-4147-A177-3AD203B41FA5}">
                      <a16:colId xmlns:a16="http://schemas.microsoft.com/office/drawing/2014/main" val="20004"/>
                    </a:ext>
                  </a:extLst>
                </a:gridCol>
              </a:tblGrid>
              <a:tr h="182880">
                <a:tc gridSpan="3">
                  <a:txBody>
                    <a:bodyPr/>
                    <a:lstStyle>
                      <a:lvl1pPr marL="0" algn="l" defTabSz="1580526" rtl="0" eaLnBrk="1" latinLnBrk="0" hangingPunct="1">
                        <a:defRPr sz="6200" b="1" kern="1200">
                          <a:solidFill>
                            <a:schemeClr val="tx1"/>
                          </a:solidFill>
                          <a:latin typeface="Calibri"/>
                        </a:defRPr>
                      </a:lvl1pPr>
                      <a:lvl2pPr marL="1580526" algn="l" defTabSz="1580526" rtl="0" eaLnBrk="1" latinLnBrk="0" hangingPunct="1">
                        <a:defRPr sz="6200" b="1" kern="1200">
                          <a:solidFill>
                            <a:schemeClr val="tx1"/>
                          </a:solidFill>
                          <a:latin typeface="Calibri"/>
                        </a:defRPr>
                      </a:lvl2pPr>
                      <a:lvl3pPr marL="3161050" algn="l" defTabSz="1580526" rtl="0" eaLnBrk="1" latinLnBrk="0" hangingPunct="1">
                        <a:defRPr sz="6200" b="1" kern="1200">
                          <a:solidFill>
                            <a:schemeClr val="tx1"/>
                          </a:solidFill>
                          <a:latin typeface="Calibri"/>
                        </a:defRPr>
                      </a:lvl3pPr>
                      <a:lvl4pPr marL="4741576" algn="l" defTabSz="1580526" rtl="0" eaLnBrk="1" latinLnBrk="0" hangingPunct="1">
                        <a:defRPr sz="6200" b="1" kern="1200">
                          <a:solidFill>
                            <a:schemeClr val="tx1"/>
                          </a:solidFill>
                          <a:latin typeface="Calibri"/>
                        </a:defRPr>
                      </a:lvl4pPr>
                      <a:lvl5pPr marL="6322101" algn="l" defTabSz="1580526" rtl="0" eaLnBrk="1" latinLnBrk="0" hangingPunct="1">
                        <a:defRPr sz="6200" b="1" kern="1200">
                          <a:solidFill>
                            <a:schemeClr val="tx1"/>
                          </a:solidFill>
                          <a:latin typeface="Calibri"/>
                        </a:defRPr>
                      </a:lvl5pPr>
                      <a:lvl6pPr marL="7902626" algn="l" defTabSz="1580526" rtl="0" eaLnBrk="1" latinLnBrk="0" hangingPunct="1">
                        <a:defRPr sz="6200" b="1" kern="1200">
                          <a:solidFill>
                            <a:schemeClr val="tx1"/>
                          </a:solidFill>
                          <a:latin typeface="Calibri"/>
                        </a:defRPr>
                      </a:lvl6pPr>
                      <a:lvl7pPr marL="9483151" algn="l" defTabSz="1580526" rtl="0" eaLnBrk="1" latinLnBrk="0" hangingPunct="1">
                        <a:defRPr sz="6200" b="1" kern="1200">
                          <a:solidFill>
                            <a:schemeClr val="tx1"/>
                          </a:solidFill>
                          <a:latin typeface="Calibri"/>
                        </a:defRPr>
                      </a:lvl7pPr>
                      <a:lvl8pPr marL="11063676" algn="l" defTabSz="1580526" rtl="0" eaLnBrk="1" latinLnBrk="0" hangingPunct="1">
                        <a:defRPr sz="6200" b="1" kern="1200">
                          <a:solidFill>
                            <a:schemeClr val="tx1"/>
                          </a:solidFill>
                          <a:latin typeface="Calibri"/>
                        </a:defRPr>
                      </a:lvl8pPr>
                      <a:lvl9pPr marL="12644201" algn="l" defTabSz="1580526" rtl="0" eaLnBrk="1" latinLnBrk="0" hangingPunct="1">
                        <a:defRPr sz="6200" b="1" kern="1200">
                          <a:solidFill>
                            <a:schemeClr val="tx1"/>
                          </a:solidFill>
                          <a:latin typeface="Calibri"/>
                        </a:defRPr>
                      </a:lvl9pPr>
                    </a:lstStyle>
                    <a:p>
                      <a:pPr algn="ctr"/>
                      <a:endParaRPr lang="en-US" sz="900" b="0" i="0" u="none" dirty="0">
                        <a:latin typeface="Helvetica Neue Regular"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1580526" rtl="0" eaLnBrk="1" latinLnBrk="0" hangingPunct="1">
                        <a:defRPr sz="6200" b="1" kern="1200">
                          <a:solidFill>
                            <a:schemeClr val="tx1"/>
                          </a:solidFill>
                          <a:latin typeface="Calibri" panose="020F0502020204030204"/>
                        </a:defRPr>
                      </a:lvl1pPr>
                      <a:lvl2pPr marL="1580526" algn="l" defTabSz="1580526" rtl="0" eaLnBrk="1" latinLnBrk="0" hangingPunct="1">
                        <a:defRPr sz="6200" b="1" kern="1200">
                          <a:solidFill>
                            <a:schemeClr val="tx1"/>
                          </a:solidFill>
                          <a:latin typeface="Calibri" panose="020F0502020204030204"/>
                        </a:defRPr>
                      </a:lvl2pPr>
                      <a:lvl3pPr marL="3161050" algn="l" defTabSz="1580526" rtl="0" eaLnBrk="1" latinLnBrk="0" hangingPunct="1">
                        <a:defRPr sz="6200" b="1" kern="1200">
                          <a:solidFill>
                            <a:schemeClr val="tx1"/>
                          </a:solidFill>
                          <a:latin typeface="Calibri" panose="020F0502020204030204"/>
                        </a:defRPr>
                      </a:lvl3pPr>
                      <a:lvl4pPr marL="4741576" algn="l" defTabSz="1580526" rtl="0" eaLnBrk="1" latinLnBrk="0" hangingPunct="1">
                        <a:defRPr sz="6200" b="1" kern="1200">
                          <a:solidFill>
                            <a:schemeClr val="tx1"/>
                          </a:solidFill>
                          <a:latin typeface="Calibri" panose="020F0502020204030204"/>
                        </a:defRPr>
                      </a:lvl4pPr>
                      <a:lvl5pPr marL="6322101" algn="l" defTabSz="1580526" rtl="0" eaLnBrk="1" latinLnBrk="0" hangingPunct="1">
                        <a:defRPr sz="6200" b="1" kern="1200">
                          <a:solidFill>
                            <a:schemeClr val="tx1"/>
                          </a:solidFill>
                          <a:latin typeface="Calibri" panose="020F0502020204030204"/>
                        </a:defRPr>
                      </a:lvl5pPr>
                      <a:lvl6pPr marL="7902626" algn="l" defTabSz="1580526" rtl="0" eaLnBrk="1" latinLnBrk="0" hangingPunct="1">
                        <a:defRPr sz="6200" b="1" kern="1200">
                          <a:solidFill>
                            <a:schemeClr val="tx1"/>
                          </a:solidFill>
                          <a:latin typeface="Calibri" panose="020F0502020204030204"/>
                        </a:defRPr>
                      </a:lvl6pPr>
                      <a:lvl7pPr marL="9483151" algn="l" defTabSz="1580526" rtl="0" eaLnBrk="1" latinLnBrk="0" hangingPunct="1">
                        <a:defRPr sz="6200" b="1" kern="1200">
                          <a:solidFill>
                            <a:schemeClr val="tx1"/>
                          </a:solidFill>
                          <a:latin typeface="Calibri" panose="020F0502020204030204"/>
                        </a:defRPr>
                      </a:lvl7pPr>
                      <a:lvl8pPr marL="11063676" algn="l" defTabSz="1580526" rtl="0" eaLnBrk="1" latinLnBrk="0" hangingPunct="1">
                        <a:defRPr sz="6200" b="1" kern="1200">
                          <a:solidFill>
                            <a:schemeClr val="tx1"/>
                          </a:solidFill>
                          <a:latin typeface="Calibri" panose="020F0502020204030204"/>
                        </a:defRPr>
                      </a:lvl8pPr>
                      <a:lvl9pPr marL="12644201" algn="l" defTabSz="1580526" rtl="0" eaLnBrk="1" latinLnBrk="0" hangingPunct="1">
                        <a:defRPr sz="6200" b="1" kern="1200">
                          <a:solidFill>
                            <a:schemeClr val="tx1"/>
                          </a:solidFill>
                          <a:latin typeface="Calibri" panose="020F0502020204030204"/>
                        </a:defRPr>
                      </a:lvl9pPr>
                    </a:lstStyle>
                    <a:p>
                      <a:pPr algn="ctr"/>
                      <a:endParaRPr lang="en-US" sz="1400" b="1" u="non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1580526" rtl="0" eaLnBrk="1" latinLnBrk="0" hangingPunct="1">
                        <a:defRPr sz="6200" b="1" kern="1200">
                          <a:solidFill>
                            <a:schemeClr val="tx1"/>
                          </a:solidFill>
                          <a:latin typeface="Calibri" panose="020F0502020204030204"/>
                        </a:defRPr>
                      </a:lvl1pPr>
                      <a:lvl2pPr marL="1580526" algn="l" defTabSz="1580526" rtl="0" eaLnBrk="1" latinLnBrk="0" hangingPunct="1">
                        <a:defRPr sz="6200" b="1" kern="1200">
                          <a:solidFill>
                            <a:schemeClr val="tx1"/>
                          </a:solidFill>
                          <a:latin typeface="Calibri" panose="020F0502020204030204"/>
                        </a:defRPr>
                      </a:lvl2pPr>
                      <a:lvl3pPr marL="3161050" algn="l" defTabSz="1580526" rtl="0" eaLnBrk="1" latinLnBrk="0" hangingPunct="1">
                        <a:defRPr sz="6200" b="1" kern="1200">
                          <a:solidFill>
                            <a:schemeClr val="tx1"/>
                          </a:solidFill>
                          <a:latin typeface="Calibri" panose="020F0502020204030204"/>
                        </a:defRPr>
                      </a:lvl3pPr>
                      <a:lvl4pPr marL="4741576" algn="l" defTabSz="1580526" rtl="0" eaLnBrk="1" latinLnBrk="0" hangingPunct="1">
                        <a:defRPr sz="6200" b="1" kern="1200">
                          <a:solidFill>
                            <a:schemeClr val="tx1"/>
                          </a:solidFill>
                          <a:latin typeface="Calibri" panose="020F0502020204030204"/>
                        </a:defRPr>
                      </a:lvl4pPr>
                      <a:lvl5pPr marL="6322101" algn="l" defTabSz="1580526" rtl="0" eaLnBrk="1" latinLnBrk="0" hangingPunct="1">
                        <a:defRPr sz="6200" b="1" kern="1200">
                          <a:solidFill>
                            <a:schemeClr val="tx1"/>
                          </a:solidFill>
                          <a:latin typeface="Calibri" panose="020F0502020204030204"/>
                        </a:defRPr>
                      </a:lvl5pPr>
                      <a:lvl6pPr marL="7902626" algn="l" defTabSz="1580526" rtl="0" eaLnBrk="1" latinLnBrk="0" hangingPunct="1">
                        <a:defRPr sz="6200" b="1" kern="1200">
                          <a:solidFill>
                            <a:schemeClr val="tx1"/>
                          </a:solidFill>
                          <a:latin typeface="Calibri" panose="020F0502020204030204"/>
                        </a:defRPr>
                      </a:lvl6pPr>
                      <a:lvl7pPr marL="9483151" algn="l" defTabSz="1580526" rtl="0" eaLnBrk="1" latinLnBrk="0" hangingPunct="1">
                        <a:defRPr sz="6200" b="1" kern="1200">
                          <a:solidFill>
                            <a:schemeClr val="tx1"/>
                          </a:solidFill>
                          <a:latin typeface="Calibri" panose="020F0502020204030204"/>
                        </a:defRPr>
                      </a:lvl7pPr>
                      <a:lvl8pPr marL="11063676" algn="l" defTabSz="1580526" rtl="0" eaLnBrk="1" latinLnBrk="0" hangingPunct="1">
                        <a:defRPr sz="6200" b="1" kern="1200">
                          <a:solidFill>
                            <a:schemeClr val="tx1"/>
                          </a:solidFill>
                          <a:latin typeface="Calibri" panose="020F0502020204030204"/>
                        </a:defRPr>
                      </a:lvl8pPr>
                      <a:lvl9pPr marL="12644201" algn="l" defTabSz="1580526" rtl="0" eaLnBrk="1" latinLnBrk="0" hangingPunct="1">
                        <a:defRPr sz="6200" b="1" kern="1200">
                          <a:solidFill>
                            <a:schemeClr val="tx1"/>
                          </a:solidFill>
                          <a:latin typeface="Calibri" panose="020F0502020204030204"/>
                        </a:defRPr>
                      </a:lvl9pPr>
                    </a:lstStyle>
                    <a:p>
                      <a:pPr algn="ctr"/>
                      <a:endParaRPr lang="en-US" sz="1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1580526" rtl="0" eaLnBrk="1" latinLnBrk="0" hangingPunct="1">
                        <a:defRPr sz="6200" b="1" kern="1200">
                          <a:solidFill>
                            <a:schemeClr val="tx1"/>
                          </a:solidFill>
                          <a:latin typeface="Calibri"/>
                        </a:defRPr>
                      </a:lvl1pPr>
                      <a:lvl2pPr marL="1580526" algn="l" defTabSz="1580526" rtl="0" eaLnBrk="1" latinLnBrk="0" hangingPunct="1">
                        <a:defRPr sz="6200" b="1" kern="1200">
                          <a:solidFill>
                            <a:schemeClr val="tx1"/>
                          </a:solidFill>
                          <a:latin typeface="Calibri"/>
                        </a:defRPr>
                      </a:lvl2pPr>
                      <a:lvl3pPr marL="3161050" algn="l" defTabSz="1580526" rtl="0" eaLnBrk="1" latinLnBrk="0" hangingPunct="1">
                        <a:defRPr sz="6200" b="1" kern="1200">
                          <a:solidFill>
                            <a:schemeClr val="tx1"/>
                          </a:solidFill>
                          <a:latin typeface="Calibri"/>
                        </a:defRPr>
                      </a:lvl3pPr>
                      <a:lvl4pPr marL="4741576" algn="l" defTabSz="1580526" rtl="0" eaLnBrk="1" latinLnBrk="0" hangingPunct="1">
                        <a:defRPr sz="6200" b="1" kern="1200">
                          <a:solidFill>
                            <a:schemeClr val="tx1"/>
                          </a:solidFill>
                          <a:latin typeface="Calibri"/>
                        </a:defRPr>
                      </a:lvl4pPr>
                      <a:lvl5pPr marL="6322101" algn="l" defTabSz="1580526" rtl="0" eaLnBrk="1" latinLnBrk="0" hangingPunct="1">
                        <a:defRPr sz="6200" b="1" kern="1200">
                          <a:solidFill>
                            <a:schemeClr val="tx1"/>
                          </a:solidFill>
                          <a:latin typeface="Calibri"/>
                        </a:defRPr>
                      </a:lvl5pPr>
                      <a:lvl6pPr marL="7902626" algn="l" defTabSz="1580526" rtl="0" eaLnBrk="1" latinLnBrk="0" hangingPunct="1">
                        <a:defRPr sz="6200" b="1" kern="1200">
                          <a:solidFill>
                            <a:schemeClr val="tx1"/>
                          </a:solidFill>
                          <a:latin typeface="Calibri"/>
                        </a:defRPr>
                      </a:lvl6pPr>
                      <a:lvl7pPr marL="9483151" algn="l" defTabSz="1580526" rtl="0" eaLnBrk="1" latinLnBrk="0" hangingPunct="1">
                        <a:defRPr sz="6200" b="1" kern="1200">
                          <a:solidFill>
                            <a:schemeClr val="tx1"/>
                          </a:solidFill>
                          <a:latin typeface="Calibri"/>
                        </a:defRPr>
                      </a:lvl7pPr>
                      <a:lvl8pPr marL="11063676" algn="l" defTabSz="1580526" rtl="0" eaLnBrk="1" latinLnBrk="0" hangingPunct="1">
                        <a:defRPr sz="6200" b="1" kern="1200">
                          <a:solidFill>
                            <a:schemeClr val="tx1"/>
                          </a:solidFill>
                          <a:latin typeface="Calibri"/>
                        </a:defRPr>
                      </a:lvl8pPr>
                      <a:lvl9pPr marL="12644201" algn="l" defTabSz="1580526" rtl="0" eaLnBrk="1" latinLnBrk="0" hangingPunct="1">
                        <a:defRPr sz="6200" b="1" kern="1200">
                          <a:solidFill>
                            <a:schemeClr val="tx1"/>
                          </a:solidFill>
                          <a:latin typeface="Calibri"/>
                        </a:defRPr>
                      </a:lvl9pPr>
                    </a:lstStyle>
                    <a:p>
                      <a:pPr algn="ctr"/>
                      <a:r>
                        <a:rPr lang="en-US" sz="1200" b="0" i="0" dirty="0">
                          <a:solidFill>
                            <a:schemeClr val="bg1"/>
                          </a:solidFill>
                          <a:latin typeface="Helvetica Neue Regular" charset="0"/>
                        </a:rPr>
                        <a:t>Row Score</a:t>
                      </a:r>
                    </a:p>
                  </a:txBody>
                  <a:tcPr marL="0" marR="0" marT="0" marB="0">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hMerge="1">
                  <a:txBody>
                    <a:bodyPr/>
                    <a:lstStyle/>
                    <a:p>
                      <a:pPr algn="ctr"/>
                      <a:endParaRPr lang="en-US" sz="1200" b="1" dirty="0">
                        <a:solidFill>
                          <a:schemeClr val="bg1"/>
                        </a:solidFill>
                      </a:endParaRPr>
                    </a:p>
                  </a:txBody>
                  <a:tcPr marL="0" marR="0" marT="0" marB="0">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0000"/>
                  </a:ext>
                </a:extLst>
              </a:tr>
              <a:tr h="157182">
                <a:tc>
                  <a:txBody>
                    <a:bodyPr/>
                    <a:lstStyle>
                      <a:lvl1pPr marL="0" algn="l" defTabSz="1580526" rtl="0" eaLnBrk="1" latinLnBrk="0" hangingPunct="1">
                        <a:defRPr sz="6200" kern="1200">
                          <a:solidFill>
                            <a:schemeClr val="tx1"/>
                          </a:solidFill>
                          <a:latin typeface="Calibri"/>
                        </a:defRPr>
                      </a:lvl1pPr>
                      <a:lvl2pPr marL="1580526" algn="l" defTabSz="1580526" rtl="0" eaLnBrk="1" latinLnBrk="0" hangingPunct="1">
                        <a:defRPr sz="6200" kern="1200">
                          <a:solidFill>
                            <a:schemeClr val="tx1"/>
                          </a:solidFill>
                          <a:latin typeface="Calibri"/>
                        </a:defRPr>
                      </a:lvl2pPr>
                      <a:lvl3pPr marL="3161050" algn="l" defTabSz="1580526" rtl="0" eaLnBrk="1" latinLnBrk="0" hangingPunct="1">
                        <a:defRPr sz="6200" kern="1200">
                          <a:solidFill>
                            <a:schemeClr val="tx1"/>
                          </a:solidFill>
                          <a:latin typeface="Calibri"/>
                        </a:defRPr>
                      </a:lvl3pPr>
                      <a:lvl4pPr marL="4741576" algn="l" defTabSz="1580526" rtl="0" eaLnBrk="1" latinLnBrk="0" hangingPunct="1">
                        <a:defRPr sz="6200" kern="1200">
                          <a:solidFill>
                            <a:schemeClr val="tx1"/>
                          </a:solidFill>
                          <a:latin typeface="Calibri"/>
                        </a:defRPr>
                      </a:lvl4pPr>
                      <a:lvl5pPr marL="6322101" algn="l" defTabSz="1580526" rtl="0" eaLnBrk="1" latinLnBrk="0" hangingPunct="1">
                        <a:defRPr sz="6200" kern="1200">
                          <a:solidFill>
                            <a:schemeClr val="tx1"/>
                          </a:solidFill>
                          <a:latin typeface="Calibri"/>
                        </a:defRPr>
                      </a:lvl5pPr>
                      <a:lvl6pPr marL="7902626" algn="l" defTabSz="1580526" rtl="0" eaLnBrk="1" latinLnBrk="0" hangingPunct="1">
                        <a:defRPr sz="6200" kern="1200">
                          <a:solidFill>
                            <a:schemeClr val="tx1"/>
                          </a:solidFill>
                          <a:latin typeface="Calibri"/>
                        </a:defRPr>
                      </a:lvl6pPr>
                      <a:lvl7pPr marL="9483151" algn="l" defTabSz="1580526" rtl="0" eaLnBrk="1" latinLnBrk="0" hangingPunct="1">
                        <a:defRPr sz="6200" kern="1200">
                          <a:solidFill>
                            <a:schemeClr val="tx1"/>
                          </a:solidFill>
                          <a:latin typeface="Calibri"/>
                        </a:defRPr>
                      </a:lvl7pPr>
                      <a:lvl8pPr marL="11063676" algn="l" defTabSz="1580526" rtl="0" eaLnBrk="1" latinLnBrk="0" hangingPunct="1">
                        <a:defRPr sz="6200" kern="1200">
                          <a:solidFill>
                            <a:schemeClr val="tx1"/>
                          </a:solidFill>
                          <a:latin typeface="Calibri"/>
                        </a:defRPr>
                      </a:lvl8pPr>
                      <a:lvl9pPr marL="12644201" algn="l" defTabSz="1580526" rtl="0" eaLnBrk="1" latinLnBrk="0" hangingPunct="1">
                        <a:defRPr sz="6200" kern="1200">
                          <a:solidFill>
                            <a:schemeClr val="tx1"/>
                          </a:solidFill>
                          <a:latin typeface="Calibri"/>
                        </a:defRPr>
                      </a:lvl9pPr>
                    </a:lstStyle>
                    <a:p>
                      <a:pPr algn="ctr"/>
                      <a:r>
                        <a:rPr lang="en-US" sz="900" b="0" i="0" u="none" dirty="0">
                          <a:latin typeface="Helvetica Neue Regular" charset="0"/>
                        </a:rPr>
                        <a:t>John</a:t>
                      </a:r>
                    </a:p>
                  </a:txBody>
                  <a:tcPr marL="0" marR="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1580526" rtl="0" eaLnBrk="1" latinLnBrk="0" hangingPunct="1">
                        <a:defRPr sz="6200" kern="1200">
                          <a:solidFill>
                            <a:schemeClr val="tx1"/>
                          </a:solidFill>
                          <a:latin typeface="Calibri"/>
                        </a:defRPr>
                      </a:lvl1pPr>
                      <a:lvl2pPr marL="1580526" algn="l" defTabSz="1580526" rtl="0" eaLnBrk="1" latinLnBrk="0" hangingPunct="1">
                        <a:defRPr sz="6200" kern="1200">
                          <a:solidFill>
                            <a:schemeClr val="tx1"/>
                          </a:solidFill>
                          <a:latin typeface="Calibri"/>
                        </a:defRPr>
                      </a:lvl2pPr>
                      <a:lvl3pPr marL="3161050" algn="l" defTabSz="1580526" rtl="0" eaLnBrk="1" latinLnBrk="0" hangingPunct="1">
                        <a:defRPr sz="6200" kern="1200">
                          <a:solidFill>
                            <a:schemeClr val="tx1"/>
                          </a:solidFill>
                          <a:latin typeface="Calibri"/>
                        </a:defRPr>
                      </a:lvl3pPr>
                      <a:lvl4pPr marL="4741576" algn="l" defTabSz="1580526" rtl="0" eaLnBrk="1" latinLnBrk="0" hangingPunct="1">
                        <a:defRPr sz="6200" kern="1200">
                          <a:solidFill>
                            <a:schemeClr val="tx1"/>
                          </a:solidFill>
                          <a:latin typeface="Calibri"/>
                        </a:defRPr>
                      </a:lvl4pPr>
                      <a:lvl5pPr marL="6322101" algn="l" defTabSz="1580526" rtl="0" eaLnBrk="1" latinLnBrk="0" hangingPunct="1">
                        <a:defRPr sz="6200" kern="1200">
                          <a:solidFill>
                            <a:schemeClr val="tx1"/>
                          </a:solidFill>
                          <a:latin typeface="Calibri"/>
                        </a:defRPr>
                      </a:lvl5pPr>
                      <a:lvl6pPr marL="7902626" algn="l" defTabSz="1580526" rtl="0" eaLnBrk="1" latinLnBrk="0" hangingPunct="1">
                        <a:defRPr sz="6200" kern="1200">
                          <a:solidFill>
                            <a:schemeClr val="tx1"/>
                          </a:solidFill>
                          <a:latin typeface="Calibri"/>
                        </a:defRPr>
                      </a:lvl6pPr>
                      <a:lvl7pPr marL="9483151" algn="l" defTabSz="1580526" rtl="0" eaLnBrk="1" latinLnBrk="0" hangingPunct="1">
                        <a:defRPr sz="6200" kern="1200">
                          <a:solidFill>
                            <a:schemeClr val="tx1"/>
                          </a:solidFill>
                          <a:latin typeface="Calibri"/>
                        </a:defRPr>
                      </a:lvl7pPr>
                      <a:lvl8pPr marL="11063676" algn="l" defTabSz="1580526" rtl="0" eaLnBrk="1" latinLnBrk="0" hangingPunct="1">
                        <a:defRPr sz="6200" kern="1200">
                          <a:solidFill>
                            <a:schemeClr val="tx1"/>
                          </a:solidFill>
                          <a:latin typeface="Calibri"/>
                        </a:defRPr>
                      </a:lvl8pPr>
                      <a:lvl9pPr marL="12644201" algn="l" defTabSz="1580526" rtl="0" eaLnBrk="1" latinLnBrk="0" hangingPunct="1">
                        <a:defRPr sz="6200" kern="1200">
                          <a:solidFill>
                            <a:schemeClr val="tx1"/>
                          </a:solidFill>
                          <a:latin typeface="Calibri"/>
                        </a:defRPr>
                      </a:lvl9pPr>
                    </a:lstStyle>
                    <a:p>
                      <a:pPr algn="ctr"/>
                      <a:r>
                        <a:rPr lang="en-US" sz="900" b="0" i="0" u="none" dirty="0">
                          <a:latin typeface="Helvetica Neue Regular" charset="0"/>
                        </a:rPr>
                        <a:t>Smith</a:t>
                      </a:r>
                    </a:p>
                  </a:txBody>
                  <a:tcPr marL="0" marR="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9CCFF"/>
                    </a:solidFill>
                  </a:tcPr>
                </a:tc>
                <a:tc>
                  <a:txBody>
                    <a:bodyPr/>
                    <a:lstStyle>
                      <a:lvl1pPr marL="0" algn="l" defTabSz="1580526" rtl="0" eaLnBrk="1" latinLnBrk="0" hangingPunct="1">
                        <a:defRPr sz="6200" kern="1200">
                          <a:solidFill>
                            <a:schemeClr val="tx1"/>
                          </a:solidFill>
                          <a:latin typeface="Calibri"/>
                        </a:defRPr>
                      </a:lvl1pPr>
                      <a:lvl2pPr marL="1580526" algn="l" defTabSz="1580526" rtl="0" eaLnBrk="1" latinLnBrk="0" hangingPunct="1">
                        <a:defRPr sz="6200" kern="1200">
                          <a:solidFill>
                            <a:schemeClr val="tx1"/>
                          </a:solidFill>
                          <a:latin typeface="Calibri"/>
                        </a:defRPr>
                      </a:lvl2pPr>
                      <a:lvl3pPr marL="3161050" algn="l" defTabSz="1580526" rtl="0" eaLnBrk="1" latinLnBrk="0" hangingPunct="1">
                        <a:defRPr sz="6200" kern="1200">
                          <a:solidFill>
                            <a:schemeClr val="tx1"/>
                          </a:solidFill>
                          <a:latin typeface="Calibri"/>
                        </a:defRPr>
                      </a:lvl3pPr>
                      <a:lvl4pPr marL="4741576" algn="l" defTabSz="1580526" rtl="0" eaLnBrk="1" latinLnBrk="0" hangingPunct="1">
                        <a:defRPr sz="6200" kern="1200">
                          <a:solidFill>
                            <a:schemeClr val="tx1"/>
                          </a:solidFill>
                          <a:latin typeface="Calibri"/>
                        </a:defRPr>
                      </a:lvl4pPr>
                      <a:lvl5pPr marL="6322101" algn="l" defTabSz="1580526" rtl="0" eaLnBrk="1" latinLnBrk="0" hangingPunct="1">
                        <a:defRPr sz="6200" kern="1200">
                          <a:solidFill>
                            <a:schemeClr val="tx1"/>
                          </a:solidFill>
                          <a:latin typeface="Calibri"/>
                        </a:defRPr>
                      </a:lvl5pPr>
                      <a:lvl6pPr marL="7902626" algn="l" defTabSz="1580526" rtl="0" eaLnBrk="1" latinLnBrk="0" hangingPunct="1">
                        <a:defRPr sz="6200" kern="1200">
                          <a:solidFill>
                            <a:schemeClr val="tx1"/>
                          </a:solidFill>
                          <a:latin typeface="Calibri"/>
                        </a:defRPr>
                      </a:lvl6pPr>
                      <a:lvl7pPr marL="9483151" algn="l" defTabSz="1580526" rtl="0" eaLnBrk="1" latinLnBrk="0" hangingPunct="1">
                        <a:defRPr sz="6200" kern="1200">
                          <a:solidFill>
                            <a:schemeClr val="tx1"/>
                          </a:solidFill>
                          <a:latin typeface="Calibri"/>
                        </a:defRPr>
                      </a:lvl7pPr>
                      <a:lvl8pPr marL="11063676" algn="l" defTabSz="1580526" rtl="0" eaLnBrk="1" latinLnBrk="0" hangingPunct="1">
                        <a:defRPr sz="6200" kern="1200">
                          <a:solidFill>
                            <a:schemeClr val="tx1"/>
                          </a:solidFill>
                          <a:latin typeface="Calibri"/>
                        </a:defRPr>
                      </a:lvl8pPr>
                      <a:lvl9pPr marL="12644201" algn="l" defTabSz="1580526" rtl="0" eaLnBrk="1" latinLnBrk="0" hangingPunct="1">
                        <a:defRPr sz="6200" kern="1200">
                          <a:solidFill>
                            <a:schemeClr val="tx1"/>
                          </a:solidFill>
                          <a:latin typeface="Calibri"/>
                        </a:defRPr>
                      </a:lvl9pPr>
                    </a:lstStyle>
                    <a:p>
                      <a:pPr algn="ctr"/>
                      <a:r>
                        <a:rPr lang="en-US" sz="900" b="0" i="0" dirty="0">
                          <a:latin typeface="Helvetica Neue Regular" charset="0"/>
                        </a:rPr>
                        <a:t>Xbox</a:t>
                      </a:r>
                    </a:p>
                  </a:txBody>
                  <a:tcPr marL="0" marR="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1580526" rtl="0" eaLnBrk="1" latinLnBrk="0" hangingPunct="1">
                        <a:defRPr sz="6200" kern="1200">
                          <a:solidFill>
                            <a:schemeClr val="tx1"/>
                          </a:solidFill>
                          <a:latin typeface="Calibri"/>
                        </a:defRPr>
                      </a:lvl1pPr>
                      <a:lvl2pPr marL="1580526" algn="l" defTabSz="1580526" rtl="0" eaLnBrk="1" latinLnBrk="0" hangingPunct="1">
                        <a:defRPr sz="6200" kern="1200">
                          <a:solidFill>
                            <a:schemeClr val="tx1"/>
                          </a:solidFill>
                          <a:latin typeface="Calibri"/>
                        </a:defRPr>
                      </a:lvl2pPr>
                      <a:lvl3pPr marL="3161050" algn="l" defTabSz="1580526" rtl="0" eaLnBrk="1" latinLnBrk="0" hangingPunct="1">
                        <a:defRPr sz="6200" kern="1200">
                          <a:solidFill>
                            <a:schemeClr val="tx1"/>
                          </a:solidFill>
                          <a:latin typeface="Calibri"/>
                        </a:defRPr>
                      </a:lvl3pPr>
                      <a:lvl4pPr marL="4741576" algn="l" defTabSz="1580526" rtl="0" eaLnBrk="1" latinLnBrk="0" hangingPunct="1">
                        <a:defRPr sz="6200" kern="1200">
                          <a:solidFill>
                            <a:schemeClr val="tx1"/>
                          </a:solidFill>
                          <a:latin typeface="Calibri"/>
                        </a:defRPr>
                      </a:lvl4pPr>
                      <a:lvl5pPr marL="6322101" algn="l" defTabSz="1580526" rtl="0" eaLnBrk="1" latinLnBrk="0" hangingPunct="1">
                        <a:defRPr sz="6200" kern="1200">
                          <a:solidFill>
                            <a:schemeClr val="tx1"/>
                          </a:solidFill>
                          <a:latin typeface="Calibri"/>
                        </a:defRPr>
                      </a:lvl5pPr>
                      <a:lvl6pPr marL="7902626" algn="l" defTabSz="1580526" rtl="0" eaLnBrk="1" latinLnBrk="0" hangingPunct="1">
                        <a:defRPr sz="6200" kern="1200">
                          <a:solidFill>
                            <a:schemeClr val="tx1"/>
                          </a:solidFill>
                          <a:latin typeface="Calibri"/>
                        </a:defRPr>
                      </a:lvl6pPr>
                      <a:lvl7pPr marL="9483151" algn="l" defTabSz="1580526" rtl="0" eaLnBrk="1" latinLnBrk="0" hangingPunct="1">
                        <a:defRPr sz="6200" kern="1200">
                          <a:solidFill>
                            <a:schemeClr val="tx1"/>
                          </a:solidFill>
                          <a:latin typeface="Calibri"/>
                        </a:defRPr>
                      </a:lvl7pPr>
                      <a:lvl8pPr marL="11063676" algn="l" defTabSz="1580526" rtl="0" eaLnBrk="1" latinLnBrk="0" hangingPunct="1">
                        <a:defRPr sz="6200" kern="1200">
                          <a:solidFill>
                            <a:schemeClr val="tx1"/>
                          </a:solidFill>
                          <a:latin typeface="Calibri"/>
                        </a:defRPr>
                      </a:lvl8pPr>
                      <a:lvl9pPr marL="12644201" algn="l" defTabSz="1580526" rtl="0" eaLnBrk="1" latinLnBrk="0" hangingPunct="1">
                        <a:defRPr sz="6200" kern="1200">
                          <a:solidFill>
                            <a:schemeClr val="tx1"/>
                          </a:solidFill>
                          <a:latin typeface="Calibri"/>
                        </a:defRPr>
                      </a:lvl9pPr>
                    </a:lstStyle>
                    <a:p>
                      <a:pPr algn="ctr"/>
                      <a:r>
                        <a:rPr lang="en-US" sz="900" b="0" i="0" dirty="0">
                          <a:latin typeface="Helvetica Neue Regular" charset="0"/>
                        </a:rPr>
                        <a:t>3</a:t>
                      </a:r>
                    </a:p>
                  </a:txBody>
                  <a:tcPr marL="0" marR="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900" b="0" i="0" dirty="0">
                          <a:latin typeface="Helvetica Neue Regular" charset="0"/>
                        </a:rPr>
                        <a:t>3</a:t>
                      </a:r>
                    </a:p>
                  </a:txBody>
                  <a:tcPr marL="0" marR="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1"/>
                  </a:ext>
                </a:extLst>
              </a:tr>
              <a:tr h="157182">
                <a:tc>
                  <a:txBody>
                    <a:bodyPr/>
                    <a:lstStyle>
                      <a:lvl1pPr marL="0" algn="l" defTabSz="1580526" rtl="0" eaLnBrk="1" latinLnBrk="0" hangingPunct="1">
                        <a:defRPr sz="6200" kern="1200">
                          <a:solidFill>
                            <a:schemeClr val="tx1"/>
                          </a:solidFill>
                          <a:latin typeface="Calibri"/>
                        </a:defRPr>
                      </a:lvl1pPr>
                      <a:lvl2pPr marL="1580526" algn="l" defTabSz="1580526" rtl="0" eaLnBrk="1" latinLnBrk="0" hangingPunct="1">
                        <a:defRPr sz="6200" kern="1200">
                          <a:solidFill>
                            <a:schemeClr val="tx1"/>
                          </a:solidFill>
                          <a:latin typeface="Calibri"/>
                        </a:defRPr>
                      </a:lvl2pPr>
                      <a:lvl3pPr marL="3161050" algn="l" defTabSz="1580526" rtl="0" eaLnBrk="1" latinLnBrk="0" hangingPunct="1">
                        <a:defRPr sz="6200" kern="1200">
                          <a:solidFill>
                            <a:schemeClr val="tx1"/>
                          </a:solidFill>
                          <a:latin typeface="Calibri"/>
                        </a:defRPr>
                      </a:lvl3pPr>
                      <a:lvl4pPr marL="4741576" algn="l" defTabSz="1580526" rtl="0" eaLnBrk="1" latinLnBrk="0" hangingPunct="1">
                        <a:defRPr sz="6200" kern="1200">
                          <a:solidFill>
                            <a:schemeClr val="tx1"/>
                          </a:solidFill>
                          <a:latin typeface="Calibri"/>
                        </a:defRPr>
                      </a:lvl4pPr>
                      <a:lvl5pPr marL="6322101" algn="l" defTabSz="1580526" rtl="0" eaLnBrk="1" latinLnBrk="0" hangingPunct="1">
                        <a:defRPr sz="6200" kern="1200">
                          <a:solidFill>
                            <a:schemeClr val="tx1"/>
                          </a:solidFill>
                          <a:latin typeface="Calibri"/>
                        </a:defRPr>
                      </a:lvl5pPr>
                      <a:lvl6pPr marL="7902626" algn="l" defTabSz="1580526" rtl="0" eaLnBrk="1" latinLnBrk="0" hangingPunct="1">
                        <a:defRPr sz="6200" kern="1200">
                          <a:solidFill>
                            <a:schemeClr val="tx1"/>
                          </a:solidFill>
                          <a:latin typeface="Calibri"/>
                        </a:defRPr>
                      </a:lvl6pPr>
                      <a:lvl7pPr marL="9483151" algn="l" defTabSz="1580526" rtl="0" eaLnBrk="1" latinLnBrk="0" hangingPunct="1">
                        <a:defRPr sz="6200" kern="1200">
                          <a:solidFill>
                            <a:schemeClr val="tx1"/>
                          </a:solidFill>
                          <a:latin typeface="Calibri"/>
                        </a:defRPr>
                      </a:lvl7pPr>
                      <a:lvl8pPr marL="11063676" algn="l" defTabSz="1580526" rtl="0" eaLnBrk="1" latinLnBrk="0" hangingPunct="1">
                        <a:defRPr sz="6200" kern="1200">
                          <a:solidFill>
                            <a:schemeClr val="tx1"/>
                          </a:solidFill>
                          <a:latin typeface="Calibri"/>
                        </a:defRPr>
                      </a:lvl8pPr>
                      <a:lvl9pPr marL="12644201" algn="l" defTabSz="1580526" rtl="0" eaLnBrk="1" latinLnBrk="0" hangingPunct="1">
                        <a:defRPr sz="6200" kern="1200">
                          <a:solidFill>
                            <a:schemeClr val="tx1"/>
                          </a:solidFill>
                          <a:latin typeface="Calibri"/>
                        </a:defRPr>
                      </a:lvl9pPr>
                    </a:lstStyle>
                    <a:p>
                      <a:pPr algn="ctr"/>
                      <a:r>
                        <a:rPr lang="en-US" sz="900" b="0" i="0" dirty="0">
                          <a:latin typeface="Helvetica Neue Regular" charset="0"/>
                        </a:rPr>
                        <a:t>Jill</a:t>
                      </a:r>
                    </a:p>
                  </a:txBody>
                  <a:tcPr marL="0" marR="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1580526" rtl="0" eaLnBrk="1" latinLnBrk="0" hangingPunct="1">
                        <a:defRPr sz="6200" kern="1200">
                          <a:solidFill>
                            <a:schemeClr val="tx1"/>
                          </a:solidFill>
                          <a:latin typeface="Calibri"/>
                        </a:defRPr>
                      </a:lvl1pPr>
                      <a:lvl2pPr marL="1580526" algn="l" defTabSz="1580526" rtl="0" eaLnBrk="1" latinLnBrk="0" hangingPunct="1">
                        <a:defRPr sz="6200" kern="1200">
                          <a:solidFill>
                            <a:schemeClr val="tx1"/>
                          </a:solidFill>
                          <a:latin typeface="Calibri"/>
                        </a:defRPr>
                      </a:lvl2pPr>
                      <a:lvl3pPr marL="3161050" algn="l" defTabSz="1580526" rtl="0" eaLnBrk="1" latinLnBrk="0" hangingPunct="1">
                        <a:defRPr sz="6200" kern="1200">
                          <a:solidFill>
                            <a:schemeClr val="tx1"/>
                          </a:solidFill>
                          <a:latin typeface="Calibri"/>
                        </a:defRPr>
                      </a:lvl3pPr>
                      <a:lvl4pPr marL="4741576" algn="l" defTabSz="1580526" rtl="0" eaLnBrk="1" latinLnBrk="0" hangingPunct="1">
                        <a:defRPr sz="6200" kern="1200">
                          <a:solidFill>
                            <a:schemeClr val="tx1"/>
                          </a:solidFill>
                          <a:latin typeface="Calibri"/>
                        </a:defRPr>
                      </a:lvl4pPr>
                      <a:lvl5pPr marL="6322101" algn="l" defTabSz="1580526" rtl="0" eaLnBrk="1" latinLnBrk="0" hangingPunct="1">
                        <a:defRPr sz="6200" kern="1200">
                          <a:solidFill>
                            <a:schemeClr val="tx1"/>
                          </a:solidFill>
                          <a:latin typeface="Calibri"/>
                        </a:defRPr>
                      </a:lvl5pPr>
                      <a:lvl6pPr marL="7902626" algn="l" defTabSz="1580526" rtl="0" eaLnBrk="1" latinLnBrk="0" hangingPunct="1">
                        <a:defRPr sz="6200" kern="1200">
                          <a:solidFill>
                            <a:schemeClr val="tx1"/>
                          </a:solidFill>
                          <a:latin typeface="Calibri"/>
                        </a:defRPr>
                      </a:lvl6pPr>
                      <a:lvl7pPr marL="9483151" algn="l" defTabSz="1580526" rtl="0" eaLnBrk="1" latinLnBrk="0" hangingPunct="1">
                        <a:defRPr sz="6200" kern="1200">
                          <a:solidFill>
                            <a:schemeClr val="tx1"/>
                          </a:solidFill>
                          <a:latin typeface="Calibri"/>
                        </a:defRPr>
                      </a:lvl7pPr>
                      <a:lvl8pPr marL="11063676" algn="l" defTabSz="1580526" rtl="0" eaLnBrk="1" latinLnBrk="0" hangingPunct="1">
                        <a:defRPr sz="6200" kern="1200">
                          <a:solidFill>
                            <a:schemeClr val="tx1"/>
                          </a:solidFill>
                          <a:latin typeface="Calibri"/>
                        </a:defRPr>
                      </a:lvl8pPr>
                      <a:lvl9pPr marL="12644201" algn="l" defTabSz="1580526" rtl="0" eaLnBrk="1" latinLnBrk="0" hangingPunct="1">
                        <a:defRPr sz="6200" kern="1200">
                          <a:solidFill>
                            <a:schemeClr val="tx1"/>
                          </a:solidFill>
                          <a:latin typeface="Calibri"/>
                        </a:defRPr>
                      </a:lvl9pPr>
                    </a:lstStyle>
                    <a:p>
                      <a:pPr algn="ctr"/>
                      <a:r>
                        <a:rPr lang="en-US" sz="900" b="0" i="0" dirty="0">
                          <a:latin typeface="Helvetica Neue Regular" charset="0"/>
                        </a:rPr>
                        <a:t>Hans</a:t>
                      </a:r>
                    </a:p>
                  </a:txBody>
                  <a:tcPr marL="0" marR="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9CCFF"/>
                    </a:solidFill>
                  </a:tcPr>
                </a:tc>
                <a:tc>
                  <a:txBody>
                    <a:bodyPr/>
                    <a:lstStyle>
                      <a:lvl1pPr marL="0" algn="l" defTabSz="1580526" rtl="0" eaLnBrk="1" latinLnBrk="0" hangingPunct="1">
                        <a:defRPr sz="6200" kern="1200">
                          <a:solidFill>
                            <a:schemeClr val="tx1"/>
                          </a:solidFill>
                          <a:latin typeface="Calibri"/>
                        </a:defRPr>
                      </a:lvl1pPr>
                      <a:lvl2pPr marL="1580526" algn="l" defTabSz="1580526" rtl="0" eaLnBrk="1" latinLnBrk="0" hangingPunct="1">
                        <a:defRPr sz="6200" kern="1200">
                          <a:solidFill>
                            <a:schemeClr val="tx1"/>
                          </a:solidFill>
                          <a:latin typeface="Calibri"/>
                        </a:defRPr>
                      </a:lvl2pPr>
                      <a:lvl3pPr marL="3161050" algn="l" defTabSz="1580526" rtl="0" eaLnBrk="1" latinLnBrk="0" hangingPunct="1">
                        <a:defRPr sz="6200" kern="1200">
                          <a:solidFill>
                            <a:schemeClr val="tx1"/>
                          </a:solidFill>
                          <a:latin typeface="Calibri"/>
                        </a:defRPr>
                      </a:lvl3pPr>
                      <a:lvl4pPr marL="4741576" algn="l" defTabSz="1580526" rtl="0" eaLnBrk="1" latinLnBrk="0" hangingPunct="1">
                        <a:defRPr sz="6200" kern="1200">
                          <a:solidFill>
                            <a:schemeClr val="tx1"/>
                          </a:solidFill>
                          <a:latin typeface="Calibri"/>
                        </a:defRPr>
                      </a:lvl4pPr>
                      <a:lvl5pPr marL="6322101" algn="l" defTabSz="1580526" rtl="0" eaLnBrk="1" latinLnBrk="0" hangingPunct="1">
                        <a:defRPr sz="6200" kern="1200">
                          <a:solidFill>
                            <a:schemeClr val="tx1"/>
                          </a:solidFill>
                          <a:latin typeface="Calibri"/>
                        </a:defRPr>
                      </a:lvl5pPr>
                      <a:lvl6pPr marL="7902626" algn="l" defTabSz="1580526" rtl="0" eaLnBrk="1" latinLnBrk="0" hangingPunct="1">
                        <a:defRPr sz="6200" kern="1200">
                          <a:solidFill>
                            <a:schemeClr val="tx1"/>
                          </a:solidFill>
                          <a:latin typeface="Calibri"/>
                        </a:defRPr>
                      </a:lvl6pPr>
                      <a:lvl7pPr marL="9483151" algn="l" defTabSz="1580526" rtl="0" eaLnBrk="1" latinLnBrk="0" hangingPunct="1">
                        <a:defRPr sz="6200" kern="1200">
                          <a:solidFill>
                            <a:schemeClr val="tx1"/>
                          </a:solidFill>
                          <a:latin typeface="Calibri"/>
                        </a:defRPr>
                      </a:lvl7pPr>
                      <a:lvl8pPr marL="11063676" algn="l" defTabSz="1580526" rtl="0" eaLnBrk="1" latinLnBrk="0" hangingPunct="1">
                        <a:defRPr sz="6200" kern="1200">
                          <a:solidFill>
                            <a:schemeClr val="tx1"/>
                          </a:solidFill>
                          <a:latin typeface="Calibri"/>
                        </a:defRPr>
                      </a:lvl8pPr>
                      <a:lvl9pPr marL="12644201" algn="l" defTabSz="1580526" rtl="0" eaLnBrk="1" latinLnBrk="0" hangingPunct="1">
                        <a:defRPr sz="6200" kern="1200">
                          <a:solidFill>
                            <a:schemeClr val="tx1"/>
                          </a:solidFill>
                          <a:latin typeface="Calibri"/>
                        </a:defRPr>
                      </a:lvl9pPr>
                    </a:lstStyle>
                    <a:p>
                      <a:pPr algn="ctr"/>
                      <a:r>
                        <a:rPr lang="en-US" sz="900" b="0" i="0" dirty="0">
                          <a:latin typeface="Helvetica Neue Regular" charset="0"/>
                        </a:rPr>
                        <a:t>Surface</a:t>
                      </a:r>
                    </a:p>
                  </a:txBody>
                  <a:tcPr marL="0" marR="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1580526" rtl="0" eaLnBrk="1" latinLnBrk="0" hangingPunct="1">
                        <a:defRPr sz="6200" kern="1200">
                          <a:solidFill>
                            <a:schemeClr val="tx1"/>
                          </a:solidFill>
                          <a:latin typeface="Calibri"/>
                        </a:defRPr>
                      </a:lvl1pPr>
                      <a:lvl2pPr marL="1580526" algn="l" defTabSz="1580526" rtl="0" eaLnBrk="1" latinLnBrk="0" hangingPunct="1">
                        <a:defRPr sz="6200" kern="1200">
                          <a:solidFill>
                            <a:schemeClr val="tx1"/>
                          </a:solidFill>
                          <a:latin typeface="Calibri"/>
                        </a:defRPr>
                      </a:lvl2pPr>
                      <a:lvl3pPr marL="3161050" algn="l" defTabSz="1580526" rtl="0" eaLnBrk="1" latinLnBrk="0" hangingPunct="1">
                        <a:defRPr sz="6200" kern="1200">
                          <a:solidFill>
                            <a:schemeClr val="tx1"/>
                          </a:solidFill>
                          <a:latin typeface="Calibri"/>
                        </a:defRPr>
                      </a:lvl3pPr>
                      <a:lvl4pPr marL="4741576" algn="l" defTabSz="1580526" rtl="0" eaLnBrk="1" latinLnBrk="0" hangingPunct="1">
                        <a:defRPr sz="6200" kern="1200">
                          <a:solidFill>
                            <a:schemeClr val="tx1"/>
                          </a:solidFill>
                          <a:latin typeface="Calibri"/>
                        </a:defRPr>
                      </a:lvl4pPr>
                      <a:lvl5pPr marL="6322101" algn="l" defTabSz="1580526" rtl="0" eaLnBrk="1" latinLnBrk="0" hangingPunct="1">
                        <a:defRPr sz="6200" kern="1200">
                          <a:solidFill>
                            <a:schemeClr val="tx1"/>
                          </a:solidFill>
                          <a:latin typeface="Calibri"/>
                        </a:defRPr>
                      </a:lvl5pPr>
                      <a:lvl6pPr marL="7902626" algn="l" defTabSz="1580526" rtl="0" eaLnBrk="1" latinLnBrk="0" hangingPunct="1">
                        <a:defRPr sz="6200" kern="1200">
                          <a:solidFill>
                            <a:schemeClr val="tx1"/>
                          </a:solidFill>
                          <a:latin typeface="Calibri"/>
                        </a:defRPr>
                      </a:lvl6pPr>
                      <a:lvl7pPr marL="9483151" algn="l" defTabSz="1580526" rtl="0" eaLnBrk="1" latinLnBrk="0" hangingPunct="1">
                        <a:defRPr sz="6200" kern="1200">
                          <a:solidFill>
                            <a:schemeClr val="tx1"/>
                          </a:solidFill>
                          <a:latin typeface="Calibri"/>
                        </a:defRPr>
                      </a:lvl7pPr>
                      <a:lvl8pPr marL="11063676" algn="l" defTabSz="1580526" rtl="0" eaLnBrk="1" latinLnBrk="0" hangingPunct="1">
                        <a:defRPr sz="6200" kern="1200">
                          <a:solidFill>
                            <a:schemeClr val="tx1"/>
                          </a:solidFill>
                          <a:latin typeface="Calibri"/>
                        </a:defRPr>
                      </a:lvl8pPr>
                      <a:lvl9pPr marL="12644201" algn="l" defTabSz="1580526" rtl="0" eaLnBrk="1" latinLnBrk="0" hangingPunct="1">
                        <a:defRPr sz="6200" kern="1200">
                          <a:solidFill>
                            <a:schemeClr val="tx1"/>
                          </a:solidFill>
                          <a:latin typeface="Calibri"/>
                        </a:defRPr>
                      </a:lvl9pPr>
                    </a:lstStyle>
                    <a:p>
                      <a:pPr algn="ctr"/>
                      <a:r>
                        <a:rPr lang="en-US" sz="900" b="0" i="0" dirty="0">
                          <a:latin typeface="Helvetica Neue Regular" charset="0"/>
                        </a:rPr>
                        <a:t>2</a:t>
                      </a:r>
                    </a:p>
                  </a:txBody>
                  <a:tcPr marL="0" marR="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900" b="0" i="0" dirty="0">
                          <a:latin typeface="Helvetica Neue Regular" charset="0"/>
                        </a:rPr>
                        <a:t>1</a:t>
                      </a:r>
                    </a:p>
                  </a:txBody>
                  <a:tcPr marL="0" marR="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57182">
                <a:tc gridSpan="3">
                  <a:txBody>
                    <a:bodyPr/>
                    <a:lstStyle/>
                    <a:p>
                      <a:pPr algn="ctr"/>
                      <a:endParaRPr lang="en-US" sz="900" b="0" i="0" dirty="0">
                        <a:latin typeface="Helvetica Neue Regular" charset="0"/>
                      </a:endParaRPr>
                    </a:p>
                  </a:txBody>
                  <a:tcPr marL="0" marR="0" marT="0" marB="0">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1" dirty="0"/>
                    </a:p>
                  </a:txBody>
                  <a:tcPr marL="0" marR="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1" dirty="0"/>
                    </a:p>
                  </a:txBody>
                  <a:tcPr marL="0" marR="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i="0" dirty="0">
                          <a:latin typeface="Helvetica Neue Regular" charset="0"/>
                        </a:rPr>
                        <a:t>5</a:t>
                      </a:r>
                    </a:p>
                  </a:txBody>
                  <a:tcPr marL="0" marR="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900" b="0" i="0" dirty="0">
                          <a:latin typeface="Helvetica Neue Regular" charset="0"/>
                        </a:rPr>
                        <a:t>4</a:t>
                      </a:r>
                    </a:p>
                  </a:txBody>
                  <a:tcPr marL="0" marR="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3"/>
                  </a:ext>
                </a:extLst>
              </a:tr>
            </a:tbl>
          </a:graphicData>
        </a:graphic>
      </p:graphicFrame>
      <p:graphicFrame>
        <p:nvGraphicFramePr>
          <p:cNvPr id="23" name="Table 22"/>
          <p:cNvGraphicFramePr>
            <a:graphicFrameLocks noGrp="1"/>
          </p:cNvGraphicFramePr>
          <p:nvPr/>
        </p:nvGraphicFramePr>
        <p:xfrm>
          <a:off x="4651041" y="2498603"/>
          <a:ext cx="1822617" cy="607581"/>
        </p:xfrm>
        <a:graphic>
          <a:graphicData uri="http://schemas.openxmlformats.org/drawingml/2006/table">
            <a:tbl>
              <a:tblPr firstRow="1" bandRow="1"/>
              <a:tblGrid>
                <a:gridCol w="477665">
                  <a:extLst>
                    <a:ext uri="{9D8B030D-6E8A-4147-A177-3AD203B41FA5}">
                      <a16:colId xmlns:a16="http://schemas.microsoft.com/office/drawing/2014/main" val="20000"/>
                    </a:ext>
                  </a:extLst>
                </a:gridCol>
                <a:gridCol w="701670">
                  <a:extLst>
                    <a:ext uri="{9D8B030D-6E8A-4147-A177-3AD203B41FA5}">
                      <a16:colId xmlns:a16="http://schemas.microsoft.com/office/drawing/2014/main" val="20001"/>
                    </a:ext>
                  </a:extLst>
                </a:gridCol>
                <a:gridCol w="643282">
                  <a:extLst>
                    <a:ext uri="{9D8B030D-6E8A-4147-A177-3AD203B41FA5}">
                      <a16:colId xmlns:a16="http://schemas.microsoft.com/office/drawing/2014/main" val="20002"/>
                    </a:ext>
                  </a:extLst>
                </a:gridCol>
              </a:tblGrid>
              <a:tr h="160564">
                <a:tc>
                  <a:txBody>
                    <a:bodyPr/>
                    <a:lstStyle>
                      <a:lvl1pPr marL="0" algn="l" defTabSz="1580526" rtl="0" eaLnBrk="1" latinLnBrk="0" hangingPunct="1">
                        <a:defRPr sz="6200" b="1" kern="1200">
                          <a:solidFill>
                            <a:schemeClr val="dk1"/>
                          </a:solidFill>
                          <a:latin typeface="Calibri" panose="020F0502020204030204"/>
                        </a:defRPr>
                      </a:lvl1pPr>
                      <a:lvl2pPr marL="1580526" algn="l" defTabSz="1580526" rtl="0" eaLnBrk="1" latinLnBrk="0" hangingPunct="1">
                        <a:defRPr sz="6200" b="1" kern="1200">
                          <a:solidFill>
                            <a:schemeClr val="dk1"/>
                          </a:solidFill>
                          <a:latin typeface="Calibri" panose="020F0502020204030204"/>
                        </a:defRPr>
                      </a:lvl2pPr>
                      <a:lvl3pPr marL="3161050" algn="l" defTabSz="1580526" rtl="0" eaLnBrk="1" latinLnBrk="0" hangingPunct="1">
                        <a:defRPr sz="6200" b="1" kern="1200">
                          <a:solidFill>
                            <a:schemeClr val="dk1"/>
                          </a:solidFill>
                          <a:latin typeface="Calibri" panose="020F0502020204030204"/>
                        </a:defRPr>
                      </a:lvl3pPr>
                      <a:lvl4pPr marL="4741576" algn="l" defTabSz="1580526" rtl="0" eaLnBrk="1" latinLnBrk="0" hangingPunct="1">
                        <a:defRPr sz="6200" b="1" kern="1200">
                          <a:solidFill>
                            <a:schemeClr val="dk1"/>
                          </a:solidFill>
                          <a:latin typeface="Calibri" panose="020F0502020204030204"/>
                        </a:defRPr>
                      </a:lvl4pPr>
                      <a:lvl5pPr marL="6322101" algn="l" defTabSz="1580526" rtl="0" eaLnBrk="1" latinLnBrk="0" hangingPunct="1">
                        <a:defRPr sz="6200" b="1" kern="1200">
                          <a:solidFill>
                            <a:schemeClr val="dk1"/>
                          </a:solidFill>
                          <a:latin typeface="Calibri" panose="020F0502020204030204"/>
                        </a:defRPr>
                      </a:lvl5pPr>
                      <a:lvl6pPr marL="7902626" algn="l" defTabSz="1580526" rtl="0" eaLnBrk="1" latinLnBrk="0" hangingPunct="1">
                        <a:defRPr sz="6200" b="1" kern="1200">
                          <a:solidFill>
                            <a:schemeClr val="dk1"/>
                          </a:solidFill>
                          <a:latin typeface="Calibri" panose="020F0502020204030204"/>
                        </a:defRPr>
                      </a:lvl6pPr>
                      <a:lvl7pPr marL="9483151" algn="l" defTabSz="1580526" rtl="0" eaLnBrk="1" latinLnBrk="0" hangingPunct="1">
                        <a:defRPr sz="6200" b="1" kern="1200">
                          <a:solidFill>
                            <a:schemeClr val="dk1"/>
                          </a:solidFill>
                          <a:latin typeface="Calibri" panose="020F0502020204030204"/>
                        </a:defRPr>
                      </a:lvl7pPr>
                      <a:lvl8pPr marL="11063676" algn="l" defTabSz="1580526" rtl="0" eaLnBrk="1" latinLnBrk="0" hangingPunct="1">
                        <a:defRPr sz="6200" b="1" kern="1200">
                          <a:solidFill>
                            <a:schemeClr val="dk1"/>
                          </a:solidFill>
                          <a:latin typeface="Calibri" panose="020F0502020204030204"/>
                        </a:defRPr>
                      </a:lvl8pPr>
                      <a:lvl9pPr marL="12644201" algn="l" defTabSz="1580526" rtl="0" eaLnBrk="1" latinLnBrk="0" hangingPunct="1">
                        <a:defRPr sz="6200" b="1" kern="1200">
                          <a:solidFill>
                            <a:schemeClr val="dk1"/>
                          </a:solidFill>
                          <a:latin typeface="Calibri" panose="020F0502020204030204"/>
                        </a:defRPr>
                      </a:lvl9pPr>
                    </a:lstStyle>
                    <a:p>
                      <a:pPr algn="ctr"/>
                      <a:r>
                        <a:rPr lang="en-US" sz="800" b="1" dirty="0">
                          <a:latin typeface="Garamond" panose="02020404030301010803" pitchFamily="18" charset="0"/>
                        </a:rPr>
                        <a:t>Name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1580526" rtl="0" eaLnBrk="1" latinLnBrk="0" hangingPunct="1">
                        <a:defRPr sz="6200" b="1" kern="1200">
                          <a:solidFill>
                            <a:schemeClr val="dk1"/>
                          </a:solidFill>
                          <a:latin typeface="Calibri" panose="020F0502020204030204"/>
                        </a:defRPr>
                      </a:lvl1pPr>
                      <a:lvl2pPr marL="1580526" algn="l" defTabSz="1580526" rtl="0" eaLnBrk="1" latinLnBrk="0" hangingPunct="1">
                        <a:defRPr sz="6200" b="1" kern="1200">
                          <a:solidFill>
                            <a:schemeClr val="dk1"/>
                          </a:solidFill>
                          <a:latin typeface="Calibri" panose="020F0502020204030204"/>
                        </a:defRPr>
                      </a:lvl2pPr>
                      <a:lvl3pPr marL="3161050" algn="l" defTabSz="1580526" rtl="0" eaLnBrk="1" latinLnBrk="0" hangingPunct="1">
                        <a:defRPr sz="6200" b="1" kern="1200">
                          <a:solidFill>
                            <a:schemeClr val="dk1"/>
                          </a:solidFill>
                          <a:latin typeface="Calibri" panose="020F0502020204030204"/>
                        </a:defRPr>
                      </a:lvl3pPr>
                      <a:lvl4pPr marL="4741576" algn="l" defTabSz="1580526" rtl="0" eaLnBrk="1" latinLnBrk="0" hangingPunct="1">
                        <a:defRPr sz="6200" b="1" kern="1200">
                          <a:solidFill>
                            <a:schemeClr val="dk1"/>
                          </a:solidFill>
                          <a:latin typeface="Calibri" panose="020F0502020204030204"/>
                        </a:defRPr>
                      </a:lvl4pPr>
                      <a:lvl5pPr marL="6322101" algn="l" defTabSz="1580526" rtl="0" eaLnBrk="1" latinLnBrk="0" hangingPunct="1">
                        <a:defRPr sz="6200" b="1" kern="1200">
                          <a:solidFill>
                            <a:schemeClr val="dk1"/>
                          </a:solidFill>
                          <a:latin typeface="Calibri" panose="020F0502020204030204"/>
                        </a:defRPr>
                      </a:lvl5pPr>
                      <a:lvl6pPr marL="7902626" algn="l" defTabSz="1580526" rtl="0" eaLnBrk="1" latinLnBrk="0" hangingPunct="1">
                        <a:defRPr sz="6200" b="1" kern="1200">
                          <a:solidFill>
                            <a:schemeClr val="dk1"/>
                          </a:solidFill>
                          <a:latin typeface="Calibri" panose="020F0502020204030204"/>
                        </a:defRPr>
                      </a:lvl6pPr>
                      <a:lvl7pPr marL="9483151" algn="l" defTabSz="1580526" rtl="0" eaLnBrk="1" latinLnBrk="0" hangingPunct="1">
                        <a:defRPr sz="6200" b="1" kern="1200">
                          <a:solidFill>
                            <a:schemeClr val="dk1"/>
                          </a:solidFill>
                          <a:latin typeface="Calibri" panose="020F0502020204030204"/>
                        </a:defRPr>
                      </a:lvl7pPr>
                      <a:lvl8pPr marL="11063676" algn="l" defTabSz="1580526" rtl="0" eaLnBrk="1" latinLnBrk="0" hangingPunct="1">
                        <a:defRPr sz="6200" b="1" kern="1200">
                          <a:solidFill>
                            <a:schemeClr val="dk1"/>
                          </a:solidFill>
                          <a:latin typeface="Calibri" panose="020F0502020204030204"/>
                        </a:defRPr>
                      </a:lvl8pPr>
                      <a:lvl9pPr marL="12644201" algn="l" defTabSz="1580526" rtl="0" eaLnBrk="1" latinLnBrk="0" hangingPunct="1">
                        <a:defRPr sz="6200" b="1" kern="1200">
                          <a:solidFill>
                            <a:schemeClr val="dk1"/>
                          </a:solidFill>
                          <a:latin typeface="Calibri" panose="020F0502020204030204"/>
                        </a:defRPr>
                      </a:lvl9pPr>
                    </a:lstStyle>
                    <a:p>
                      <a:pPr algn="ctr"/>
                      <a:r>
                        <a:rPr lang="en-US" sz="800" b="1" dirty="0">
                          <a:latin typeface="Garamond" panose="02020404030301010803" pitchFamily="18" charset="0"/>
                        </a:rPr>
                        <a:t>First Name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lvl1pPr marL="0" algn="l" defTabSz="1580526" rtl="0" eaLnBrk="1" latinLnBrk="0" hangingPunct="1">
                        <a:defRPr sz="6200" b="1" kern="1200">
                          <a:solidFill>
                            <a:schemeClr val="dk1"/>
                          </a:solidFill>
                          <a:latin typeface="Calibri" panose="020F0502020204030204"/>
                        </a:defRPr>
                      </a:lvl1pPr>
                      <a:lvl2pPr marL="1580526" algn="l" defTabSz="1580526" rtl="0" eaLnBrk="1" latinLnBrk="0" hangingPunct="1">
                        <a:defRPr sz="6200" b="1" kern="1200">
                          <a:solidFill>
                            <a:schemeClr val="dk1"/>
                          </a:solidFill>
                          <a:latin typeface="Calibri" panose="020F0502020204030204"/>
                        </a:defRPr>
                      </a:lvl2pPr>
                      <a:lvl3pPr marL="3161050" algn="l" defTabSz="1580526" rtl="0" eaLnBrk="1" latinLnBrk="0" hangingPunct="1">
                        <a:defRPr sz="6200" b="1" kern="1200">
                          <a:solidFill>
                            <a:schemeClr val="dk1"/>
                          </a:solidFill>
                          <a:latin typeface="Calibri" panose="020F0502020204030204"/>
                        </a:defRPr>
                      </a:lvl3pPr>
                      <a:lvl4pPr marL="4741576" algn="l" defTabSz="1580526" rtl="0" eaLnBrk="1" latinLnBrk="0" hangingPunct="1">
                        <a:defRPr sz="6200" b="1" kern="1200">
                          <a:solidFill>
                            <a:schemeClr val="dk1"/>
                          </a:solidFill>
                          <a:latin typeface="Calibri" panose="020F0502020204030204"/>
                        </a:defRPr>
                      </a:lvl4pPr>
                      <a:lvl5pPr marL="6322101" algn="l" defTabSz="1580526" rtl="0" eaLnBrk="1" latinLnBrk="0" hangingPunct="1">
                        <a:defRPr sz="6200" b="1" kern="1200">
                          <a:solidFill>
                            <a:schemeClr val="dk1"/>
                          </a:solidFill>
                          <a:latin typeface="Calibri" panose="020F0502020204030204"/>
                        </a:defRPr>
                      </a:lvl5pPr>
                      <a:lvl6pPr marL="7902626" algn="l" defTabSz="1580526" rtl="0" eaLnBrk="1" latinLnBrk="0" hangingPunct="1">
                        <a:defRPr sz="6200" b="1" kern="1200">
                          <a:solidFill>
                            <a:schemeClr val="dk1"/>
                          </a:solidFill>
                          <a:latin typeface="Calibri" panose="020F0502020204030204"/>
                        </a:defRPr>
                      </a:lvl6pPr>
                      <a:lvl7pPr marL="9483151" algn="l" defTabSz="1580526" rtl="0" eaLnBrk="1" latinLnBrk="0" hangingPunct="1">
                        <a:defRPr sz="6200" b="1" kern="1200">
                          <a:solidFill>
                            <a:schemeClr val="dk1"/>
                          </a:solidFill>
                          <a:latin typeface="Calibri" panose="020F0502020204030204"/>
                        </a:defRPr>
                      </a:lvl7pPr>
                      <a:lvl8pPr marL="11063676" algn="l" defTabSz="1580526" rtl="0" eaLnBrk="1" latinLnBrk="0" hangingPunct="1">
                        <a:defRPr sz="6200" b="1" kern="1200">
                          <a:solidFill>
                            <a:schemeClr val="dk1"/>
                          </a:solidFill>
                          <a:latin typeface="Calibri" panose="020F0502020204030204"/>
                        </a:defRPr>
                      </a:lvl8pPr>
                      <a:lvl9pPr marL="12644201" algn="l" defTabSz="1580526" rtl="0" eaLnBrk="1" latinLnBrk="0" hangingPunct="1">
                        <a:defRPr sz="6200" b="1" kern="1200">
                          <a:solidFill>
                            <a:schemeClr val="dk1"/>
                          </a:solidFill>
                          <a:latin typeface="Calibri" panose="020F0502020204030204"/>
                        </a:defRPr>
                      </a:lvl9pPr>
                    </a:lstStyle>
                    <a:p>
                      <a:pPr algn="ctr"/>
                      <a:r>
                        <a:rPr lang="en-US" sz="800" b="1" dirty="0">
                          <a:latin typeface="Garamond" panose="02020404030301010803" pitchFamily="18" charset="0"/>
                        </a:rPr>
                        <a:t>Last Name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CCFF"/>
                    </a:solidFill>
                  </a:tcPr>
                </a:tc>
                <a:extLst>
                  <a:ext uri="{0D108BD9-81ED-4DB2-BD59-A6C34878D82A}">
                    <a16:rowId xmlns:a16="http://schemas.microsoft.com/office/drawing/2014/main" val="10000"/>
                  </a:ext>
                </a:extLst>
              </a:tr>
              <a:tr h="125889">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1" dirty="0">
                          <a:latin typeface="Garamond" panose="02020404030301010803" pitchFamily="18" charset="0"/>
                        </a:rPr>
                        <a:t>Xbox</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1" dirty="0">
                          <a:latin typeface="Garamond" panose="02020404030301010803" pitchFamily="18" charset="0"/>
                        </a:rPr>
                        <a:t>John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1" dirty="0">
                          <a:latin typeface="Garamond" panose="02020404030301010803" pitchFamily="18" charset="0"/>
                        </a:rPr>
                        <a:t>Smith</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1"/>
                  </a:ext>
                </a:extLst>
              </a:tr>
              <a:tr h="160564">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0" dirty="0">
                          <a:solidFill>
                            <a:schemeClr val="tx1"/>
                          </a:solidFill>
                          <a:latin typeface="Garamond" panose="02020404030301010803" pitchFamily="18" charset="0"/>
                        </a:rPr>
                        <a:t>iPhone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0" dirty="0">
                          <a:solidFill>
                            <a:schemeClr val="tx1"/>
                          </a:solidFill>
                          <a:latin typeface="Garamond" panose="02020404030301010803" pitchFamily="18" charset="0"/>
                        </a:rPr>
                        <a:t>Michael</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0" dirty="0">
                          <a:solidFill>
                            <a:schemeClr val="tx1"/>
                          </a:solidFill>
                          <a:latin typeface="Garamond" panose="02020404030301010803" pitchFamily="18" charset="0"/>
                        </a:rPr>
                        <a:t>Douglas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extLst>
                  <a:ext uri="{0D108BD9-81ED-4DB2-BD59-A6C34878D82A}">
                    <a16:rowId xmlns:a16="http://schemas.microsoft.com/office/drawing/2014/main" val="10002"/>
                  </a:ext>
                </a:extLst>
              </a:tr>
              <a:tr h="160564">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1" dirty="0">
                          <a:latin typeface="Garamond" panose="02020404030301010803" pitchFamily="18" charset="0"/>
                        </a:rPr>
                        <a:t>Surface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1" dirty="0">
                          <a:latin typeface="Garamond" panose="02020404030301010803" pitchFamily="18" charset="0"/>
                        </a:rPr>
                        <a:t>Jill</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0" dirty="0">
                          <a:latin typeface="Garamond" panose="02020404030301010803" pitchFamily="18" charset="0"/>
                        </a:rPr>
                        <a:t>Johnson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extLst>
                  <a:ext uri="{0D108BD9-81ED-4DB2-BD59-A6C34878D82A}">
                    <a16:rowId xmlns:a16="http://schemas.microsoft.com/office/drawing/2014/main" val="10003"/>
                  </a:ext>
                </a:extLst>
              </a:tr>
            </a:tbl>
          </a:graphicData>
        </a:graphic>
      </p:graphicFrame>
      <p:grpSp>
        <p:nvGrpSpPr>
          <p:cNvPr id="3" name="Group 2"/>
          <p:cNvGrpSpPr/>
          <p:nvPr/>
        </p:nvGrpSpPr>
        <p:grpSpPr>
          <a:xfrm>
            <a:off x="4856509" y="2093449"/>
            <a:ext cx="1509563" cy="435862"/>
            <a:chOff x="6528362" y="2000428"/>
            <a:chExt cx="2927349" cy="943671"/>
          </a:xfrm>
        </p:grpSpPr>
        <p:sp>
          <p:nvSpPr>
            <p:cNvPr id="24" name="Rectangle 23"/>
            <p:cNvSpPr/>
            <p:nvPr/>
          </p:nvSpPr>
          <p:spPr>
            <a:xfrm>
              <a:off x="7222127" y="2000428"/>
              <a:ext cx="1053858" cy="235281"/>
            </a:xfrm>
            <a:prstGeom prst="rect">
              <a:avLst/>
            </a:prstGeom>
            <a:solidFill>
              <a:srgbClr val="DDDDDD"/>
            </a:solidFill>
            <a:ln w="12700" cap="flat" cmpd="sng" algn="ctr">
              <a:solidFill>
                <a:sysClr val="windowText" lastClr="000000"/>
              </a:solidFill>
              <a:prstDash val="solid"/>
              <a:miter lim="800000"/>
            </a:ln>
            <a:effectLst/>
          </p:spPr>
          <p:txBody>
            <a:bodyPr rtlCol="0" anchor="ctr"/>
            <a:lstStyle/>
            <a:p>
              <a:pPr algn="ctr" defTabSz="1414051">
                <a:defRPr/>
              </a:pPr>
              <a:r>
                <a:rPr lang="en-US" sz="700" kern="0" dirty="0">
                  <a:solidFill>
                    <a:prstClr val="black"/>
                  </a:solidFill>
                  <a:latin typeface="Helvetica Neue Regular" charset="0"/>
                  <a:ea typeface="ＭＳ Ｐゴシック" charset="0"/>
                </a:rPr>
                <a:t>Sales</a:t>
              </a:r>
            </a:p>
          </p:txBody>
        </p:sp>
        <p:sp>
          <p:nvSpPr>
            <p:cNvPr id="25" name="Rectangle 24"/>
            <p:cNvSpPr/>
            <p:nvPr/>
          </p:nvSpPr>
          <p:spPr>
            <a:xfrm>
              <a:off x="6528362" y="2405891"/>
              <a:ext cx="1150784" cy="253241"/>
            </a:xfrm>
            <a:prstGeom prst="rect">
              <a:avLst/>
            </a:prstGeom>
            <a:solidFill>
              <a:srgbClr val="DDDDDD"/>
            </a:solidFill>
            <a:ln w="12700" cap="flat" cmpd="sng" algn="ctr">
              <a:solidFill>
                <a:sysClr val="windowText" lastClr="000000"/>
              </a:solidFill>
              <a:prstDash val="solid"/>
              <a:miter lim="800000"/>
            </a:ln>
            <a:effectLst/>
          </p:spPr>
          <p:txBody>
            <a:bodyPr rtlCol="0" anchor="ctr"/>
            <a:lstStyle/>
            <a:p>
              <a:pPr algn="ctr" defTabSz="1414051">
                <a:defRPr/>
              </a:pPr>
              <a:r>
                <a:rPr lang="en-US" sz="700" kern="0" dirty="0">
                  <a:solidFill>
                    <a:prstClr val="black"/>
                  </a:solidFill>
                  <a:latin typeface="Helvetica Neue Regular" charset="0"/>
                  <a:ea typeface="ＭＳ Ｐゴシック" charset="0"/>
                </a:rPr>
                <a:t>Products</a:t>
              </a:r>
            </a:p>
          </p:txBody>
        </p:sp>
        <p:cxnSp>
          <p:nvCxnSpPr>
            <p:cNvPr id="26" name="Straight Arrow Connector 25"/>
            <p:cNvCxnSpPr>
              <a:stCxn id="24" idx="2"/>
              <a:endCxn id="25" idx="0"/>
            </p:cNvCxnSpPr>
            <p:nvPr/>
          </p:nvCxnSpPr>
          <p:spPr>
            <a:xfrm flipH="1">
              <a:off x="7103754" y="2235710"/>
              <a:ext cx="645304" cy="170181"/>
            </a:xfrm>
            <a:prstGeom prst="straightConnector1">
              <a:avLst/>
            </a:prstGeom>
            <a:noFill/>
            <a:ln w="6350" cap="flat" cmpd="sng" algn="ctr">
              <a:solidFill>
                <a:sysClr val="windowText" lastClr="000000"/>
              </a:solidFill>
              <a:prstDash val="solid"/>
              <a:miter lim="800000"/>
              <a:tailEnd type="triangle"/>
            </a:ln>
            <a:effectLst/>
          </p:spPr>
        </p:cxnSp>
        <p:cxnSp>
          <p:nvCxnSpPr>
            <p:cNvPr id="27" name="Straight Arrow Connector 26"/>
            <p:cNvCxnSpPr>
              <a:stCxn id="24" idx="2"/>
              <a:endCxn id="31" idx="0"/>
            </p:cNvCxnSpPr>
            <p:nvPr/>
          </p:nvCxnSpPr>
          <p:spPr>
            <a:xfrm>
              <a:off x="7749056" y="2235709"/>
              <a:ext cx="913620" cy="170181"/>
            </a:xfrm>
            <a:prstGeom prst="straightConnector1">
              <a:avLst/>
            </a:prstGeom>
            <a:noFill/>
            <a:ln w="6350" cap="flat" cmpd="sng" algn="ctr">
              <a:solidFill>
                <a:sysClr val="windowText" lastClr="000000"/>
              </a:solidFill>
              <a:prstDash val="solid"/>
              <a:miter lim="800000"/>
              <a:tailEnd type="triangle"/>
            </a:ln>
            <a:effectLst/>
          </p:spPr>
        </p:cxnSp>
        <p:cxnSp>
          <p:nvCxnSpPr>
            <p:cNvPr id="28" name="Straight Arrow Connector 27"/>
            <p:cNvCxnSpPr>
              <a:stCxn id="25" idx="2"/>
            </p:cNvCxnSpPr>
            <p:nvPr/>
          </p:nvCxnSpPr>
          <p:spPr>
            <a:xfrm flipH="1">
              <a:off x="6528362" y="2659133"/>
              <a:ext cx="575392" cy="284966"/>
            </a:xfrm>
            <a:prstGeom prst="straightConnector1">
              <a:avLst/>
            </a:prstGeom>
            <a:noFill/>
            <a:ln w="6350" cap="flat" cmpd="sng" algn="ctr">
              <a:solidFill>
                <a:srgbClr val="7030A0"/>
              </a:solidFill>
              <a:prstDash val="solid"/>
              <a:miter lim="800000"/>
              <a:tailEnd type="triangle"/>
            </a:ln>
            <a:effectLst/>
          </p:spPr>
        </p:cxnSp>
        <p:cxnSp>
          <p:nvCxnSpPr>
            <p:cNvPr id="29" name="Straight Arrow Connector 28"/>
            <p:cNvCxnSpPr/>
            <p:nvPr/>
          </p:nvCxnSpPr>
          <p:spPr>
            <a:xfrm>
              <a:off x="8690696" y="2659131"/>
              <a:ext cx="504413" cy="284968"/>
            </a:xfrm>
            <a:prstGeom prst="straightConnector1">
              <a:avLst/>
            </a:prstGeom>
            <a:noFill/>
            <a:ln w="6350" cap="flat" cmpd="sng" algn="ctr">
              <a:solidFill>
                <a:srgbClr val="7030A0"/>
              </a:solidFill>
              <a:prstDash val="solid"/>
              <a:miter lim="800000"/>
              <a:tailEnd type="triangle"/>
            </a:ln>
            <a:effectLst/>
          </p:spPr>
        </p:cxnSp>
        <p:sp>
          <p:nvSpPr>
            <p:cNvPr id="31" name="Rectangle 30"/>
            <p:cNvSpPr/>
            <p:nvPr/>
          </p:nvSpPr>
          <p:spPr>
            <a:xfrm>
              <a:off x="7869640" y="2405890"/>
              <a:ext cx="1586071" cy="254506"/>
            </a:xfrm>
            <a:prstGeom prst="rect">
              <a:avLst/>
            </a:prstGeom>
            <a:solidFill>
              <a:srgbClr val="DDDDDD"/>
            </a:solidFill>
            <a:ln w="12700" cap="flat" cmpd="sng" algn="ctr">
              <a:solidFill>
                <a:sysClr val="windowText" lastClr="000000"/>
              </a:solidFill>
              <a:prstDash val="solid"/>
              <a:miter lim="800000"/>
            </a:ln>
            <a:effectLst/>
          </p:spPr>
          <p:txBody>
            <a:bodyPr rtlCol="0" anchor="ctr"/>
            <a:lstStyle/>
            <a:p>
              <a:pPr algn="ctr" defTabSz="1414051">
                <a:defRPr/>
              </a:pPr>
              <a:r>
                <a:rPr lang="en-US" sz="700" kern="0" dirty="0">
                  <a:solidFill>
                    <a:prstClr val="black"/>
                  </a:solidFill>
                  <a:latin typeface="Helvetica Neue Regular" charset="0"/>
                  <a:ea typeface="ＭＳ Ｐゴシック" charset="0"/>
                </a:rPr>
                <a:t>Customers</a:t>
              </a:r>
            </a:p>
          </p:txBody>
        </p:sp>
      </p:grpSp>
      <p:graphicFrame>
        <p:nvGraphicFramePr>
          <p:cNvPr id="33" name="Table 32"/>
          <p:cNvGraphicFramePr>
            <a:graphicFrameLocks noGrp="1"/>
          </p:cNvGraphicFramePr>
          <p:nvPr/>
        </p:nvGraphicFramePr>
        <p:xfrm>
          <a:off x="1648236" y="3411581"/>
          <a:ext cx="2751450" cy="731520"/>
        </p:xfrm>
        <a:graphic>
          <a:graphicData uri="http://schemas.openxmlformats.org/drawingml/2006/table">
            <a:tbl>
              <a:tblPr firstRow="1" bandRow="1">
                <a:tableStyleId>{8799B23B-EC83-4686-B30A-512413B5E67A}</a:tableStyleId>
              </a:tblPr>
              <a:tblGrid>
                <a:gridCol w="773529">
                  <a:extLst>
                    <a:ext uri="{9D8B030D-6E8A-4147-A177-3AD203B41FA5}">
                      <a16:colId xmlns:a16="http://schemas.microsoft.com/office/drawing/2014/main" val="20000"/>
                    </a:ext>
                  </a:extLst>
                </a:gridCol>
                <a:gridCol w="449715">
                  <a:extLst>
                    <a:ext uri="{9D8B030D-6E8A-4147-A177-3AD203B41FA5}">
                      <a16:colId xmlns:a16="http://schemas.microsoft.com/office/drawing/2014/main" val="20001"/>
                    </a:ext>
                  </a:extLst>
                </a:gridCol>
                <a:gridCol w="433634">
                  <a:extLst>
                    <a:ext uri="{9D8B030D-6E8A-4147-A177-3AD203B41FA5}">
                      <a16:colId xmlns:a16="http://schemas.microsoft.com/office/drawing/2014/main" val="20002"/>
                    </a:ext>
                  </a:extLst>
                </a:gridCol>
                <a:gridCol w="547286">
                  <a:extLst>
                    <a:ext uri="{9D8B030D-6E8A-4147-A177-3AD203B41FA5}">
                      <a16:colId xmlns:a16="http://schemas.microsoft.com/office/drawing/2014/main" val="20003"/>
                    </a:ext>
                  </a:extLst>
                </a:gridCol>
                <a:gridCol w="547286">
                  <a:extLst>
                    <a:ext uri="{9D8B030D-6E8A-4147-A177-3AD203B41FA5}">
                      <a16:colId xmlns:a16="http://schemas.microsoft.com/office/drawing/2014/main" val="20004"/>
                    </a:ext>
                  </a:extLst>
                </a:gridCol>
              </a:tblGrid>
              <a:tr h="161238">
                <a:tc>
                  <a:txBody>
                    <a:bodyPr/>
                    <a:lstStyle/>
                    <a:p>
                      <a:pPr algn="ctr"/>
                      <a:endParaRPr lang="en-US" sz="1100" b="0" i="0" u="none" dirty="0">
                        <a:latin typeface="Helvetica Neue Regular" charset="0"/>
                      </a:endParaRP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25400" cmpd="sng">
                      <a:noFill/>
                    </a:lnB>
                    <a:lnTlToBr w="12700" cmpd="sng">
                      <a:noFill/>
                      <a:prstDash val="solid"/>
                    </a:lnTlToBr>
                    <a:lnBlToTr w="12700" cmpd="sng">
                      <a:noFill/>
                      <a:prstDash val="solid"/>
                    </a:lnBlToTr>
                    <a:noFill/>
                  </a:tcPr>
                </a:tc>
                <a:tc>
                  <a:txBody>
                    <a:bodyPr/>
                    <a:lstStyle/>
                    <a:p>
                      <a:pPr algn="ctr"/>
                      <a:r>
                        <a:rPr lang="en-US" sz="1100" b="0" i="0" u="none" dirty="0">
                          <a:latin typeface="Helvetica Neue Regular" charset="0"/>
                        </a:rPr>
                        <a:t>John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1100" b="0" i="0" u="none" dirty="0">
                          <a:latin typeface="Helvetica Neue Regular" charset="0"/>
                        </a:rPr>
                        <a:t>Smith</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a:r>
                        <a:rPr lang="en-US" sz="1100" b="0" i="0" dirty="0">
                          <a:latin typeface="Helvetica Neue Regular" charset="0"/>
                        </a:rPr>
                        <a:t>Xbox</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rowSpan="2">
                  <a:txBody>
                    <a:bodyPr/>
                    <a:lstStyle/>
                    <a:p>
                      <a:pPr algn="ctr"/>
                      <a:endParaRPr lang="en-US" sz="1100" b="0" i="0" dirty="0">
                        <a:latin typeface="Helvetica Neue Regular" charset="0"/>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61238">
                <a:tc>
                  <a:txBody>
                    <a:bodyPr/>
                    <a:lstStyle/>
                    <a:p>
                      <a:pPr algn="ctr"/>
                      <a:endParaRPr lang="en-US" sz="1100" b="0" i="0" dirty="0">
                        <a:latin typeface="Helvetica Neue Regular" charset="0"/>
                      </a:endParaRPr>
                    </a:p>
                  </a:txBody>
                  <a:tcPr marL="0" marR="0" marT="0" marB="0">
                    <a:lnL w="12700" cmpd="sng">
                      <a:noFill/>
                    </a:lnL>
                    <a:lnR w="12700" cap="flat" cmpd="sng" algn="ctr">
                      <a:solidFill>
                        <a:schemeClr val="tx1"/>
                      </a:solidFill>
                      <a:prstDash val="solid"/>
                      <a:round/>
                      <a:headEnd type="none" w="med" len="med"/>
                      <a:tailEnd type="none" w="med" len="med"/>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0" i="0" dirty="0">
                          <a:latin typeface="Helvetica Neue Regular" charset="0"/>
                        </a:rPr>
                        <a:t>Jill</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1100" b="0" i="0" dirty="0">
                          <a:latin typeface="Helvetica Neue Regular" charset="0"/>
                        </a:rPr>
                        <a:t>Hans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a:r>
                        <a:rPr lang="en-US" sz="1100" b="0" i="0" dirty="0">
                          <a:latin typeface="Helvetica Neue Regular" charset="0"/>
                        </a:rPr>
                        <a:t>Surface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vMerge="1">
                  <a:txBody>
                    <a:bodyPr/>
                    <a:lstStyle/>
                    <a:p>
                      <a:pPr algn="ctr"/>
                      <a:endParaRPr lang="en-US" sz="1400" b="1"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61238">
                <a:tc rowSpan="2">
                  <a:txBody>
                    <a:bodyPr/>
                    <a:lstStyle/>
                    <a:p>
                      <a:pPr algn="ctr"/>
                      <a:endParaRPr lang="en-US" sz="400" b="0" i="0" dirty="0">
                        <a:solidFill>
                          <a:schemeClr val="bg1"/>
                        </a:solidFill>
                        <a:latin typeface="Helvetica Neue Regular" charset="0"/>
                      </a:endParaRPr>
                    </a:p>
                    <a:p>
                      <a:pPr algn="ctr"/>
                      <a:r>
                        <a:rPr lang="en-US" sz="1100" b="0" i="0" dirty="0">
                          <a:solidFill>
                            <a:schemeClr val="bg1"/>
                          </a:solidFill>
                          <a:latin typeface="Helvetica Neue Regular" charset="0"/>
                        </a:rPr>
                        <a:t>Column Score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100" b="0" i="0" dirty="0">
                          <a:latin typeface="Helvetica Neue Regular" charset="0"/>
                        </a:rPr>
                        <a:t>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100" b="0" i="0" dirty="0">
                          <a:latin typeface="Helvetica Neue Regular" charset="0"/>
                        </a:rPr>
                        <a:t>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100" b="0" i="0" dirty="0">
                          <a:latin typeface="Helvetica Neue Regular" charset="0"/>
                        </a:rPr>
                        <a:t>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100" b="0" i="0" dirty="0">
                          <a:latin typeface="Helvetica Neue Regular" charset="0"/>
                        </a:rPr>
                        <a:t>5</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219869">
                <a:tc vMerge="1">
                  <a:txBody>
                    <a:bodyPr/>
                    <a:lstStyle/>
                    <a:p>
                      <a:pPr algn="ctr"/>
                      <a:endParaRPr lang="en-US" sz="1400" b="1" dirty="0">
                        <a:solidFill>
                          <a:schemeClr val="bg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100" b="0" i="0" dirty="0">
                          <a:latin typeface="Helvetica Neue Regular" charset="0"/>
                        </a:rPr>
                        <a:t>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100" b="0" i="0" dirty="0">
                          <a:latin typeface="Helvetica Neue Regular" charset="0"/>
                        </a:rPr>
                        <a:t>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100" b="0" i="0" dirty="0">
                          <a:latin typeface="Helvetica Neue Regular" charset="0"/>
                        </a:rPr>
                        <a:t>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100" b="0" i="0" dirty="0">
                          <a:latin typeface="Helvetica Neue Regular" charset="0"/>
                        </a:rPr>
                        <a:t>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bl>
          </a:graphicData>
        </a:graphic>
      </p:graphicFrame>
      <p:grpSp>
        <p:nvGrpSpPr>
          <p:cNvPr id="34" name="Group 33"/>
          <p:cNvGrpSpPr/>
          <p:nvPr/>
        </p:nvGrpSpPr>
        <p:grpSpPr>
          <a:xfrm>
            <a:off x="4780300" y="3263653"/>
            <a:ext cx="1791269" cy="410799"/>
            <a:chOff x="4507451" y="21787024"/>
            <a:chExt cx="2976155" cy="1040699"/>
          </a:xfrm>
        </p:grpSpPr>
        <p:grpSp>
          <p:nvGrpSpPr>
            <p:cNvPr id="35" name="Group 34"/>
            <p:cNvGrpSpPr/>
            <p:nvPr/>
          </p:nvGrpSpPr>
          <p:grpSpPr>
            <a:xfrm>
              <a:off x="4793228" y="21787024"/>
              <a:ext cx="2389315" cy="812096"/>
              <a:chOff x="8108762" y="1423622"/>
              <a:chExt cx="1994562" cy="303044"/>
            </a:xfrm>
          </p:grpSpPr>
          <p:sp>
            <p:nvSpPr>
              <p:cNvPr id="40" name="Rectangle 39"/>
              <p:cNvSpPr/>
              <p:nvPr/>
            </p:nvSpPr>
            <p:spPr>
              <a:xfrm>
                <a:off x="8685479" y="1423622"/>
                <a:ext cx="660685" cy="87798"/>
              </a:xfrm>
              <a:prstGeom prst="rect">
                <a:avLst/>
              </a:prstGeom>
              <a:solidFill>
                <a:srgbClr val="DDDDDD"/>
              </a:solidFill>
              <a:ln w="12700" cap="flat" cmpd="sng" algn="ctr">
                <a:solidFill>
                  <a:schemeClr val="tx1"/>
                </a:solidFill>
                <a:prstDash val="solid"/>
                <a:miter lim="800000"/>
              </a:ln>
              <a:effectLst/>
            </p:spPr>
            <p:txBody>
              <a:bodyPr rtlCol="0" anchor="ctr"/>
              <a:lstStyle/>
              <a:p>
                <a:pPr algn="ctr" defTabSz="1414051"/>
                <a:r>
                  <a:rPr lang="en-US" sz="800" kern="0" dirty="0">
                    <a:solidFill>
                      <a:prstClr val="black"/>
                    </a:solidFill>
                    <a:latin typeface="Helvetica Neue Regular" charset="0"/>
                  </a:rPr>
                  <a:t>Sales</a:t>
                </a:r>
              </a:p>
            </p:txBody>
          </p:sp>
          <p:sp>
            <p:nvSpPr>
              <p:cNvPr id="41" name="Rectangle 40"/>
              <p:cNvSpPr/>
              <p:nvPr/>
            </p:nvSpPr>
            <p:spPr>
              <a:xfrm>
                <a:off x="8108762" y="1580646"/>
                <a:ext cx="863230" cy="81062"/>
              </a:xfrm>
              <a:prstGeom prst="rect">
                <a:avLst/>
              </a:prstGeom>
              <a:solidFill>
                <a:srgbClr val="DDDDDD"/>
              </a:solidFill>
              <a:ln w="12700" cap="flat" cmpd="sng" algn="ctr">
                <a:solidFill>
                  <a:schemeClr val="tx1"/>
                </a:solidFill>
                <a:prstDash val="solid"/>
                <a:miter lim="800000"/>
              </a:ln>
              <a:effectLst/>
            </p:spPr>
            <p:txBody>
              <a:bodyPr rtlCol="0" anchor="ctr"/>
              <a:lstStyle/>
              <a:p>
                <a:pPr algn="ctr" defTabSz="1414051"/>
                <a:r>
                  <a:rPr lang="en-US" sz="800" kern="0" dirty="0">
                    <a:solidFill>
                      <a:prstClr val="black"/>
                    </a:solidFill>
                    <a:latin typeface="Helvetica Neue Regular" charset="0"/>
                  </a:rPr>
                  <a:t>Products</a:t>
                </a:r>
              </a:p>
            </p:txBody>
          </p:sp>
          <p:sp>
            <p:nvSpPr>
              <p:cNvPr id="42" name="Rectangle 41"/>
              <p:cNvSpPr/>
              <p:nvPr/>
            </p:nvSpPr>
            <p:spPr>
              <a:xfrm>
                <a:off x="9108984" y="1574454"/>
                <a:ext cx="994340" cy="94972"/>
              </a:xfrm>
              <a:prstGeom prst="rect">
                <a:avLst/>
              </a:prstGeom>
              <a:solidFill>
                <a:srgbClr val="DDDDDD"/>
              </a:solidFill>
              <a:ln w="12700" cap="flat" cmpd="sng" algn="ctr">
                <a:solidFill>
                  <a:schemeClr val="tx1"/>
                </a:solidFill>
                <a:prstDash val="solid"/>
                <a:miter lim="800000"/>
              </a:ln>
              <a:effectLst/>
            </p:spPr>
            <p:txBody>
              <a:bodyPr rtlCol="0" anchor="ctr"/>
              <a:lstStyle/>
              <a:p>
                <a:pPr algn="ctr" defTabSz="1414051"/>
                <a:r>
                  <a:rPr lang="en-US" sz="800" kern="0" dirty="0">
                    <a:solidFill>
                      <a:prstClr val="black"/>
                    </a:solidFill>
                    <a:latin typeface="Helvetica Neue Regular" charset="0"/>
                  </a:rPr>
                  <a:t>Customers</a:t>
                </a:r>
              </a:p>
            </p:txBody>
          </p:sp>
          <p:cxnSp>
            <p:nvCxnSpPr>
              <p:cNvPr id="43" name="Straight Arrow Connector 42"/>
              <p:cNvCxnSpPr>
                <a:stCxn id="40" idx="2"/>
                <a:endCxn id="41" idx="0"/>
              </p:cNvCxnSpPr>
              <p:nvPr/>
            </p:nvCxnSpPr>
            <p:spPr>
              <a:xfrm flipH="1">
                <a:off x="8540377" y="1511420"/>
                <a:ext cx="475445" cy="69226"/>
              </a:xfrm>
              <a:prstGeom prst="straightConnector1">
                <a:avLst/>
              </a:prstGeom>
              <a:noFill/>
              <a:ln w="6350" cap="flat" cmpd="sng" algn="ctr">
                <a:solidFill>
                  <a:sysClr val="windowText" lastClr="000000"/>
                </a:solidFill>
                <a:prstDash val="solid"/>
                <a:miter lim="800000"/>
                <a:tailEnd type="triangle"/>
              </a:ln>
              <a:effectLst/>
            </p:spPr>
          </p:cxnSp>
          <p:cxnSp>
            <p:nvCxnSpPr>
              <p:cNvPr id="44" name="Straight Arrow Connector 43"/>
              <p:cNvCxnSpPr>
                <a:stCxn id="40" idx="2"/>
                <a:endCxn id="42" idx="0"/>
              </p:cNvCxnSpPr>
              <p:nvPr/>
            </p:nvCxnSpPr>
            <p:spPr>
              <a:xfrm>
                <a:off x="9015822" y="1511420"/>
                <a:ext cx="590333" cy="63034"/>
              </a:xfrm>
              <a:prstGeom prst="straightConnector1">
                <a:avLst/>
              </a:prstGeom>
              <a:noFill/>
              <a:ln w="6350" cap="flat" cmpd="sng" algn="ctr">
                <a:solidFill>
                  <a:sysClr val="windowText" lastClr="000000"/>
                </a:solidFill>
                <a:prstDash val="solid"/>
                <a:miter lim="800000"/>
                <a:tailEnd type="triangle"/>
              </a:ln>
              <a:effectLst/>
            </p:spPr>
          </p:cxnSp>
          <p:cxnSp>
            <p:nvCxnSpPr>
              <p:cNvPr id="45" name="Straight Arrow Connector 44"/>
              <p:cNvCxnSpPr>
                <a:stCxn id="41" idx="2"/>
                <a:endCxn id="39" idx="0"/>
              </p:cNvCxnSpPr>
              <p:nvPr/>
            </p:nvCxnSpPr>
            <p:spPr>
              <a:xfrm flipH="1">
                <a:off x="8191966" y="1661708"/>
                <a:ext cx="348411" cy="62983"/>
              </a:xfrm>
              <a:prstGeom prst="straightConnector1">
                <a:avLst/>
              </a:prstGeom>
              <a:noFill/>
              <a:ln w="6350" cap="flat" cmpd="sng" algn="ctr">
                <a:solidFill>
                  <a:srgbClr val="7030A0"/>
                </a:solidFill>
                <a:prstDash val="solid"/>
                <a:miter lim="800000"/>
                <a:tailEnd type="triangle"/>
              </a:ln>
              <a:effectLst/>
            </p:spPr>
          </p:cxnSp>
          <p:cxnSp>
            <p:nvCxnSpPr>
              <p:cNvPr id="46" name="Straight Arrow Connector 45"/>
              <p:cNvCxnSpPr>
                <a:stCxn id="42" idx="2"/>
                <a:endCxn id="38" idx="0"/>
              </p:cNvCxnSpPr>
              <p:nvPr/>
            </p:nvCxnSpPr>
            <p:spPr>
              <a:xfrm>
                <a:off x="9606154" y="1669426"/>
                <a:ext cx="317214" cy="57240"/>
              </a:xfrm>
              <a:prstGeom prst="straightConnector1">
                <a:avLst/>
              </a:prstGeom>
              <a:noFill/>
              <a:ln w="6350" cap="flat" cmpd="sng" algn="ctr">
                <a:solidFill>
                  <a:srgbClr val="7030A0"/>
                </a:solidFill>
                <a:prstDash val="solid"/>
                <a:miter lim="800000"/>
                <a:tailEnd type="triangle"/>
              </a:ln>
              <a:effectLst/>
            </p:spPr>
          </p:cxnSp>
          <p:cxnSp>
            <p:nvCxnSpPr>
              <p:cNvPr id="47" name="Straight Arrow Connector 46"/>
              <p:cNvCxnSpPr>
                <a:stCxn id="42" idx="2"/>
                <a:endCxn id="37" idx="0"/>
              </p:cNvCxnSpPr>
              <p:nvPr/>
            </p:nvCxnSpPr>
            <p:spPr>
              <a:xfrm flipH="1">
                <a:off x="9006085" y="1669426"/>
                <a:ext cx="600069" cy="57240"/>
              </a:xfrm>
              <a:prstGeom prst="straightConnector1">
                <a:avLst/>
              </a:prstGeom>
              <a:noFill/>
              <a:ln w="6350" cap="flat" cmpd="sng" algn="ctr">
                <a:solidFill>
                  <a:srgbClr val="7030A0"/>
                </a:solidFill>
                <a:prstDash val="solid"/>
                <a:miter lim="800000"/>
                <a:tailEnd type="triangle"/>
              </a:ln>
              <a:effectLst/>
            </p:spPr>
          </p:cxnSp>
        </p:grpSp>
        <p:grpSp>
          <p:nvGrpSpPr>
            <p:cNvPr id="36" name="Group 35"/>
            <p:cNvGrpSpPr/>
            <p:nvPr/>
          </p:nvGrpSpPr>
          <p:grpSpPr>
            <a:xfrm>
              <a:off x="4507451" y="22593827"/>
              <a:ext cx="2976155" cy="233896"/>
              <a:chOff x="3884411" y="22593827"/>
              <a:chExt cx="3692304" cy="233896"/>
            </a:xfrm>
          </p:grpSpPr>
          <p:sp>
            <p:nvSpPr>
              <p:cNvPr id="37" name="Rectangle 36"/>
              <p:cNvSpPr/>
              <p:nvPr/>
            </p:nvSpPr>
            <p:spPr>
              <a:xfrm>
                <a:off x="4931371" y="22599123"/>
                <a:ext cx="1282309" cy="228600"/>
              </a:xfrm>
              <a:prstGeom prst="rect">
                <a:avLst/>
              </a:prstGeom>
              <a:solidFill>
                <a:srgbClr val="FFC000"/>
              </a:solidFill>
              <a:ln w="12700" cap="flat" cmpd="sng" algn="ctr">
                <a:solidFill>
                  <a:schemeClr val="tx1"/>
                </a:solidFill>
                <a:prstDash val="solid"/>
                <a:miter lim="800000"/>
              </a:ln>
              <a:effectLst/>
            </p:spPr>
            <p:txBody>
              <a:bodyPr lIns="0" rIns="0" rtlCol="0" anchor="ctr"/>
              <a:lstStyle/>
              <a:p>
                <a:pPr algn="ctr" defTabSz="1414051"/>
                <a:r>
                  <a:rPr lang="en-US" sz="800" kern="0" dirty="0">
                    <a:solidFill>
                      <a:prstClr val="black"/>
                    </a:solidFill>
                    <a:latin typeface="Helvetica Neue Regular" charset="0"/>
                  </a:rPr>
                  <a:t>First Name</a:t>
                </a:r>
              </a:p>
            </p:txBody>
          </p:sp>
          <p:sp>
            <p:nvSpPr>
              <p:cNvPr id="38" name="Rectangle 37"/>
              <p:cNvSpPr/>
              <p:nvPr/>
            </p:nvSpPr>
            <p:spPr>
              <a:xfrm>
                <a:off x="6294808" y="22599123"/>
                <a:ext cx="1281907" cy="228600"/>
              </a:xfrm>
              <a:prstGeom prst="rect">
                <a:avLst/>
              </a:prstGeom>
              <a:solidFill>
                <a:srgbClr val="99CCFF"/>
              </a:solidFill>
              <a:ln w="12700" cap="flat" cmpd="sng" algn="ctr">
                <a:solidFill>
                  <a:schemeClr val="tx1"/>
                </a:solidFill>
                <a:prstDash val="solid"/>
                <a:miter lim="800000"/>
              </a:ln>
              <a:effectLst/>
            </p:spPr>
            <p:txBody>
              <a:bodyPr lIns="0" rIns="0" rtlCol="0" anchor="ctr"/>
              <a:lstStyle/>
              <a:p>
                <a:pPr algn="ctr" defTabSz="1414051"/>
                <a:r>
                  <a:rPr lang="en-US" sz="800" kern="0" dirty="0">
                    <a:solidFill>
                      <a:prstClr val="black"/>
                    </a:solidFill>
                    <a:latin typeface="Helvetica Neue Regular" charset="0"/>
                  </a:rPr>
                  <a:t>Last Name</a:t>
                </a:r>
              </a:p>
            </p:txBody>
          </p:sp>
          <p:sp>
            <p:nvSpPr>
              <p:cNvPr id="39" name="Rectangle 38"/>
              <p:cNvSpPr/>
              <p:nvPr/>
            </p:nvSpPr>
            <p:spPr>
              <a:xfrm>
                <a:off x="3884411" y="22593827"/>
                <a:ext cx="956395" cy="228600"/>
              </a:xfrm>
              <a:prstGeom prst="rect">
                <a:avLst/>
              </a:prstGeom>
              <a:solidFill>
                <a:srgbClr val="92D050"/>
              </a:solidFill>
              <a:ln w="12700" cap="flat" cmpd="sng" algn="ctr">
                <a:solidFill>
                  <a:schemeClr val="tx1"/>
                </a:solidFill>
                <a:prstDash val="solid"/>
                <a:miter lim="800000"/>
              </a:ln>
              <a:effectLst/>
            </p:spPr>
            <p:txBody>
              <a:bodyPr rtlCol="0" anchor="ctr"/>
              <a:lstStyle/>
              <a:p>
                <a:pPr algn="ctr" defTabSz="1414051"/>
                <a:r>
                  <a:rPr lang="en-US" sz="700" kern="0" dirty="0">
                    <a:solidFill>
                      <a:prstClr val="black"/>
                    </a:solidFill>
                    <a:latin typeface="Helvetica Neue Regular" charset="0"/>
                  </a:rPr>
                  <a:t>Name</a:t>
                </a:r>
              </a:p>
            </p:txBody>
          </p:sp>
        </p:grpSp>
      </p:grpSp>
      <p:graphicFrame>
        <p:nvGraphicFramePr>
          <p:cNvPr id="48" name="Table 47"/>
          <p:cNvGraphicFramePr>
            <a:graphicFrameLocks noGrp="1"/>
          </p:cNvGraphicFramePr>
          <p:nvPr/>
        </p:nvGraphicFramePr>
        <p:xfrm>
          <a:off x="4784584" y="3684680"/>
          <a:ext cx="459698" cy="421019"/>
        </p:xfrm>
        <a:graphic>
          <a:graphicData uri="http://schemas.openxmlformats.org/drawingml/2006/table">
            <a:tbl>
              <a:tblPr firstRow="1" bandRow="1"/>
              <a:tblGrid>
                <a:gridCol w="459698">
                  <a:extLst>
                    <a:ext uri="{9D8B030D-6E8A-4147-A177-3AD203B41FA5}">
                      <a16:colId xmlns:a16="http://schemas.microsoft.com/office/drawing/2014/main" val="20000"/>
                    </a:ext>
                  </a:extLst>
                </a:gridCol>
              </a:tblGrid>
              <a:tr h="137160">
                <a:tc>
                  <a:txBody>
                    <a:bodyPr/>
                    <a:lstStyle>
                      <a:lvl1pPr marL="0" algn="l" defTabSz="1580526" rtl="0" eaLnBrk="1" latinLnBrk="0" hangingPunct="1">
                        <a:defRPr sz="6200" b="1" kern="1200">
                          <a:solidFill>
                            <a:schemeClr val="dk1"/>
                          </a:solidFill>
                          <a:latin typeface="Calibri" panose="020F0502020204030204"/>
                        </a:defRPr>
                      </a:lvl1pPr>
                      <a:lvl2pPr marL="1580526" algn="l" defTabSz="1580526" rtl="0" eaLnBrk="1" latinLnBrk="0" hangingPunct="1">
                        <a:defRPr sz="6200" b="1" kern="1200">
                          <a:solidFill>
                            <a:schemeClr val="dk1"/>
                          </a:solidFill>
                          <a:latin typeface="Calibri" panose="020F0502020204030204"/>
                        </a:defRPr>
                      </a:lvl2pPr>
                      <a:lvl3pPr marL="3161050" algn="l" defTabSz="1580526" rtl="0" eaLnBrk="1" latinLnBrk="0" hangingPunct="1">
                        <a:defRPr sz="6200" b="1" kern="1200">
                          <a:solidFill>
                            <a:schemeClr val="dk1"/>
                          </a:solidFill>
                          <a:latin typeface="Calibri" panose="020F0502020204030204"/>
                        </a:defRPr>
                      </a:lvl3pPr>
                      <a:lvl4pPr marL="4741576" algn="l" defTabSz="1580526" rtl="0" eaLnBrk="1" latinLnBrk="0" hangingPunct="1">
                        <a:defRPr sz="6200" b="1" kern="1200">
                          <a:solidFill>
                            <a:schemeClr val="dk1"/>
                          </a:solidFill>
                          <a:latin typeface="Calibri" panose="020F0502020204030204"/>
                        </a:defRPr>
                      </a:lvl4pPr>
                      <a:lvl5pPr marL="6322101" algn="l" defTabSz="1580526" rtl="0" eaLnBrk="1" latinLnBrk="0" hangingPunct="1">
                        <a:defRPr sz="6200" b="1" kern="1200">
                          <a:solidFill>
                            <a:schemeClr val="dk1"/>
                          </a:solidFill>
                          <a:latin typeface="Calibri" panose="020F0502020204030204"/>
                        </a:defRPr>
                      </a:lvl5pPr>
                      <a:lvl6pPr marL="7902626" algn="l" defTabSz="1580526" rtl="0" eaLnBrk="1" latinLnBrk="0" hangingPunct="1">
                        <a:defRPr sz="6200" b="1" kern="1200">
                          <a:solidFill>
                            <a:schemeClr val="dk1"/>
                          </a:solidFill>
                          <a:latin typeface="Calibri" panose="020F0502020204030204"/>
                        </a:defRPr>
                      </a:lvl6pPr>
                      <a:lvl7pPr marL="9483151" algn="l" defTabSz="1580526" rtl="0" eaLnBrk="1" latinLnBrk="0" hangingPunct="1">
                        <a:defRPr sz="6200" b="1" kern="1200">
                          <a:solidFill>
                            <a:schemeClr val="dk1"/>
                          </a:solidFill>
                          <a:latin typeface="Calibri" panose="020F0502020204030204"/>
                        </a:defRPr>
                      </a:lvl7pPr>
                      <a:lvl8pPr marL="11063676" algn="l" defTabSz="1580526" rtl="0" eaLnBrk="1" latinLnBrk="0" hangingPunct="1">
                        <a:defRPr sz="6200" b="1" kern="1200">
                          <a:solidFill>
                            <a:schemeClr val="dk1"/>
                          </a:solidFill>
                          <a:latin typeface="Calibri" panose="020F0502020204030204"/>
                        </a:defRPr>
                      </a:lvl8pPr>
                      <a:lvl9pPr marL="12644201" algn="l" defTabSz="1580526" rtl="0" eaLnBrk="1" latinLnBrk="0" hangingPunct="1">
                        <a:defRPr sz="6200" b="1" kern="1200">
                          <a:solidFill>
                            <a:schemeClr val="dk1"/>
                          </a:solidFill>
                          <a:latin typeface="Calibri" panose="020F0502020204030204"/>
                        </a:defRPr>
                      </a:lvl9pPr>
                    </a:lstStyle>
                    <a:p>
                      <a:pPr algn="ctr"/>
                      <a:r>
                        <a:rPr lang="en-US" sz="900" b="0" i="0" dirty="0">
                          <a:latin typeface="Helvetica Neue Regular" charset="0"/>
                        </a:rPr>
                        <a:t>Xbox</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146699">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900" b="0" i="0" dirty="0">
                          <a:latin typeface="Helvetica Neue Regular" charset="0"/>
                        </a:rPr>
                        <a:t>iPhone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extLst>
                  <a:ext uri="{0D108BD9-81ED-4DB2-BD59-A6C34878D82A}">
                    <a16:rowId xmlns:a16="http://schemas.microsoft.com/office/drawing/2014/main" val="10001"/>
                  </a:ext>
                </a:extLst>
              </a:tr>
              <a:tr h="137160">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900" b="0" i="0" dirty="0">
                          <a:latin typeface="Helvetica Neue Regular" charset="0"/>
                        </a:rPr>
                        <a:t>Surface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bl>
          </a:graphicData>
        </a:graphic>
      </p:graphicFrame>
      <p:graphicFrame>
        <p:nvGraphicFramePr>
          <p:cNvPr id="49" name="Table 48"/>
          <p:cNvGraphicFramePr>
            <a:graphicFrameLocks noGrp="1"/>
          </p:cNvGraphicFramePr>
          <p:nvPr/>
        </p:nvGraphicFramePr>
        <p:xfrm>
          <a:off x="5288218" y="3685015"/>
          <a:ext cx="621483" cy="411480"/>
        </p:xfrm>
        <a:graphic>
          <a:graphicData uri="http://schemas.openxmlformats.org/drawingml/2006/table">
            <a:tbl>
              <a:tblPr firstRow="1" bandRow="1"/>
              <a:tblGrid>
                <a:gridCol w="621483">
                  <a:extLst>
                    <a:ext uri="{9D8B030D-6E8A-4147-A177-3AD203B41FA5}">
                      <a16:colId xmlns:a16="http://schemas.microsoft.com/office/drawing/2014/main" val="20000"/>
                    </a:ext>
                  </a:extLst>
                </a:gridCol>
              </a:tblGrid>
              <a:tr h="137160">
                <a:tc>
                  <a:txBody>
                    <a:bodyPr/>
                    <a:lstStyle>
                      <a:lvl1pPr marL="0" algn="l" defTabSz="1580526" rtl="0" eaLnBrk="1" latinLnBrk="0" hangingPunct="1">
                        <a:defRPr sz="6200" b="1" kern="1200">
                          <a:solidFill>
                            <a:schemeClr val="dk1"/>
                          </a:solidFill>
                          <a:latin typeface="Calibri" panose="020F0502020204030204"/>
                        </a:defRPr>
                      </a:lvl1pPr>
                      <a:lvl2pPr marL="1580526" algn="l" defTabSz="1580526" rtl="0" eaLnBrk="1" latinLnBrk="0" hangingPunct="1">
                        <a:defRPr sz="6200" b="1" kern="1200">
                          <a:solidFill>
                            <a:schemeClr val="dk1"/>
                          </a:solidFill>
                          <a:latin typeface="Calibri" panose="020F0502020204030204"/>
                        </a:defRPr>
                      </a:lvl2pPr>
                      <a:lvl3pPr marL="3161050" algn="l" defTabSz="1580526" rtl="0" eaLnBrk="1" latinLnBrk="0" hangingPunct="1">
                        <a:defRPr sz="6200" b="1" kern="1200">
                          <a:solidFill>
                            <a:schemeClr val="dk1"/>
                          </a:solidFill>
                          <a:latin typeface="Calibri" panose="020F0502020204030204"/>
                        </a:defRPr>
                      </a:lvl3pPr>
                      <a:lvl4pPr marL="4741576" algn="l" defTabSz="1580526" rtl="0" eaLnBrk="1" latinLnBrk="0" hangingPunct="1">
                        <a:defRPr sz="6200" b="1" kern="1200">
                          <a:solidFill>
                            <a:schemeClr val="dk1"/>
                          </a:solidFill>
                          <a:latin typeface="Calibri" panose="020F0502020204030204"/>
                        </a:defRPr>
                      </a:lvl4pPr>
                      <a:lvl5pPr marL="6322101" algn="l" defTabSz="1580526" rtl="0" eaLnBrk="1" latinLnBrk="0" hangingPunct="1">
                        <a:defRPr sz="6200" b="1" kern="1200">
                          <a:solidFill>
                            <a:schemeClr val="dk1"/>
                          </a:solidFill>
                          <a:latin typeface="Calibri" panose="020F0502020204030204"/>
                        </a:defRPr>
                      </a:lvl5pPr>
                      <a:lvl6pPr marL="7902626" algn="l" defTabSz="1580526" rtl="0" eaLnBrk="1" latinLnBrk="0" hangingPunct="1">
                        <a:defRPr sz="6200" b="1" kern="1200">
                          <a:solidFill>
                            <a:schemeClr val="dk1"/>
                          </a:solidFill>
                          <a:latin typeface="Calibri" panose="020F0502020204030204"/>
                        </a:defRPr>
                      </a:lvl6pPr>
                      <a:lvl7pPr marL="9483151" algn="l" defTabSz="1580526" rtl="0" eaLnBrk="1" latinLnBrk="0" hangingPunct="1">
                        <a:defRPr sz="6200" b="1" kern="1200">
                          <a:solidFill>
                            <a:schemeClr val="dk1"/>
                          </a:solidFill>
                          <a:latin typeface="Calibri" panose="020F0502020204030204"/>
                        </a:defRPr>
                      </a:lvl7pPr>
                      <a:lvl8pPr marL="11063676" algn="l" defTabSz="1580526" rtl="0" eaLnBrk="1" latinLnBrk="0" hangingPunct="1">
                        <a:defRPr sz="6200" b="1" kern="1200">
                          <a:solidFill>
                            <a:schemeClr val="dk1"/>
                          </a:solidFill>
                          <a:latin typeface="Calibri" panose="020F0502020204030204"/>
                        </a:defRPr>
                      </a:lvl8pPr>
                      <a:lvl9pPr marL="12644201" algn="l" defTabSz="1580526" rtl="0" eaLnBrk="1" latinLnBrk="0" hangingPunct="1">
                        <a:defRPr sz="6200" b="1" kern="1200">
                          <a:solidFill>
                            <a:schemeClr val="dk1"/>
                          </a:solidFill>
                          <a:latin typeface="Calibri" panose="020F0502020204030204"/>
                        </a:defRPr>
                      </a:lvl9pPr>
                    </a:lstStyle>
                    <a:p>
                      <a:pPr algn="ctr"/>
                      <a:r>
                        <a:rPr lang="en-US" sz="900" b="0" i="0" dirty="0">
                          <a:latin typeface="Helvetica Neue Regular" charset="0"/>
                        </a:rPr>
                        <a:t>John</a:t>
                      </a:r>
                      <a:endParaRPr lang="en-US" sz="900" b="0" i="0" dirty="0">
                        <a:solidFill>
                          <a:schemeClr val="tx1"/>
                        </a:solidFill>
                        <a:latin typeface="Helvetica Neue Regular"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137160">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900" b="0" i="0" dirty="0">
                          <a:latin typeface="Helvetica Neue Regular" charset="0"/>
                        </a:rPr>
                        <a:t>Jill</a:t>
                      </a:r>
                      <a:endParaRPr lang="en-US" sz="900" b="0" i="0" dirty="0">
                        <a:solidFill>
                          <a:schemeClr val="tx1"/>
                        </a:solidFill>
                        <a:latin typeface="Helvetica Neue Regular"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1"/>
                  </a:ext>
                </a:extLst>
              </a:tr>
              <a:tr h="137160">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900" b="0" i="0" dirty="0">
                          <a:latin typeface="Helvetica Neue Regular" charset="0"/>
                        </a:rPr>
                        <a:t>Michael</a:t>
                      </a:r>
                      <a:endParaRPr lang="en-US" sz="900" b="0" i="0" dirty="0">
                        <a:solidFill>
                          <a:schemeClr val="tx1"/>
                        </a:solidFill>
                        <a:latin typeface="Helvetica Neue Regular"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extLst>
                  <a:ext uri="{0D108BD9-81ED-4DB2-BD59-A6C34878D82A}">
                    <a16:rowId xmlns:a16="http://schemas.microsoft.com/office/drawing/2014/main" val="10002"/>
                  </a:ext>
                </a:extLst>
              </a:tr>
            </a:tbl>
          </a:graphicData>
        </a:graphic>
      </p:graphicFrame>
      <p:graphicFrame>
        <p:nvGraphicFramePr>
          <p:cNvPr id="50" name="Table 49"/>
          <p:cNvGraphicFramePr>
            <a:graphicFrameLocks noGrp="1"/>
          </p:cNvGraphicFramePr>
          <p:nvPr/>
        </p:nvGraphicFramePr>
        <p:xfrm>
          <a:off x="5962235" y="3694581"/>
          <a:ext cx="605398" cy="411480"/>
        </p:xfrm>
        <a:graphic>
          <a:graphicData uri="http://schemas.openxmlformats.org/drawingml/2006/table">
            <a:tbl>
              <a:tblPr firstRow="1" bandRow="1"/>
              <a:tblGrid>
                <a:gridCol w="605398">
                  <a:extLst>
                    <a:ext uri="{9D8B030D-6E8A-4147-A177-3AD203B41FA5}">
                      <a16:colId xmlns:a16="http://schemas.microsoft.com/office/drawing/2014/main" val="20000"/>
                    </a:ext>
                  </a:extLst>
                </a:gridCol>
              </a:tblGrid>
              <a:tr h="137160">
                <a:tc>
                  <a:txBody>
                    <a:bodyPr/>
                    <a:lstStyle>
                      <a:lvl1pPr marL="0" algn="l" defTabSz="1580526" rtl="0" eaLnBrk="1" latinLnBrk="0" hangingPunct="1">
                        <a:defRPr sz="6200" b="1" kern="1200">
                          <a:solidFill>
                            <a:schemeClr val="dk1"/>
                          </a:solidFill>
                          <a:latin typeface="Calibri" panose="020F0502020204030204"/>
                        </a:defRPr>
                      </a:lvl1pPr>
                      <a:lvl2pPr marL="1580526" algn="l" defTabSz="1580526" rtl="0" eaLnBrk="1" latinLnBrk="0" hangingPunct="1">
                        <a:defRPr sz="6200" b="1" kern="1200">
                          <a:solidFill>
                            <a:schemeClr val="dk1"/>
                          </a:solidFill>
                          <a:latin typeface="Calibri" panose="020F0502020204030204"/>
                        </a:defRPr>
                      </a:lvl2pPr>
                      <a:lvl3pPr marL="3161050" algn="l" defTabSz="1580526" rtl="0" eaLnBrk="1" latinLnBrk="0" hangingPunct="1">
                        <a:defRPr sz="6200" b="1" kern="1200">
                          <a:solidFill>
                            <a:schemeClr val="dk1"/>
                          </a:solidFill>
                          <a:latin typeface="Calibri" panose="020F0502020204030204"/>
                        </a:defRPr>
                      </a:lvl3pPr>
                      <a:lvl4pPr marL="4741576" algn="l" defTabSz="1580526" rtl="0" eaLnBrk="1" latinLnBrk="0" hangingPunct="1">
                        <a:defRPr sz="6200" b="1" kern="1200">
                          <a:solidFill>
                            <a:schemeClr val="dk1"/>
                          </a:solidFill>
                          <a:latin typeface="Calibri" panose="020F0502020204030204"/>
                        </a:defRPr>
                      </a:lvl4pPr>
                      <a:lvl5pPr marL="6322101" algn="l" defTabSz="1580526" rtl="0" eaLnBrk="1" latinLnBrk="0" hangingPunct="1">
                        <a:defRPr sz="6200" b="1" kern="1200">
                          <a:solidFill>
                            <a:schemeClr val="dk1"/>
                          </a:solidFill>
                          <a:latin typeface="Calibri" panose="020F0502020204030204"/>
                        </a:defRPr>
                      </a:lvl5pPr>
                      <a:lvl6pPr marL="7902626" algn="l" defTabSz="1580526" rtl="0" eaLnBrk="1" latinLnBrk="0" hangingPunct="1">
                        <a:defRPr sz="6200" b="1" kern="1200">
                          <a:solidFill>
                            <a:schemeClr val="dk1"/>
                          </a:solidFill>
                          <a:latin typeface="Calibri" panose="020F0502020204030204"/>
                        </a:defRPr>
                      </a:lvl6pPr>
                      <a:lvl7pPr marL="9483151" algn="l" defTabSz="1580526" rtl="0" eaLnBrk="1" latinLnBrk="0" hangingPunct="1">
                        <a:defRPr sz="6200" b="1" kern="1200">
                          <a:solidFill>
                            <a:schemeClr val="dk1"/>
                          </a:solidFill>
                          <a:latin typeface="Calibri" panose="020F0502020204030204"/>
                        </a:defRPr>
                      </a:lvl7pPr>
                      <a:lvl8pPr marL="11063676" algn="l" defTabSz="1580526" rtl="0" eaLnBrk="1" latinLnBrk="0" hangingPunct="1">
                        <a:defRPr sz="6200" b="1" kern="1200">
                          <a:solidFill>
                            <a:schemeClr val="dk1"/>
                          </a:solidFill>
                          <a:latin typeface="Calibri" panose="020F0502020204030204"/>
                        </a:defRPr>
                      </a:lvl8pPr>
                      <a:lvl9pPr marL="12644201" algn="l" defTabSz="1580526" rtl="0" eaLnBrk="1" latinLnBrk="0" hangingPunct="1">
                        <a:defRPr sz="6200" b="1" kern="1200">
                          <a:solidFill>
                            <a:schemeClr val="dk1"/>
                          </a:solidFill>
                          <a:latin typeface="Calibri" panose="020F0502020204030204"/>
                        </a:defRPr>
                      </a:lvl9pPr>
                    </a:lstStyle>
                    <a:p>
                      <a:pPr algn="ctr"/>
                      <a:r>
                        <a:rPr lang="en-US" sz="900" b="0" i="0" dirty="0">
                          <a:latin typeface="Helvetica Neue Regular" charset="0"/>
                        </a:rPr>
                        <a:t>Smith</a:t>
                      </a:r>
                      <a:endParaRPr lang="en-US" sz="900" b="0" i="0" dirty="0">
                        <a:solidFill>
                          <a:schemeClr val="tx1"/>
                        </a:solidFill>
                        <a:latin typeface="Helvetica Neue Regular"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137160">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900" b="0" i="0" dirty="0">
                          <a:latin typeface="Helvetica Neue Regular" charset="0"/>
                        </a:rPr>
                        <a:t>Johnson</a:t>
                      </a:r>
                      <a:endParaRPr lang="en-US" sz="900" b="0" i="0" dirty="0">
                        <a:solidFill>
                          <a:schemeClr val="tx1"/>
                        </a:solidFill>
                        <a:latin typeface="Helvetica Neue Regular"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extLst>
                  <a:ext uri="{0D108BD9-81ED-4DB2-BD59-A6C34878D82A}">
                    <a16:rowId xmlns:a16="http://schemas.microsoft.com/office/drawing/2014/main" val="10001"/>
                  </a:ext>
                </a:extLst>
              </a:tr>
              <a:tr h="137160">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900" b="0" i="0" dirty="0">
                          <a:latin typeface="Helvetica Neue Regular" charset="0"/>
                        </a:rPr>
                        <a:t>Douglas</a:t>
                      </a:r>
                      <a:endParaRPr lang="en-US" sz="900" b="0" i="0" dirty="0">
                        <a:solidFill>
                          <a:schemeClr val="tx1"/>
                        </a:solidFill>
                        <a:latin typeface="Helvetica Neue Regular"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extLst>
                  <a:ext uri="{0D108BD9-81ED-4DB2-BD59-A6C34878D82A}">
                    <a16:rowId xmlns:a16="http://schemas.microsoft.com/office/drawing/2014/main" val="10002"/>
                  </a:ext>
                </a:extLst>
              </a:tr>
            </a:tbl>
          </a:graphicData>
        </a:graphic>
      </p:graphicFrame>
      <p:graphicFrame>
        <p:nvGraphicFramePr>
          <p:cNvPr id="148" name="Table 147"/>
          <p:cNvGraphicFramePr>
            <a:graphicFrameLocks noGrp="1"/>
          </p:cNvGraphicFramePr>
          <p:nvPr/>
        </p:nvGraphicFramePr>
        <p:xfrm>
          <a:off x="6797274" y="2489140"/>
          <a:ext cx="1822617" cy="608706"/>
        </p:xfrm>
        <a:graphic>
          <a:graphicData uri="http://schemas.openxmlformats.org/drawingml/2006/table">
            <a:tbl>
              <a:tblPr firstRow="1" bandRow="1"/>
              <a:tblGrid>
                <a:gridCol w="477665">
                  <a:extLst>
                    <a:ext uri="{9D8B030D-6E8A-4147-A177-3AD203B41FA5}">
                      <a16:colId xmlns:a16="http://schemas.microsoft.com/office/drawing/2014/main" val="20000"/>
                    </a:ext>
                  </a:extLst>
                </a:gridCol>
                <a:gridCol w="701670">
                  <a:extLst>
                    <a:ext uri="{9D8B030D-6E8A-4147-A177-3AD203B41FA5}">
                      <a16:colId xmlns:a16="http://schemas.microsoft.com/office/drawing/2014/main" val="20001"/>
                    </a:ext>
                  </a:extLst>
                </a:gridCol>
                <a:gridCol w="643282">
                  <a:extLst>
                    <a:ext uri="{9D8B030D-6E8A-4147-A177-3AD203B41FA5}">
                      <a16:colId xmlns:a16="http://schemas.microsoft.com/office/drawing/2014/main" val="20002"/>
                    </a:ext>
                  </a:extLst>
                </a:gridCol>
              </a:tblGrid>
              <a:tr h="125730">
                <a:tc>
                  <a:txBody>
                    <a:bodyPr/>
                    <a:lstStyle>
                      <a:lvl1pPr marL="0" algn="l" defTabSz="1580526" rtl="0" eaLnBrk="1" latinLnBrk="0" hangingPunct="1">
                        <a:defRPr sz="6200" b="1" kern="1200">
                          <a:solidFill>
                            <a:schemeClr val="dk1"/>
                          </a:solidFill>
                          <a:latin typeface="Calibri" panose="020F0502020204030204"/>
                        </a:defRPr>
                      </a:lvl1pPr>
                      <a:lvl2pPr marL="1580526" algn="l" defTabSz="1580526" rtl="0" eaLnBrk="1" latinLnBrk="0" hangingPunct="1">
                        <a:defRPr sz="6200" b="1" kern="1200">
                          <a:solidFill>
                            <a:schemeClr val="dk1"/>
                          </a:solidFill>
                          <a:latin typeface="Calibri" panose="020F0502020204030204"/>
                        </a:defRPr>
                      </a:lvl2pPr>
                      <a:lvl3pPr marL="3161050" algn="l" defTabSz="1580526" rtl="0" eaLnBrk="1" latinLnBrk="0" hangingPunct="1">
                        <a:defRPr sz="6200" b="1" kern="1200">
                          <a:solidFill>
                            <a:schemeClr val="dk1"/>
                          </a:solidFill>
                          <a:latin typeface="Calibri" panose="020F0502020204030204"/>
                        </a:defRPr>
                      </a:lvl3pPr>
                      <a:lvl4pPr marL="4741576" algn="l" defTabSz="1580526" rtl="0" eaLnBrk="1" latinLnBrk="0" hangingPunct="1">
                        <a:defRPr sz="6200" b="1" kern="1200">
                          <a:solidFill>
                            <a:schemeClr val="dk1"/>
                          </a:solidFill>
                          <a:latin typeface="Calibri" panose="020F0502020204030204"/>
                        </a:defRPr>
                      </a:lvl4pPr>
                      <a:lvl5pPr marL="6322101" algn="l" defTabSz="1580526" rtl="0" eaLnBrk="1" latinLnBrk="0" hangingPunct="1">
                        <a:defRPr sz="6200" b="1" kern="1200">
                          <a:solidFill>
                            <a:schemeClr val="dk1"/>
                          </a:solidFill>
                          <a:latin typeface="Calibri" panose="020F0502020204030204"/>
                        </a:defRPr>
                      </a:lvl5pPr>
                      <a:lvl6pPr marL="7902626" algn="l" defTabSz="1580526" rtl="0" eaLnBrk="1" latinLnBrk="0" hangingPunct="1">
                        <a:defRPr sz="6200" b="1" kern="1200">
                          <a:solidFill>
                            <a:schemeClr val="dk1"/>
                          </a:solidFill>
                          <a:latin typeface="Calibri" panose="020F0502020204030204"/>
                        </a:defRPr>
                      </a:lvl6pPr>
                      <a:lvl7pPr marL="9483151" algn="l" defTabSz="1580526" rtl="0" eaLnBrk="1" latinLnBrk="0" hangingPunct="1">
                        <a:defRPr sz="6200" b="1" kern="1200">
                          <a:solidFill>
                            <a:schemeClr val="dk1"/>
                          </a:solidFill>
                          <a:latin typeface="Calibri" panose="020F0502020204030204"/>
                        </a:defRPr>
                      </a:lvl7pPr>
                      <a:lvl8pPr marL="11063676" algn="l" defTabSz="1580526" rtl="0" eaLnBrk="1" latinLnBrk="0" hangingPunct="1">
                        <a:defRPr sz="6200" b="1" kern="1200">
                          <a:solidFill>
                            <a:schemeClr val="dk1"/>
                          </a:solidFill>
                          <a:latin typeface="Calibri" panose="020F0502020204030204"/>
                        </a:defRPr>
                      </a:lvl8pPr>
                      <a:lvl9pPr marL="12644201" algn="l" defTabSz="1580526" rtl="0" eaLnBrk="1" latinLnBrk="0" hangingPunct="1">
                        <a:defRPr sz="6200" b="1" kern="1200">
                          <a:solidFill>
                            <a:schemeClr val="dk1"/>
                          </a:solidFill>
                          <a:latin typeface="Calibri" panose="020F0502020204030204"/>
                        </a:defRPr>
                      </a:lvl9pPr>
                    </a:lstStyle>
                    <a:p>
                      <a:pPr algn="ctr"/>
                      <a:r>
                        <a:rPr lang="en-US" sz="800" b="1" dirty="0">
                          <a:latin typeface="Garamond" panose="02020404030301010803" pitchFamily="18" charset="0"/>
                        </a:rPr>
                        <a:t>Name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1580526" rtl="0" eaLnBrk="1" latinLnBrk="0" hangingPunct="1">
                        <a:defRPr sz="6200" b="1" kern="1200">
                          <a:solidFill>
                            <a:schemeClr val="dk1"/>
                          </a:solidFill>
                          <a:latin typeface="Calibri" panose="020F0502020204030204"/>
                        </a:defRPr>
                      </a:lvl1pPr>
                      <a:lvl2pPr marL="1580526" algn="l" defTabSz="1580526" rtl="0" eaLnBrk="1" latinLnBrk="0" hangingPunct="1">
                        <a:defRPr sz="6200" b="1" kern="1200">
                          <a:solidFill>
                            <a:schemeClr val="dk1"/>
                          </a:solidFill>
                          <a:latin typeface="Calibri" panose="020F0502020204030204"/>
                        </a:defRPr>
                      </a:lvl2pPr>
                      <a:lvl3pPr marL="3161050" algn="l" defTabSz="1580526" rtl="0" eaLnBrk="1" latinLnBrk="0" hangingPunct="1">
                        <a:defRPr sz="6200" b="1" kern="1200">
                          <a:solidFill>
                            <a:schemeClr val="dk1"/>
                          </a:solidFill>
                          <a:latin typeface="Calibri" panose="020F0502020204030204"/>
                        </a:defRPr>
                      </a:lvl3pPr>
                      <a:lvl4pPr marL="4741576" algn="l" defTabSz="1580526" rtl="0" eaLnBrk="1" latinLnBrk="0" hangingPunct="1">
                        <a:defRPr sz="6200" b="1" kern="1200">
                          <a:solidFill>
                            <a:schemeClr val="dk1"/>
                          </a:solidFill>
                          <a:latin typeface="Calibri" panose="020F0502020204030204"/>
                        </a:defRPr>
                      </a:lvl4pPr>
                      <a:lvl5pPr marL="6322101" algn="l" defTabSz="1580526" rtl="0" eaLnBrk="1" latinLnBrk="0" hangingPunct="1">
                        <a:defRPr sz="6200" b="1" kern="1200">
                          <a:solidFill>
                            <a:schemeClr val="dk1"/>
                          </a:solidFill>
                          <a:latin typeface="Calibri" panose="020F0502020204030204"/>
                        </a:defRPr>
                      </a:lvl5pPr>
                      <a:lvl6pPr marL="7902626" algn="l" defTabSz="1580526" rtl="0" eaLnBrk="1" latinLnBrk="0" hangingPunct="1">
                        <a:defRPr sz="6200" b="1" kern="1200">
                          <a:solidFill>
                            <a:schemeClr val="dk1"/>
                          </a:solidFill>
                          <a:latin typeface="Calibri" panose="020F0502020204030204"/>
                        </a:defRPr>
                      </a:lvl6pPr>
                      <a:lvl7pPr marL="9483151" algn="l" defTabSz="1580526" rtl="0" eaLnBrk="1" latinLnBrk="0" hangingPunct="1">
                        <a:defRPr sz="6200" b="1" kern="1200">
                          <a:solidFill>
                            <a:schemeClr val="dk1"/>
                          </a:solidFill>
                          <a:latin typeface="Calibri" panose="020F0502020204030204"/>
                        </a:defRPr>
                      </a:lvl7pPr>
                      <a:lvl8pPr marL="11063676" algn="l" defTabSz="1580526" rtl="0" eaLnBrk="1" latinLnBrk="0" hangingPunct="1">
                        <a:defRPr sz="6200" b="1" kern="1200">
                          <a:solidFill>
                            <a:schemeClr val="dk1"/>
                          </a:solidFill>
                          <a:latin typeface="Calibri" panose="020F0502020204030204"/>
                        </a:defRPr>
                      </a:lvl8pPr>
                      <a:lvl9pPr marL="12644201" algn="l" defTabSz="1580526" rtl="0" eaLnBrk="1" latinLnBrk="0" hangingPunct="1">
                        <a:defRPr sz="6200" b="1" kern="1200">
                          <a:solidFill>
                            <a:schemeClr val="dk1"/>
                          </a:solidFill>
                          <a:latin typeface="Calibri" panose="020F0502020204030204"/>
                        </a:defRPr>
                      </a:lvl9pPr>
                    </a:lstStyle>
                    <a:p>
                      <a:pPr algn="ctr"/>
                      <a:r>
                        <a:rPr lang="en-US" sz="800" b="1" dirty="0">
                          <a:latin typeface="Garamond" panose="02020404030301010803" pitchFamily="18" charset="0"/>
                        </a:rPr>
                        <a:t>City Name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lvl1pPr marL="0" algn="l" defTabSz="1580526" rtl="0" eaLnBrk="1" latinLnBrk="0" hangingPunct="1">
                        <a:defRPr sz="6200" b="1" kern="1200">
                          <a:solidFill>
                            <a:schemeClr val="dk1"/>
                          </a:solidFill>
                          <a:latin typeface="Calibri" panose="020F0502020204030204"/>
                        </a:defRPr>
                      </a:lvl1pPr>
                      <a:lvl2pPr marL="1580526" algn="l" defTabSz="1580526" rtl="0" eaLnBrk="1" latinLnBrk="0" hangingPunct="1">
                        <a:defRPr sz="6200" b="1" kern="1200">
                          <a:solidFill>
                            <a:schemeClr val="dk1"/>
                          </a:solidFill>
                          <a:latin typeface="Calibri" panose="020F0502020204030204"/>
                        </a:defRPr>
                      </a:lvl2pPr>
                      <a:lvl3pPr marL="3161050" algn="l" defTabSz="1580526" rtl="0" eaLnBrk="1" latinLnBrk="0" hangingPunct="1">
                        <a:defRPr sz="6200" b="1" kern="1200">
                          <a:solidFill>
                            <a:schemeClr val="dk1"/>
                          </a:solidFill>
                          <a:latin typeface="Calibri" panose="020F0502020204030204"/>
                        </a:defRPr>
                      </a:lvl3pPr>
                      <a:lvl4pPr marL="4741576" algn="l" defTabSz="1580526" rtl="0" eaLnBrk="1" latinLnBrk="0" hangingPunct="1">
                        <a:defRPr sz="6200" b="1" kern="1200">
                          <a:solidFill>
                            <a:schemeClr val="dk1"/>
                          </a:solidFill>
                          <a:latin typeface="Calibri" panose="020F0502020204030204"/>
                        </a:defRPr>
                      </a:lvl4pPr>
                      <a:lvl5pPr marL="6322101" algn="l" defTabSz="1580526" rtl="0" eaLnBrk="1" latinLnBrk="0" hangingPunct="1">
                        <a:defRPr sz="6200" b="1" kern="1200">
                          <a:solidFill>
                            <a:schemeClr val="dk1"/>
                          </a:solidFill>
                          <a:latin typeface="Calibri" panose="020F0502020204030204"/>
                        </a:defRPr>
                      </a:lvl5pPr>
                      <a:lvl6pPr marL="7902626" algn="l" defTabSz="1580526" rtl="0" eaLnBrk="1" latinLnBrk="0" hangingPunct="1">
                        <a:defRPr sz="6200" b="1" kern="1200">
                          <a:solidFill>
                            <a:schemeClr val="dk1"/>
                          </a:solidFill>
                          <a:latin typeface="Calibri" panose="020F0502020204030204"/>
                        </a:defRPr>
                      </a:lvl6pPr>
                      <a:lvl7pPr marL="9483151" algn="l" defTabSz="1580526" rtl="0" eaLnBrk="1" latinLnBrk="0" hangingPunct="1">
                        <a:defRPr sz="6200" b="1" kern="1200">
                          <a:solidFill>
                            <a:schemeClr val="dk1"/>
                          </a:solidFill>
                          <a:latin typeface="Calibri" panose="020F0502020204030204"/>
                        </a:defRPr>
                      </a:lvl7pPr>
                      <a:lvl8pPr marL="11063676" algn="l" defTabSz="1580526" rtl="0" eaLnBrk="1" latinLnBrk="0" hangingPunct="1">
                        <a:defRPr sz="6200" b="1" kern="1200">
                          <a:solidFill>
                            <a:schemeClr val="dk1"/>
                          </a:solidFill>
                          <a:latin typeface="Calibri" panose="020F0502020204030204"/>
                        </a:defRPr>
                      </a:lvl8pPr>
                      <a:lvl9pPr marL="12644201" algn="l" defTabSz="1580526" rtl="0" eaLnBrk="1" latinLnBrk="0" hangingPunct="1">
                        <a:defRPr sz="6200" b="1" kern="1200">
                          <a:solidFill>
                            <a:schemeClr val="dk1"/>
                          </a:solidFill>
                          <a:latin typeface="Calibri" panose="020F0502020204030204"/>
                        </a:defRPr>
                      </a:lvl9pPr>
                    </a:lstStyle>
                    <a:p>
                      <a:pPr algn="ctr"/>
                      <a:r>
                        <a:rPr lang="en-US" sz="800" b="1" dirty="0">
                          <a:latin typeface="Garamond" panose="02020404030301010803" pitchFamily="18" charset="0"/>
                        </a:rPr>
                        <a:t>Last Name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CCFF"/>
                    </a:solidFill>
                  </a:tcPr>
                </a:tc>
                <a:extLst>
                  <a:ext uri="{0D108BD9-81ED-4DB2-BD59-A6C34878D82A}">
                    <a16:rowId xmlns:a16="http://schemas.microsoft.com/office/drawing/2014/main" val="10000"/>
                  </a:ext>
                </a:extLst>
              </a:tr>
              <a:tr h="160992">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1" dirty="0">
                          <a:latin typeface="Garamond" panose="02020404030301010803" pitchFamily="18" charset="0"/>
                        </a:rPr>
                        <a:t>Xbox</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1" dirty="0">
                          <a:latin typeface="Garamond" panose="02020404030301010803" pitchFamily="18" charset="0"/>
                        </a:rPr>
                        <a:t>St. John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1" dirty="0">
                          <a:latin typeface="Garamond" panose="02020404030301010803" pitchFamily="18" charset="0"/>
                        </a:rPr>
                        <a:t>Smith</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1"/>
                  </a:ext>
                </a:extLst>
              </a:tr>
              <a:tr h="160992">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0" dirty="0">
                          <a:solidFill>
                            <a:schemeClr val="tx1"/>
                          </a:solidFill>
                          <a:latin typeface="Garamond" panose="02020404030301010803" pitchFamily="18" charset="0"/>
                        </a:rPr>
                        <a:t>iPhone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0" dirty="0">
                          <a:solidFill>
                            <a:schemeClr val="tx1"/>
                          </a:solidFill>
                          <a:latin typeface="Garamond" panose="02020404030301010803" pitchFamily="18" charset="0"/>
                        </a:rPr>
                        <a:t>Montpellier</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0" dirty="0">
                          <a:solidFill>
                            <a:schemeClr val="tx1"/>
                          </a:solidFill>
                          <a:latin typeface="Garamond" panose="02020404030301010803" pitchFamily="18" charset="0"/>
                        </a:rPr>
                        <a:t>Douglas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extLst>
                  <a:ext uri="{0D108BD9-81ED-4DB2-BD59-A6C34878D82A}">
                    <a16:rowId xmlns:a16="http://schemas.microsoft.com/office/drawing/2014/main" val="10002"/>
                  </a:ext>
                </a:extLst>
              </a:tr>
              <a:tr h="160992">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1" dirty="0">
                          <a:latin typeface="Garamond" panose="02020404030301010803" pitchFamily="18" charset="0"/>
                        </a:rPr>
                        <a:t>Surface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0" dirty="0">
                          <a:latin typeface="Garamond" panose="02020404030301010803" pitchFamily="18" charset="0"/>
                        </a:rPr>
                        <a:t>Redmond</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800" b="0" dirty="0">
                          <a:latin typeface="Garamond" panose="02020404030301010803" pitchFamily="18" charset="0"/>
                        </a:rPr>
                        <a:t>Johnson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extLst>
                  <a:ext uri="{0D108BD9-81ED-4DB2-BD59-A6C34878D82A}">
                    <a16:rowId xmlns:a16="http://schemas.microsoft.com/office/drawing/2014/main" val="10003"/>
                  </a:ext>
                </a:extLst>
              </a:tr>
            </a:tbl>
          </a:graphicData>
        </a:graphic>
      </p:graphicFrame>
      <p:grpSp>
        <p:nvGrpSpPr>
          <p:cNvPr id="173" name="Group 172"/>
          <p:cNvGrpSpPr/>
          <p:nvPr/>
        </p:nvGrpSpPr>
        <p:grpSpPr>
          <a:xfrm>
            <a:off x="6952538" y="3697323"/>
            <a:ext cx="1791269" cy="92327"/>
            <a:chOff x="3884411" y="22593827"/>
            <a:chExt cx="3692304" cy="233896"/>
          </a:xfrm>
        </p:grpSpPr>
        <p:sp>
          <p:nvSpPr>
            <p:cNvPr id="174" name="Rectangle 173"/>
            <p:cNvSpPr/>
            <p:nvPr/>
          </p:nvSpPr>
          <p:spPr>
            <a:xfrm>
              <a:off x="4931371" y="22599123"/>
              <a:ext cx="1282309" cy="228600"/>
            </a:xfrm>
            <a:prstGeom prst="rect">
              <a:avLst/>
            </a:prstGeom>
            <a:solidFill>
              <a:srgbClr val="FFC000"/>
            </a:solidFill>
            <a:ln w="12700" cap="flat" cmpd="sng" algn="ctr">
              <a:solidFill>
                <a:schemeClr val="tx1"/>
              </a:solidFill>
              <a:prstDash val="solid"/>
              <a:miter lim="800000"/>
            </a:ln>
            <a:effectLst/>
          </p:spPr>
          <p:txBody>
            <a:bodyPr lIns="0" rIns="0" rtlCol="0" anchor="ctr"/>
            <a:lstStyle/>
            <a:p>
              <a:pPr algn="ctr" defTabSz="1414051"/>
              <a:r>
                <a:rPr lang="en-US" sz="900" kern="0" dirty="0">
                  <a:solidFill>
                    <a:prstClr val="black"/>
                  </a:solidFill>
                  <a:latin typeface="Helvetica Neue Regular" charset="0"/>
                </a:rPr>
                <a:t>City Name</a:t>
              </a:r>
            </a:p>
          </p:txBody>
        </p:sp>
        <p:sp>
          <p:nvSpPr>
            <p:cNvPr id="175" name="Rectangle 174"/>
            <p:cNvSpPr/>
            <p:nvPr/>
          </p:nvSpPr>
          <p:spPr>
            <a:xfrm>
              <a:off x="6294808" y="22599123"/>
              <a:ext cx="1281907" cy="228600"/>
            </a:xfrm>
            <a:prstGeom prst="rect">
              <a:avLst/>
            </a:prstGeom>
            <a:solidFill>
              <a:srgbClr val="99CCFF"/>
            </a:solidFill>
            <a:ln w="12700" cap="flat" cmpd="sng" algn="ctr">
              <a:solidFill>
                <a:schemeClr val="tx1"/>
              </a:solidFill>
              <a:prstDash val="solid"/>
              <a:miter lim="800000"/>
            </a:ln>
            <a:effectLst/>
          </p:spPr>
          <p:txBody>
            <a:bodyPr lIns="0" rIns="0" rtlCol="0" anchor="ctr"/>
            <a:lstStyle/>
            <a:p>
              <a:pPr algn="ctr" defTabSz="1414051"/>
              <a:r>
                <a:rPr lang="en-US" sz="900" kern="0" dirty="0">
                  <a:solidFill>
                    <a:prstClr val="black"/>
                  </a:solidFill>
                  <a:latin typeface="Helvetica Neue Regular" charset="0"/>
                </a:rPr>
                <a:t>Last Name</a:t>
              </a:r>
            </a:p>
          </p:txBody>
        </p:sp>
        <p:sp>
          <p:nvSpPr>
            <p:cNvPr id="176" name="Rectangle 175"/>
            <p:cNvSpPr/>
            <p:nvPr/>
          </p:nvSpPr>
          <p:spPr>
            <a:xfrm>
              <a:off x="3884411" y="22593827"/>
              <a:ext cx="956395" cy="228600"/>
            </a:xfrm>
            <a:prstGeom prst="rect">
              <a:avLst/>
            </a:prstGeom>
            <a:solidFill>
              <a:srgbClr val="92D050"/>
            </a:solidFill>
            <a:ln w="12700" cap="flat" cmpd="sng" algn="ctr">
              <a:solidFill>
                <a:schemeClr val="tx1"/>
              </a:solidFill>
              <a:prstDash val="solid"/>
              <a:miter lim="800000"/>
            </a:ln>
            <a:effectLst/>
          </p:spPr>
          <p:txBody>
            <a:bodyPr rtlCol="0" anchor="ctr"/>
            <a:lstStyle/>
            <a:p>
              <a:pPr algn="ctr" defTabSz="1414051"/>
              <a:r>
                <a:rPr lang="en-US" sz="800" kern="0" dirty="0">
                  <a:solidFill>
                    <a:prstClr val="black"/>
                  </a:solidFill>
                  <a:latin typeface="Helvetica Neue Regular" charset="0"/>
                </a:rPr>
                <a:t>Name</a:t>
              </a:r>
            </a:p>
          </p:txBody>
        </p:sp>
      </p:grpSp>
      <p:graphicFrame>
        <p:nvGraphicFramePr>
          <p:cNvPr id="185" name="Table 184"/>
          <p:cNvGraphicFramePr>
            <a:graphicFrameLocks noGrp="1"/>
          </p:cNvGraphicFramePr>
          <p:nvPr/>
        </p:nvGraphicFramePr>
        <p:xfrm>
          <a:off x="6956822" y="3799891"/>
          <a:ext cx="459698" cy="411480"/>
        </p:xfrm>
        <a:graphic>
          <a:graphicData uri="http://schemas.openxmlformats.org/drawingml/2006/table">
            <a:tbl>
              <a:tblPr firstRow="1" bandRow="1"/>
              <a:tblGrid>
                <a:gridCol w="459698">
                  <a:extLst>
                    <a:ext uri="{9D8B030D-6E8A-4147-A177-3AD203B41FA5}">
                      <a16:colId xmlns:a16="http://schemas.microsoft.com/office/drawing/2014/main" val="20000"/>
                    </a:ext>
                  </a:extLst>
                </a:gridCol>
              </a:tblGrid>
              <a:tr h="137160">
                <a:tc>
                  <a:txBody>
                    <a:bodyPr/>
                    <a:lstStyle>
                      <a:lvl1pPr marL="0" algn="l" defTabSz="1580526" rtl="0" eaLnBrk="1" latinLnBrk="0" hangingPunct="1">
                        <a:defRPr sz="6200" b="1" kern="1200">
                          <a:solidFill>
                            <a:schemeClr val="dk1"/>
                          </a:solidFill>
                          <a:latin typeface="Calibri" panose="020F0502020204030204"/>
                        </a:defRPr>
                      </a:lvl1pPr>
                      <a:lvl2pPr marL="1580526" algn="l" defTabSz="1580526" rtl="0" eaLnBrk="1" latinLnBrk="0" hangingPunct="1">
                        <a:defRPr sz="6200" b="1" kern="1200">
                          <a:solidFill>
                            <a:schemeClr val="dk1"/>
                          </a:solidFill>
                          <a:latin typeface="Calibri" panose="020F0502020204030204"/>
                        </a:defRPr>
                      </a:lvl2pPr>
                      <a:lvl3pPr marL="3161050" algn="l" defTabSz="1580526" rtl="0" eaLnBrk="1" latinLnBrk="0" hangingPunct="1">
                        <a:defRPr sz="6200" b="1" kern="1200">
                          <a:solidFill>
                            <a:schemeClr val="dk1"/>
                          </a:solidFill>
                          <a:latin typeface="Calibri" panose="020F0502020204030204"/>
                        </a:defRPr>
                      </a:lvl3pPr>
                      <a:lvl4pPr marL="4741576" algn="l" defTabSz="1580526" rtl="0" eaLnBrk="1" latinLnBrk="0" hangingPunct="1">
                        <a:defRPr sz="6200" b="1" kern="1200">
                          <a:solidFill>
                            <a:schemeClr val="dk1"/>
                          </a:solidFill>
                          <a:latin typeface="Calibri" panose="020F0502020204030204"/>
                        </a:defRPr>
                      </a:lvl4pPr>
                      <a:lvl5pPr marL="6322101" algn="l" defTabSz="1580526" rtl="0" eaLnBrk="1" latinLnBrk="0" hangingPunct="1">
                        <a:defRPr sz="6200" b="1" kern="1200">
                          <a:solidFill>
                            <a:schemeClr val="dk1"/>
                          </a:solidFill>
                          <a:latin typeface="Calibri" panose="020F0502020204030204"/>
                        </a:defRPr>
                      </a:lvl5pPr>
                      <a:lvl6pPr marL="7902626" algn="l" defTabSz="1580526" rtl="0" eaLnBrk="1" latinLnBrk="0" hangingPunct="1">
                        <a:defRPr sz="6200" b="1" kern="1200">
                          <a:solidFill>
                            <a:schemeClr val="dk1"/>
                          </a:solidFill>
                          <a:latin typeface="Calibri" panose="020F0502020204030204"/>
                        </a:defRPr>
                      </a:lvl6pPr>
                      <a:lvl7pPr marL="9483151" algn="l" defTabSz="1580526" rtl="0" eaLnBrk="1" latinLnBrk="0" hangingPunct="1">
                        <a:defRPr sz="6200" b="1" kern="1200">
                          <a:solidFill>
                            <a:schemeClr val="dk1"/>
                          </a:solidFill>
                          <a:latin typeface="Calibri" panose="020F0502020204030204"/>
                        </a:defRPr>
                      </a:lvl7pPr>
                      <a:lvl8pPr marL="11063676" algn="l" defTabSz="1580526" rtl="0" eaLnBrk="1" latinLnBrk="0" hangingPunct="1">
                        <a:defRPr sz="6200" b="1" kern="1200">
                          <a:solidFill>
                            <a:schemeClr val="dk1"/>
                          </a:solidFill>
                          <a:latin typeface="Calibri" panose="020F0502020204030204"/>
                        </a:defRPr>
                      </a:lvl8pPr>
                      <a:lvl9pPr marL="12644201" algn="l" defTabSz="1580526" rtl="0" eaLnBrk="1" latinLnBrk="0" hangingPunct="1">
                        <a:defRPr sz="6200" b="1" kern="1200">
                          <a:solidFill>
                            <a:schemeClr val="dk1"/>
                          </a:solidFill>
                          <a:latin typeface="Calibri" panose="020F0502020204030204"/>
                        </a:defRPr>
                      </a:lvl9pPr>
                    </a:lstStyle>
                    <a:p>
                      <a:pPr algn="ctr"/>
                      <a:r>
                        <a:rPr lang="en-US" sz="900" b="0" i="0" dirty="0">
                          <a:latin typeface="Helvetica Neue Regular" charset="0"/>
                        </a:rPr>
                        <a:t>Xbox</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137160">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900" b="0" i="0" dirty="0">
                          <a:latin typeface="Helvetica Neue Regular" charset="0"/>
                        </a:rPr>
                        <a:t>iPhone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extLst>
                  <a:ext uri="{0D108BD9-81ED-4DB2-BD59-A6C34878D82A}">
                    <a16:rowId xmlns:a16="http://schemas.microsoft.com/office/drawing/2014/main" val="10001"/>
                  </a:ext>
                </a:extLst>
              </a:tr>
              <a:tr h="137160">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900" b="0" i="0" dirty="0">
                          <a:latin typeface="Helvetica Neue Regular" charset="0"/>
                        </a:rPr>
                        <a:t>Surface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bl>
          </a:graphicData>
        </a:graphic>
      </p:graphicFrame>
      <p:graphicFrame>
        <p:nvGraphicFramePr>
          <p:cNvPr id="186" name="Table 185"/>
          <p:cNvGraphicFramePr>
            <a:graphicFrameLocks noGrp="1"/>
          </p:cNvGraphicFramePr>
          <p:nvPr/>
        </p:nvGraphicFramePr>
        <p:xfrm>
          <a:off x="7460456" y="3800226"/>
          <a:ext cx="621483" cy="411480"/>
        </p:xfrm>
        <a:graphic>
          <a:graphicData uri="http://schemas.openxmlformats.org/drawingml/2006/table">
            <a:tbl>
              <a:tblPr firstRow="1" bandRow="1"/>
              <a:tblGrid>
                <a:gridCol w="621483">
                  <a:extLst>
                    <a:ext uri="{9D8B030D-6E8A-4147-A177-3AD203B41FA5}">
                      <a16:colId xmlns:a16="http://schemas.microsoft.com/office/drawing/2014/main" val="20000"/>
                    </a:ext>
                  </a:extLst>
                </a:gridCol>
              </a:tblGrid>
              <a:tr h="137160">
                <a:tc>
                  <a:txBody>
                    <a:bodyPr/>
                    <a:lstStyle>
                      <a:lvl1pPr marL="0" algn="l" defTabSz="1580526" rtl="0" eaLnBrk="1" latinLnBrk="0" hangingPunct="1">
                        <a:defRPr sz="6200" b="1" kern="1200">
                          <a:solidFill>
                            <a:schemeClr val="dk1"/>
                          </a:solidFill>
                          <a:latin typeface="Calibri" panose="020F0502020204030204"/>
                        </a:defRPr>
                      </a:lvl1pPr>
                      <a:lvl2pPr marL="1580526" algn="l" defTabSz="1580526" rtl="0" eaLnBrk="1" latinLnBrk="0" hangingPunct="1">
                        <a:defRPr sz="6200" b="1" kern="1200">
                          <a:solidFill>
                            <a:schemeClr val="dk1"/>
                          </a:solidFill>
                          <a:latin typeface="Calibri" panose="020F0502020204030204"/>
                        </a:defRPr>
                      </a:lvl2pPr>
                      <a:lvl3pPr marL="3161050" algn="l" defTabSz="1580526" rtl="0" eaLnBrk="1" latinLnBrk="0" hangingPunct="1">
                        <a:defRPr sz="6200" b="1" kern="1200">
                          <a:solidFill>
                            <a:schemeClr val="dk1"/>
                          </a:solidFill>
                          <a:latin typeface="Calibri" panose="020F0502020204030204"/>
                        </a:defRPr>
                      </a:lvl3pPr>
                      <a:lvl4pPr marL="4741576" algn="l" defTabSz="1580526" rtl="0" eaLnBrk="1" latinLnBrk="0" hangingPunct="1">
                        <a:defRPr sz="6200" b="1" kern="1200">
                          <a:solidFill>
                            <a:schemeClr val="dk1"/>
                          </a:solidFill>
                          <a:latin typeface="Calibri" panose="020F0502020204030204"/>
                        </a:defRPr>
                      </a:lvl4pPr>
                      <a:lvl5pPr marL="6322101" algn="l" defTabSz="1580526" rtl="0" eaLnBrk="1" latinLnBrk="0" hangingPunct="1">
                        <a:defRPr sz="6200" b="1" kern="1200">
                          <a:solidFill>
                            <a:schemeClr val="dk1"/>
                          </a:solidFill>
                          <a:latin typeface="Calibri" panose="020F0502020204030204"/>
                        </a:defRPr>
                      </a:lvl5pPr>
                      <a:lvl6pPr marL="7902626" algn="l" defTabSz="1580526" rtl="0" eaLnBrk="1" latinLnBrk="0" hangingPunct="1">
                        <a:defRPr sz="6200" b="1" kern="1200">
                          <a:solidFill>
                            <a:schemeClr val="dk1"/>
                          </a:solidFill>
                          <a:latin typeface="Calibri" panose="020F0502020204030204"/>
                        </a:defRPr>
                      </a:lvl6pPr>
                      <a:lvl7pPr marL="9483151" algn="l" defTabSz="1580526" rtl="0" eaLnBrk="1" latinLnBrk="0" hangingPunct="1">
                        <a:defRPr sz="6200" b="1" kern="1200">
                          <a:solidFill>
                            <a:schemeClr val="dk1"/>
                          </a:solidFill>
                          <a:latin typeface="Calibri" panose="020F0502020204030204"/>
                        </a:defRPr>
                      </a:lvl7pPr>
                      <a:lvl8pPr marL="11063676" algn="l" defTabSz="1580526" rtl="0" eaLnBrk="1" latinLnBrk="0" hangingPunct="1">
                        <a:defRPr sz="6200" b="1" kern="1200">
                          <a:solidFill>
                            <a:schemeClr val="dk1"/>
                          </a:solidFill>
                          <a:latin typeface="Calibri" panose="020F0502020204030204"/>
                        </a:defRPr>
                      </a:lvl8pPr>
                      <a:lvl9pPr marL="12644201" algn="l" defTabSz="1580526" rtl="0" eaLnBrk="1" latinLnBrk="0" hangingPunct="1">
                        <a:defRPr sz="6200" b="1" kern="1200">
                          <a:solidFill>
                            <a:schemeClr val="dk1"/>
                          </a:solidFill>
                          <a:latin typeface="Calibri" panose="020F0502020204030204"/>
                        </a:defRPr>
                      </a:lvl9pPr>
                    </a:lstStyle>
                    <a:p>
                      <a:pPr algn="ctr"/>
                      <a:r>
                        <a:rPr lang="en-US" sz="900" b="0" i="0" dirty="0">
                          <a:solidFill>
                            <a:schemeClr val="dk1"/>
                          </a:solidFill>
                          <a:latin typeface="Helvetica Neue Regular" charset="0"/>
                        </a:rPr>
                        <a:t>St.</a:t>
                      </a:r>
                      <a:r>
                        <a:rPr lang="en-US" sz="900" b="0" i="0" baseline="0" dirty="0">
                          <a:solidFill>
                            <a:schemeClr val="dk1"/>
                          </a:solidFill>
                          <a:latin typeface="Helvetica Neue Regular" charset="0"/>
                        </a:rPr>
                        <a:t> John</a:t>
                      </a:r>
                      <a:endParaRPr lang="en-US" sz="900" b="0" i="0" dirty="0">
                        <a:solidFill>
                          <a:schemeClr val="tx1"/>
                        </a:solidFill>
                        <a:latin typeface="Helvetica Neue Regular"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137160">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900" b="0" i="0" dirty="0">
                          <a:solidFill>
                            <a:schemeClr val="dk1"/>
                          </a:solidFill>
                          <a:latin typeface="Helvetica Neue Regular" charset="0"/>
                        </a:rPr>
                        <a:t>Montpellier</a:t>
                      </a:r>
                      <a:endParaRPr lang="en-US" sz="900" b="0" i="0" dirty="0">
                        <a:solidFill>
                          <a:schemeClr val="tx1"/>
                        </a:solidFill>
                        <a:latin typeface="Helvetica Neue Regular"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extLst>
                  <a:ext uri="{0D108BD9-81ED-4DB2-BD59-A6C34878D82A}">
                    <a16:rowId xmlns:a16="http://schemas.microsoft.com/office/drawing/2014/main" val="10001"/>
                  </a:ext>
                </a:extLst>
              </a:tr>
              <a:tr h="137160">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900" b="0" i="0" dirty="0">
                          <a:latin typeface="Helvetica Neue Regular" charset="0"/>
                        </a:rPr>
                        <a:t>Redmond</a:t>
                      </a:r>
                      <a:endParaRPr lang="en-US" sz="900" b="0" i="0" dirty="0">
                        <a:solidFill>
                          <a:schemeClr val="tx1"/>
                        </a:solidFill>
                        <a:latin typeface="Helvetica Neue Regular"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extLst>
                  <a:ext uri="{0D108BD9-81ED-4DB2-BD59-A6C34878D82A}">
                    <a16:rowId xmlns:a16="http://schemas.microsoft.com/office/drawing/2014/main" val="10002"/>
                  </a:ext>
                </a:extLst>
              </a:tr>
            </a:tbl>
          </a:graphicData>
        </a:graphic>
      </p:graphicFrame>
      <p:graphicFrame>
        <p:nvGraphicFramePr>
          <p:cNvPr id="187" name="Table 186"/>
          <p:cNvGraphicFramePr>
            <a:graphicFrameLocks noGrp="1"/>
          </p:cNvGraphicFramePr>
          <p:nvPr/>
        </p:nvGraphicFramePr>
        <p:xfrm>
          <a:off x="8134472" y="3809792"/>
          <a:ext cx="605398" cy="411480"/>
        </p:xfrm>
        <a:graphic>
          <a:graphicData uri="http://schemas.openxmlformats.org/drawingml/2006/table">
            <a:tbl>
              <a:tblPr firstRow="1" bandRow="1"/>
              <a:tblGrid>
                <a:gridCol w="605398">
                  <a:extLst>
                    <a:ext uri="{9D8B030D-6E8A-4147-A177-3AD203B41FA5}">
                      <a16:colId xmlns:a16="http://schemas.microsoft.com/office/drawing/2014/main" val="20000"/>
                    </a:ext>
                  </a:extLst>
                </a:gridCol>
              </a:tblGrid>
              <a:tr h="137160">
                <a:tc>
                  <a:txBody>
                    <a:bodyPr/>
                    <a:lstStyle>
                      <a:lvl1pPr marL="0" algn="l" defTabSz="1580526" rtl="0" eaLnBrk="1" latinLnBrk="0" hangingPunct="1">
                        <a:defRPr sz="6200" b="1" kern="1200">
                          <a:solidFill>
                            <a:schemeClr val="dk1"/>
                          </a:solidFill>
                          <a:latin typeface="Calibri" panose="020F0502020204030204"/>
                        </a:defRPr>
                      </a:lvl1pPr>
                      <a:lvl2pPr marL="1580526" algn="l" defTabSz="1580526" rtl="0" eaLnBrk="1" latinLnBrk="0" hangingPunct="1">
                        <a:defRPr sz="6200" b="1" kern="1200">
                          <a:solidFill>
                            <a:schemeClr val="dk1"/>
                          </a:solidFill>
                          <a:latin typeface="Calibri" panose="020F0502020204030204"/>
                        </a:defRPr>
                      </a:lvl2pPr>
                      <a:lvl3pPr marL="3161050" algn="l" defTabSz="1580526" rtl="0" eaLnBrk="1" latinLnBrk="0" hangingPunct="1">
                        <a:defRPr sz="6200" b="1" kern="1200">
                          <a:solidFill>
                            <a:schemeClr val="dk1"/>
                          </a:solidFill>
                          <a:latin typeface="Calibri" panose="020F0502020204030204"/>
                        </a:defRPr>
                      </a:lvl3pPr>
                      <a:lvl4pPr marL="4741576" algn="l" defTabSz="1580526" rtl="0" eaLnBrk="1" latinLnBrk="0" hangingPunct="1">
                        <a:defRPr sz="6200" b="1" kern="1200">
                          <a:solidFill>
                            <a:schemeClr val="dk1"/>
                          </a:solidFill>
                          <a:latin typeface="Calibri" panose="020F0502020204030204"/>
                        </a:defRPr>
                      </a:lvl4pPr>
                      <a:lvl5pPr marL="6322101" algn="l" defTabSz="1580526" rtl="0" eaLnBrk="1" latinLnBrk="0" hangingPunct="1">
                        <a:defRPr sz="6200" b="1" kern="1200">
                          <a:solidFill>
                            <a:schemeClr val="dk1"/>
                          </a:solidFill>
                          <a:latin typeface="Calibri" panose="020F0502020204030204"/>
                        </a:defRPr>
                      </a:lvl5pPr>
                      <a:lvl6pPr marL="7902626" algn="l" defTabSz="1580526" rtl="0" eaLnBrk="1" latinLnBrk="0" hangingPunct="1">
                        <a:defRPr sz="6200" b="1" kern="1200">
                          <a:solidFill>
                            <a:schemeClr val="dk1"/>
                          </a:solidFill>
                          <a:latin typeface="Calibri" panose="020F0502020204030204"/>
                        </a:defRPr>
                      </a:lvl6pPr>
                      <a:lvl7pPr marL="9483151" algn="l" defTabSz="1580526" rtl="0" eaLnBrk="1" latinLnBrk="0" hangingPunct="1">
                        <a:defRPr sz="6200" b="1" kern="1200">
                          <a:solidFill>
                            <a:schemeClr val="dk1"/>
                          </a:solidFill>
                          <a:latin typeface="Calibri" panose="020F0502020204030204"/>
                        </a:defRPr>
                      </a:lvl7pPr>
                      <a:lvl8pPr marL="11063676" algn="l" defTabSz="1580526" rtl="0" eaLnBrk="1" latinLnBrk="0" hangingPunct="1">
                        <a:defRPr sz="6200" b="1" kern="1200">
                          <a:solidFill>
                            <a:schemeClr val="dk1"/>
                          </a:solidFill>
                          <a:latin typeface="Calibri" panose="020F0502020204030204"/>
                        </a:defRPr>
                      </a:lvl8pPr>
                      <a:lvl9pPr marL="12644201" algn="l" defTabSz="1580526" rtl="0" eaLnBrk="1" latinLnBrk="0" hangingPunct="1">
                        <a:defRPr sz="6200" b="1" kern="1200">
                          <a:solidFill>
                            <a:schemeClr val="dk1"/>
                          </a:solidFill>
                          <a:latin typeface="Calibri" panose="020F0502020204030204"/>
                        </a:defRPr>
                      </a:lvl9pPr>
                    </a:lstStyle>
                    <a:p>
                      <a:pPr algn="ctr"/>
                      <a:r>
                        <a:rPr lang="en-US" sz="900" b="0" i="0" dirty="0">
                          <a:latin typeface="Helvetica Neue Regular" charset="0"/>
                        </a:rPr>
                        <a:t>Smith</a:t>
                      </a:r>
                      <a:endParaRPr lang="en-US" sz="900" b="0" i="0" dirty="0">
                        <a:solidFill>
                          <a:schemeClr val="tx1"/>
                        </a:solidFill>
                        <a:latin typeface="Helvetica Neue Regular"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137160">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900" b="0" i="0" dirty="0">
                          <a:latin typeface="Helvetica Neue Regular" charset="0"/>
                        </a:rPr>
                        <a:t>Johnson</a:t>
                      </a:r>
                      <a:endParaRPr lang="en-US" sz="900" b="0" i="0" dirty="0">
                        <a:solidFill>
                          <a:schemeClr val="tx1"/>
                        </a:solidFill>
                        <a:latin typeface="Helvetica Neue Regular"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extLst>
                  <a:ext uri="{0D108BD9-81ED-4DB2-BD59-A6C34878D82A}">
                    <a16:rowId xmlns:a16="http://schemas.microsoft.com/office/drawing/2014/main" val="10001"/>
                  </a:ext>
                </a:extLst>
              </a:tr>
              <a:tr h="137160">
                <a:tc>
                  <a:txBody>
                    <a:bodyPr/>
                    <a:lstStyle>
                      <a:lvl1pPr marL="0" algn="l" defTabSz="1580526" rtl="0" eaLnBrk="1" latinLnBrk="0" hangingPunct="1">
                        <a:defRPr sz="6200" kern="1200">
                          <a:solidFill>
                            <a:schemeClr val="dk1"/>
                          </a:solidFill>
                          <a:latin typeface="Calibri" panose="020F0502020204030204"/>
                        </a:defRPr>
                      </a:lvl1pPr>
                      <a:lvl2pPr marL="1580526" algn="l" defTabSz="1580526" rtl="0" eaLnBrk="1" latinLnBrk="0" hangingPunct="1">
                        <a:defRPr sz="6200" kern="1200">
                          <a:solidFill>
                            <a:schemeClr val="dk1"/>
                          </a:solidFill>
                          <a:latin typeface="Calibri" panose="020F0502020204030204"/>
                        </a:defRPr>
                      </a:lvl2pPr>
                      <a:lvl3pPr marL="3161050" algn="l" defTabSz="1580526" rtl="0" eaLnBrk="1" latinLnBrk="0" hangingPunct="1">
                        <a:defRPr sz="6200" kern="1200">
                          <a:solidFill>
                            <a:schemeClr val="dk1"/>
                          </a:solidFill>
                          <a:latin typeface="Calibri" panose="020F0502020204030204"/>
                        </a:defRPr>
                      </a:lvl3pPr>
                      <a:lvl4pPr marL="4741576" algn="l" defTabSz="1580526" rtl="0" eaLnBrk="1" latinLnBrk="0" hangingPunct="1">
                        <a:defRPr sz="6200" kern="1200">
                          <a:solidFill>
                            <a:schemeClr val="dk1"/>
                          </a:solidFill>
                          <a:latin typeface="Calibri" panose="020F0502020204030204"/>
                        </a:defRPr>
                      </a:lvl4pPr>
                      <a:lvl5pPr marL="6322101" algn="l" defTabSz="1580526" rtl="0" eaLnBrk="1" latinLnBrk="0" hangingPunct="1">
                        <a:defRPr sz="6200" kern="1200">
                          <a:solidFill>
                            <a:schemeClr val="dk1"/>
                          </a:solidFill>
                          <a:latin typeface="Calibri" panose="020F0502020204030204"/>
                        </a:defRPr>
                      </a:lvl5pPr>
                      <a:lvl6pPr marL="7902626" algn="l" defTabSz="1580526" rtl="0" eaLnBrk="1" latinLnBrk="0" hangingPunct="1">
                        <a:defRPr sz="6200" kern="1200">
                          <a:solidFill>
                            <a:schemeClr val="dk1"/>
                          </a:solidFill>
                          <a:latin typeface="Calibri" panose="020F0502020204030204"/>
                        </a:defRPr>
                      </a:lvl6pPr>
                      <a:lvl7pPr marL="9483151" algn="l" defTabSz="1580526" rtl="0" eaLnBrk="1" latinLnBrk="0" hangingPunct="1">
                        <a:defRPr sz="6200" kern="1200">
                          <a:solidFill>
                            <a:schemeClr val="dk1"/>
                          </a:solidFill>
                          <a:latin typeface="Calibri" panose="020F0502020204030204"/>
                        </a:defRPr>
                      </a:lvl7pPr>
                      <a:lvl8pPr marL="11063676" algn="l" defTabSz="1580526" rtl="0" eaLnBrk="1" latinLnBrk="0" hangingPunct="1">
                        <a:defRPr sz="6200" kern="1200">
                          <a:solidFill>
                            <a:schemeClr val="dk1"/>
                          </a:solidFill>
                          <a:latin typeface="Calibri" panose="020F0502020204030204"/>
                        </a:defRPr>
                      </a:lvl8pPr>
                      <a:lvl9pPr marL="12644201" algn="l" defTabSz="1580526" rtl="0" eaLnBrk="1" latinLnBrk="0" hangingPunct="1">
                        <a:defRPr sz="6200" kern="1200">
                          <a:solidFill>
                            <a:schemeClr val="dk1"/>
                          </a:solidFill>
                          <a:latin typeface="Calibri" panose="020F0502020204030204"/>
                        </a:defRPr>
                      </a:lvl9pPr>
                    </a:lstStyle>
                    <a:p>
                      <a:pPr algn="ctr"/>
                      <a:r>
                        <a:rPr lang="en-US" sz="900" b="0" i="0" dirty="0">
                          <a:latin typeface="Helvetica Neue Regular" charset="0"/>
                        </a:rPr>
                        <a:t>Douglas</a:t>
                      </a:r>
                      <a:endParaRPr lang="en-US" sz="900" b="0" i="0" dirty="0">
                        <a:solidFill>
                          <a:schemeClr val="tx1"/>
                        </a:solidFill>
                        <a:latin typeface="Helvetica Neue Regular"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CDCD"/>
                    </a:solidFill>
                  </a:tcPr>
                </a:tc>
                <a:extLst>
                  <a:ext uri="{0D108BD9-81ED-4DB2-BD59-A6C34878D82A}">
                    <a16:rowId xmlns:a16="http://schemas.microsoft.com/office/drawing/2014/main" val="10002"/>
                  </a:ext>
                </a:extLst>
              </a:tr>
            </a:tbl>
          </a:graphicData>
        </a:graphic>
      </p:graphicFrame>
      <p:grpSp>
        <p:nvGrpSpPr>
          <p:cNvPr id="189" name="Group 188"/>
          <p:cNvGrpSpPr/>
          <p:nvPr/>
        </p:nvGrpSpPr>
        <p:grpSpPr>
          <a:xfrm>
            <a:off x="7150869" y="3258945"/>
            <a:ext cx="1312760" cy="457952"/>
            <a:chOff x="9344661" y="646225"/>
            <a:chExt cx="1750347" cy="610602"/>
          </a:xfrm>
        </p:grpSpPr>
        <p:grpSp>
          <p:nvGrpSpPr>
            <p:cNvPr id="190" name="Group 189"/>
            <p:cNvGrpSpPr/>
            <p:nvPr/>
          </p:nvGrpSpPr>
          <p:grpSpPr>
            <a:xfrm>
              <a:off x="9408668" y="646225"/>
              <a:ext cx="1686340" cy="482592"/>
              <a:chOff x="10050346" y="4384490"/>
              <a:chExt cx="1686340" cy="758413"/>
            </a:xfrm>
          </p:grpSpPr>
          <p:grpSp>
            <p:nvGrpSpPr>
              <p:cNvPr id="194" name="Group 193"/>
              <p:cNvGrpSpPr/>
              <p:nvPr/>
            </p:nvGrpSpPr>
            <p:grpSpPr>
              <a:xfrm>
                <a:off x="10050346" y="4384490"/>
                <a:ext cx="1686340" cy="476579"/>
                <a:chOff x="8108763" y="1121476"/>
                <a:chExt cx="1682249" cy="610541"/>
              </a:xfrm>
            </p:grpSpPr>
            <p:sp>
              <p:nvSpPr>
                <p:cNvPr id="197" name="Rectangle 196"/>
                <p:cNvSpPr/>
                <p:nvPr/>
              </p:nvSpPr>
              <p:spPr>
                <a:xfrm>
                  <a:off x="8612130" y="1121476"/>
                  <a:ext cx="545958" cy="219392"/>
                </a:xfrm>
                <a:prstGeom prst="rect">
                  <a:avLst/>
                </a:prstGeom>
                <a:ln w="9525"/>
              </p:spPr>
              <p:style>
                <a:lnRef idx="2">
                  <a:schemeClr val="accent1"/>
                </a:lnRef>
                <a:fillRef idx="1">
                  <a:schemeClr val="lt1"/>
                </a:fillRef>
                <a:effectRef idx="0">
                  <a:schemeClr val="accent1"/>
                </a:effectRef>
                <a:fontRef idx="minor">
                  <a:schemeClr val="dk1"/>
                </a:fontRef>
              </p:style>
              <p:txBody>
                <a:bodyPr rtlCol="0" anchor="ctr"/>
                <a:lstStyle/>
                <a:p>
                  <a:pPr algn="ctr"/>
                  <a:r>
                    <a:rPr lang="en-US" sz="700" dirty="0">
                      <a:solidFill>
                        <a:schemeClr val="tx1"/>
                      </a:solidFill>
                      <a:latin typeface="Helvetica Neue Regular" charset="0"/>
                    </a:rPr>
                    <a:t>Sales</a:t>
                  </a:r>
                </a:p>
              </p:txBody>
            </p:sp>
            <p:sp>
              <p:nvSpPr>
                <p:cNvPr id="198" name="Rectangle 197"/>
                <p:cNvSpPr/>
                <p:nvPr/>
              </p:nvSpPr>
              <p:spPr>
                <a:xfrm>
                  <a:off x="8108763" y="1503808"/>
                  <a:ext cx="755873" cy="227889"/>
                </a:xfrm>
                <a:prstGeom prst="rect">
                  <a:avLst/>
                </a:prstGeom>
                <a:ln w="9525"/>
              </p:spPr>
              <p:style>
                <a:lnRef idx="2">
                  <a:schemeClr val="accent1"/>
                </a:lnRef>
                <a:fillRef idx="1">
                  <a:schemeClr val="lt1"/>
                </a:fillRef>
                <a:effectRef idx="0">
                  <a:schemeClr val="accent1"/>
                </a:effectRef>
                <a:fontRef idx="minor">
                  <a:schemeClr val="dk1"/>
                </a:fontRef>
              </p:style>
              <p:txBody>
                <a:bodyPr rtlCol="0" anchor="ctr"/>
                <a:lstStyle/>
                <a:p>
                  <a:pPr algn="ctr"/>
                  <a:r>
                    <a:rPr lang="en-US" sz="700" dirty="0">
                      <a:solidFill>
                        <a:schemeClr val="tx1"/>
                      </a:solidFill>
                      <a:latin typeface="Helvetica Neue Regular" charset="0"/>
                    </a:rPr>
                    <a:t>Products</a:t>
                  </a:r>
                </a:p>
              </p:txBody>
            </p:sp>
            <p:sp>
              <p:nvSpPr>
                <p:cNvPr id="199" name="Rectangle 198"/>
                <p:cNvSpPr/>
                <p:nvPr/>
              </p:nvSpPr>
              <p:spPr>
                <a:xfrm>
                  <a:off x="8924795" y="1503417"/>
                  <a:ext cx="866217" cy="228600"/>
                </a:xfrm>
                <a:prstGeom prst="rect">
                  <a:avLst/>
                </a:prstGeom>
                <a:ln w="9525"/>
              </p:spPr>
              <p:style>
                <a:lnRef idx="2">
                  <a:schemeClr val="accent1"/>
                </a:lnRef>
                <a:fillRef idx="1">
                  <a:schemeClr val="lt1"/>
                </a:fillRef>
                <a:effectRef idx="0">
                  <a:schemeClr val="accent1"/>
                </a:effectRef>
                <a:fontRef idx="minor">
                  <a:schemeClr val="dk1"/>
                </a:fontRef>
              </p:style>
              <p:txBody>
                <a:bodyPr rtlCol="0" anchor="ctr"/>
                <a:lstStyle/>
                <a:p>
                  <a:pPr algn="ctr"/>
                  <a:r>
                    <a:rPr lang="en-US" sz="700" dirty="0">
                      <a:solidFill>
                        <a:schemeClr val="tx1"/>
                      </a:solidFill>
                      <a:latin typeface="Helvetica Neue Regular" charset="0"/>
                    </a:rPr>
                    <a:t>Customers</a:t>
                  </a:r>
                </a:p>
              </p:txBody>
            </p:sp>
            <p:cxnSp>
              <p:nvCxnSpPr>
                <p:cNvPr id="200" name="Straight Arrow Connector 199"/>
                <p:cNvCxnSpPr>
                  <a:stCxn id="197" idx="2"/>
                  <a:endCxn id="198" idx="0"/>
                </p:cNvCxnSpPr>
                <p:nvPr/>
              </p:nvCxnSpPr>
              <p:spPr>
                <a:xfrm flipH="1">
                  <a:off x="8486700" y="1340869"/>
                  <a:ext cx="398409" cy="162939"/>
                </a:xfrm>
                <a:prstGeom prst="straightConnector1">
                  <a:avLst/>
                </a:prstGeom>
                <a:ln w="9525">
                  <a:tailEnd type="triangle"/>
                </a:ln>
              </p:spPr>
              <p:style>
                <a:lnRef idx="2">
                  <a:schemeClr val="accent1"/>
                </a:lnRef>
                <a:fillRef idx="1">
                  <a:schemeClr val="lt1"/>
                </a:fillRef>
                <a:effectRef idx="0">
                  <a:schemeClr val="accent1"/>
                </a:effectRef>
                <a:fontRef idx="minor">
                  <a:schemeClr val="dk1"/>
                </a:fontRef>
              </p:style>
            </p:cxnSp>
            <p:cxnSp>
              <p:nvCxnSpPr>
                <p:cNvPr id="201" name="Straight Arrow Connector 200"/>
                <p:cNvCxnSpPr>
                  <a:stCxn id="197" idx="2"/>
                  <a:endCxn id="199" idx="0"/>
                </p:cNvCxnSpPr>
                <p:nvPr/>
              </p:nvCxnSpPr>
              <p:spPr>
                <a:xfrm>
                  <a:off x="8885109" y="1340869"/>
                  <a:ext cx="472794" cy="162548"/>
                </a:xfrm>
                <a:prstGeom prst="straightConnector1">
                  <a:avLst/>
                </a:prstGeom>
                <a:ln w="9525">
                  <a:tailEnd type="triangle"/>
                </a:ln>
              </p:spPr>
              <p:style>
                <a:lnRef idx="2">
                  <a:schemeClr val="accent1"/>
                </a:lnRef>
                <a:fillRef idx="1">
                  <a:schemeClr val="lt1"/>
                </a:fillRef>
                <a:effectRef idx="0">
                  <a:schemeClr val="accent1"/>
                </a:effectRef>
                <a:fontRef idx="minor">
                  <a:schemeClr val="dk1"/>
                </a:fontRef>
              </p:style>
            </p:cxnSp>
          </p:grpSp>
          <p:cxnSp>
            <p:nvCxnSpPr>
              <p:cNvPr id="195" name="Straight Arrow Connector 194"/>
              <p:cNvCxnSpPr>
                <a:stCxn id="199" idx="2"/>
                <a:endCxn id="196" idx="0"/>
              </p:cNvCxnSpPr>
              <p:nvPr/>
            </p:nvCxnSpPr>
            <p:spPr>
              <a:xfrm flipH="1">
                <a:off x="10884036" y="4861069"/>
                <a:ext cx="418488" cy="110580"/>
              </a:xfrm>
              <a:prstGeom prst="straightConnector1">
                <a:avLst/>
              </a:prstGeom>
              <a:ln w="9525">
                <a:tailEnd type="triangle"/>
              </a:ln>
            </p:spPr>
            <p:style>
              <a:lnRef idx="2">
                <a:schemeClr val="accent1"/>
              </a:lnRef>
              <a:fillRef idx="1">
                <a:schemeClr val="lt1"/>
              </a:fillRef>
              <a:effectRef idx="0">
                <a:schemeClr val="accent1"/>
              </a:effectRef>
              <a:fontRef idx="minor">
                <a:schemeClr val="dk1"/>
              </a:fontRef>
            </p:style>
          </p:cxnSp>
          <p:sp>
            <p:nvSpPr>
              <p:cNvPr id="196" name="Rectangle 195"/>
              <p:cNvSpPr/>
              <p:nvPr/>
            </p:nvSpPr>
            <p:spPr>
              <a:xfrm>
                <a:off x="10610393" y="4971649"/>
                <a:ext cx="547286" cy="171254"/>
              </a:xfrm>
              <a:prstGeom prst="rect">
                <a:avLst/>
              </a:prstGeom>
              <a:ln w="9525"/>
            </p:spPr>
            <p:style>
              <a:lnRef idx="2">
                <a:schemeClr val="accent1"/>
              </a:lnRef>
              <a:fillRef idx="1">
                <a:schemeClr val="lt1"/>
              </a:fillRef>
              <a:effectRef idx="0">
                <a:schemeClr val="accent1"/>
              </a:effectRef>
              <a:fontRef idx="minor">
                <a:schemeClr val="dk1"/>
              </a:fontRef>
            </p:style>
            <p:txBody>
              <a:bodyPr rtlCol="0" anchor="ctr"/>
              <a:lstStyle/>
              <a:p>
                <a:pPr algn="ctr"/>
                <a:r>
                  <a:rPr lang="en-US" sz="700" dirty="0">
                    <a:solidFill>
                      <a:schemeClr val="tx1"/>
                    </a:solidFill>
                    <a:latin typeface="Helvetica Neue Regular" charset="0"/>
                  </a:rPr>
                  <a:t>City</a:t>
                </a:r>
              </a:p>
            </p:txBody>
          </p:sp>
        </p:grpSp>
        <p:cxnSp>
          <p:nvCxnSpPr>
            <p:cNvPr id="191" name="Straight Arrow Connector 190"/>
            <p:cNvCxnSpPr>
              <a:stCxn id="198" idx="2"/>
            </p:cNvCxnSpPr>
            <p:nvPr/>
          </p:nvCxnSpPr>
          <p:spPr>
            <a:xfrm flipH="1">
              <a:off x="9344661" y="949324"/>
              <a:ext cx="442863" cy="292823"/>
            </a:xfrm>
            <a:prstGeom prst="straightConnector1">
              <a:avLst/>
            </a:prstGeom>
            <a:ln w="9525">
              <a:tailEnd type="triangle"/>
            </a:ln>
          </p:spPr>
          <p:style>
            <a:lnRef idx="2">
              <a:schemeClr val="accent1"/>
            </a:lnRef>
            <a:fillRef idx="1">
              <a:schemeClr val="lt1"/>
            </a:fillRef>
            <a:effectRef idx="0">
              <a:schemeClr val="accent1"/>
            </a:effectRef>
            <a:fontRef idx="minor">
              <a:schemeClr val="dk1"/>
            </a:fontRef>
          </p:style>
        </p:cxnSp>
        <p:cxnSp>
          <p:nvCxnSpPr>
            <p:cNvPr id="192" name="Straight Arrow Connector 191"/>
            <p:cNvCxnSpPr/>
            <p:nvPr/>
          </p:nvCxnSpPr>
          <p:spPr>
            <a:xfrm>
              <a:off x="10237779" y="1118220"/>
              <a:ext cx="1960" cy="138607"/>
            </a:xfrm>
            <a:prstGeom prst="straightConnector1">
              <a:avLst/>
            </a:prstGeom>
            <a:ln w="9525">
              <a:tailEnd type="triangle"/>
            </a:ln>
          </p:spPr>
          <p:style>
            <a:lnRef idx="2">
              <a:schemeClr val="accent1"/>
            </a:lnRef>
            <a:fillRef idx="1">
              <a:schemeClr val="lt1"/>
            </a:fillRef>
            <a:effectRef idx="0">
              <a:schemeClr val="accent1"/>
            </a:effectRef>
            <a:fontRef idx="minor">
              <a:schemeClr val="dk1"/>
            </a:fontRef>
          </p:style>
        </p:cxnSp>
        <p:cxnSp>
          <p:nvCxnSpPr>
            <p:cNvPr id="193" name="Straight Arrow Connector 192"/>
            <p:cNvCxnSpPr>
              <a:stCxn id="199" idx="2"/>
            </p:cNvCxnSpPr>
            <p:nvPr/>
          </p:nvCxnSpPr>
          <p:spPr>
            <a:xfrm>
              <a:off x="10660846" y="949483"/>
              <a:ext cx="370155" cy="301512"/>
            </a:xfrm>
            <a:prstGeom prst="straightConnector1">
              <a:avLst/>
            </a:prstGeom>
            <a:ln w="9525">
              <a:tailEnd type="triangle"/>
            </a:ln>
          </p:spPr>
          <p:style>
            <a:lnRef idx="2">
              <a:schemeClr val="accent1"/>
            </a:lnRef>
            <a:fillRef idx="1">
              <a:schemeClr val="lt1"/>
            </a:fillRef>
            <a:effectRef idx="0">
              <a:schemeClr val="accent1"/>
            </a:effectRef>
            <a:fontRef idx="minor">
              <a:schemeClr val="dk1"/>
            </a:fontRef>
          </p:style>
        </p:cxnSp>
      </p:grpSp>
      <p:grpSp>
        <p:nvGrpSpPr>
          <p:cNvPr id="207" name="Group 206"/>
          <p:cNvGrpSpPr/>
          <p:nvPr/>
        </p:nvGrpSpPr>
        <p:grpSpPr>
          <a:xfrm>
            <a:off x="7023841" y="2038344"/>
            <a:ext cx="1312760" cy="457952"/>
            <a:chOff x="9344661" y="646225"/>
            <a:chExt cx="1750347" cy="610602"/>
          </a:xfrm>
        </p:grpSpPr>
        <p:grpSp>
          <p:nvGrpSpPr>
            <p:cNvPr id="208" name="Group 207"/>
            <p:cNvGrpSpPr/>
            <p:nvPr/>
          </p:nvGrpSpPr>
          <p:grpSpPr>
            <a:xfrm>
              <a:off x="9408668" y="646225"/>
              <a:ext cx="1686340" cy="482592"/>
              <a:chOff x="10050346" y="4384490"/>
              <a:chExt cx="1686340" cy="758413"/>
            </a:xfrm>
          </p:grpSpPr>
          <p:grpSp>
            <p:nvGrpSpPr>
              <p:cNvPr id="212" name="Group 211"/>
              <p:cNvGrpSpPr/>
              <p:nvPr/>
            </p:nvGrpSpPr>
            <p:grpSpPr>
              <a:xfrm>
                <a:off x="10050346" y="4384490"/>
                <a:ext cx="1686340" cy="476579"/>
                <a:chOff x="8108763" y="1121476"/>
                <a:chExt cx="1682249" cy="610541"/>
              </a:xfrm>
            </p:grpSpPr>
            <p:sp>
              <p:nvSpPr>
                <p:cNvPr id="215" name="Rectangle 214"/>
                <p:cNvSpPr/>
                <p:nvPr/>
              </p:nvSpPr>
              <p:spPr>
                <a:xfrm>
                  <a:off x="8612130" y="1121476"/>
                  <a:ext cx="545958" cy="219392"/>
                </a:xfrm>
                <a:prstGeom prst="rect">
                  <a:avLst/>
                </a:prstGeom>
                <a:ln w="9525"/>
              </p:spPr>
              <p:style>
                <a:lnRef idx="2">
                  <a:schemeClr val="accent1"/>
                </a:lnRef>
                <a:fillRef idx="1">
                  <a:schemeClr val="lt1"/>
                </a:fillRef>
                <a:effectRef idx="0">
                  <a:schemeClr val="accent1"/>
                </a:effectRef>
                <a:fontRef idx="minor">
                  <a:schemeClr val="dk1"/>
                </a:fontRef>
              </p:style>
              <p:txBody>
                <a:bodyPr rtlCol="0" anchor="ctr"/>
                <a:lstStyle/>
                <a:p>
                  <a:pPr algn="ctr"/>
                  <a:r>
                    <a:rPr lang="en-US" sz="700" dirty="0">
                      <a:solidFill>
                        <a:schemeClr val="tx1"/>
                      </a:solidFill>
                      <a:latin typeface="Helvetica Neue Regular" charset="0"/>
                    </a:rPr>
                    <a:t>Sales</a:t>
                  </a:r>
                </a:p>
              </p:txBody>
            </p:sp>
            <p:sp>
              <p:nvSpPr>
                <p:cNvPr id="216" name="Rectangle 215"/>
                <p:cNvSpPr/>
                <p:nvPr/>
              </p:nvSpPr>
              <p:spPr>
                <a:xfrm>
                  <a:off x="8108763" y="1503808"/>
                  <a:ext cx="755873" cy="227889"/>
                </a:xfrm>
                <a:prstGeom prst="rect">
                  <a:avLst/>
                </a:prstGeom>
                <a:ln w="9525"/>
              </p:spPr>
              <p:style>
                <a:lnRef idx="2">
                  <a:schemeClr val="accent1"/>
                </a:lnRef>
                <a:fillRef idx="1">
                  <a:schemeClr val="lt1"/>
                </a:fillRef>
                <a:effectRef idx="0">
                  <a:schemeClr val="accent1"/>
                </a:effectRef>
                <a:fontRef idx="minor">
                  <a:schemeClr val="dk1"/>
                </a:fontRef>
              </p:style>
              <p:txBody>
                <a:bodyPr rtlCol="0" anchor="ctr"/>
                <a:lstStyle/>
                <a:p>
                  <a:pPr algn="ctr"/>
                  <a:r>
                    <a:rPr lang="en-US" sz="700" dirty="0">
                      <a:solidFill>
                        <a:schemeClr val="tx1"/>
                      </a:solidFill>
                      <a:latin typeface="Helvetica Neue Regular" charset="0"/>
                    </a:rPr>
                    <a:t>Products</a:t>
                  </a:r>
                </a:p>
              </p:txBody>
            </p:sp>
            <p:sp>
              <p:nvSpPr>
                <p:cNvPr id="217" name="Rectangle 216"/>
                <p:cNvSpPr/>
                <p:nvPr/>
              </p:nvSpPr>
              <p:spPr>
                <a:xfrm>
                  <a:off x="8924795" y="1503417"/>
                  <a:ext cx="866217" cy="228600"/>
                </a:xfrm>
                <a:prstGeom prst="rect">
                  <a:avLst/>
                </a:prstGeom>
                <a:ln w="9525"/>
              </p:spPr>
              <p:style>
                <a:lnRef idx="2">
                  <a:schemeClr val="accent1"/>
                </a:lnRef>
                <a:fillRef idx="1">
                  <a:schemeClr val="lt1"/>
                </a:fillRef>
                <a:effectRef idx="0">
                  <a:schemeClr val="accent1"/>
                </a:effectRef>
                <a:fontRef idx="minor">
                  <a:schemeClr val="dk1"/>
                </a:fontRef>
              </p:style>
              <p:txBody>
                <a:bodyPr rtlCol="0" anchor="ctr"/>
                <a:lstStyle/>
                <a:p>
                  <a:pPr algn="ctr"/>
                  <a:r>
                    <a:rPr lang="en-US" sz="700" dirty="0">
                      <a:solidFill>
                        <a:schemeClr val="tx1"/>
                      </a:solidFill>
                      <a:latin typeface="Helvetica Neue Regular" charset="0"/>
                    </a:rPr>
                    <a:t>Customers</a:t>
                  </a:r>
                </a:p>
              </p:txBody>
            </p:sp>
            <p:cxnSp>
              <p:nvCxnSpPr>
                <p:cNvPr id="218" name="Straight Arrow Connector 217"/>
                <p:cNvCxnSpPr>
                  <a:stCxn id="215" idx="2"/>
                  <a:endCxn id="216" idx="0"/>
                </p:cNvCxnSpPr>
                <p:nvPr/>
              </p:nvCxnSpPr>
              <p:spPr>
                <a:xfrm flipH="1">
                  <a:off x="8486700" y="1340869"/>
                  <a:ext cx="398409" cy="162939"/>
                </a:xfrm>
                <a:prstGeom prst="straightConnector1">
                  <a:avLst/>
                </a:prstGeom>
                <a:ln w="9525">
                  <a:tailEnd type="triangle"/>
                </a:ln>
              </p:spPr>
              <p:style>
                <a:lnRef idx="2">
                  <a:schemeClr val="accent1"/>
                </a:lnRef>
                <a:fillRef idx="1">
                  <a:schemeClr val="lt1"/>
                </a:fillRef>
                <a:effectRef idx="0">
                  <a:schemeClr val="accent1"/>
                </a:effectRef>
                <a:fontRef idx="minor">
                  <a:schemeClr val="dk1"/>
                </a:fontRef>
              </p:style>
            </p:cxnSp>
            <p:cxnSp>
              <p:nvCxnSpPr>
                <p:cNvPr id="219" name="Straight Arrow Connector 218"/>
                <p:cNvCxnSpPr>
                  <a:stCxn id="215" idx="2"/>
                  <a:endCxn id="217" idx="0"/>
                </p:cNvCxnSpPr>
                <p:nvPr/>
              </p:nvCxnSpPr>
              <p:spPr>
                <a:xfrm>
                  <a:off x="8885109" y="1340869"/>
                  <a:ext cx="472794" cy="162548"/>
                </a:xfrm>
                <a:prstGeom prst="straightConnector1">
                  <a:avLst/>
                </a:prstGeom>
                <a:ln w="9525">
                  <a:tailEnd type="triangle"/>
                </a:ln>
              </p:spPr>
              <p:style>
                <a:lnRef idx="2">
                  <a:schemeClr val="accent1"/>
                </a:lnRef>
                <a:fillRef idx="1">
                  <a:schemeClr val="lt1"/>
                </a:fillRef>
                <a:effectRef idx="0">
                  <a:schemeClr val="accent1"/>
                </a:effectRef>
                <a:fontRef idx="minor">
                  <a:schemeClr val="dk1"/>
                </a:fontRef>
              </p:style>
            </p:cxnSp>
          </p:grpSp>
          <p:cxnSp>
            <p:nvCxnSpPr>
              <p:cNvPr id="213" name="Straight Arrow Connector 212"/>
              <p:cNvCxnSpPr>
                <a:stCxn id="217" idx="2"/>
                <a:endCxn id="214" idx="0"/>
              </p:cNvCxnSpPr>
              <p:nvPr/>
            </p:nvCxnSpPr>
            <p:spPr>
              <a:xfrm flipH="1">
                <a:off x="10884036" y="4861069"/>
                <a:ext cx="418488" cy="110580"/>
              </a:xfrm>
              <a:prstGeom prst="straightConnector1">
                <a:avLst/>
              </a:prstGeom>
              <a:ln w="9525">
                <a:tailEnd type="triangle"/>
              </a:ln>
            </p:spPr>
            <p:style>
              <a:lnRef idx="2">
                <a:schemeClr val="accent1"/>
              </a:lnRef>
              <a:fillRef idx="1">
                <a:schemeClr val="lt1"/>
              </a:fillRef>
              <a:effectRef idx="0">
                <a:schemeClr val="accent1"/>
              </a:effectRef>
              <a:fontRef idx="minor">
                <a:schemeClr val="dk1"/>
              </a:fontRef>
            </p:style>
          </p:cxnSp>
          <p:sp>
            <p:nvSpPr>
              <p:cNvPr id="214" name="Rectangle 213"/>
              <p:cNvSpPr/>
              <p:nvPr/>
            </p:nvSpPr>
            <p:spPr>
              <a:xfrm>
                <a:off x="10610393" y="4971649"/>
                <a:ext cx="547286" cy="171254"/>
              </a:xfrm>
              <a:prstGeom prst="rect">
                <a:avLst/>
              </a:prstGeom>
              <a:ln w="9525"/>
            </p:spPr>
            <p:style>
              <a:lnRef idx="2">
                <a:schemeClr val="accent1"/>
              </a:lnRef>
              <a:fillRef idx="1">
                <a:schemeClr val="lt1"/>
              </a:fillRef>
              <a:effectRef idx="0">
                <a:schemeClr val="accent1"/>
              </a:effectRef>
              <a:fontRef idx="minor">
                <a:schemeClr val="dk1"/>
              </a:fontRef>
            </p:style>
            <p:txBody>
              <a:bodyPr rtlCol="0" anchor="ctr"/>
              <a:lstStyle/>
              <a:p>
                <a:pPr algn="ctr"/>
                <a:r>
                  <a:rPr lang="en-US" sz="700" dirty="0">
                    <a:solidFill>
                      <a:schemeClr val="tx1"/>
                    </a:solidFill>
                    <a:latin typeface="Helvetica Neue Regular" charset="0"/>
                  </a:rPr>
                  <a:t>City</a:t>
                </a:r>
              </a:p>
            </p:txBody>
          </p:sp>
        </p:grpSp>
        <p:cxnSp>
          <p:nvCxnSpPr>
            <p:cNvPr id="209" name="Straight Arrow Connector 208"/>
            <p:cNvCxnSpPr>
              <a:stCxn id="216" idx="2"/>
            </p:cNvCxnSpPr>
            <p:nvPr/>
          </p:nvCxnSpPr>
          <p:spPr>
            <a:xfrm flipH="1">
              <a:off x="9344661" y="949324"/>
              <a:ext cx="442863" cy="292823"/>
            </a:xfrm>
            <a:prstGeom prst="straightConnector1">
              <a:avLst/>
            </a:prstGeom>
            <a:ln w="9525">
              <a:tailEnd type="triangle"/>
            </a:ln>
          </p:spPr>
          <p:style>
            <a:lnRef idx="2">
              <a:schemeClr val="accent1"/>
            </a:lnRef>
            <a:fillRef idx="1">
              <a:schemeClr val="lt1"/>
            </a:fillRef>
            <a:effectRef idx="0">
              <a:schemeClr val="accent1"/>
            </a:effectRef>
            <a:fontRef idx="minor">
              <a:schemeClr val="dk1"/>
            </a:fontRef>
          </p:style>
        </p:cxnSp>
        <p:cxnSp>
          <p:nvCxnSpPr>
            <p:cNvPr id="210" name="Straight Arrow Connector 209"/>
            <p:cNvCxnSpPr/>
            <p:nvPr/>
          </p:nvCxnSpPr>
          <p:spPr>
            <a:xfrm>
              <a:off x="10237779" y="1118220"/>
              <a:ext cx="1960" cy="138607"/>
            </a:xfrm>
            <a:prstGeom prst="straightConnector1">
              <a:avLst/>
            </a:prstGeom>
            <a:ln w="9525">
              <a:tailEnd type="triangle"/>
            </a:ln>
          </p:spPr>
          <p:style>
            <a:lnRef idx="2">
              <a:schemeClr val="accent1"/>
            </a:lnRef>
            <a:fillRef idx="1">
              <a:schemeClr val="lt1"/>
            </a:fillRef>
            <a:effectRef idx="0">
              <a:schemeClr val="accent1"/>
            </a:effectRef>
            <a:fontRef idx="minor">
              <a:schemeClr val="dk1"/>
            </a:fontRef>
          </p:style>
        </p:cxnSp>
        <p:cxnSp>
          <p:nvCxnSpPr>
            <p:cNvPr id="211" name="Straight Arrow Connector 210"/>
            <p:cNvCxnSpPr>
              <a:stCxn id="217" idx="2"/>
            </p:cNvCxnSpPr>
            <p:nvPr/>
          </p:nvCxnSpPr>
          <p:spPr>
            <a:xfrm>
              <a:off x="10660846" y="949483"/>
              <a:ext cx="370155" cy="301512"/>
            </a:xfrm>
            <a:prstGeom prst="straightConnector1">
              <a:avLst/>
            </a:prstGeom>
            <a:ln w="9525">
              <a:tailEnd type="triangle"/>
            </a:ln>
          </p:spPr>
          <p:style>
            <a:lnRef idx="2">
              <a:schemeClr val="accent1"/>
            </a:lnRef>
            <a:fillRef idx="1">
              <a:schemeClr val="lt1"/>
            </a:fillRef>
            <a:effectRef idx="0">
              <a:schemeClr val="accent1"/>
            </a:effectRef>
            <a:fontRef idx="minor">
              <a:schemeClr val="dk1"/>
            </a:fontRef>
          </p:style>
        </p:cxnSp>
      </p:grpSp>
      <p:sp>
        <p:nvSpPr>
          <p:cNvPr id="2" name="Title 1"/>
          <p:cNvSpPr>
            <a:spLocks noGrp="1"/>
          </p:cNvSpPr>
          <p:nvPr>
            <p:ph type="title"/>
          </p:nvPr>
        </p:nvSpPr>
        <p:spPr/>
        <p:txBody>
          <a:bodyPr/>
          <a:lstStyle/>
          <a:p>
            <a:r>
              <a:rPr lang="en-US" dirty="0"/>
              <a:t>Ranking score</a:t>
            </a:r>
          </a:p>
        </p:txBody>
      </p:sp>
      <p:sp>
        <p:nvSpPr>
          <p:cNvPr id="8" name="Content Placeholder 7"/>
          <p:cNvSpPr>
            <a:spLocks noGrp="1"/>
          </p:cNvSpPr>
          <p:nvPr>
            <p:ph sz="quarter" idx="12"/>
          </p:nvPr>
        </p:nvSpPr>
        <p:spPr/>
        <p:txBody>
          <a:bodyPr/>
          <a:lstStyle/>
          <a:p>
            <a:r>
              <a:rPr lang="en-US" sz="1600" dirty="0">
                <a:solidFill>
                  <a:srgbClr val="285096"/>
                </a:solidFill>
              </a:rPr>
              <a:t>[</a:t>
            </a:r>
            <a:r>
              <a:rPr lang="en-US" sz="1600" dirty="0" err="1">
                <a:solidFill>
                  <a:srgbClr val="285096"/>
                </a:solidFill>
              </a:rPr>
              <a:t>Psallidas</a:t>
            </a:r>
            <a:r>
              <a:rPr lang="en-US" sz="1600" dirty="0">
                <a:solidFill>
                  <a:srgbClr val="285096"/>
                </a:solidFill>
              </a:rPr>
              <a:t> </a:t>
            </a:r>
            <a:r>
              <a:rPr lang="en-US" sz="1600" dirty="0">
                <a:solidFill>
                  <a:srgbClr val="285096"/>
                </a:solidFill>
                <a:latin typeface="Helvetica Neue" charset="0"/>
                <a:ea typeface="Helvetica Neue" charset="0"/>
                <a:cs typeface="Helvetica Neue" charset="0"/>
              </a:rPr>
              <a:t>et al.,</a:t>
            </a:r>
            <a:r>
              <a:rPr lang="en-US" sz="1600" dirty="0">
                <a:solidFill>
                  <a:srgbClr val="285096"/>
                </a:solidFill>
              </a:rPr>
              <a:t> 2015]</a:t>
            </a:r>
          </a:p>
        </p:txBody>
      </p:sp>
      <mc:AlternateContent xmlns:mc="http://schemas.openxmlformats.org/markup-compatibility/2006" xmlns:a14="http://schemas.microsoft.com/office/drawing/2010/main">
        <mc:Choice Requires="a14">
          <p:sp>
            <p:nvSpPr>
              <p:cNvPr id="10" name="Rectangle 9"/>
              <p:cNvSpPr/>
              <p:nvPr/>
            </p:nvSpPr>
            <p:spPr>
              <a:xfrm>
                <a:off x="2729599" y="1169769"/>
                <a:ext cx="3744059" cy="53470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1600" b="0" i="1" smtClean="0">
                              <a:latin typeface="Cambria Math" panose="02040503050406030204" pitchFamily="18" charset="0"/>
                            </a:rPr>
                          </m:ctrlPr>
                        </m:fPr>
                        <m:num>
                          <m:r>
                            <a:rPr lang="en-US" sz="1600" b="0" i="1" smtClean="0">
                              <a:latin typeface="Cambria Math" charset="0"/>
                            </a:rPr>
                            <m:t>𝛼</m:t>
                          </m:r>
                          <m:r>
                            <a:rPr lang="en-US" sz="1600" b="0" i="1" smtClean="0">
                              <a:latin typeface="Cambria Math" charset="0"/>
                            </a:rPr>
                            <m:t>∗</m:t>
                          </m:r>
                          <m:r>
                            <a:rPr lang="en-US" sz="1600" b="0" i="1" smtClean="0">
                              <a:latin typeface="Cambria Math" charset="0"/>
                            </a:rPr>
                            <m:t>𝑠𝑐𝑜𝑟</m:t>
                          </m:r>
                          <m:sSub>
                            <m:sSubPr>
                              <m:ctrlPr>
                                <a:rPr lang="en-US" sz="1600" b="0" i="1" smtClean="0">
                                  <a:latin typeface="Cambria Math" panose="02040503050406030204" pitchFamily="18" charset="0"/>
                                </a:rPr>
                              </m:ctrlPr>
                            </m:sSubPr>
                            <m:e>
                              <m:r>
                                <a:rPr lang="en-US" sz="1600" b="0" i="1" smtClean="0">
                                  <a:latin typeface="Cambria Math" charset="0"/>
                                </a:rPr>
                                <m:t>𝑒</m:t>
                              </m:r>
                            </m:e>
                            <m:sub>
                              <m:r>
                                <a:rPr lang="en-US" sz="1600" b="0" i="1" smtClean="0">
                                  <a:latin typeface="Cambria Math" charset="0"/>
                                </a:rPr>
                                <m:t>𝑟𝑜𝑤</m:t>
                              </m:r>
                            </m:sub>
                          </m:sSub>
                          <m:d>
                            <m:dPr>
                              <m:ctrlPr>
                                <a:rPr lang="en-US" sz="1600" b="0" i="1" smtClean="0">
                                  <a:latin typeface="Cambria Math" panose="02040503050406030204" pitchFamily="18" charset="0"/>
                                </a:rPr>
                              </m:ctrlPr>
                            </m:dPr>
                            <m:e>
                              <m:r>
                                <a:rPr lang="en-US" sz="1600" b="0" i="1" smtClean="0">
                                  <a:latin typeface="Cambria Math" charset="0"/>
                                </a:rPr>
                                <m:t>𝑄</m:t>
                              </m:r>
                            </m:e>
                          </m:d>
                          <m:r>
                            <a:rPr lang="en-US" sz="1600" b="0" i="1" smtClean="0">
                              <a:latin typeface="Cambria Math" charset="0"/>
                            </a:rPr>
                            <m:t>+</m:t>
                          </m:r>
                          <m:d>
                            <m:dPr>
                              <m:ctrlPr>
                                <a:rPr lang="en-US" sz="1600" b="0" i="1" smtClean="0">
                                  <a:latin typeface="Cambria Math" panose="02040503050406030204" pitchFamily="18" charset="0"/>
                                </a:rPr>
                              </m:ctrlPr>
                            </m:dPr>
                            <m:e>
                              <m:r>
                                <a:rPr lang="en-US" sz="1600" b="0" i="1" smtClean="0">
                                  <a:latin typeface="Cambria Math" charset="0"/>
                                </a:rPr>
                                <m:t>1−</m:t>
                              </m:r>
                              <m:r>
                                <a:rPr lang="en-US" sz="1600" b="0" i="1" smtClean="0">
                                  <a:latin typeface="Cambria Math" charset="0"/>
                                </a:rPr>
                                <m:t>𝛼</m:t>
                              </m:r>
                            </m:e>
                          </m:d>
                          <m:r>
                            <a:rPr lang="en-US" sz="1600" b="0" i="1" smtClean="0">
                              <a:latin typeface="Cambria Math" charset="0"/>
                            </a:rPr>
                            <m:t>∗</m:t>
                          </m:r>
                          <m:r>
                            <a:rPr lang="en-US" sz="1600" b="0" i="1" smtClean="0">
                              <a:latin typeface="Cambria Math" charset="0"/>
                            </a:rPr>
                            <m:t>𝑠𝑐𝑜𝑟</m:t>
                          </m:r>
                          <m:sSub>
                            <m:sSubPr>
                              <m:ctrlPr>
                                <a:rPr lang="en-US" sz="1600" b="0" i="1" smtClean="0">
                                  <a:latin typeface="Cambria Math" panose="02040503050406030204" pitchFamily="18" charset="0"/>
                                </a:rPr>
                              </m:ctrlPr>
                            </m:sSubPr>
                            <m:e>
                              <m:r>
                                <a:rPr lang="en-US" sz="1600" b="0" i="1" smtClean="0">
                                  <a:latin typeface="Cambria Math" charset="0"/>
                                </a:rPr>
                                <m:t>𝑒</m:t>
                              </m:r>
                            </m:e>
                            <m:sub>
                              <m:r>
                                <a:rPr lang="en-US" sz="1600" b="0" i="1" smtClean="0">
                                  <a:latin typeface="Cambria Math" charset="0"/>
                                </a:rPr>
                                <m:t>𝑐𝑜𝑙</m:t>
                              </m:r>
                            </m:sub>
                          </m:sSub>
                          <m:d>
                            <m:dPr>
                              <m:ctrlPr>
                                <a:rPr lang="en-US" sz="1600" b="0" i="1" smtClean="0">
                                  <a:latin typeface="Cambria Math" panose="02040503050406030204" pitchFamily="18" charset="0"/>
                                </a:rPr>
                              </m:ctrlPr>
                            </m:dPr>
                            <m:e>
                              <m:r>
                                <a:rPr lang="en-US" sz="1600" b="0" i="1" smtClean="0">
                                  <a:latin typeface="Cambria Math" charset="0"/>
                                </a:rPr>
                                <m:t>𝑄</m:t>
                              </m:r>
                            </m:e>
                          </m:d>
                        </m:num>
                        <m:den>
                          <m:d>
                            <m:dPr>
                              <m:begChr m:val="|"/>
                              <m:endChr m:val="|"/>
                              <m:ctrlPr>
                                <a:rPr lang="en-US" sz="1600" b="0" i="1" smtClean="0">
                                  <a:latin typeface="Cambria Math" panose="02040503050406030204" pitchFamily="18" charset="0"/>
                                </a:rPr>
                              </m:ctrlPr>
                            </m:dPr>
                            <m:e>
                              <m:r>
                                <a:rPr lang="en-US" sz="1600" b="0" i="1" smtClean="0">
                                  <a:latin typeface="Cambria Math" charset="0"/>
                                </a:rPr>
                                <m:t>𝑄</m:t>
                              </m:r>
                            </m:e>
                          </m:d>
                        </m:den>
                      </m:f>
                    </m:oMath>
                  </m:oMathPara>
                </a14:m>
                <a:endParaRPr lang="en-US" sz="1600" dirty="0">
                  <a:latin typeface="Helvetica Neue Regular"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729599" y="1169769"/>
                <a:ext cx="3744059" cy="534709"/>
              </a:xfrm>
              <a:prstGeom prst="rect">
                <a:avLst/>
              </a:prstGeom>
              <a:blipFill rotWithShape="0">
                <a:blip r:embed="rId3"/>
                <a:stretch>
                  <a:fillRect/>
                </a:stretch>
              </a:blipFill>
              <a:ln/>
            </p:spPr>
            <p:txBody>
              <a:bodyPr/>
              <a:lstStyle/>
              <a:p>
                <a:r>
                  <a:rPr lang="en-US">
                    <a:noFill/>
                  </a:rPr>
                  <a:t> </a:t>
                </a:r>
              </a:p>
            </p:txBody>
          </p:sp>
        </mc:Fallback>
      </mc:AlternateContent>
      <p:sp>
        <p:nvSpPr>
          <p:cNvPr id="11" name="TextBox 10"/>
          <p:cNvSpPr txBox="1"/>
          <p:nvPr/>
        </p:nvSpPr>
        <p:spPr>
          <a:xfrm>
            <a:off x="282530" y="775000"/>
            <a:ext cx="4833439" cy="338554"/>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Linear combination of row score and column score</a:t>
            </a:r>
          </a:p>
        </p:txBody>
      </p:sp>
      <p:sp>
        <p:nvSpPr>
          <p:cNvPr id="12" name="Rounded Rectangle 11"/>
          <p:cNvSpPr/>
          <p:nvPr/>
        </p:nvSpPr>
        <p:spPr>
          <a:xfrm>
            <a:off x="282530" y="2134588"/>
            <a:ext cx="1477248" cy="40923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latin typeface="Helvetica Neue Regular" charset="0"/>
              </a:rPr>
              <a:t>Row score</a:t>
            </a:r>
          </a:p>
        </p:txBody>
      </p:sp>
      <p:sp>
        <p:nvSpPr>
          <p:cNvPr id="160" name="Rounded Rectangle 159"/>
          <p:cNvSpPr/>
          <p:nvPr/>
        </p:nvSpPr>
        <p:spPr>
          <a:xfrm>
            <a:off x="282530" y="3180072"/>
            <a:ext cx="1508326" cy="40923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latin typeface="Helvetica Neue Regular" charset="0"/>
              </a:rPr>
              <a:t>Column score</a:t>
            </a:r>
          </a:p>
        </p:txBody>
      </p:sp>
      <mc:AlternateContent xmlns:mc="http://schemas.openxmlformats.org/markup-compatibility/2006" xmlns:a14="http://schemas.microsoft.com/office/drawing/2010/main">
        <mc:Choice Requires="a14">
          <p:sp>
            <p:nvSpPr>
              <p:cNvPr id="13" name="Rounded Rectangle 12"/>
              <p:cNvSpPr/>
              <p:nvPr/>
            </p:nvSpPr>
            <p:spPr>
              <a:xfrm>
                <a:off x="6797274" y="921323"/>
                <a:ext cx="1667586" cy="865523"/>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171450" indent="-171450">
                  <a:buFont typeface="Arial" charset="0"/>
                  <a:buChar char="•"/>
                </a:pPr>
                <a14:m>
                  <m:oMath xmlns:m="http://schemas.openxmlformats.org/officeDocument/2006/math">
                    <m:r>
                      <a:rPr lang="en-US" sz="1200" b="0" i="1" smtClean="0">
                        <a:latin typeface="Cambria Math" charset="0"/>
                      </a:rPr>
                      <m:t>𝛼</m:t>
                    </m:r>
                    <m:r>
                      <a:rPr lang="en-US" sz="1200" b="0" i="1" smtClean="0">
                        <a:latin typeface="Cambria Math" charset="0"/>
                      </a:rPr>
                      <m:t>=1</m:t>
                    </m:r>
                  </m:oMath>
                </a14:m>
                <a:r>
                  <a:rPr lang="en-US" sz="1200" dirty="0">
                    <a:latin typeface="Helvetica Neue Regular" charset="0"/>
                  </a:rPr>
                  <a:t> penalizes missing rows</a:t>
                </a:r>
              </a:p>
              <a:p>
                <a:pPr marL="171450" indent="-171450">
                  <a:buFont typeface="Arial" charset="0"/>
                  <a:buChar char="•"/>
                </a:pPr>
                <a:r>
                  <a:rPr lang="en-US" sz="1200" dirty="0">
                    <a:latin typeface="Helvetica Neue Regular" charset="0"/>
                  </a:rPr>
                  <a:t> </a:t>
                </a:r>
                <a14:m>
                  <m:oMath xmlns:m="http://schemas.openxmlformats.org/officeDocument/2006/math">
                    <m:r>
                      <a:rPr lang="en-US" sz="1200" i="1">
                        <a:latin typeface="Cambria Math" charset="0"/>
                      </a:rPr>
                      <m:t>𝛼</m:t>
                    </m:r>
                    <m:r>
                      <a:rPr lang="en-US" sz="1200" i="1">
                        <a:latin typeface="Cambria Math" charset="0"/>
                      </a:rPr>
                      <m:t>=0</m:t>
                    </m:r>
                  </m:oMath>
                </a14:m>
                <a:r>
                  <a:rPr lang="en-US" sz="1200" dirty="0">
                    <a:latin typeface="Helvetica Neue Regular" charset="0"/>
                  </a:rPr>
                  <a:t> penalizes missing columns</a:t>
                </a:r>
              </a:p>
            </p:txBody>
          </p:sp>
        </mc:Choice>
        <mc:Fallback xmlns="">
          <p:sp>
            <p:nvSpPr>
              <p:cNvPr id="13" name="Rounded Rectangle 12"/>
              <p:cNvSpPr>
                <a:spLocks noRot="1" noChangeAspect="1" noMove="1" noResize="1" noEditPoints="1" noAdjustHandles="1" noChangeArrowheads="1" noChangeShapeType="1" noTextEdit="1"/>
              </p:cNvSpPr>
              <p:nvPr/>
            </p:nvSpPr>
            <p:spPr>
              <a:xfrm>
                <a:off x="6797274" y="921323"/>
                <a:ext cx="1667586" cy="865523"/>
              </a:xfrm>
              <a:prstGeom prst="roundRect">
                <a:avLst/>
              </a:prstGeom>
              <a:blipFill rotWithShape="0">
                <a:blip r:embed="rId4"/>
                <a:stretch>
                  <a:fillRect b="-2055"/>
                </a:stretch>
              </a:blipFill>
              <a:ln/>
            </p:spPr>
            <p:txBody>
              <a:bodyPr/>
              <a:lstStyle/>
              <a:p>
                <a:r>
                  <a:rPr lang="en-US">
                    <a:noFill/>
                  </a:rPr>
                  <a:t> </a:t>
                </a:r>
              </a:p>
            </p:txBody>
          </p:sp>
        </mc:Fallback>
      </mc:AlternateContent>
      <p:sp>
        <p:nvSpPr>
          <p:cNvPr id="71" name="Rectangle 70">
            <a:extLst>
              <a:ext uri="{FF2B5EF4-FFF2-40B4-BE49-F238E27FC236}">
                <a16:creationId xmlns:a16="http://schemas.microsoft.com/office/drawing/2014/main" id="{1CB1B74F-0F0D-7343-8205-7AE7215A5055}"/>
              </a:ext>
            </a:extLst>
          </p:cNvPr>
          <p:cNvSpPr/>
          <p:nvPr/>
        </p:nvSpPr>
        <p:spPr>
          <a:xfrm>
            <a:off x="157112" y="1082935"/>
            <a:ext cx="2189616" cy="169277"/>
          </a:xfrm>
          <a:prstGeom prst="rect">
            <a:avLst/>
          </a:prstGeom>
          <a:solidFill>
            <a:schemeClr val="bg1"/>
          </a:solidFill>
        </p:spPr>
        <p:txBody>
          <a:bodyPr wrap="square" lIns="0" tIns="0" rIns="0" bIns="0" anchor="ctr">
            <a:spAutoFit/>
          </a:bodyPr>
          <a:lstStyle/>
          <a:p>
            <a:pPr algn="ctr"/>
            <a:r>
              <a:rPr lang="en-US" sz="1100" dirty="0"/>
              <a:t>(Overlapping with the example table)</a:t>
            </a:r>
            <a:endParaRPr lang="en-US" dirty="0"/>
          </a:p>
        </p:txBody>
      </p:sp>
      <p:sp>
        <p:nvSpPr>
          <p:cNvPr id="72" name="TextBox 71">
            <a:extLst>
              <a:ext uri="{FF2B5EF4-FFF2-40B4-BE49-F238E27FC236}">
                <a16:creationId xmlns:a16="http://schemas.microsoft.com/office/drawing/2014/main" id="{BA9357B9-11E1-D341-B5AC-88735C14EDF3}"/>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6971655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REQ </a:t>
            </a:r>
            <a:r>
              <a:rPr lang="mr-IN" dirty="0"/>
              <a:t>–</a:t>
            </a:r>
            <a:r>
              <a:rPr lang="en-US" dirty="0"/>
              <a:t> Query from Examples (cost model)</a:t>
            </a:r>
          </a:p>
        </p:txBody>
      </p:sp>
      <p:sp>
        <p:nvSpPr>
          <p:cNvPr id="7" name="Content Placeholder 6"/>
          <p:cNvSpPr>
            <a:spLocks noGrp="1"/>
          </p:cNvSpPr>
          <p:nvPr>
            <p:ph sz="quarter" idx="12"/>
          </p:nvPr>
        </p:nvSpPr>
        <p:spPr/>
        <p:txBody>
          <a:bodyPr/>
          <a:lstStyle/>
          <a:p>
            <a:r>
              <a:rPr lang="en-US" dirty="0">
                <a:solidFill>
                  <a:srgbClr val="285096"/>
                </a:solidFill>
              </a:rPr>
              <a:t>[Li </a:t>
            </a:r>
            <a:r>
              <a:rPr lang="en-US" dirty="0">
                <a:solidFill>
                  <a:srgbClr val="285096"/>
                </a:solidFill>
                <a:latin typeface="Helvetica Neue" charset="0"/>
                <a:ea typeface="Helvetica Neue" charset="0"/>
                <a:cs typeface="Helvetica Neue" charset="0"/>
              </a:rPr>
              <a:t>et al.,</a:t>
            </a:r>
            <a:r>
              <a:rPr lang="en-US" dirty="0">
                <a:solidFill>
                  <a:srgbClr val="285096"/>
                </a:solidFill>
              </a:rPr>
              <a:t> 2015]</a:t>
            </a:r>
          </a:p>
        </p:txBody>
      </p:sp>
      <p:sp>
        <p:nvSpPr>
          <p:cNvPr id="5" name="Rectangle 4"/>
          <p:cNvSpPr/>
          <p:nvPr/>
        </p:nvSpPr>
        <p:spPr>
          <a:xfrm>
            <a:off x="1270493" y="1178782"/>
            <a:ext cx="7144931" cy="597516"/>
          </a:xfrm>
          <a:prstGeom prst="rect">
            <a:avLst/>
          </a:prstGeom>
          <a:solidFill>
            <a:srgbClr val="5373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Helvetica Neue Regular" charset="0"/>
              </a:rPr>
              <a:t>Main idea</a:t>
            </a:r>
            <a:r>
              <a:rPr lang="en-US" dirty="0">
                <a:latin typeface="Helvetica Neue Regular" charset="0"/>
              </a:rPr>
              <a:t>:  Interactively remove candidate queries proposing a new set of query results from a modified database</a:t>
            </a:r>
          </a:p>
        </p:txBody>
      </p:sp>
      <p:sp>
        <p:nvSpPr>
          <p:cNvPr id="8" name="Rectangle 7"/>
          <p:cNvSpPr/>
          <p:nvPr/>
        </p:nvSpPr>
        <p:spPr>
          <a:xfrm>
            <a:off x="2458610" y="3105834"/>
            <a:ext cx="1872943" cy="56877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REQ</a:t>
            </a:r>
          </a:p>
        </p:txBody>
      </p:sp>
      <p:pic>
        <p:nvPicPr>
          <p:cNvPr id="10" name="Picture 9"/>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4250879" y="1862665"/>
            <a:ext cx="648982" cy="648982"/>
          </a:xfrm>
          <a:prstGeom prst="rect">
            <a:avLst/>
          </a:prstGeom>
        </p:spPr>
      </p:pic>
      <p:sp>
        <p:nvSpPr>
          <p:cNvPr id="13" name="TextBox 12"/>
          <p:cNvSpPr txBox="1"/>
          <p:nvPr/>
        </p:nvSpPr>
        <p:spPr>
          <a:xfrm>
            <a:off x="2390896" y="4036551"/>
            <a:ext cx="2008370" cy="63607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Reverse engineered</a:t>
            </a:r>
          </a:p>
          <a:p>
            <a:pPr marL="0" defTabSz="430213">
              <a:spcAft>
                <a:spcPts val="400"/>
              </a:spcAft>
              <a:buSzPct val="100000"/>
            </a:pPr>
            <a:r>
              <a:rPr lang="en-US" sz="1600" dirty="0">
                <a:solidFill>
                  <a:srgbClr val="000000"/>
                </a:solidFill>
                <a:latin typeface="Helvetica Neue Regular" charset="0"/>
                <a:cs typeface="Helvetica Neue Regular" charset="0"/>
              </a:rPr>
              <a:t>Queries Q’</a:t>
            </a:r>
          </a:p>
        </p:txBody>
      </p:sp>
      <p:sp>
        <p:nvSpPr>
          <p:cNvPr id="15" name="Rectangle 14"/>
          <p:cNvSpPr/>
          <p:nvPr/>
        </p:nvSpPr>
        <p:spPr>
          <a:xfrm>
            <a:off x="724089" y="3067053"/>
            <a:ext cx="949299" cy="646331"/>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dirty="0">
                <a:solidFill>
                  <a:srgbClr val="000000"/>
                </a:solidFill>
                <a:latin typeface="Helvetica Neue Regular" charset="0"/>
              </a:rPr>
              <a:t>Query </a:t>
            </a:r>
          </a:p>
          <a:p>
            <a:r>
              <a:rPr lang="en-US" dirty="0">
                <a:solidFill>
                  <a:srgbClr val="000000"/>
                </a:solidFill>
                <a:latin typeface="Helvetica Neue Regular" charset="0"/>
              </a:rPr>
              <a:t>Results</a:t>
            </a:r>
            <a:endParaRPr lang="en-US" dirty="0">
              <a:latin typeface="Helvetica Neue Regular" charset="0"/>
            </a:endParaRPr>
          </a:p>
        </p:txBody>
      </p:sp>
      <p:cxnSp>
        <p:nvCxnSpPr>
          <p:cNvPr id="19" name="Elbow Connector 18"/>
          <p:cNvCxnSpPr>
            <a:stCxn id="10" idx="2"/>
            <a:endCxn id="8" idx="0"/>
          </p:cNvCxnSpPr>
          <p:nvPr/>
        </p:nvCxnSpPr>
        <p:spPr>
          <a:xfrm rot="5400000">
            <a:off x="3688133" y="2218596"/>
            <a:ext cx="594187" cy="1180288"/>
          </a:xfrm>
          <a:prstGeom prst="bentConnector3">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8" idx="2"/>
            <a:endCxn id="13" idx="0"/>
          </p:cNvCxnSpPr>
          <p:nvPr/>
        </p:nvCxnSpPr>
        <p:spPr>
          <a:xfrm flipH="1">
            <a:off x="3395081" y="3674604"/>
            <a:ext cx="1" cy="361947"/>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4842958" y="3105834"/>
            <a:ext cx="1872943" cy="568770"/>
          </a:xfrm>
          <a:prstGeom prst="rect">
            <a:avLst/>
          </a:prstGeom>
          <a:solidFill>
            <a:srgbClr val="5373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Database</a:t>
            </a:r>
          </a:p>
          <a:p>
            <a:pPr algn="ctr"/>
            <a:r>
              <a:rPr lang="en-US" dirty="0">
                <a:latin typeface="Helvetica Neue Regular" charset="0"/>
              </a:rPr>
              <a:t>Refinement</a:t>
            </a:r>
          </a:p>
        </p:txBody>
      </p:sp>
      <p:cxnSp>
        <p:nvCxnSpPr>
          <p:cNvPr id="32" name="Elbow Connector 31"/>
          <p:cNvCxnSpPr>
            <a:stCxn id="13" idx="3"/>
            <a:endCxn id="30" idx="2"/>
          </p:cNvCxnSpPr>
          <p:nvPr/>
        </p:nvCxnSpPr>
        <p:spPr>
          <a:xfrm flipV="1">
            <a:off x="4399266" y="3674604"/>
            <a:ext cx="1380164" cy="679983"/>
          </a:xfrm>
          <a:prstGeom prst="bentConnector2">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Elbow Connector 32"/>
          <p:cNvCxnSpPr>
            <a:stCxn id="10" idx="2"/>
            <a:endCxn id="30" idx="0"/>
          </p:cNvCxnSpPr>
          <p:nvPr/>
        </p:nvCxnSpPr>
        <p:spPr>
          <a:xfrm rot="16200000" flipH="1">
            <a:off x="4880307" y="2206710"/>
            <a:ext cx="594187" cy="1204060"/>
          </a:xfrm>
          <a:prstGeom prst="bentConnector3">
            <a:avLst>
              <a:gd name="adj1" fmla="val 50000"/>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15" idx="3"/>
            <a:endCxn id="8" idx="1"/>
          </p:cNvCxnSpPr>
          <p:nvPr/>
        </p:nvCxnSpPr>
        <p:spPr>
          <a:xfrm>
            <a:off x="1673388" y="3390219"/>
            <a:ext cx="785222" cy="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55" name="Picture 5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504774" y="2944927"/>
            <a:ext cx="910650" cy="910650"/>
          </a:xfrm>
          <a:prstGeom prst="rect">
            <a:avLst/>
          </a:prstGeom>
        </p:spPr>
      </p:pic>
      <p:sp>
        <p:nvSpPr>
          <p:cNvPr id="60" name="TextBox 59"/>
          <p:cNvSpPr txBox="1"/>
          <p:nvPr/>
        </p:nvSpPr>
        <p:spPr>
          <a:xfrm>
            <a:off x="6819048" y="2236055"/>
            <a:ext cx="1596376" cy="830997"/>
          </a:xfrm>
          <a:prstGeom prst="rect">
            <a:avLst/>
          </a:prstGeom>
          <a:noFill/>
        </p:spPr>
        <p:txBody>
          <a:bodyPr wrap="squar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Modified database and results </a:t>
            </a:r>
          </a:p>
        </p:txBody>
      </p:sp>
      <p:cxnSp>
        <p:nvCxnSpPr>
          <p:cNvPr id="62" name="Elbow Connector 61"/>
          <p:cNvCxnSpPr>
            <a:stCxn id="55" idx="2"/>
            <a:endCxn id="15" idx="2"/>
          </p:cNvCxnSpPr>
          <p:nvPr/>
        </p:nvCxnSpPr>
        <p:spPr>
          <a:xfrm rot="5400000" flipH="1">
            <a:off x="4508322" y="403801"/>
            <a:ext cx="142193" cy="6761360"/>
          </a:xfrm>
          <a:prstGeom prst="bentConnector3">
            <a:avLst>
              <a:gd name="adj1" fmla="val -646351"/>
            </a:avLst>
          </a:prstGeom>
          <a:ln w="28575" cmpd="sng">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a:stCxn id="30" idx="3"/>
            <a:endCxn id="55" idx="3"/>
          </p:cNvCxnSpPr>
          <p:nvPr/>
        </p:nvCxnSpPr>
        <p:spPr>
          <a:xfrm>
            <a:off x="6715901" y="3390219"/>
            <a:ext cx="788873" cy="10033"/>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0309E1A7-D777-7246-8DC0-A1C69378DDC5}"/>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451428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 Refinement</a:t>
            </a:r>
          </a:p>
        </p:txBody>
      </p:sp>
      <p:sp>
        <p:nvSpPr>
          <p:cNvPr id="4" name="Content Placeholder 3"/>
          <p:cNvSpPr>
            <a:spLocks noGrp="1"/>
          </p:cNvSpPr>
          <p:nvPr>
            <p:ph sz="quarter" idx="12"/>
          </p:nvPr>
        </p:nvSpPr>
        <p:spPr/>
        <p:txBody>
          <a:bodyPr/>
          <a:lstStyle/>
          <a:p>
            <a:r>
              <a:rPr lang="en-US" dirty="0">
                <a:solidFill>
                  <a:srgbClr val="285096"/>
                </a:solidFill>
              </a:rPr>
              <a:t>[Li </a:t>
            </a:r>
            <a:r>
              <a:rPr lang="en-US" dirty="0">
                <a:solidFill>
                  <a:srgbClr val="285096"/>
                </a:solidFill>
                <a:latin typeface="Helvetica Neue" charset="0"/>
                <a:ea typeface="Helvetica Neue" charset="0"/>
                <a:cs typeface="Helvetica Neue" charset="0"/>
              </a:rPr>
              <a:t>et al.,</a:t>
            </a:r>
            <a:r>
              <a:rPr lang="en-US" dirty="0">
                <a:solidFill>
                  <a:srgbClr val="285096"/>
                </a:solidFill>
              </a:rPr>
              <a:t> 2015]</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8516" y="1007280"/>
            <a:ext cx="2891094" cy="1490764"/>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16671" y="1134073"/>
            <a:ext cx="3127329" cy="960036"/>
          </a:xfrm>
          <a:prstGeom prst="rect">
            <a:avLst/>
          </a:prstGeom>
        </p:spPr>
      </p:pic>
      <p:sp>
        <p:nvSpPr>
          <p:cNvPr id="10" name="Rectangle 9"/>
          <p:cNvSpPr/>
          <p:nvPr/>
        </p:nvSpPr>
        <p:spPr>
          <a:xfrm>
            <a:off x="3514301" y="2987841"/>
            <a:ext cx="1872943" cy="568770"/>
          </a:xfrm>
          <a:prstGeom prst="rect">
            <a:avLst/>
          </a:prstGeom>
          <a:solidFill>
            <a:srgbClr val="5373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Database</a:t>
            </a:r>
          </a:p>
          <a:p>
            <a:pPr algn="ctr"/>
            <a:r>
              <a:rPr lang="en-US" dirty="0">
                <a:latin typeface="Helvetica Neue Regular" charset="0"/>
              </a:rPr>
              <a:t>Refinement</a:t>
            </a: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6402157" y="3112615"/>
            <a:ext cx="910650" cy="910650"/>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462572" y="3378505"/>
                <a:ext cx="2392322" cy="12895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REQs =</a:t>
                </a:r>
              </a:p>
              <a:p>
                <a:pPr marL="285750" indent="-285750" defTabSz="430213">
                  <a:spcAft>
                    <a:spcPts val="400"/>
                  </a:spcAft>
                  <a:buSzPct val="100000"/>
                  <a:buFont typeface="Arial" charset="0"/>
                  <a:buChar char="•"/>
                </a:pPr>
                <a14:m>
                  <m:oMath xmlns:m="http://schemas.openxmlformats.org/officeDocument/2006/math">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𝑄</m:t>
                        </m:r>
                      </m:e>
                      <m:sub>
                        <m:r>
                          <a:rPr lang="en-US" sz="1600" smtClean="0">
                            <a:solidFill>
                              <a:srgbClr val="000000"/>
                            </a:solidFill>
                            <a:latin typeface="Cambria Math" charset="0"/>
                            <a:cs typeface="Helvetica Neue Regular" charset="0"/>
                          </a:rPr>
                          <m:t>1</m:t>
                        </m:r>
                      </m:sub>
                    </m:sSub>
                    <m:r>
                      <a:rPr lang="en-US" sz="1600" smtClean="0">
                        <a:solidFill>
                          <a:srgbClr val="000000"/>
                        </a:solidFill>
                        <a:latin typeface="Cambria Math" charset="0"/>
                        <a:cs typeface="Helvetica Neue Regular" charset="0"/>
                      </a:rPr>
                      <m:t>=</m:t>
                    </m:r>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𝜎</m:t>
                        </m:r>
                      </m:e>
                      <m:sub>
                        <m:r>
                          <a:rPr lang="en-US" sz="1600" smtClean="0">
                            <a:solidFill>
                              <a:srgbClr val="000000"/>
                            </a:solidFill>
                            <a:latin typeface="Cambria Math" charset="0"/>
                            <a:cs typeface="Helvetica Neue Regular" charset="0"/>
                          </a:rPr>
                          <m:t>𝑔𝑒𝑛𝑑𝑒𝑟</m:t>
                        </m:r>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𝑀</m:t>
                        </m:r>
                      </m:sub>
                    </m:sSub>
                    <m:d>
                      <m:dPr>
                        <m:ctrlPr>
                          <a:rPr lang="en-US" sz="1600" i="1" smtClean="0">
                            <a:solidFill>
                              <a:srgbClr val="000000"/>
                            </a:solidFill>
                            <a:latin typeface="Cambria Math" panose="02040503050406030204" pitchFamily="18" charset="0"/>
                            <a:cs typeface="Helvetica Neue Regular" charset="0"/>
                          </a:rPr>
                        </m:ctrlPr>
                      </m:dPr>
                      <m:e>
                        <m:r>
                          <a:rPr lang="en-US" sz="1600" smtClean="0">
                            <a:solidFill>
                              <a:srgbClr val="000000"/>
                            </a:solidFill>
                            <a:latin typeface="Cambria Math" charset="0"/>
                            <a:cs typeface="Helvetica Neue Regular" charset="0"/>
                          </a:rPr>
                          <m:t>𝐷</m:t>
                        </m:r>
                      </m:e>
                    </m:d>
                  </m:oMath>
                </a14:m>
                <a:endParaRPr lang="en-US" sz="1600" dirty="0">
                  <a:solidFill>
                    <a:srgbClr val="000000"/>
                  </a:solidFill>
                  <a:latin typeface="Cambria Math" charset="0"/>
                  <a:cs typeface="Helvetica Neue Regular" charset="0"/>
                </a:endParaRPr>
              </a:p>
              <a:p>
                <a:pPr marL="285750" indent="-285750" defTabSz="430213">
                  <a:spcAft>
                    <a:spcPts val="400"/>
                  </a:spcAft>
                  <a:buSzPct val="100000"/>
                  <a:buFont typeface="Arial" charset="0"/>
                  <a:buChar char="•"/>
                </a:pPr>
                <a14:m>
                  <m:oMath xmlns:m="http://schemas.openxmlformats.org/officeDocument/2006/math">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𝑄</m:t>
                        </m:r>
                      </m:e>
                      <m:sub>
                        <m:r>
                          <a:rPr lang="en-US" sz="1600" smtClean="0">
                            <a:solidFill>
                              <a:srgbClr val="000000"/>
                            </a:solidFill>
                            <a:latin typeface="Cambria Math" charset="0"/>
                            <a:cs typeface="Helvetica Neue Regular" charset="0"/>
                          </a:rPr>
                          <m:t>2</m:t>
                        </m:r>
                      </m:sub>
                    </m:sSub>
                    <m:r>
                      <a:rPr lang="en-US" sz="1600" smtClean="0">
                        <a:solidFill>
                          <a:srgbClr val="000000"/>
                        </a:solidFill>
                        <a:latin typeface="Cambria Math" charset="0"/>
                        <a:cs typeface="Helvetica Neue Regular" charset="0"/>
                      </a:rPr>
                      <m:t>=</m:t>
                    </m:r>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𝜎</m:t>
                        </m:r>
                      </m:e>
                      <m:sub>
                        <m:r>
                          <a:rPr lang="en-US" sz="1600" smtClean="0">
                            <a:solidFill>
                              <a:srgbClr val="000000"/>
                            </a:solidFill>
                            <a:latin typeface="Cambria Math" charset="0"/>
                            <a:cs typeface="Helvetica Neue Regular" charset="0"/>
                          </a:rPr>
                          <m:t>𝑠𝑎𝑙𝑎𝑟𝑦</m:t>
                        </m:r>
                        <m:r>
                          <a:rPr lang="en-US" sz="1600" smtClean="0">
                            <a:solidFill>
                              <a:srgbClr val="000000"/>
                            </a:solidFill>
                            <a:latin typeface="Cambria Math" charset="0"/>
                            <a:cs typeface="Helvetica Neue Regular" charset="0"/>
                          </a:rPr>
                          <m:t>&gt;3700</m:t>
                        </m:r>
                      </m:sub>
                    </m:sSub>
                    <m:d>
                      <m:dPr>
                        <m:ctrlPr>
                          <a:rPr lang="en-US" sz="1600" i="1" smtClean="0">
                            <a:solidFill>
                              <a:srgbClr val="000000"/>
                            </a:solidFill>
                            <a:latin typeface="Cambria Math" panose="02040503050406030204" pitchFamily="18" charset="0"/>
                            <a:cs typeface="Helvetica Neue Regular" charset="0"/>
                          </a:rPr>
                        </m:ctrlPr>
                      </m:dPr>
                      <m:e>
                        <m:r>
                          <a:rPr lang="en-US" sz="1600" smtClean="0">
                            <a:solidFill>
                              <a:srgbClr val="000000"/>
                            </a:solidFill>
                            <a:latin typeface="Cambria Math" charset="0"/>
                            <a:cs typeface="Helvetica Neue Regular" charset="0"/>
                          </a:rPr>
                          <m:t>𝐷</m:t>
                        </m:r>
                      </m:e>
                    </m:d>
                  </m:oMath>
                </a14:m>
                <a:endParaRPr lang="en-US" sz="1600" dirty="0">
                  <a:solidFill>
                    <a:srgbClr val="000000"/>
                  </a:solidFill>
                  <a:latin typeface="Cambria Math" charset="0"/>
                  <a:cs typeface="Helvetica Neue Regular" charset="0"/>
                </a:endParaRPr>
              </a:p>
              <a:p>
                <a:pPr marL="285750" indent="-285750" defTabSz="430213">
                  <a:spcAft>
                    <a:spcPts val="400"/>
                  </a:spcAft>
                  <a:buSzPct val="100000"/>
                  <a:buFont typeface="Arial" charset="0"/>
                  <a:buChar char="•"/>
                </a:pPr>
                <a14:m>
                  <m:oMath xmlns:m="http://schemas.openxmlformats.org/officeDocument/2006/math">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𝑄</m:t>
                        </m:r>
                      </m:e>
                      <m:sub>
                        <m:r>
                          <a:rPr lang="en-US" sz="1600" smtClean="0">
                            <a:solidFill>
                              <a:srgbClr val="000000"/>
                            </a:solidFill>
                            <a:latin typeface="Cambria Math" charset="0"/>
                            <a:cs typeface="Helvetica Neue Regular" charset="0"/>
                          </a:rPr>
                          <m:t>3</m:t>
                        </m:r>
                      </m:sub>
                    </m:sSub>
                    <m:r>
                      <a:rPr lang="en-US" sz="1600" smtClean="0">
                        <a:solidFill>
                          <a:srgbClr val="000000"/>
                        </a:solidFill>
                        <a:latin typeface="Cambria Math" charset="0"/>
                        <a:cs typeface="Helvetica Neue Regular" charset="0"/>
                      </a:rPr>
                      <m:t>=</m:t>
                    </m:r>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𝜎</m:t>
                        </m:r>
                      </m:e>
                      <m:sub>
                        <m:r>
                          <a:rPr lang="en-US" sz="1600" smtClean="0">
                            <a:solidFill>
                              <a:srgbClr val="000000"/>
                            </a:solidFill>
                            <a:latin typeface="Cambria Math" charset="0"/>
                            <a:cs typeface="Helvetica Neue Regular" charset="0"/>
                          </a:rPr>
                          <m:t>𝑑𝑒𝑝𝑡</m:t>
                        </m:r>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𝐼𝑇</m:t>
                        </m:r>
                      </m:sub>
                    </m:sSub>
                    <m:d>
                      <m:dPr>
                        <m:ctrlPr>
                          <a:rPr lang="en-US" sz="1600" i="1" smtClean="0">
                            <a:solidFill>
                              <a:srgbClr val="000000"/>
                            </a:solidFill>
                            <a:latin typeface="Cambria Math" panose="02040503050406030204" pitchFamily="18" charset="0"/>
                            <a:cs typeface="Helvetica Neue Regular" charset="0"/>
                          </a:rPr>
                        </m:ctrlPr>
                      </m:dPr>
                      <m:e>
                        <m:r>
                          <a:rPr lang="en-US" sz="1600" smtClean="0">
                            <a:solidFill>
                              <a:srgbClr val="000000"/>
                            </a:solidFill>
                            <a:latin typeface="Cambria Math" charset="0"/>
                            <a:cs typeface="Helvetica Neue Regular" charset="0"/>
                          </a:rPr>
                          <m:t>𝐷</m:t>
                        </m:r>
                      </m:e>
                    </m:d>
                  </m:oMath>
                </a14:m>
                <a:r>
                  <a:rPr lang="en-US" sz="1600" dirty="0">
                    <a:solidFill>
                      <a:srgbClr val="000000"/>
                    </a:solidFill>
                    <a:latin typeface="Helvetica Neue Regular" charset="0"/>
                    <a:cs typeface="Helvetica Neue Regular" charset="0"/>
                  </a:rPr>
                  <a:t> </a:t>
                </a:r>
              </a:p>
            </p:txBody>
          </p:sp>
        </mc:Choice>
        <mc:Fallback xmlns="">
          <p:sp>
            <p:nvSpPr>
              <p:cNvPr id="13" name="TextBox 12"/>
              <p:cNvSpPr txBox="1">
                <a:spLocks noRot="1" noChangeAspect="1" noMove="1" noResize="1" noEditPoints="1" noAdjustHandles="1" noChangeArrowheads="1" noChangeShapeType="1" noTextEdit="1"/>
              </p:cNvSpPr>
              <p:nvPr/>
            </p:nvSpPr>
            <p:spPr>
              <a:xfrm>
                <a:off x="462572" y="3378505"/>
                <a:ext cx="2392322" cy="1289520"/>
              </a:xfrm>
              <a:prstGeom prst="rect">
                <a:avLst/>
              </a:prstGeom>
              <a:blipFill rotWithShape="0">
                <a:blip r:embed="rId6"/>
                <a:stretch>
                  <a:fillRect l="-1010" t="-463" b="-1389"/>
                </a:stretch>
              </a:blipFill>
            </p:spPr>
            <p:txBody>
              <a:bodyPr/>
              <a:lstStyle/>
              <a:p>
                <a:r>
                  <a:rPr lang="en-US">
                    <a:noFill/>
                  </a:rPr>
                  <a:t> </a:t>
                </a:r>
              </a:p>
            </p:txBody>
          </p:sp>
        </mc:Fallback>
      </mc:AlternateContent>
      <p:sp>
        <p:nvSpPr>
          <p:cNvPr id="14" name="TextBox 13"/>
          <p:cNvSpPr txBox="1"/>
          <p:nvPr/>
        </p:nvSpPr>
        <p:spPr>
          <a:xfrm>
            <a:off x="667910" y="2094109"/>
            <a:ext cx="864339" cy="338554"/>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Results</a:t>
            </a:r>
          </a:p>
        </p:txBody>
      </p:sp>
      <p:pic>
        <p:nvPicPr>
          <p:cNvPr id="16" name="Picture 15"/>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441858" y="834817"/>
            <a:ext cx="452103" cy="452103"/>
          </a:xfrm>
          <a:prstGeom prst="rect">
            <a:avLst/>
          </a:prstGeom>
        </p:spPr>
      </p:pic>
      <p:cxnSp>
        <p:nvCxnSpPr>
          <p:cNvPr id="19" name="Elbow Connector 18"/>
          <p:cNvCxnSpPr>
            <a:stCxn id="6" idx="2"/>
            <a:endCxn id="10" idx="1"/>
          </p:cNvCxnSpPr>
          <p:nvPr/>
        </p:nvCxnSpPr>
        <p:spPr>
          <a:xfrm rot="16200000" flipH="1">
            <a:off x="2392091" y="2150016"/>
            <a:ext cx="774182" cy="1470238"/>
          </a:xfrm>
          <a:prstGeom prst="bentConnector2">
            <a:avLst/>
          </a:prstGeom>
          <a:ln w="1905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Elbow Connector 23"/>
          <p:cNvCxnSpPr>
            <a:stCxn id="10" idx="0"/>
            <a:endCxn id="8" idx="1"/>
          </p:cNvCxnSpPr>
          <p:nvPr/>
        </p:nvCxnSpPr>
        <p:spPr>
          <a:xfrm rot="5400000" flipH="1" flipV="1">
            <a:off x="4546847" y="1518017"/>
            <a:ext cx="1373750" cy="1565898"/>
          </a:xfrm>
          <a:prstGeom prst="bentConnector2">
            <a:avLst/>
          </a:prstGeom>
          <a:ln w="1905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954822" y="2224878"/>
            <a:ext cx="1805320" cy="807119"/>
          </a:xfrm>
          <a:prstGeom prst="rect">
            <a:avLst/>
          </a:prstGeom>
        </p:spPr>
      </p:pic>
      <p:pic>
        <p:nvPicPr>
          <p:cNvPr id="31" name="Picture 30"/>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760142" y="2253853"/>
            <a:ext cx="1235869" cy="807119"/>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717751" y="2313801"/>
            <a:ext cx="552144" cy="542350"/>
          </a:xfrm>
          <a:prstGeom prst="rect">
            <a:avLst/>
          </a:prstGeom>
        </p:spPr>
      </p:pic>
      <p:sp>
        <p:nvSpPr>
          <p:cNvPr id="17" name="TextBox 16">
            <a:extLst>
              <a:ext uri="{FF2B5EF4-FFF2-40B4-BE49-F238E27FC236}">
                <a16:creationId xmlns:a16="http://schemas.microsoft.com/office/drawing/2014/main" id="{01392723-42C1-124C-A406-EC01827F0172}"/>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6184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67067FC-4560-3F4D-8FC7-78BAF5E314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34325" y="3082953"/>
            <a:ext cx="1454546" cy="642997"/>
          </a:xfrm>
          <a:prstGeom prst="rect">
            <a:avLst/>
          </a:prstGeom>
        </p:spPr>
      </p:pic>
      <p:sp>
        <p:nvSpPr>
          <p:cNvPr id="15" name="Cloud Callout 14"/>
          <p:cNvSpPr/>
          <p:nvPr/>
        </p:nvSpPr>
        <p:spPr>
          <a:xfrm>
            <a:off x="2474630" y="1327215"/>
            <a:ext cx="2147502" cy="1339786"/>
          </a:xfrm>
          <a:prstGeom prst="cloudCallout">
            <a:avLst>
              <a:gd name="adj1" fmla="val -44161"/>
              <a:gd name="adj2" fmla="val 64079"/>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dirty="0">
              <a:solidFill>
                <a:srgbClr val="32649F"/>
              </a:solidFill>
            </a:endParaRPr>
          </a:p>
        </p:txBody>
      </p:sp>
      <p:sp>
        <p:nvSpPr>
          <p:cNvPr id="16" name="Can 15"/>
          <p:cNvSpPr/>
          <p:nvPr/>
        </p:nvSpPr>
        <p:spPr>
          <a:xfrm>
            <a:off x="6043222" y="2857500"/>
            <a:ext cx="1662503" cy="909607"/>
          </a:xfrm>
          <a:prstGeom prst="can">
            <a:avLst/>
          </a:prstGeom>
          <a:noFill/>
        </p:spPr>
        <p:style>
          <a:lnRef idx="1">
            <a:schemeClr val="dk1"/>
          </a:lnRef>
          <a:fillRef idx="3">
            <a:schemeClr val="dk1"/>
          </a:fillRef>
          <a:effectRef idx="2">
            <a:schemeClr val="dk1"/>
          </a:effectRef>
          <a:fontRef idx="minor">
            <a:schemeClr val="lt1"/>
          </a:fontRef>
        </p:style>
        <p:txBody>
          <a:bodyPr rtlCol="0" anchor="ctr"/>
          <a:lstStyle/>
          <a:p>
            <a:pPr algn="ctr"/>
            <a:endParaRPr lang="it-IT" sz="1050" dirty="0">
              <a:solidFill>
                <a:schemeClr val="tx1"/>
              </a:solidFill>
            </a:endParaRPr>
          </a:p>
        </p:txBody>
      </p:sp>
      <p:cxnSp>
        <p:nvCxnSpPr>
          <p:cNvPr id="18" name="Straight Arrow Connector 17"/>
          <p:cNvCxnSpPr>
            <a:cxnSpLocks/>
            <a:endCxn id="16" idx="2"/>
          </p:cNvCxnSpPr>
          <p:nvPr/>
        </p:nvCxnSpPr>
        <p:spPr>
          <a:xfrm flipV="1">
            <a:off x="2905125" y="3312303"/>
            <a:ext cx="3138098" cy="1192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893238" y="2909828"/>
            <a:ext cx="2566728" cy="369332"/>
          </a:xfrm>
          <a:prstGeom prst="rect">
            <a:avLst/>
          </a:prstGeom>
          <a:noFill/>
        </p:spPr>
        <p:txBody>
          <a:bodyPr wrap="none" rtlCol="0">
            <a:spAutoFit/>
          </a:bodyPr>
          <a:lstStyle/>
          <a:p>
            <a:r>
              <a:rPr lang="en-US" sz="900" i="1" dirty="0" err="1"/>
              <a:t>rdf:Type</a:t>
            </a:r>
            <a:r>
              <a:rPr lang="x-none" sz="900" i="1"/>
              <a:t>=</a:t>
            </a:r>
            <a:r>
              <a:rPr lang="en-US" sz="900" i="1" dirty="0" err="1"/>
              <a:t>GlutamateReceptor</a:t>
            </a:r>
            <a:endParaRPr lang="it-IT" sz="900" dirty="0"/>
          </a:p>
          <a:p>
            <a:r>
              <a:rPr lang="it-IT" sz="900" i="1" dirty="0" err="1"/>
              <a:t>ro:has_function</a:t>
            </a:r>
            <a:r>
              <a:rPr lang="it-IT" sz="900" dirty="0"/>
              <a:t>=ex:GlutamateReceptorActivity001</a:t>
            </a:r>
          </a:p>
        </p:txBody>
      </p:sp>
      <p:cxnSp>
        <p:nvCxnSpPr>
          <p:cNvPr id="20" name="Straight Arrow Connector 19"/>
          <p:cNvCxnSpPr/>
          <p:nvPr/>
        </p:nvCxnSpPr>
        <p:spPr>
          <a:xfrm flipH="1">
            <a:off x="2850289" y="3498906"/>
            <a:ext cx="319293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6305841" y="3889431"/>
            <a:ext cx="1221277" cy="300082"/>
          </a:xfrm>
          <a:prstGeom prst="rect">
            <a:avLst/>
          </a:prstGeom>
        </p:spPr>
        <p:txBody>
          <a:bodyPr wrap="square">
            <a:spAutoFit/>
          </a:bodyPr>
          <a:lstStyle/>
          <a:p>
            <a:pPr algn="ctr"/>
            <a:r>
              <a:rPr lang="it-IT" sz="1350" dirty="0"/>
              <a:t>Data</a:t>
            </a:r>
          </a:p>
        </p:txBody>
      </p:sp>
      <p:pic>
        <p:nvPicPr>
          <p:cNvPr id="29" name="Picture 2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40154" y="3567054"/>
            <a:ext cx="1149684" cy="862263"/>
          </a:xfrm>
          <a:prstGeom prst="rect">
            <a:avLst/>
          </a:prstGeom>
        </p:spPr>
      </p:pic>
      <p:pic>
        <p:nvPicPr>
          <p:cNvPr id="10" name="Picture 9">
            <a:extLst>
              <a:ext uri="{FF2B5EF4-FFF2-40B4-BE49-F238E27FC236}">
                <a16:creationId xmlns:a16="http://schemas.microsoft.com/office/drawing/2014/main" id="{0DAF9600-EAC0-CE43-9EEC-0ED34D656BC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39735" y="1579518"/>
            <a:ext cx="631213" cy="814388"/>
          </a:xfrm>
          <a:prstGeom prst="rect">
            <a:avLst/>
          </a:prstGeom>
        </p:spPr>
      </p:pic>
      <p:pic>
        <p:nvPicPr>
          <p:cNvPr id="12" name="Picture 11">
            <a:extLst>
              <a:ext uri="{FF2B5EF4-FFF2-40B4-BE49-F238E27FC236}">
                <a16:creationId xmlns:a16="http://schemas.microsoft.com/office/drawing/2014/main" id="{9DDABE7C-1674-7643-9F4A-5278A2558B8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6777" y="2801370"/>
            <a:ext cx="965737" cy="965737"/>
          </a:xfrm>
          <a:prstGeom prst="rect">
            <a:avLst/>
          </a:prstGeom>
        </p:spPr>
      </p:pic>
      <p:sp>
        <p:nvSpPr>
          <p:cNvPr id="13" name="Title 12">
            <a:extLst>
              <a:ext uri="{FF2B5EF4-FFF2-40B4-BE49-F238E27FC236}">
                <a16:creationId xmlns:a16="http://schemas.microsoft.com/office/drawing/2014/main" id="{063BB789-A148-9B4C-B66A-D32C6B631216}"/>
              </a:ext>
            </a:extLst>
          </p:cNvPr>
          <p:cNvSpPr>
            <a:spLocks noGrp="1"/>
          </p:cNvSpPr>
          <p:nvPr>
            <p:ph type="title"/>
          </p:nvPr>
        </p:nvSpPr>
        <p:spPr/>
        <p:txBody>
          <a:bodyPr>
            <a:normAutofit/>
          </a:bodyPr>
          <a:lstStyle/>
          <a:p>
            <a:r>
              <a:rPr lang="en-US" dirty="0"/>
              <a:t>Traditional Data Management Systems</a:t>
            </a:r>
          </a:p>
        </p:txBody>
      </p:sp>
      <p:sp>
        <p:nvSpPr>
          <p:cNvPr id="14" name="TextBox 13">
            <a:extLst>
              <a:ext uri="{FF2B5EF4-FFF2-40B4-BE49-F238E27FC236}">
                <a16:creationId xmlns:a16="http://schemas.microsoft.com/office/drawing/2014/main" id="{67A8BD48-C898-5E4C-8B29-5B6FF1E7733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custDataLst>
      <p:tags r:id="rId1"/>
    </p:custDataLst>
    <p:extLst>
      <p:ext uri="{BB962C8B-B14F-4D97-AF65-F5344CB8AC3E}">
        <p14:creationId xmlns:p14="http://schemas.microsoft.com/office/powerpoint/2010/main" val="3183992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model</a:t>
            </a:r>
          </a:p>
        </p:txBody>
      </p:sp>
      <p:sp>
        <p:nvSpPr>
          <p:cNvPr id="4" name="Content Placeholder 3"/>
          <p:cNvSpPr>
            <a:spLocks noGrp="1"/>
          </p:cNvSpPr>
          <p:nvPr>
            <p:ph sz="quarter" idx="12"/>
          </p:nvPr>
        </p:nvSpPr>
        <p:spPr/>
        <p:txBody>
          <a:bodyPr/>
          <a:lstStyle/>
          <a:p>
            <a:r>
              <a:rPr lang="en-US" dirty="0">
                <a:solidFill>
                  <a:srgbClr val="285096"/>
                </a:solidFill>
              </a:rPr>
              <a:t>[Li</a:t>
            </a:r>
            <a:r>
              <a:rPr lang="en-US" dirty="0">
                <a:solidFill>
                  <a:srgbClr val="285096"/>
                </a:solidFill>
                <a:latin typeface="Helvetica Neue" charset="0"/>
                <a:ea typeface="Helvetica Neue" charset="0"/>
                <a:cs typeface="Helvetica Neue" charset="0"/>
              </a:rPr>
              <a:t> et al.,</a:t>
            </a:r>
            <a:r>
              <a:rPr lang="en-US" dirty="0">
                <a:solidFill>
                  <a:srgbClr val="285096"/>
                </a:solidFill>
              </a:rPr>
              <a:t> 2015]</a:t>
            </a:r>
          </a:p>
        </p:txBody>
      </p:sp>
      <mc:AlternateContent xmlns:mc="http://schemas.openxmlformats.org/markup-compatibility/2006" xmlns:a14="http://schemas.microsoft.com/office/drawing/2010/main">
        <mc:Choice Requires="a14">
          <p:sp>
            <p:nvSpPr>
              <p:cNvPr id="6" name="TextBox 5"/>
              <p:cNvSpPr txBox="1"/>
              <p:nvPr/>
            </p:nvSpPr>
            <p:spPr>
              <a:xfrm>
                <a:off x="329184" y="1510747"/>
                <a:ext cx="8033288" cy="840936"/>
              </a:xfrm>
              <a:prstGeom prst="rect">
                <a:avLst/>
              </a:prstGeom>
              <a:noFill/>
            </p:spPr>
            <p:txBody>
              <a:bodyPr wrap="none" rtlCol="0">
                <a:spAutoFit/>
              </a:bodyPr>
              <a:lstStyle/>
              <a:p>
                <a:pPr marL="0" defTabSz="430213">
                  <a:spcAft>
                    <a:spcPts val="400"/>
                  </a:spcAft>
                  <a:buSzPct val="100000"/>
                </a:pPr>
                <a14:m>
                  <m:oMathPara xmlns:m="http://schemas.openxmlformats.org/officeDocument/2006/math">
                    <m:oMathParaPr>
                      <m:jc m:val="centerGroup"/>
                    </m:oMathParaPr>
                    <m:oMath xmlns:m="http://schemas.openxmlformats.org/officeDocument/2006/math">
                      <m:r>
                        <a:rPr lang="en-US" sz="1600" smtClean="0">
                          <a:solidFill>
                            <a:srgbClr val="000000"/>
                          </a:solidFill>
                          <a:latin typeface="Cambria Math" charset="0"/>
                          <a:cs typeface="Helvetica Neue Regular" charset="0"/>
                        </a:rPr>
                        <m:t>𝑐𝑜𝑠𝑡</m:t>
                      </m:r>
                      <m:d>
                        <m:dPr>
                          <m:ctrlPr>
                            <a:rPr lang="en-US" sz="1600" i="1" smtClean="0">
                              <a:solidFill>
                                <a:srgbClr val="000000"/>
                              </a:solidFill>
                              <a:latin typeface="Cambria Math" panose="02040503050406030204" pitchFamily="18" charset="0"/>
                              <a:cs typeface="Helvetica Neue Regular" charset="0"/>
                            </a:rPr>
                          </m:ctrlPr>
                        </m:dPr>
                        <m:e>
                          <m:sSup>
                            <m:sSupPr>
                              <m:ctrlPr>
                                <a:rPr lang="en-US" sz="1600" i="1" smtClean="0">
                                  <a:solidFill>
                                    <a:srgbClr val="000000"/>
                                  </a:solidFill>
                                  <a:latin typeface="Cambria Math" panose="02040503050406030204" pitchFamily="18" charset="0"/>
                                  <a:cs typeface="Helvetica Neue Regular" charset="0"/>
                                </a:rPr>
                              </m:ctrlPr>
                            </m:sSupPr>
                            <m:e>
                              <m:r>
                                <a:rPr lang="en-US" sz="1600" smtClean="0">
                                  <a:solidFill>
                                    <a:srgbClr val="000000"/>
                                  </a:solidFill>
                                  <a:latin typeface="Cambria Math" charset="0"/>
                                  <a:cs typeface="Helvetica Neue Regular" charset="0"/>
                                </a:rPr>
                                <m:t>𝐷</m:t>
                              </m:r>
                            </m:e>
                            <m:sup>
                              <m:r>
                                <a:rPr lang="en-US" sz="1600" smtClean="0">
                                  <a:solidFill>
                                    <a:srgbClr val="000000"/>
                                  </a:solidFill>
                                  <a:latin typeface="Cambria Math" charset="0"/>
                                  <a:cs typeface="Helvetica Neue Regular" charset="0"/>
                                </a:rPr>
                                <m:t>′</m:t>
                              </m:r>
                            </m:sup>
                          </m:sSup>
                        </m:e>
                      </m:d>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𝑒𝑑𝑖𝑡</m:t>
                      </m:r>
                      <m:d>
                        <m:dPr>
                          <m:ctrlPr>
                            <a:rPr lang="en-US" sz="1600" i="1" smtClean="0">
                              <a:solidFill>
                                <a:srgbClr val="000000"/>
                              </a:solidFill>
                              <a:latin typeface="Cambria Math" panose="02040503050406030204" pitchFamily="18" charset="0"/>
                              <a:cs typeface="Helvetica Neue Regular" charset="0"/>
                            </a:rPr>
                          </m:ctrlPr>
                        </m:dPr>
                        <m:e>
                          <m:r>
                            <a:rPr lang="en-US" sz="1600" smtClean="0">
                              <a:solidFill>
                                <a:srgbClr val="000000"/>
                              </a:solidFill>
                              <a:latin typeface="Cambria Math" charset="0"/>
                              <a:cs typeface="Helvetica Neue Regular" charset="0"/>
                            </a:rPr>
                            <m:t>𝐷</m:t>
                          </m:r>
                          <m:r>
                            <a:rPr lang="en-US" sz="1600" smtClean="0">
                              <a:solidFill>
                                <a:srgbClr val="000000"/>
                              </a:solidFill>
                              <a:latin typeface="Cambria Math" charset="0"/>
                              <a:cs typeface="Helvetica Neue Regular" charset="0"/>
                            </a:rPr>
                            <m:t>,</m:t>
                          </m:r>
                          <m:sSup>
                            <m:sSupPr>
                              <m:ctrlPr>
                                <a:rPr lang="en-US" sz="1600" i="1" smtClean="0">
                                  <a:solidFill>
                                    <a:srgbClr val="000000"/>
                                  </a:solidFill>
                                  <a:latin typeface="Cambria Math" panose="02040503050406030204" pitchFamily="18" charset="0"/>
                                  <a:cs typeface="Helvetica Neue Regular" charset="0"/>
                                </a:rPr>
                              </m:ctrlPr>
                            </m:sSupPr>
                            <m:e>
                              <m:r>
                                <a:rPr lang="en-US" sz="1600" smtClean="0">
                                  <a:solidFill>
                                    <a:srgbClr val="000000"/>
                                  </a:solidFill>
                                  <a:latin typeface="Cambria Math" charset="0"/>
                                  <a:cs typeface="Helvetica Neue Regular" charset="0"/>
                                </a:rPr>
                                <m:t>𝐷</m:t>
                              </m:r>
                            </m:e>
                            <m:sup>
                              <m:r>
                                <a:rPr lang="en-US" sz="1600" smtClean="0">
                                  <a:solidFill>
                                    <a:srgbClr val="000000"/>
                                  </a:solidFill>
                                  <a:latin typeface="Cambria Math" charset="0"/>
                                  <a:cs typeface="Helvetica Neue Regular" charset="0"/>
                                </a:rPr>
                                <m:t>′</m:t>
                              </m:r>
                            </m:sup>
                          </m:sSup>
                        </m:e>
                      </m:d>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𝛽</m:t>
                      </m:r>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𝑛</m:t>
                      </m:r>
                      <m:r>
                        <a:rPr lang="en-US" sz="1600" smtClean="0">
                          <a:solidFill>
                            <a:srgbClr val="000000"/>
                          </a:solidFill>
                          <a:latin typeface="Cambria Math" charset="0"/>
                          <a:cs typeface="Helvetica Neue Regular" charset="0"/>
                        </a:rPr>
                        <m:t>+</m:t>
                      </m:r>
                      <m:nary>
                        <m:naryPr>
                          <m:chr m:val="∑"/>
                          <m:ctrlPr>
                            <a:rPr lang="en-US" sz="1600" i="1" smtClean="0">
                              <a:solidFill>
                                <a:srgbClr val="000000"/>
                              </a:solidFill>
                              <a:latin typeface="Cambria Math" panose="02040503050406030204" pitchFamily="18" charset="0"/>
                              <a:cs typeface="Helvetica Neue Regular" charset="0"/>
                            </a:rPr>
                          </m:ctrlPr>
                        </m:naryPr>
                        <m:sub>
                          <m:r>
                            <a:rPr lang="en-US" sz="1600" smtClean="0">
                              <a:solidFill>
                                <a:srgbClr val="000000"/>
                              </a:solidFill>
                              <a:latin typeface="Cambria Math" charset="0"/>
                              <a:cs typeface="Helvetica Neue Regular" charset="0"/>
                            </a:rPr>
                            <m:t>𝑖</m:t>
                          </m:r>
                          <m:r>
                            <a:rPr lang="en-US" sz="1600" smtClean="0">
                              <a:solidFill>
                                <a:srgbClr val="000000"/>
                              </a:solidFill>
                              <a:latin typeface="Cambria Math" charset="0"/>
                              <a:cs typeface="Helvetica Neue Regular" charset="0"/>
                            </a:rPr>
                            <m:t>=1</m:t>
                          </m:r>
                        </m:sub>
                        <m:sup>
                          <m:r>
                            <a:rPr lang="en-US" sz="1600" smtClean="0">
                              <a:solidFill>
                                <a:srgbClr val="000000"/>
                              </a:solidFill>
                              <a:latin typeface="Cambria Math" charset="0"/>
                              <a:cs typeface="Helvetica Neue Regular" charset="0"/>
                            </a:rPr>
                            <m:t>𝑘</m:t>
                          </m:r>
                        </m:sup>
                        <m:e>
                          <m:r>
                            <a:rPr lang="en-US" sz="1600" smtClean="0">
                              <a:solidFill>
                                <a:srgbClr val="000000"/>
                              </a:solidFill>
                              <a:latin typeface="Cambria Math" charset="0"/>
                              <a:cs typeface="Helvetica Neue Regular" charset="0"/>
                            </a:rPr>
                            <m:t>𝑒𝑑𝑖𝑡</m:t>
                          </m:r>
                          <m:d>
                            <m:dPr>
                              <m:ctrlPr>
                                <a:rPr lang="en-US" sz="1600" i="1" smtClean="0">
                                  <a:solidFill>
                                    <a:srgbClr val="000000"/>
                                  </a:solidFill>
                                  <a:latin typeface="Cambria Math" panose="02040503050406030204" pitchFamily="18" charset="0"/>
                                  <a:cs typeface="Helvetica Neue Regular" charset="0"/>
                                </a:rPr>
                              </m:ctrlPr>
                            </m:dPr>
                            <m:e>
                              <m:r>
                                <a:rPr lang="en-US" sz="1600" smtClean="0">
                                  <a:solidFill>
                                    <a:srgbClr val="000000"/>
                                  </a:solidFill>
                                  <a:latin typeface="Cambria Math" charset="0"/>
                                  <a:cs typeface="Helvetica Neue Regular" charset="0"/>
                                </a:rPr>
                                <m:t>𝑅</m:t>
                              </m:r>
                              <m:r>
                                <a:rPr lang="en-US" sz="1600" smtClean="0">
                                  <a:solidFill>
                                    <a:srgbClr val="000000"/>
                                  </a:solidFill>
                                  <a:latin typeface="Cambria Math" charset="0"/>
                                  <a:cs typeface="Helvetica Neue Regular" charset="0"/>
                                </a:rPr>
                                <m:t>,</m:t>
                              </m:r>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𝑅</m:t>
                                  </m:r>
                                </m:e>
                                <m:sub>
                                  <m:r>
                                    <a:rPr lang="en-US" sz="1600" smtClean="0">
                                      <a:solidFill>
                                        <a:srgbClr val="000000"/>
                                      </a:solidFill>
                                      <a:latin typeface="Cambria Math" charset="0"/>
                                      <a:cs typeface="Helvetica Neue Regular" charset="0"/>
                                    </a:rPr>
                                    <m:t>𝑖</m:t>
                                  </m:r>
                                </m:sub>
                              </m:sSub>
                            </m:e>
                          </m:d>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𝑁</m:t>
                          </m:r>
                          <m:r>
                            <a:rPr lang="en-US" sz="1600" smtClean="0">
                              <a:solidFill>
                                <a:srgbClr val="000000"/>
                              </a:solidFill>
                              <a:latin typeface="Cambria Math" charset="0"/>
                              <a:cs typeface="Helvetica Neue Regular" charset="0"/>
                            </a:rPr>
                            <m:t>⋅</m:t>
                          </m:r>
                          <m:f>
                            <m:fPr>
                              <m:ctrlPr>
                                <a:rPr lang="en-US" sz="1600" i="1" smtClean="0">
                                  <a:solidFill>
                                    <a:srgbClr val="000000"/>
                                  </a:solidFill>
                                  <a:latin typeface="Cambria Math" panose="02040503050406030204" pitchFamily="18" charset="0"/>
                                  <a:cs typeface="Helvetica Neue Regular" charset="0"/>
                                </a:rPr>
                              </m:ctrlPr>
                            </m:fPr>
                            <m:num>
                              <m:r>
                                <a:rPr lang="en-US" sz="1600" smtClean="0">
                                  <a:solidFill>
                                    <a:srgbClr val="000000"/>
                                  </a:solidFill>
                                  <a:latin typeface="Cambria Math" charset="0"/>
                                  <a:cs typeface="Helvetica Neue Regular" charset="0"/>
                                </a:rPr>
                                <m:t>𝑒𝑑𝑖𝑡</m:t>
                              </m:r>
                              <m:d>
                                <m:dPr>
                                  <m:ctrlPr>
                                    <a:rPr lang="en-US" sz="1600" i="1" smtClean="0">
                                      <a:solidFill>
                                        <a:srgbClr val="000000"/>
                                      </a:solidFill>
                                      <a:latin typeface="Cambria Math" panose="02040503050406030204" pitchFamily="18" charset="0"/>
                                      <a:cs typeface="Helvetica Neue Regular" charset="0"/>
                                    </a:rPr>
                                  </m:ctrlPr>
                                </m:dPr>
                                <m:e>
                                  <m:r>
                                    <a:rPr lang="en-US" sz="1600" smtClean="0">
                                      <a:solidFill>
                                        <a:srgbClr val="000000"/>
                                      </a:solidFill>
                                      <a:latin typeface="Cambria Math" charset="0"/>
                                      <a:cs typeface="Helvetica Neue Regular" charset="0"/>
                                    </a:rPr>
                                    <m:t>𝐷</m:t>
                                  </m:r>
                                  <m:r>
                                    <a:rPr lang="en-US" sz="1600" smtClean="0">
                                      <a:solidFill>
                                        <a:srgbClr val="000000"/>
                                      </a:solidFill>
                                      <a:latin typeface="Cambria Math" charset="0"/>
                                      <a:cs typeface="Helvetica Neue Regular" charset="0"/>
                                    </a:rPr>
                                    <m:t>,</m:t>
                                  </m:r>
                                  <m:sSup>
                                    <m:sSupPr>
                                      <m:ctrlPr>
                                        <a:rPr lang="en-US" sz="1600" i="1" smtClean="0">
                                          <a:solidFill>
                                            <a:srgbClr val="000000"/>
                                          </a:solidFill>
                                          <a:latin typeface="Cambria Math" panose="02040503050406030204" pitchFamily="18" charset="0"/>
                                          <a:cs typeface="Helvetica Neue Regular" charset="0"/>
                                        </a:rPr>
                                      </m:ctrlPr>
                                    </m:sSupPr>
                                    <m:e>
                                      <m:r>
                                        <a:rPr lang="en-US" sz="1600" smtClean="0">
                                          <a:solidFill>
                                            <a:srgbClr val="000000"/>
                                          </a:solidFill>
                                          <a:latin typeface="Cambria Math" charset="0"/>
                                          <a:cs typeface="Helvetica Neue Regular" charset="0"/>
                                        </a:rPr>
                                        <m:t>𝐷</m:t>
                                      </m:r>
                                    </m:e>
                                    <m:sup>
                                      <m:r>
                                        <a:rPr lang="en-US" sz="1600" smtClean="0">
                                          <a:solidFill>
                                            <a:srgbClr val="000000"/>
                                          </a:solidFill>
                                          <a:latin typeface="Cambria Math" charset="0"/>
                                          <a:cs typeface="Helvetica Neue Regular" charset="0"/>
                                        </a:rPr>
                                        <m:t>′</m:t>
                                      </m:r>
                                    </m:sup>
                                  </m:sSup>
                                </m:e>
                              </m:d>
                            </m:num>
                            <m:den>
                              <m:r>
                                <a:rPr lang="en-US" sz="1600" smtClean="0">
                                  <a:solidFill>
                                    <a:srgbClr val="000000"/>
                                  </a:solidFill>
                                  <a:latin typeface="Cambria Math" charset="0"/>
                                  <a:cs typeface="Helvetica Neue Regular" charset="0"/>
                                </a:rPr>
                                <m:t>𝜇</m:t>
                              </m:r>
                            </m:den>
                          </m:f>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𝛽</m:t>
                          </m:r>
                          <m:r>
                            <a:rPr lang="en-US" sz="1600" smtClean="0">
                              <a:solidFill>
                                <a:srgbClr val="000000"/>
                              </a:solidFill>
                              <a:latin typeface="Cambria Math" charset="0"/>
                              <a:cs typeface="Helvetica Neue Regular" charset="0"/>
                            </a:rPr>
                            <m:t>+</m:t>
                          </m:r>
                          <m:f>
                            <m:fPr>
                              <m:ctrlPr>
                                <a:rPr lang="en-US" sz="1600" i="1" smtClean="0">
                                  <a:solidFill>
                                    <a:srgbClr val="000000"/>
                                  </a:solidFill>
                                  <a:latin typeface="Cambria Math" panose="02040503050406030204" pitchFamily="18" charset="0"/>
                                  <a:cs typeface="Helvetica Neue Regular" charset="0"/>
                                </a:rPr>
                              </m:ctrlPr>
                            </m:fPr>
                            <m:num>
                              <m:r>
                                <a:rPr lang="en-US" sz="1600" smtClean="0">
                                  <a:solidFill>
                                    <a:srgbClr val="000000"/>
                                  </a:solidFill>
                                  <a:latin typeface="Cambria Math" charset="0"/>
                                  <a:cs typeface="Helvetica Neue Regular" charset="0"/>
                                </a:rPr>
                                <m:t>2</m:t>
                              </m:r>
                            </m:num>
                            <m:den>
                              <m:r>
                                <a:rPr lang="en-US" sz="1600" smtClean="0">
                                  <a:solidFill>
                                    <a:srgbClr val="000000"/>
                                  </a:solidFill>
                                  <a:latin typeface="Cambria Math" charset="0"/>
                                  <a:cs typeface="Helvetica Neue Regular" charset="0"/>
                                </a:rPr>
                                <m:t>𝑘</m:t>
                              </m:r>
                            </m:den>
                          </m:f>
                          <m:nary>
                            <m:naryPr>
                              <m:chr m:val="∑"/>
                              <m:ctrlPr>
                                <a:rPr lang="en-US" sz="1600" i="1" smtClean="0">
                                  <a:solidFill>
                                    <a:srgbClr val="000000"/>
                                  </a:solidFill>
                                  <a:latin typeface="Cambria Math" panose="02040503050406030204" pitchFamily="18" charset="0"/>
                                  <a:cs typeface="Helvetica Neue Regular" charset="0"/>
                                </a:rPr>
                              </m:ctrlPr>
                            </m:naryPr>
                            <m:sub>
                              <m:r>
                                <a:rPr lang="en-US" sz="1600" smtClean="0">
                                  <a:solidFill>
                                    <a:srgbClr val="000000"/>
                                  </a:solidFill>
                                  <a:latin typeface="Cambria Math" charset="0"/>
                                  <a:cs typeface="Helvetica Neue Regular" charset="0"/>
                                </a:rPr>
                                <m:t>𝑖</m:t>
                              </m:r>
                              <m:r>
                                <a:rPr lang="en-US" sz="1600" smtClean="0">
                                  <a:solidFill>
                                    <a:srgbClr val="000000"/>
                                  </a:solidFill>
                                  <a:latin typeface="Cambria Math" charset="0"/>
                                  <a:cs typeface="Helvetica Neue Regular" charset="0"/>
                                </a:rPr>
                                <m:t>=1</m:t>
                              </m:r>
                            </m:sub>
                            <m:sup>
                              <m:r>
                                <a:rPr lang="en-US" sz="1600" smtClean="0">
                                  <a:solidFill>
                                    <a:srgbClr val="000000"/>
                                  </a:solidFill>
                                  <a:latin typeface="Cambria Math" charset="0"/>
                                  <a:cs typeface="Helvetica Neue Regular" charset="0"/>
                                </a:rPr>
                                <m:t>𝑘</m:t>
                              </m:r>
                            </m:sup>
                            <m:e>
                              <m:r>
                                <a:rPr lang="en-US" sz="1600" smtClean="0">
                                  <a:solidFill>
                                    <a:srgbClr val="000000"/>
                                  </a:solidFill>
                                  <a:latin typeface="Cambria Math" charset="0"/>
                                  <a:cs typeface="Helvetica Neue Regular" charset="0"/>
                                </a:rPr>
                                <m:t>𝑒𝑑𝑖𝑡</m:t>
                              </m:r>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𝑅</m:t>
                              </m:r>
                              <m:r>
                                <a:rPr lang="en-US" sz="1600" smtClean="0">
                                  <a:solidFill>
                                    <a:srgbClr val="000000"/>
                                  </a:solidFill>
                                  <a:latin typeface="Cambria Math" charset="0"/>
                                  <a:cs typeface="Helvetica Neue Regular" charset="0"/>
                                </a:rPr>
                                <m:t>,</m:t>
                              </m:r>
                              <m:sSub>
                                <m:sSubPr>
                                  <m:ctrlPr>
                                    <a:rPr lang="en-US" sz="1600" i="1" smtClean="0">
                                      <a:solidFill>
                                        <a:srgbClr val="000000"/>
                                      </a:solidFill>
                                      <a:latin typeface="Cambria Math" panose="02040503050406030204" pitchFamily="18" charset="0"/>
                                      <a:cs typeface="Helvetica Neue Regular" charset="0"/>
                                    </a:rPr>
                                  </m:ctrlPr>
                                </m:sSubPr>
                                <m:e>
                                  <m:r>
                                    <a:rPr lang="en-US" sz="1600" smtClean="0">
                                      <a:solidFill>
                                        <a:srgbClr val="000000"/>
                                      </a:solidFill>
                                      <a:latin typeface="Cambria Math" charset="0"/>
                                      <a:cs typeface="Helvetica Neue Regular" charset="0"/>
                                    </a:rPr>
                                    <m:t>𝑅</m:t>
                                  </m:r>
                                </m:e>
                                <m:sub>
                                  <m:r>
                                    <a:rPr lang="en-US" sz="1600" smtClean="0">
                                      <a:solidFill>
                                        <a:srgbClr val="000000"/>
                                      </a:solidFill>
                                      <a:latin typeface="Cambria Math" charset="0"/>
                                      <a:cs typeface="Helvetica Neue Regular" charset="0"/>
                                    </a:rPr>
                                    <m:t>𝑖</m:t>
                                  </m:r>
                                </m:sub>
                              </m:sSub>
                              <m:r>
                                <a:rPr lang="en-US" sz="1600" smtClean="0">
                                  <a:solidFill>
                                    <a:srgbClr val="000000"/>
                                  </a:solidFill>
                                  <a:latin typeface="Cambria Math" charset="0"/>
                                  <a:cs typeface="Helvetica Neue Regular" charset="0"/>
                                </a:rPr>
                                <m:t>)</m:t>
                              </m:r>
                            </m:e>
                          </m:nary>
                        </m:e>
                      </m:nary>
                    </m:oMath>
                  </m:oMathPara>
                </a14:m>
                <a:endParaRPr lang="en-US" sz="1600" dirty="0">
                  <a:solidFill>
                    <a:srgbClr val="000000"/>
                  </a:solidFill>
                  <a:latin typeface="Helvetica Neue Regular" charset="0"/>
                  <a:cs typeface="Helvetica Neue Regular"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29184" y="1510747"/>
                <a:ext cx="8033288" cy="840936"/>
              </a:xfrm>
              <a:prstGeom prst="rect">
                <a:avLst/>
              </a:prstGeom>
              <a:blipFill rotWithShape="0">
                <a:blip r:embed="rId2"/>
                <a:stretch>
                  <a:fillRect/>
                </a:stretch>
              </a:blipFill>
            </p:spPr>
            <p:txBody>
              <a:bodyPr/>
              <a:lstStyle/>
              <a:p>
                <a:r>
                  <a:rPr lang="en-US">
                    <a:noFill/>
                  </a:rPr>
                  <a:t> </a:t>
                </a:r>
              </a:p>
            </p:txBody>
          </p:sp>
        </mc:Fallback>
      </mc:AlternateContent>
      <p:sp>
        <p:nvSpPr>
          <p:cNvPr id="8" name="Rectangle 7"/>
          <p:cNvSpPr/>
          <p:nvPr/>
        </p:nvSpPr>
        <p:spPr>
          <a:xfrm>
            <a:off x="1511625" y="1704602"/>
            <a:ext cx="1667320" cy="453225"/>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Helvetica Neue Regular" charset="0"/>
            </a:endParaRPr>
          </a:p>
        </p:txBody>
      </p:sp>
      <p:sp>
        <p:nvSpPr>
          <p:cNvPr id="9" name="Rectangle 8"/>
          <p:cNvSpPr/>
          <p:nvPr/>
        </p:nvSpPr>
        <p:spPr>
          <a:xfrm>
            <a:off x="3329005" y="1545575"/>
            <a:ext cx="1359680" cy="771277"/>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Helvetica Neue Regular" charset="0"/>
            </a:endParaRPr>
          </a:p>
        </p:txBody>
      </p:sp>
      <p:sp>
        <p:nvSpPr>
          <p:cNvPr id="10" name="Rectangle 9"/>
          <p:cNvSpPr/>
          <p:nvPr/>
        </p:nvSpPr>
        <p:spPr>
          <a:xfrm>
            <a:off x="4862163" y="1529779"/>
            <a:ext cx="1682929" cy="771277"/>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Helvetica Neue Regular" charset="0"/>
            </a:endParaRPr>
          </a:p>
        </p:txBody>
      </p:sp>
      <p:sp>
        <p:nvSpPr>
          <p:cNvPr id="11" name="Rectangle 10"/>
          <p:cNvSpPr/>
          <p:nvPr/>
        </p:nvSpPr>
        <p:spPr>
          <a:xfrm>
            <a:off x="6718570" y="1510747"/>
            <a:ext cx="1477647" cy="771277"/>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Helvetica Neue Regular" charset="0"/>
            </a:endParaRPr>
          </a:p>
        </p:txBody>
      </p:sp>
      <p:sp>
        <p:nvSpPr>
          <p:cNvPr id="12" name="Rounded Rectangle 11"/>
          <p:cNvSpPr/>
          <p:nvPr/>
        </p:nvSpPr>
        <p:spPr>
          <a:xfrm>
            <a:off x="1501221" y="2870420"/>
            <a:ext cx="3124859" cy="373711"/>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latin typeface="Helvetica Neue Regular" charset="0"/>
              </a:rPr>
              <a:t>Current cost </a:t>
            </a:r>
          </a:p>
        </p:txBody>
      </p:sp>
      <p:sp>
        <p:nvSpPr>
          <p:cNvPr id="13" name="Rectangle 12"/>
          <p:cNvSpPr/>
          <p:nvPr/>
        </p:nvSpPr>
        <p:spPr>
          <a:xfrm>
            <a:off x="1501221" y="2528514"/>
            <a:ext cx="1677724" cy="254442"/>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latin typeface="Helvetica Neue Regular" charset="0"/>
              </a:rPr>
              <a:t>DB cost</a:t>
            </a:r>
          </a:p>
        </p:txBody>
      </p:sp>
      <p:sp>
        <p:nvSpPr>
          <p:cNvPr id="14" name="Rectangle 13"/>
          <p:cNvSpPr/>
          <p:nvPr/>
        </p:nvSpPr>
        <p:spPr>
          <a:xfrm>
            <a:off x="3329005" y="2528514"/>
            <a:ext cx="1297075" cy="254442"/>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latin typeface="Helvetica Neue Regular" charset="0"/>
              </a:rPr>
              <a:t>Results cost</a:t>
            </a:r>
          </a:p>
        </p:txBody>
      </p:sp>
      <p:sp>
        <p:nvSpPr>
          <p:cNvPr id="15" name="Rectangle 14"/>
          <p:cNvSpPr/>
          <p:nvPr/>
        </p:nvSpPr>
        <p:spPr>
          <a:xfrm>
            <a:off x="4862163" y="2370715"/>
            <a:ext cx="1677724" cy="404402"/>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latin typeface="Helvetica Neue Regular" charset="0"/>
              </a:rPr>
              <a:t>Effort to examine D’</a:t>
            </a:r>
          </a:p>
        </p:txBody>
      </p:sp>
      <p:sp>
        <p:nvSpPr>
          <p:cNvPr id="16" name="Rounded Rectangular Callout 15"/>
          <p:cNvSpPr/>
          <p:nvPr/>
        </p:nvSpPr>
        <p:spPr>
          <a:xfrm>
            <a:off x="2707860" y="859806"/>
            <a:ext cx="1637968" cy="551493"/>
          </a:xfrm>
          <a:prstGeom prst="wedgeRoundRectCallout">
            <a:avLst>
              <a:gd name="adj1" fmla="val -28114"/>
              <a:gd name="adj2" fmla="val 117402"/>
              <a:gd name="adj3" fmla="val 1666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Number of modified tables</a:t>
            </a:r>
          </a:p>
        </p:txBody>
      </p:sp>
      <p:sp>
        <p:nvSpPr>
          <p:cNvPr id="17" name="Rounded Rectangular Callout 16"/>
          <p:cNvSpPr/>
          <p:nvPr/>
        </p:nvSpPr>
        <p:spPr>
          <a:xfrm>
            <a:off x="6906584" y="765399"/>
            <a:ext cx="1637968" cy="551493"/>
          </a:xfrm>
          <a:prstGeom prst="wedgeRoundRectCallout">
            <a:avLst>
              <a:gd name="adj1" fmla="val -37337"/>
              <a:gd name="adj2" fmla="val 102984"/>
              <a:gd name="adj3" fmla="val 1666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Number of new result sets</a:t>
            </a:r>
          </a:p>
        </p:txBody>
      </p:sp>
      <p:sp>
        <p:nvSpPr>
          <p:cNvPr id="18" name="Rounded Rectangle 17"/>
          <p:cNvSpPr/>
          <p:nvPr/>
        </p:nvSpPr>
        <p:spPr>
          <a:xfrm>
            <a:off x="4862163" y="2888332"/>
            <a:ext cx="3334054" cy="373711"/>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latin typeface="Helvetica Neue Regular" charset="0"/>
              </a:rPr>
              <a:t>Residual cost</a:t>
            </a:r>
          </a:p>
        </p:txBody>
      </p:sp>
      <p:sp>
        <p:nvSpPr>
          <p:cNvPr id="19" name="Rectangle 18"/>
          <p:cNvSpPr/>
          <p:nvPr/>
        </p:nvSpPr>
        <p:spPr>
          <a:xfrm>
            <a:off x="6775970" y="2371102"/>
            <a:ext cx="1420247" cy="404402"/>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latin typeface="Helvetica Neue Regular" charset="0"/>
              </a:rPr>
              <a:t>Effort to examine new results</a:t>
            </a:r>
          </a:p>
        </p:txBody>
      </p:sp>
      <mc:AlternateContent xmlns:mc="http://schemas.openxmlformats.org/markup-compatibility/2006" xmlns:a14="http://schemas.microsoft.com/office/drawing/2010/main">
        <mc:Choice Requires="a14">
          <p:sp>
            <p:nvSpPr>
              <p:cNvPr id="20" name="Rectangle 19"/>
              <p:cNvSpPr/>
              <p:nvPr/>
            </p:nvSpPr>
            <p:spPr>
              <a:xfrm>
                <a:off x="1779706" y="3529718"/>
                <a:ext cx="5945862" cy="113577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en-US" dirty="0">
                    <a:latin typeface="Helvetica Neue Regular" charset="0"/>
                  </a:rPr>
                  <a:t>Main idea: Find a refined </a:t>
                </a:r>
                <a:r>
                  <a:rPr lang="en-US" dirty="0" err="1">
                    <a:latin typeface="Helvetica Neue Regular" charset="0"/>
                  </a:rPr>
                  <a:t>db</a:t>
                </a:r>
                <a:r>
                  <a:rPr lang="en-US" dirty="0">
                    <a:latin typeface="Helvetica Neue Regular" charset="0"/>
                  </a:rPr>
                  <a:t> D’ and results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𝑅</m:t>
                        </m:r>
                      </m:e>
                      <m:sub>
                        <m:r>
                          <a:rPr lang="en-US" b="0" i="1" smtClean="0">
                            <a:latin typeface="Cambria Math" charset="0"/>
                          </a:rPr>
                          <m:t>1</m:t>
                        </m:r>
                      </m:sub>
                    </m:sSub>
                    <m:r>
                      <a:rPr lang="en-US" b="0" i="1" smtClean="0">
                        <a:latin typeface="Cambria Math" charset="0"/>
                      </a:rPr>
                      <m:t>, …</m:t>
                    </m:r>
                    <m:sSub>
                      <m:sSubPr>
                        <m:ctrlPr>
                          <a:rPr lang="en-US" b="0" i="1" smtClean="0">
                            <a:latin typeface="Cambria Math" panose="02040503050406030204" pitchFamily="18" charset="0"/>
                          </a:rPr>
                        </m:ctrlPr>
                      </m:sSubPr>
                      <m:e>
                        <m:r>
                          <a:rPr lang="en-US" b="0" i="1" smtClean="0">
                            <a:latin typeface="Cambria Math" charset="0"/>
                          </a:rPr>
                          <m:t>𝑅</m:t>
                        </m:r>
                      </m:e>
                      <m:sub>
                        <m:r>
                          <a:rPr lang="en-US" b="0" i="1" smtClean="0">
                            <a:latin typeface="Cambria Math" charset="0"/>
                          </a:rPr>
                          <m:t>𝑘</m:t>
                        </m:r>
                      </m:sub>
                    </m:sSub>
                    <m:r>
                      <a:rPr lang="en-US" b="0" i="1" smtClean="0">
                        <a:latin typeface="Cambria Math" charset="0"/>
                      </a:rPr>
                      <m:t> </m:t>
                    </m:r>
                  </m:oMath>
                </a14:m>
                <a:r>
                  <a:rPr lang="en-US" dirty="0">
                    <a:latin typeface="Helvetica Neue Regular" charset="0"/>
                  </a:rPr>
                  <a:t>with: </a:t>
                </a:r>
              </a:p>
              <a:p>
                <a:pPr marL="342900" indent="-342900">
                  <a:buFont typeface="+mj-lt"/>
                  <a:buAutoNum type="arabicPeriod"/>
                </a:pPr>
                <a:r>
                  <a:rPr lang="en-US" dirty="0">
                    <a:latin typeface="Helvetica Neue Regular" charset="0"/>
                  </a:rPr>
                  <a:t>Minimum number of results k</a:t>
                </a:r>
              </a:p>
              <a:p>
                <a:pPr marL="342900" indent="-342900">
                  <a:buFont typeface="+mj-lt"/>
                  <a:buAutoNum type="arabicPeriod"/>
                </a:pPr>
                <a:r>
                  <a:rPr lang="en-US" dirty="0">
                    <a:latin typeface="Helvetica Neue Regular" charset="0"/>
                  </a:rPr>
                  <a:t>Minimum differences </a:t>
                </a:r>
                <a:r>
                  <a:rPr lang="en-US" dirty="0" err="1">
                    <a:latin typeface="Helvetica Neue Regular" charset="0"/>
                  </a:rPr>
                  <a:t>i</a:t>
                </a:r>
                <a:r>
                  <a:rPr lang="en-US" dirty="0">
                    <a:latin typeface="Helvetica Neue Regular" charset="0"/>
                  </a:rPr>
                  <a:t> the database</a:t>
                </a:r>
              </a:p>
              <a:p>
                <a:pPr marL="342900" indent="-342900">
                  <a:buFont typeface="+mj-lt"/>
                  <a:buAutoNum type="arabicPeriod"/>
                </a:pPr>
                <a:r>
                  <a:rPr lang="en-US" dirty="0">
                    <a:latin typeface="Helvetica Neue Regular" charset="0"/>
                  </a:rPr>
                  <a:t>The query are balanced (less interactions)</a:t>
                </a:r>
              </a:p>
            </p:txBody>
          </p:sp>
        </mc:Choice>
        <mc:Fallback xmlns="">
          <p:sp>
            <p:nvSpPr>
              <p:cNvPr id="20" name="Rectangle 19"/>
              <p:cNvSpPr>
                <a:spLocks noRot="1" noChangeAspect="1" noMove="1" noResize="1" noEditPoints="1" noAdjustHandles="1" noChangeArrowheads="1" noChangeShapeType="1" noTextEdit="1"/>
              </p:cNvSpPr>
              <p:nvPr/>
            </p:nvSpPr>
            <p:spPr>
              <a:xfrm>
                <a:off x="1779706" y="3529718"/>
                <a:ext cx="5945862" cy="1135779"/>
              </a:xfrm>
              <a:prstGeom prst="rect">
                <a:avLst/>
              </a:prstGeom>
              <a:blipFill rotWithShape="0">
                <a:blip r:embed="rId3"/>
                <a:stretch>
                  <a:fillRect l="-715" t="-31053" r="-817" b="-10000"/>
                </a:stretch>
              </a:blipFill>
              <a:ln/>
            </p:spPr>
            <p:txBody>
              <a:bodyPr/>
              <a:lstStyle/>
              <a:p>
                <a:r>
                  <a:rPr lang="en-US">
                    <a:noFill/>
                  </a:rPr>
                  <a:t> </a:t>
                </a:r>
              </a:p>
            </p:txBody>
          </p:sp>
        </mc:Fallback>
      </mc:AlternateContent>
      <p:sp>
        <p:nvSpPr>
          <p:cNvPr id="21" name="Rectangle 20">
            <a:extLst>
              <a:ext uri="{FF2B5EF4-FFF2-40B4-BE49-F238E27FC236}">
                <a16:creationId xmlns:a16="http://schemas.microsoft.com/office/drawing/2014/main" id="{AFB8D43B-9CED-FF4C-ADC2-5542579053F5}"/>
              </a:ext>
            </a:extLst>
          </p:cNvPr>
          <p:cNvSpPr/>
          <p:nvPr/>
        </p:nvSpPr>
        <p:spPr>
          <a:xfrm>
            <a:off x="5473255" y="966275"/>
            <a:ext cx="1302715" cy="338554"/>
          </a:xfrm>
          <a:prstGeom prst="rect">
            <a:avLst/>
          </a:prstGeom>
          <a:solidFill>
            <a:schemeClr val="bg1"/>
          </a:solidFill>
        </p:spPr>
        <p:txBody>
          <a:bodyPr wrap="square" lIns="0" tIns="0" rIns="0" bIns="0" anchor="ctr">
            <a:spAutoFit/>
          </a:bodyPr>
          <a:lstStyle/>
          <a:p>
            <a:pPr algn="ctr"/>
            <a:r>
              <a:rPr lang="en-US" sz="1100" dirty="0"/>
              <a:t>Choice to go with the max tuples modified</a:t>
            </a:r>
            <a:endParaRPr lang="en-US" dirty="0"/>
          </a:p>
        </p:txBody>
      </p:sp>
      <p:sp>
        <p:nvSpPr>
          <p:cNvPr id="22" name="TextBox 21">
            <a:extLst>
              <a:ext uri="{FF2B5EF4-FFF2-40B4-BE49-F238E27FC236}">
                <a16:creationId xmlns:a16="http://schemas.microsoft.com/office/drawing/2014/main" id="{559CA8DF-F5B2-A64E-90AC-A65F924733B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3098707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for query suggestion: </a:t>
            </a:r>
            <a:r>
              <a:rPr lang="en-US" dirty="0" err="1"/>
              <a:t>Blaeu</a:t>
            </a:r>
            <a:r>
              <a:rPr lang="en-US" dirty="0"/>
              <a:t> (Clustering)</a:t>
            </a:r>
          </a:p>
        </p:txBody>
      </p:sp>
      <p:sp>
        <p:nvSpPr>
          <p:cNvPr id="4" name="Content Placeholder 3"/>
          <p:cNvSpPr>
            <a:spLocks noGrp="1"/>
          </p:cNvSpPr>
          <p:nvPr>
            <p:ph sz="quarter" idx="12"/>
          </p:nvPr>
        </p:nvSpPr>
        <p:spPr/>
        <p:txBody>
          <a:bodyPr/>
          <a:lstStyle/>
          <a:p>
            <a:r>
              <a:rPr lang="en-US" dirty="0">
                <a:solidFill>
                  <a:srgbClr val="285096"/>
                </a:solidFill>
              </a:rPr>
              <a:t>[</a:t>
            </a:r>
            <a:r>
              <a:rPr lang="en-US" dirty="0" err="1">
                <a:solidFill>
                  <a:srgbClr val="285096"/>
                </a:solidFill>
              </a:rPr>
              <a:t>Sellam</a:t>
            </a:r>
            <a:r>
              <a:rPr lang="en-US" dirty="0">
                <a:solidFill>
                  <a:srgbClr val="285096"/>
                </a:solidFill>
              </a:rPr>
              <a:t> </a:t>
            </a:r>
            <a:r>
              <a:rPr lang="en-US" dirty="0">
                <a:solidFill>
                  <a:srgbClr val="285096"/>
                </a:solidFill>
                <a:latin typeface="Helvetica Neue" charset="0"/>
                <a:ea typeface="Helvetica Neue" charset="0"/>
                <a:cs typeface="Helvetica Neue" charset="0"/>
              </a:rPr>
              <a:t>et al.,</a:t>
            </a:r>
            <a:r>
              <a:rPr lang="en-US" dirty="0">
                <a:solidFill>
                  <a:srgbClr val="285096"/>
                </a:solidFill>
              </a:rPr>
              <a:t>  2016]</a:t>
            </a:r>
          </a:p>
        </p:txBody>
      </p:sp>
      <p:sp>
        <p:nvSpPr>
          <p:cNvPr id="6" name="Rectangle 5"/>
          <p:cNvSpPr/>
          <p:nvPr/>
        </p:nvSpPr>
        <p:spPr>
          <a:xfrm>
            <a:off x="3515238" y="3046207"/>
            <a:ext cx="1912319" cy="4848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latin typeface="Helvetica Neue Regular" charset="0"/>
              </a:rPr>
              <a:t>Blaeu</a:t>
            </a:r>
            <a:endParaRPr lang="en-US" dirty="0">
              <a:latin typeface="Helvetica Neue Regular" charset="0"/>
            </a:endParaRP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46906" y="1899731"/>
            <a:ext cx="648982" cy="648982"/>
          </a:xfrm>
          <a:prstGeom prst="rect">
            <a:avLst/>
          </a:prstGeom>
        </p:spPr>
      </p:pic>
      <p:cxnSp>
        <p:nvCxnSpPr>
          <p:cNvPr id="9" name="Straight Arrow Connector 8"/>
          <p:cNvCxnSpPr>
            <a:stCxn id="8" idx="2"/>
            <a:endCxn id="6" idx="0"/>
          </p:cNvCxnSpPr>
          <p:nvPr/>
        </p:nvCxnSpPr>
        <p:spPr>
          <a:xfrm>
            <a:off x="4471397" y="2548713"/>
            <a:ext cx="1" cy="497494"/>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359376" y="3119356"/>
            <a:ext cx="1835759" cy="338554"/>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Query navigations</a:t>
            </a:r>
          </a:p>
        </p:txBody>
      </p:sp>
      <p:cxnSp>
        <p:nvCxnSpPr>
          <p:cNvPr id="12" name="Straight Arrow Connector 11"/>
          <p:cNvCxnSpPr>
            <a:stCxn id="6" idx="3"/>
            <a:endCxn id="11" idx="1"/>
          </p:cNvCxnSpPr>
          <p:nvPr/>
        </p:nvCxnSpPr>
        <p:spPr>
          <a:xfrm flipV="1">
            <a:off x="5427557" y="3288633"/>
            <a:ext cx="931819" cy="1"/>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830164" y="2978905"/>
            <a:ext cx="1670683"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solidFill>
                  <a:srgbClr val="000000"/>
                </a:solidFill>
                <a:latin typeface="Helvetica Neue Regular" charset="0"/>
              </a:rPr>
              <a:t>Query Results</a:t>
            </a:r>
          </a:p>
          <a:p>
            <a:r>
              <a:rPr lang="en-US" dirty="0">
                <a:solidFill>
                  <a:srgbClr val="000000"/>
                </a:solidFill>
                <a:latin typeface="Helvetica Neue Regular" charset="0"/>
              </a:rPr>
              <a:t>or Query </a:t>
            </a:r>
            <a:endParaRPr lang="en-US" dirty="0">
              <a:latin typeface="Helvetica Neue Regular" charset="0"/>
            </a:endParaRPr>
          </a:p>
        </p:txBody>
      </p:sp>
      <p:cxnSp>
        <p:nvCxnSpPr>
          <p:cNvPr id="14" name="Straight Arrow Connector 13"/>
          <p:cNvCxnSpPr>
            <a:endCxn id="6" idx="1"/>
          </p:cNvCxnSpPr>
          <p:nvPr/>
        </p:nvCxnSpPr>
        <p:spPr>
          <a:xfrm flipV="1">
            <a:off x="2500847" y="3288634"/>
            <a:ext cx="1014391" cy="13438"/>
          </a:xfrm>
          <a:prstGeom prst="straightConnector1">
            <a:avLst/>
          </a:prstGeom>
          <a:ln w="12700" cmpd="sng">
            <a:solidFill>
              <a:schemeClr val="tx1"/>
            </a:solidFill>
            <a:prstDash val="solid"/>
            <a:tailEnd type="triangle"/>
          </a:ln>
          <a:effectLst/>
        </p:spPr>
        <p:style>
          <a:lnRef idx="2">
            <a:schemeClr val="accent1"/>
          </a:lnRef>
          <a:fillRef idx="0">
            <a:schemeClr val="accent1"/>
          </a:fillRef>
          <a:effectRef idx="1">
            <a:schemeClr val="accent1"/>
          </a:effectRef>
          <a:fontRef idx="minor">
            <a:schemeClr val="tx1"/>
          </a:fontRef>
        </p:style>
      </p:cxnSp>
      <p:sp>
        <p:nvSpPr>
          <p:cNvPr id="23" name="object 41"/>
          <p:cNvSpPr/>
          <p:nvPr/>
        </p:nvSpPr>
        <p:spPr>
          <a:xfrm>
            <a:off x="6359376" y="3457910"/>
            <a:ext cx="2159290" cy="155849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 name="Rounded Rectangle 23"/>
          <p:cNvSpPr/>
          <p:nvPr/>
        </p:nvSpPr>
        <p:spPr>
          <a:xfrm>
            <a:off x="541486" y="1280855"/>
            <a:ext cx="8280239" cy="531845"/>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Helvetica Neue Regular" charset="0"/>
              </a:rPr>
              <a:t>Main idea</a:t>
            </a:r>
            <a:r>
              <a:rPr lang="en-US" dirty="0">
                <a:latin typeface="Helvetica Neue Regular" charset="0"/>
              </a:rPr>
              <a:t>: Allow interactive navigation of the query space in a hierarchy</a:t>
            </a:r>
          </a:p>
        </p:txBody>
      </p:sp>
      <p:sp>
        <p:nvSpPr>
          <p:cNvPr id="15" name="TextBox 14">
            <a:extLst>
              <a:ext uri="{FF2B5EF4-FFF2-40B4-BE49-F238E27FC236}">
                <a16:creationId xmlns:a16="http://schemas.microsoft.com/office/drawing/2014/main" id="{B8C0F992-0A97-7A4D-B047-0F3AE6BF2FB3}"/>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216677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for query suggestion: </a:t>
            </a:r>
            <a:r>
              <a:rPr lang="en-US" dirty="0" err="1"/>
              <a:t>Blaeu</a:t>
            </a:r>
            <a:endParaRPr lang="en-US" dirty="0"/>
          </a:p>
        </p:txBody>
      </p:sp>
      <p:sp>
        <p:nvSpPr>
          <p:cNvPr id="6" name="Content Placeholder 5"/>
          <p:cNvSpPr>
            <a:spLocks noGrp="1"/>
          </p:cNvSpPr>
          <p:nvPr>
            <p:ph sz="quarter" idx="12"/>
          </p:nvPr>
        </p:nvSpPr>
        <p:spPr/>
        <p:txBody>
          <a:bodyPr/>
          <a:lstStyle/>
          <a:p>
            <a:r>
              <a:rPr lang="en-US" dirty="0">
                <a:solidFill>
                  <a:srgbClr val="285096"/>
                </a:solidFill>
              </a:rPr>
              <a:t>[</a:t>
            </a:r>
            <a:r>
              <a:rPr lang="en-US" dirty="0" err="1">
                <a:solidFill>
                  <a:srgbClr val="285096"/>
                </a:solidFill>
              </a:rPr>
              <a:t>Sellam</a:t>
            </a:r>
            <a:r>
              <a:rPr lang="en-US" dirty="0">
                <a:solidFill>
                  <a:srgbClr val="285096"/>
                </a:solidFill>
              </a:rPr>
              <a:t> </a:t>
            </a:r>
            <a:r>
              <a:rPr lang="en-US" dirty="0">
                <a:solidFill>
                  <a:srgbClr val="285096"/>
                </a:solidFill>
                <a:latin typeface="Helvetica Neue" charset="0"/>
                <a:ea typeface="Helvetica Neue" charset="0"/>
                <a:cs typeface="Helvetica Neue" charset="0"/>
              </a:rPr>
              <a:t>et al., </a:t>
            </a:r>
            <a:r>
              <a:rPr lang="en-US" dirty="0">
                <a:solidFill>
                  <a:srgbClr val="285096"/>
                </a:solidFill>
              </a:rPr>
              <a:t>2016]</a:t>
            </a:r>
          </a:p>
        </p:txBody>
      </p:sp>
      <p:cxnSp>
        <p:nvCxnSpPr>
          <p:cNvPr id="16" name="Straight Arrow Connector 15"/>
          <p:cNvCxnSpPr/>
          <p:nvPr/>
        </p:nvCxnSpPr>
        <p:spPr>
          <a:xfrm flipV="1">
            <a:off x="624314" y="1034217"/>
            <a:ext cx="0" cy="1721595"/>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624314" y="2755812"/>
            <a:ext cx="2856712" cy="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2868" y="2126813"/>
            <a:ext cx="779868" cy="443763"/>
          </a:xfrm>
          <a:prstGeom prst="ellipse">
            <a:avLst/>
          </a:prstGeom>
          <a:ln>
            <a:noFill/>
          </a:ln>
          <a:effectLst>
            <a:softEdge rad="38100"/>
          </a:effectLst>
        </p:spPr>
      </p:pic>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73360" y="1340729"/>
            <a:ext cx="536031" cy="442673"/>
          </a:xfrm>
          <a:prstGeom prst="ellipse">
            <a:avLst/>
          </a:prstGeom>
          <a:ln>
            <a:noFill/>
          </a:ln>
          <a:effectLst>
            <a:softEdge rad="38100"/>
          </a:effectLst>
        </p:spPr>
      </p:pic>
      <p:pic>
        <p:nvPicPr>
          <p:cNvPr id="23" name="Picture 2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62118" y="1207455"/>
            <a:ext cx="440402" cy="368179"/>
          </a:xfrm>
          <a:prstGeom prst="ellipse">
            <a:avLst/>
          </a:prstGeom>
          <a:ln>
            <a:noFill/>
          </a:ln>
          <a:effectLst>
            <a:softEdge rad="38100"/>
          </a:effectLst>
        </p:spPr>
      </p:pic>
      <p:pic>
        <p:nvPicPr>
          <p:cNvPr id="24" name="Picture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3478" y="1898296"/>
            <a:ext cx="633143" cy="488447"/>
          </a:xfrm>
          <a:prstGeom prst="ellipse">
            <a:avLst/>
          </a:prstGeom>
          <a:ln>
            <a:noFill/>
          </a:ln>
          <a:effectLst>
            <a:softEdge rad="38100"/>
          </a:effectLst>
        </p:spPr>
      </p:pic>
      <p:pic>
        <p:nvPicPr>
          <p:cNvPr id="25" name="Picture 2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87316" y="1398624"/>
            <a:ext cx="456909" cy="354020"/>
          </a:xfrm>
          <a:prstGeom prst="ellipse">
            <a:avLst/>
          </a:prstGeom>
          <a:ln>
            <a:noFill/>
          </a:ln>
          <a:effectLst>
            <a:softEdge rad="38100"/>
          </a:effectLst>
        </p:spPr>
      </p:pic>
      <p:sp>
        <p:nvSpPr>
          <p:cNvPr id="26" name="Rounded Rectangle 25"/>
          <p:cNvSpPr/>
          <p:nvPr/>
        </p:nvSpPr>
        <p:spPr>
          <a:xfrm>
            <a:off x="3872011" y="911064"/>
            <a:ext cx="4647675" cy="919358"/>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Given a result of an example query Q, explore the data through data maps = partitions</a:t>
            </a:r>
          </a:p>
        </p:txBody>
      </p:sp>
      <p:sp>
        <p:nvSpPr>
          <p:cNvPr id="28" name="TextBox 27"/>
          <p:cNvSpPr txBox="1"/>
          <p:nvPr/>
        </p:nvSpPr>
        <p:spPr>
          <a:xfrm>
            <a:off x="742055" y="840568"/>
            <a:ext cx="1242648" cy="307777"/>
          </a:xfrm>
          <a:prstGeom prst="rect">
            <a:avLst/>
          </a:prstGeom>
          <a:noFill/>
        </p:spPr>
        <p:txBody>
          <a:bodyPr wrap="none" rtlCol="0">
            <a:spAutoFit/>
          </a:bodyPr>
          <a:lstStyle/>
          <a:p>
            <a:pPr marL="0" defTabSz="430213">
              <a:spcAft>
                <a:spcPts val="400"/>
              </a:spcAft>
              <a:buSzPct val="100000"/>
            </a:pPr>
            <a:r>
              <a:rPr lang="en-US" sz="1400" dirty="0">
                <a:solidFill>
                  <a:srgbClr val="000000"/>
                </a:solidFill>
                <a:latin typeface="Helvetica Neue Regular" charset="0"/>
                <a:cs typeface="Helvetica Neue Regular" charset="0"/>
              </a:rPr>
              <a:t>Query results</a:t>
            </a:r>
          </a:p>
        </p:txBody>
      </p:sp>
      <p:sp>
        <p:nvSpPr>
          <p:cNvPr id="29" name="Oval 28"/>
          <p:cNvSpPr/>
          <p:nvPr/>
        </p:nvSpPr>
        <p:spPr>
          <a:xfrm>
            <a:off x="1747447" y="958168"/>
            <a:ext cx="1579496" cy="1501252"/>
          </a:xfrm>
          <a:prstGeom prst="ellipse">
            <a:avLst/>
          </a:prstGeom>
          <a:noFill/>
          <a:ln w="1905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30" name="Oval 29"/>
          <p:cNvSpPr/>
          <p:nvPr/>
        </p:nvSpPr>
        <p:spPr>
          <a:xfrm>
            <a:off x="742193" y="1188665"/>
            <a:ext cx="1005254" cy="1501252"/>
          </a:xfrm>
          <a:prstGeom prst="ellipse">
            <a:avLst/>
          </a:prstGeom>
          <a:noFill/>
          <a:ln w="19050">
            <a:solidFill>
              <a:schemeClr val="accent6"/>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35" name="Rounded Rectangle 34"/>
          <p:cNvSpPr/>
          <p:nvPr/>
        </p:nvSpPr>
        <p:spPr>
          <a:xfrm>
            <a:off x="3872011" y="1979305"/>
            <a:ext cx="4647675" cy="554328"/>
          </a:xfrm>
          <a:prstGeom prst="round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a:latin typeface="Helvetica Neue Regular" charset="0"/>
              </a:rPr>
              <a:t>Output</a:t>
            </a:r>
            <a:r>
              <a:rPr lang="en-US" sz="1600" dirty="0">
                <a:latin typeface="Helvetica Neue Regular" charset="0"/>
              </a:rPr>
              <a:t>: Set of </a:t>
            </a:r>
            <a:r>
              <a:rPr lang="en-US" sz="1600">
                <a:latin typeface="Helvetica Neue Regular" charset="0"/>
              </a:rPr>
              <a:t>query refinements</a:t>
            </a:r>
            <a:endParaRPr lang="en-US" sz="1600" dirty="0">
              <a:latin typeface="Helvetica Neue Regular" charset="0"/>
            </a:endParaRPr>
          </a:p>
        </p:txBody>
      </p:sp>
      <p:sp>
        <p:nvSpPr>
          <p:cNvPr id="36" name="TextBox 35"/>
          <p:cNvSpPr txBox="1"/>
          <p:nvPr/>
        </p:nvSpPr>
        <p:spPr>
          <a:xfrm>
            <a:off x="2537195" y="2766101"/>
            <a:ext cx="1019831" cy="307777"/>
          </a:xfrm>
          <a:prstGeom prst="rect">
            <a:avLst/>
          </a:prstGeom>
          <a:noFill/>
        </p:spPr>
        <p:txBody>
          <a:bodyPr wrap="none" rtlCol="0">
            <a:spAutoFit/>
          </a:bodyPr>
          <a:lstStyle/>
          <a:p>
            <a:pPr marL="0" defTabSz="430213">
              <a:spcAft>
                <a:spcPts val="400"/>
              </a:spcAft>
              <a:buSzPct val="100000"/>
            </a:pPr>
            <a:r>
              <a:rPr lang="en-US" sz="1400" dirty="0">
                <a:solidFill>
                  <a:srgbClr val="000000"/>
                </a:solidFill>
                <a:latin typeface="Helvetica Neue Regular" charset="0"/>
                <a:cs typeface="Helvetica Neue Regular" charset="0"/>
              </a:rPr>
              <a:t>Attribute 1</a:t>
            </a:r>
          </a:p>
        </p:txBody>
      </p:sp>
      <p:sp>
        <p:nvSpPr>
          <p:cNvPr id="37" name="TextBox 36"/>
          <p:cNvSpPr txBox="1"/>
          <p:nvPr/>
        </p:nvSpPr>
        <p:spPr>
          <a:xfrm rot="16200000">
            <a:off x="-63051" y="1335944"/>
            <a:ext cx="1019831" cy="307777"/>
          </a:xfrm>
          <a:prstGeom prst="rect">
            <a:avLst/>
          </a:prstGeom>
          <a:noFill/>
        </p:spPr>
        <p:txBody>
          <a:bodyPr wrap="none" rtlCol="0">
            <a:spAutoFit/>
          </a:bodyPr>
          <a:lstStyle/>
          <a:p>
            <a:pPr marL="0" defTabSz="430213">
              <a:spcAft>
                <a:spcPts val="400"/>
              </a:spcAft>
              <a:buSzPct val="100000"/>
            </a:pPr>
            <a:r>
              <a:rPr lang="en-US" sz="1400" dirty="0">
                <a:solidFill>
                  <a:srgbClr val="000000"/>
                </a:solidFill>
                <a:latin typeface="Helvetica Neue Regular" charset="0"/>
                <a:cs typeface="Helvetica Neue Regular" charset="0"/>
              </a:rPr>
              <a:t>Attribute 2</a:t>
            </a:r>
          </a:p>
        </p:txBody>
      </p:sp>
      <mc:AlternateContent xmlns:mc="http://schemas.openxmlformats.org/markup-compatibility/2006" xmlns:a14="http://schemas.microsoft.com/office/drawing/2010/main">
        <mc:Choice Requires="a14">
          <p:sp>
            <p:nvSpPr>
              <p:cNvPr id="38" name="TextBox 37"/>
              <p:cNvSpPr txBox="1"/>
              <p:nvPr/>
            </p:nvSpPr>
            <p:spPr>
              <a:xfrm>
                <a:off x="624314" y="3383803"/>
                <a:ext cx="3077381" cy="766620"/>
              </a:xfrm>
              <a:prstGeom prst="rect">
                <a:avLst/>
              </a:prstGeom>
              <a:noFill/>
            </p:spPr>
            <p:txBody>
              <a:bodyPr wrap="none" rtlCol="0">
                <a:spAutoFit/>
              </a:bodyPr>
              <a:lstStyle/>
              <a:p>
                <a:pPr defTabSz="430213">
                  <a:spcAft>
                    <a:spcPts val="400"/>
                  </a:spcAft>
                  <a:buSzPct val="100000"/>
                </a:pPr>
                <a14:m>
                  <m:oMathPara xmlns:m="http://schemas.openxmlformats.org/officeDocument/2006/math">
                    <m:oMathParaPr>
                      <m:jc m:val="centerGroup"/>
                    </m:oMathParaPr>
                    <m:oMath xmlns:m="http://schemas.openxmlformats.org/officeDocument/2006/math">
                      <m:r>
                        <a:rPr lang="en-US" sz="1600" smtClean="0">
                          <a:solidFill>
                            <a:srgbClr val="000000"/>
                          </a:solidFill>
                          <a:latin typeface="Cambria Math" charset="0"/>
                          <a:cs typeface="Helvetica Neue Regular" charset="0"/>
                        </a:rPr>
                        <m:t>𝑢</m:t>
                      </m:r>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𝐷𝐵</m:t>
                      </m:r>
                      <m:r>
                        <a:rPr lang="en-US" sz="1600" smtClean="0">
                          <a:solidFill>
                            <a:srgbClr val="000000"/>
                          </a:solidFill>
                          <a:latin typeface="Cambria Math" charset="0"/>
                          <a:cs typeface="Helvetica Neue Regular" charset="0"/>
                        </a:rPr>
                        <m:t>→</m:t>
                      </m:r>
                      <m:d>
                        <m:dPr>
                          <m:begChr m:val="{"/>
                          <m:endChr m:val="}"/>
                          <m:ctrlPr>
                            <a:rPr lang="en-US" sz="1600" i="1">
                              <a:solidFill>
                                <a:srgbClr val="000000"/>
                              </a:solidFill>
                              <a:latin typeface="Cambria Math" panose="02040503050406030204" pitchFamily="18" charset="0"/>
                              <a:cs typeface="Helvetica Neue Regular" charset="0"/>
                            </a:rPr>
                          </m:ctrlPr>
                        </m:dPr>
                        <m:e>
                          <m:r>
                            <a:rPr lang="en-US" sz="1600">
                              <a:solidFill>
                                <a:srgbClr val="000000"/>
                              </a:solidFill>
                              <a:latin typeface="Cambria Math" charset="0"/>
                              <a:cs typeface="Helvetica Neue Regular" charset="0"/>
                            </a:rPr>
                            <m:t>−1,1</m:t>
                          </m:r>
                        </m:e>
                      </m:d>
                      <m:r>
                        <a:rPr lang="en-US" sz="1600" smtClean="0">
                          <a:solidFill>
                            <a:srgbClr val="000000"/>
                          </a:solidFill>
                          <a:latin typeface="Cambria Math" charset="0"/>
                          <a:cs typeface="Helvetica Neue Regular" charset="0"/>
                        </a:rPr>
                        <m:t>, </m:t>
                      </m:r>
                      <m:r>
                        <a:rPr lang="en-US" sz="1600" smtClean="0">
                          <a:solidFill>
                            <a:srgbClr val="000000"/>
                          </a:solidFill>
                          <a:latin typeface="Cambria Math" charset="0"/>
                          <a:cs typeface="Helvetica Neue Regular" charset="0"/>
                        </a:rPr>
                        <m:t>𝑈</m:t>
                      </m:r>
                      <m:d>
                        <m:dPr>
                          <m:ctrlPr>
                            <a:rPr lang="en-US" sz="1600" i="1" smtClean="0">
                              <a:solidFill>
                                <a:srgbClr val="000000"/>
                              </a:solidFill>
                              <a:latin typeface="Cambria Math" panose="02040503050406030204" pitchFamily="18" charset="0"/>
                              <a:cs typeface="Helvetica Neue Regular" charset="0"/>
                            </a:rPr>
                          </m:ctrlPr>
                        </m:dPr>
                        <m:e>
                          <m:r>
                            <a:rPr lang="en-US" sz="1600" smtClean="0">
                              <a:solidFill>
                                <a:srgbClr val="000000"/>
                              </a:solidFill>
                              <a:latin typeface="Cambria Math" charset="0"/>
                              <a:cs typeface="Helvetica Neue Regular" charset="0"/>
                            </a:rPr>
                            <m:t>𝑄</m:t>
                          </m:r>
                        </m:e>
                      </m:d>
                      <m:r>
                        <a:rPr lang="en-US" sz="1600" smtClean="0">
                          <a:solidFill>
                            <a:srgbClr val="000000"/>
                          </a:solidFill>
                          <a:latin typeface="Cambria Math" charset="0"/>
                          <a:cs typeface="Helvetica Neue Regular" charset="0"/>
                        </a:rPr>
                        <m:t>=</m:t>
                      </m:r>
                      <m:nary>
                        <m:naryPr>
                          <m:chr m:val="∑"/>
                          <m:supHide m:val="on"/>
                          <m:ctrlPr>
                            <a:rPr lang="en-US" sz="1600" i="1" smtClean="0">
                              <a:solidFill>
                                <a:srgbClr val="000000"/>
                              </a:solidFill>
                              <a:latin typeface="Cambria Math" panose="02040503050406030204" pitchFamily="18" charset="0"/>
                              <a:cs typeface="Helvetica Neue Regular" charset="0"/>
                            </a:rPr>
                          </m:ctrlPr>
                        </m:naryPr>
                        <m:sub>
                          <m:r>
                            <a:rPr lang="en-US" sz="1600" smtClean="0">
                              <a:solidFill>
                                <a:srgbClr val="000000"/>
                              </a:solidFill>
                              <a:latin typeface="Cambria Math" charset="0"/>
                              <a:cs typeface="Helvetica Neue Regular" charset="0"/>
                            </a:rPr>
                            <m:t>𝑡</m:t>
                          </m:r>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𝑄</m:t>
                          </m:r>
                        </m:sub>
                        <m:sup/>
                        <m:e>
                          <m:r>
                            <a:rPr lang="en-US" sz="1600" smtClean="0">
                              <a:solidFill>
                                <a:srgbClr val="000000"/>
                              </a:solidFill>
                              <a:latin typeface="Cambria Math" charset="0"/>
                              <a:cs typeface="Helvetica Neue Regular" charset="0"/>
                            </a:rPr>
                            <m:t>𝑢</m:t>
                          </m:r>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𝑡</m:t>
                          </m:r>
                          <m:r>
                            <a:rPr lang="en-US" sz="1600" smtClean="0">
                              <a:solidFill>
                                <a:srgbClr val="000000"/>
                              </a:solidFill>
                              <a:latin typeface="Cambria Math" charset="0"/>
                              <a:cs typeface="Helvetica Neue Regular" charset="0"/>
                            </a:rPr>
                            <m:t>)</m:t>
                          </m:r>
                        </m:e>
                      </m:nary>
                    </m:oMath>
                  </m:oMathPara>
                </a14:m>
                <a:endParaRPr lang="en-US" sz="1600" dirty="0">
                  <a:solidFill>
                    <a:srgbClr val="000000"/>
                  </a:solidFill>
                  <a:latin typeface="Helvetica Neue Regular" charset="0"/>
                  <a:cs typeface="Helvetica Neue Regular"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624314" y="3383803"/>
                <a:ext cx="3077381" cy="766620"/>
              </a:xfrm>
              <a:prstGeom prst="rect">
                <a:avLst/>
              </a:prstGeom>
              <a:blipFill rotWithShape="0">
                <a:blip r:embed="rId7"/>
                <a:stretch>
                  <a:fillRect/>
                </a:stretch>
              </a:blipFill>
            </p:spPr>
            <p:txBody>
              <a:bodyPr/>
              <a:lstStyle/>
              <a:p>
                <a:r>
                  <a:rPr lang="en-US">
                    <a:noFill/>
                  </a:rPr>
                  <a:t> </a:t>
                </a:r>
              </a:p>
            </p:txBody>
          </p:sp>
        </mc:Fallback>
      </mc:AlternateContent>
      <p:sp>
        <p:nvSpPr>
          <p:cNvPr id="39" name="Rounded Rectangular Callout 38"/>
          <p:cNvSpPr/>
          <p:nvPr/>
        </p:nvSpPr>
        <p:spPr>
          <a:xfrm>
            <a:off x="287649" y="4005638"/>
            <a:ext cx="1463040" cy="326864"/>
          </a:xfrm>
          <a:prstGeom prst="wedgeRoundRectCallout">
            <a:avLst>
              <a:gd name="adj1" fmla="val -10057"/>
              <a:gd name="adj2" fmla="val -102978"/>
              <a:gd name="adj3" fmla="val 1666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User utility</a:t>
            </a:r>
          </a:p>
        </p:txBody>
      </p:sp>
      <p:sp>
        <p:nvSpPr>
          <p:cNvPr id="42" name="Down Arrow 41"/>
          <p:cNvSpPr/>
          <p:nvPr/>
        </p:nvSpPr>
        <p:spPr>
          <a:xfrm rot="363990">
            <a:off x="1086178" y="2609455"/>
            <a:ext cx="201799" cy="920706"/>
          </a:xfrm>
          <a:prstGeom prst="downArrow">
            <a:avLst>
              <a:gd name="adj1" fmla="val 50000"/>
              <a:gd name="adj2" fmla="val 8447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43" name="Rounded Rectangle 42"/>
          <p:cNvSpPr/>
          <p:nvPr/>
        </p:nvSpPr>
        <p:spPr>
          <a:xfrm>
            <a:off x="3872010" y="2721082"/>
            <a:ext cx="4647675" cy="608875"/>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a:latin typeface="Helvetica Neue Regular" charset="0"/>
              </a:rPr>
              <a:t>Problem</a:t>
            </a:r>
            <a:r>
              <a:rPr lang="en-US" sz="1600" dirty="0">
                <a:latin typeface="Helvetica Neue Regular" charset="0"/>
              </a:rPr>
              <a:t>: User utility is unknown</a:t>
            </a:r>
          </a:p>
        </p:txBody>
      </p:sp>
      <p:sp>
        <p:nvSpPr>
          <p:cNvPr id="3" name="Rectangle 2"/>
          <p:cNvSpPr/>
          <p:nvPr/>
        </p:nvSpPr>
        <p:spPr>
          <a:xfrm>
            <a:off x="3867912" y="3615666"/>
            <a:ext cx="4572000" cy="923330"/>
          </a:xfrm>
          <a:prstGeom prst="rect">
            <a:avLst/>
          </a:prstGeom>
        </p:spPr>
        <p:txBody>
          <a:bodyPr>
            <a:spAutoFit/>
          </a:bodyPr>
          <a:lstStyle/>
          <a:p>
            <a:pPr marL="285750" indent="-285750">
              <a:buFont typeface="Arial" charset="0"/>
              <a:buChar char="•"/>
            </a:pPr>
            <a:r>
              <a:rPr lang="en-US" dirty="0">
                <a:latin typeface="Helvetica Neue Regular" charset="0"/>
              </a:rPr>
              <a:t>Cluster analysis for result exploration</a:t>
            </a:r>
          </a:p>
          <a:p>
            <a:pPr marL="285750" indent="-285750">
              <a:buFont typeface="Arial" charset="0"/>
              <a:buChar char="•"/>
            </a:pPr>
            <a:r>
              <a:rPr lang="en-US" dirty="0">
                <a:latin typeface="Helvetica Neue Regular" charset="0"/>
              </a:rPr>
              <a:t>Zoom and projection operations</a:t>
            </a:r>
          </a:p>
          <a:p>
            <a:pPr marL="285750" indent="-285750">
              <a:buFont typeface="Arial" charset="0"/>
              <a:buChar char="•"/>
            </a:pPr>
            <a:r>
              <a:rPr lang="en-US" dirty="0">
                <a:latin typeface="Helvetica Neue Regular" charset="0"/>
              </a:rPr>
              <a:t>User model</a:t>
            </a:r>
          </a:p>
        </p:txBody>
      </p:sp>
      <p:sp>
        <p:nvSpPr>
          <p:cNvPr id="27" name="TextBox 26">
            <a:extLst>
              <a:ext uri="{FF2B5EF4-FFF2-40B4-BE49-F238E27FC236}">
                <a16:creationId xmlns:a16="http://schemas.microsoft.com/office/drawing/2014/main" id="{03D41EF7-D295-544F-BBA4-743C79745BE0}"/>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145039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for query suggestion: </a:t>
            </a:r>
            <a:r>
              <a:rPr lang="en-US" dirty="0" err="1"/>
              <a:t>Blaeu</a:t>
            </a:r>
            <a:endParaRPr lang="en-US" dirty="0"/>
          </a:p>
        </p:txBody>
      </p:sp>
      <p:sp>
        <p:nvSpPr>
          <p:cNvPr id="6" name="Content Placeholder 5"/>
          <p:cNvSpPr>
            <a:spLocks noGrp="1"/>
          </p:cNvSpPr>
          <p:nvPr>
            <p:ph sz="quarter" idx="12"/>
          </p:nvPr>
        </p:nvSpPr>
        <p:spPr/>
        <p:txBody>
          <a:bodyPr/>
          <a:lstStyle/>
          <a:p>
            <a:r>
              <a:rPr lang="en-US" dirty="0">
                <a:solidFill>
                  <a:srgbClr val="285096"/>
                </a:solidFill>
              </a:rPr>
              <a:t>[</a:t>
            </a:r>
            <a:r>
              <a:rPr lang="en-US" dirty="0" err="1">
                <a:solidFill>
                  <a:srgbClr val="285096"/>
                </a:solidFill>
              </a:rPr>
              <a:t>Sellam</a:t>
            </a:r>
            <a:r>
              <a:rPr lang="en-US" dirty="0">
                <a:solidFill>
                  <a:srgbClr val="285096"/>
                </a:solidFill>
              </a:rPr>
              <a:t> </a:t>
            </a:r>
            <a:r>
              <a:rPr lang="en-US" dirty="0">
                <a:solidFill>
                  <a:srgbClr val="285096"/>
                </a:solidFill>
                <a:latin typeface="Helvetica Neue" charset="0"/>
                <a:ea typeface="Helvetica Neue" charset="0"/>
                <a:cs typeface="Helvetica Neue" charset="0"/>
              </a:rPr>
              <a:t>et al.,</a:t>
            </a:r>
            <a:r>
              <a:rPr lang="en-US" dirty="0">
                <a:solidFill>
                  <a:srgbClr val="285096"/>
                </a:solidFill>
              </a:rPr>
              <a:t> 2016]</a:t>
            </a:r>
          </a:p>
        </p:txBody>
      </p:sp>
      <mc:AlternateContent xmlns:mc="http://schemas.openxmlformats.org/markup-compatibility/2006" xmlns:a14="http://schemas.microsoft.com/office/drawing/2010/main">
        <mc:Choice Requires="a14">
          <p:sp>
            <p:nvSpPr>
              <p:cNvPr id="10" name="Rounded Rectangle 9"/>
              <p:cNvSpPr/>
              <p:nvPr/>
            </p:nvSpPr>
            <p:spPr>
              <a:xfrm>
                <a:off x="3892191" y="766821"/>
                <a:ext cx="4908909" cy="649914"/>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Regular" charset="0"/>
                  </a:rPr>
                  <a:t>Find the partition </a:t>
                </a:r>
                <a14:m>
                  <m:oMath xmlns:m="http://schemas.openxmlformats.org/officeDocument/2006/math">
                    <m:r>
                      <a:rPr lang="en-US" sz="1600" i="1" smtClean="0">
                        <a:latin typeface="Cambria Math" charset="0"/>
                        <a:ea typeface="Cambria Math" charset="0"/>
                        <a:cs typeface="Cambria Math" charset="0"/>
                      </a:rPr>
                      <m:t>𝒞</m:t>
                    </m:r>
                    <m:r>
                      <a:rPr lang="en-US" sz="1600" b="0" i="1" smtClean="0">
                        <a:latin typeface="Cambria Math" charset="0"/>
                        <a:ea typeface="Cambria Math" charset="0"/>
                        <a:cs typeface="Cambria Math" charset="0"/>
                      </a:rPr>
                      <m:t>=</m:t>
                    </m:r>
                    <m:d>
                      <m:dPr>
                        <m:begChr m:val="{"/>
                        <m:endChr m:val="}"/>
                        <m:ctrlPr>
                          <a:rPr lang="en-US" sz="1600" b="0" i="1" smtClean="0">
                            <a:latin typeface="Cambria Math" panose="02040503050406030204" pitchFamily="18" charset="0"/>
                            <a:ea typeface="Cambria Math" charset="0"/>
                            <a:cs typeface="Cambria Math" charset="0"/>
                          </a:rPr>
                        </m:ctrlPr>
                      </m:dPr>
                      <m:e>
                        <m:sSub>
                          <m:sSubPr>
                            <m:ctrlPr>
                              <a:rPr lang="en-US" sz="1600" b="0" i="1" smtClean="0">
                                <a:latin typeface="Cambria Math" panose="02040503050406030204" pitchFamily="18" charset="0"/>
                                <a:ea typeface="Cambria Math" charset="0"/>
                                <a:cs typeface="Cambria Math" charset="0"/>
                              </a:rPr>
                            </m:ctrlPr>
                          </m:sSubPr>
                          <m:e>
                            <m:r>
                              <a:rPr lang="en-US" sz="1600" b="0" i="1" smtClean="0">
                                <a:latin typeface="Cambria Math" charset="0"/>
                                <a:ea typeface="Cambria Math" charset="0"/>
                                <a:cs typeface="Cambria Math" charset="0"/>
                              </a:rPr>
                              <m:t>𝐶</m:t>
                            </m:r>
                          </m:e>
                          <m:sub>
                            <m:r>
                              <a:rPr lang="en-US" sz="1600" b="0" i="1" smtClean="0">
                                <a:latin typeface="Cambria Math" charset="0"/>
                                <a:ea typeface="Cambria Math" charset="0"/>
                                <a:cs typeface="Cambria Math" charset="0"/>
                              </a:rPr>
                              <m:t>1</m:t>
                            </m:r>
                          </m:sub>
                        </m:sSub>
                        <m:r>
                          <a:rPr lang="en-US" sz="1600" b="0" i="1" smtClean="0">
                            <a:latin typeface="Cambria Math" charset="0"/>
                            <a:ea typeface="Cambria Math" charset="0"/>
                            <a:cs typeface="Cambria Math" charset="0"/>
                          </a:rPr>
                          <m:t>,…,</m:t>
                        </m:r>
                        <m:sSub>
                          <m:sSubPr>
                            <m:ctrlPr>
                              <a:rPr lang="en-US" sz="1600" b="0" i="1" smtClean="0">
                                <a:latin typeface="Cambria Math" panose="02040503050406030204" pitchFamily="18" charset="0"/>
                                <a:ea typeface="Cambria Math" charset="0"/>
                                <a:cs typeface="Cambria Math" charset="0"/>
                              </a:rPr>
                            </m:ctrlPr>
                          </m:sSubPr>
                          <m:e>
                            <m:r>
                              <a:rPr lang="en-US" sz="1600" b="0" i="1" smtClean="0">
                                <a:latin typeface="Cambria Math" charset="0"/>
                                <a:ea typeface="Cambria Math" charset="0"/>
                                <a:cs typeface="Cambria Math" charset="0"/>
                              </a:rPr>
                              <m:t>𝐶</m:t>
                            </m:r>
                          </m:e>
                          <m:sub>
                            <m:r>
                              <a:rPr lang="en-US" sz="1600" b="0" i="1" smtClean="0">
                                <a:latin typeface="Cambria Math" charset="0"/>
                                <a:ea typeface="Cambria Math" charset="0"/>
                                <a:cs typeface="Cambria Math" charset="0"/>
                              </a:rPr>
                              <m:t>𝑛</m:t>
                            </m:r>
                          </m:sub>
                        </m:sSub>
                      </m:e>
                    </m:d>
                  </m:oMath>
                </a14:m>
                <a:r>
                  <a:rPr lang="en-US" sz="1600" dirty="0">
                    <a:latin typeface="Helvetica Neue Regular" charset="0"/>
                  </a:rPr>
                  <a:t> of the results of Q such that exists </a:t>
                </a:r>
                <a14:m>
                  <m:oMath xmlns:m="http://schemas.openxmlformats.org/officeDocument/2006/math">
                    <m:sSub>
                      <m:sSubPr>
                        <m:ctrlPr>
                          <a:rPr lang="en-US" sz="1600" b="0" i="1" smtClean="0">
                            <a:latin typeface="Cambria Math" panose="02040503050406030204" pitchFamily="18" charset="0"/>
                          </a:rPr>
                        </m:ctrlPr>
                      </m:sSubPr>
                      <m:e>
                        <m:r>
                          <m:rPr>
                            <m:sty m:val="p"/>
                          </m:rPr>
                          <a:rPr lang="en-US" sz="1600">
                            <a:latin typeface="Cambria Math" charset="0"/>
                          </a:rPr>
                          <m:t>C</m:t>
                        </m:r>
                      </m:e>
                      <m:sub>
                        <m:r>
                          <m:rPr>
                            <m:sty m:val="p"/>
                          </m:rPr>
                          <a:rPr lang="en-US" sz="1600" b="0" i="0" smtClean="0">
                            <a:latin typeface="Cambria Math" charset="0"/>
                          </a:rPr>
                          <m:t>j</m:t>
                        </m:r>
                      </m:sub>
                    </m:sSub>
                    <m:r>
                      <a:rPr lang="en-US" sz="1600" b="0" i="1" smtClean="0">
                        <a:latin typeface="Cambria Math" charset="0"/>
                      </a:rPr>
                      <m:t>∈</m:t>
                    </m:r>
                    <m:r>
                      <a:rPr lang="en-US" sz="1600" b="0" i="1" smtClean="0">
                        <a:latin typeface="Cambria Math" charset="0"/>
                        <a:ea typeface="Cambria Math" charset="0"/>
                        <a:cs typeface="Cambria Math" charset="0"/>
                      </a:rPr>
                      <m:t>𝒞</m:t>
                    </m:r>
                    <m:r>
                      <a:rPr lang="en-US" sz="1600" b="0" i="1" smtClean="0">
                        <a:latin typeface="Cambria Math" charset="0"/>
                        <a:ea typeface="Cambria Math" charset="0"/>
                        <a:cs typeface="Cambria Math" charset="0"/>
                      </a:rPr>
                      <m:t>:</m:t>
                    </m:r>
                    <m:r>
                      <a:rPr lang="en-US" sz="1600" b="0" i="1" smtClean="0">
                        <a:latin typeface="Cambria Math" charset="0"/>
                      </a:rPr>
                      <m:t>𝑈</m:t>
                    </m:r>
                    <m:d>
                      <m:dPr>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r>
                              <a:rPr lang="en-US" sz="1600" b="0" i="1" smtClean="0">
                                <a:latin typeface="Cambria Math" charset="0"/>
                              </a:rPr>
                              <m:t>𝐶</m:t>
                            </m:r>
                          </m:e>
                          <m:sub>
                            <m:r>
                              <a:rPr lang="en-US" sz="1600" b="0" i="1" smtClean="0">
                                <a:latin typeface="Cambria Math" charset="0"/>
                              </a:rPr>
                              <m:t>𝑗</m:t>
                            </m:r>
                          </m:sub>
                        </m:sSub>
                      </m:e>
                    </m:d>
                    <m:r>
                      <a:rPr lang="en-US" sz="1600" b="0" i="1" smtClean="0">
                        <a:latin typeface="Cambria Math" charset="0"/>
                      </a:rPr>
                      <m:t>&gt;</m:t>
                    </m:r>
                    <m:r>
                      <a:rPr lang="en-US" sz="1600" b="0" i="1" smtClean="0">
                        <a:latin typeface="Cambria Math" charset="0"/>
                      </a:rPr>
                      <m:t>𝑈</m:t>
                    </m:r>
                    <m:r>
                      <a:rPr lang="en-US" sz="1600" b="0" i="1" smtClean="0">
                        <a:latin typeface="Cambria Math" charset="0"/>
                      </a:rPr>
                      <m:t>(</m:t>
                    </m:r>
                    <m:r>
                      <a:rPr lang="en-US" sz="1600" b="0" i="1" smtClean="0">
                        <a:latin typeface="Cambria Math" charset="0"/>
                      </a:rPr>
                      <m:t>𝑄</m:t>
                    </m:r>
                    <m:r>
                      <a:rPr lang="en-US" sz="1600" b="0" i="1" smtClean="0">
                        <a:latin typeface="Cambria Math" charset="0"/>
                      </a:rPr>
                      <m:t>)</m:t>
                    </m:r>
                  </m:oMath>
                </a14:m>
                <a:endParaRPr lang="en-US" sz="1600" dirty="0">
                  <a:latin typeface="Helvetica Neue Regular" charset="0"/>
                </a:endParaRPr>
              </a:p>
            </p:txBody>
          </p:sp>
        </mc:Choice>
        <mc:Fallback xmlns="">
          <p:sp>
            <p:nvSpPr>
              <p:cNvPr id="10" name="Rounded Rectangle 9"/>
              <p:cNvSpPr>
                <a:spLocks noRot="1" noChangeAspect="1" noMove="1" noResize="1" noEditPoints="1" noAdjustHandles="1" noChangeArrowheads="1" noChangeShapeType="1" noTextEdit="1"/>
              </p:cNvSpPr>
              <p:nvPr/>
            </p:nvSpPr>
            <p:spPr>
              <a:xfrm>
                <a:off x="3892191" y="766821"/>
                <a:ext cx="4908909" cy="649914"/>
              </a:xfrm>
              <a:prstGeom prst="roundRect">
                <a:avLst/>
              </a:prstGeom>
              <a:blipFill rotWithShape="0">
                <a:blip r:embed="rId2"/>
                <a:stretch>
                  <a:fillRect t="-943" r="-248" b="-5660"/>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329184" y="766821"/>
                <a:ext cx="3062762" cy="741421"/>
              </a:xfrm>
              <a:prstGeom prst="rect">
                <a:avLst/>
              </a:prstGeom>
              <a:noFill/>
            </p:spPr>
            <p:txBody>
              <a:bodyPr wrap="none" rtlCol="0">
                <a:spAutoFit/>
              </a:bodyPr>
              <a:lstStyle/>
              <a:p>
                <a:pPr defTabSz="430213">
                  <a:spcAft>
                    <a:spcPts val="400"/>
                  </a:spcAft>
                  <a:buSzPct val="100000"/>
                </a:pPr>
                <a14:m>
                  <m:oMathPara xmlns:m="http://schemas.openxmlformats.org/officeDocument/2006/math">
                    <m:oMathParaPr>
                      <m:jc m:val="centerGroup"/>
                    </m:oMathParaPr>
                    <m:oMath xmlns:m="http://schemas.openxmlformats.org/officeDocument/2006/math">
                      <m:r>
                        <a:rPr lang="en-US" sz="1600" smtClean="0">
                          <a:solidFill>
                            <a:srgbClr val="000000"/>
                          </a:solidFill>
                          <a:latin typeface="Cambria Math" charset="0"/>
                          <a:cs typeface="Helvetica Neue Regular" charset="0"/>
                        </a:rPr>
                        <m:t>𝑢</m:t>
                      </m:r>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𝐷𝐵</m:t>
                      </m:r>
                      <m:r>
                        <a:rPr lang="en-US" sz="1600" smtClean="0">
                          <a:solidFill>
                            <a:srgbClr val="000000"/>
                          </a:solidFill>
                          <a:latin typeface="Cambria Math" charset="0"/>
                          <a:cs typeface="Helvetica Neue Regular" charset="0"/>
                        </a:rPr>
                        <m:t>→</m:t>
                      </m:r>
                      <m:d>
                        <m:dPr>
                          <m:begChr m:val="{"/>
                          <m:endChr m:val="}"/>
                          <m:ctrlPr>
                            <a:rPr lang="en-US" sz="1600" i="1">
                              <a:solidFill>
                                <a:srgbClr val="000000"/>
                              </a:solidFill>
                              <a:latin typeface="Cambria Math" panose="02040503050406030204" pitchFamily="18" charset="0"/>
                              <a:cs typeface="Helvetica Neue Regular" charset="0"/>
                            </a:rPr>
                          </m:ctrlPr>
                        </m:dPr>
                        <m:e>
                          <m:r>
                            <a:rPr lang="en-US" sz="1600">
                              <a:solidFill>
                                <a:srgbClr val="000000"/>
                              </a:solidFill>
                              <a:latin typeface="Cambria Math" charset="0"/>
                              <a:cs typeface="Helvetica Neue Regular" charset="0"/>
                            </a:rPr>
                            <m:t>−1,1</m:t>
                          </m:r>
                        </m:e>
                      </m:d>
                      <m:r>
                        <a:rPr lang="en-US" sz="1600" smtClean="0">
                          <a:solidFill>
                            <a:srgbClr val="000000"/>
                          </a:solidFill>
                          <a:latin typeface="Cambria Math" charset="0"/>
                          <a:cs typeface="Helvetica Neue Regular" charset="0"/>
                        </a:rPr>
                        <m:t>, </m:t>
                      </m:r>
                      <m:r>
                        <a:rPr lang="en-US" sz="1600" smtClean="0">
                          <a:solidFill>
                            <a:srgbClr val="000000"/>
                          </a:solidFill>
                          <a:latin typeface="Cambria Math" charset="0"/>
                          <a:cs typeface="Helvetica Neue Regular" charset="0"/>
                        </a:rPr>
                        <m:t>𝑈</m:t>
                      </m:r>
                      <m:d>
                        <m:dPr>
                          <m:ctrlPr>
                            <a:rPr lang="en-US" sz="1600" i="1" smtClean="0">
                              <a:solidFill>
                                <a:srgbClr val="000000"/>
                              </a:solidFill>
                              <a:latin typeface="Cambria Math" panose="02040503050406030204" pitchFamily="18" charset="0"/>
                              <a:cs typeface="Helvetica Neue Regular" charset="0"/>
                            </a:rPr>
                          </m:ctrlPr>
                        </m:dPr>
                        <m:e>
                          <m:r>
                            <a:rPr lang="en-US" sz="1600" smtClean="0">
                              <a:solidFill>
                                <a:srgbClr val="000000"/>
                              </a:solidFill>
                              <a:latin typeface="Cambria Math" charset="0"/>
                              <a:cs typeface="Helvetica Neue Regular" charset="0"/>
                            </a:rPr>
                            <m:t>𝐶</m:t>
                          </m:r>
                        </m:e>
                      </m:d>
                      <m:r>
                        <a:rPr lang="en-US" sz="1600" smtClean="0">
                          <a:solidFill>
                            <a:srgbClr val="000000"/>
                          </a:solidFill>
                          <a:latin typeface="Cambria Math" charset="0"/>
                          <a:cs typeface="Helvetica Neue Regular" charset="0"/>
                        </a:rPr>
                        <m:t>=</m:t>
                      </m:r>
                      <m:nary>
                        <m:naryPr>
                          <m:chr m:val="∑"/>
                          <m:supHide m:val="on"/>
                          <m:ctrlPr>
                            <a:rPr lang="en-US" sz="1600" i="1" smtClean="0">
                              <a:solidFill>
                                <a:srgbClr val="000000"/>
                              </a:solidFill>
                              <a:latin typeface="Cambria Math" panose="02040503050406030204" pitchFamily="18" charset="0"/>
                              <a:cs typeface="Helvetica Neue Regular" charset="0"/>
                            </a:rPr>
                          </m:ctrlPr>
                        </m:naryPr>
                        <m:sub>
                          <m:r>
                            <a:rPr lang="en-US" sz="1600" smtClean="0">
                              <a:solidFill>
                                <a:srgbClr val="000000"/>
                              </a:solidFill>
                              <a:latin typeface="Cambria Math" charset="0"/>
                              <a:cs typeface="Helvetica Neue Regular" charset="0"/>
                            </a:rPr>
                            <m:t>𝑡</m:t>
                          </m:r>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𝐶</m:t>
                          </m:r>
                        </m:sub>
                        <m:sup/>
                        <m:e>
                          <m:r>
                            <a:rPr lang="en-US" sz="1600" smtClean="0">
                              <a:solidFill>
                                <a:srgbClr val="000000"/>
                              </a:solidFill>
                              <a:latin typeface="Cambria Math" charset="0"/>
                              <a:cs typeface="Helvetica Neue Regular" charset="0"/>
                            </a:rPr>
                            <m:t>𝑢</m:t>
                          </m:r>
                          <m:r>
                            <a:rPr lang="en-US" sz="1600" smtClean="0">
                              <a:solidFill>
                                <a:srgbClr val="000000"/>
                              </a:solidFill>
                              <a:latin typeface="Cambria Math" charset="0"/>
                              <a:cs typeface="Helvetica Neue Regular" charset="0"/>
                            </a:rPr>
                            <m:t>(</m:t>
                          </m:r>
                          <m:r>
                            <a:rPr lang="en-US" sz="1600" smtClean="0">
                              <a:solidFill>
                                <a:srgbClr val="000000"/>
                              </a:solidFill>
                              <a:latin typeface="Cambria Math" charset="0"/>
                              <a:cs typeface="Helvetica Neue Regular" charset="0"/>
                            </a:rPr>
                            <m:t>𝑡</m:t>
                          </m:r>
                          <m:r>
                            <a:rPr lang="en-US" sz="1600" smtClean="0">
                              <a:solidFill>
                                <a:srgbClr val="000000"/>
                              </a:solidFill>
                              <a:latin typeface="Cambria Math" charset="0"/>
                              <a:cs typeface="Helvetica Neue Regular" charset="0"/>
                            </a:rPr>
                            <m:t>)</m:t>
                          </m:r>
                        </m:e>
                      </m:nary>
                    </m:oMath>
                  </m:oMathPara>
                </a14:m>
                <a:endParaRPr lang="en-US" sz="1600" dirty="0">
                  <a:solidFill>
                    <a:srgbClr val="000000"/>
                  </a:solidFill>
                  <a:latin typeface="Helvetica Neue Regular" charset="0"/>
                  <a:cs typeface="Helvetica Neue Regular"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29184" y="766821"/>
                <a:ext cx="3062762" cy="741421"/>
              </a:xfrm>
              <a:prstGeom prst="rect">
                <a:avLst/>
              </a:prstGeom>
              <a:blipFill rotWithShape="0">
                <a:blip r:embed="rId3"/>
                <a:stretch>
                  <a:fillRect/>
                </a:stretch>
              </a:blipFill>
            </p:spPr>
            <p:txBody>
              <a:bodyPr/>
              <a:lstStyle/>
              <a:p>
                <a:r>
                  <a:rPr lang="en-US">
                    <a:noFill/>
                  </a:rPr>
                  <a:t> </a:t>
                </a:r>
              </a:p>
            </p:txBody>
          </p:sp>
        </mc:Fallback>
      </mc:AlternateContent>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3524" y="2751225"/>
            <a:ext cx="2958719" cy="1938177"/>
          </a:xfrm>
          <a:prstGeom prst="rect">
            <a:avLst/>
          </a:prstGeom>
        </p:spPr>
      </p:pic>
      <mc:AlternateContent xmlns:mc="http://schemas.openxmlformats.org/markup-compatibility/2006" xmlns:a14="http://schemas.microsoft.com/office/drawing/2010/main">
        <mc:Choice Requires="a14">
          <p:sp>
            <p:nvSpPr>
              <p:cNvPr id="14" name="Rounded Rectangle 13"/>
              <p:cNvSpPr/>
              <p:nvPr/>
            </p:nvSpPr>
            <p:spPr>
              <a:xfrm>
                <a:off x="3892191" y="1582745"/>
                <a:ext cx="4908909" cy="611815"/>
              </a:xfrm>
              <a:prstGeom prst="round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a:latin typeface="Helvetica Neue Regular" charset="0"/>
                  </a:rPr>
                  <a:t>Solution</a:t>
                </a:r>
                <a:r>
                  <a:rPr lang="en-US" sz="1600" dirty="0">
                    <a:latin typeface="Helvetica Neue Regular" charset="0"/>
                  </a:rPr>
                  <a:t>: interesting tuples are close to each other</a:t>
                </a:r>
              </a:p>
              <a:p>
                <a:pPr algn="ctr"/>
                <a:r>
                  <a:rPr lang="en-US" sz="1600" dirty="0">
                    <a:latin typeface="Helvetica Neue Regular" charset="0"/>
                  </a:rPr>
                  <a:t>within a maximum separation threshold </a:t>
                </a:r>
                <a14:m>
                  <m:oMath xmlns:m="http://schemas.openxmlformats.org/officeDocument/2006/math">
                    <m:r>
                      <a:rPr lang="en-US" sz="1600" b="0" i="1" smtClean="0">
                        <a:latin typeface="Cambria Math" charset="0"/>
                      </a:rPr>
                      <m:t>𝜃</m:t>
                    </m:r>
                    <m:r>
                      <a:rPr lang="en-US" sz="1600" b="0" i="1" smtClean="0">
                        <a:latin typeface="Cambria Math" charset="0"/>
                      </a:rPr>
                      <m:t>(</m:t>
                    </m:r>
                    <m:r>
                      <a:rPr lang="en-US" sz="1600" b="0" i="1" smtClean="0">
                        <a:latin typeface="Cambria Math" charset="0"/>
                      </a:rPr>
                      <m:t>𝒞</m:t>
                    </m:r>
                    <m:r>
                      <a:rPr lang="en-US" sz="1600" b="0" i="1" smtClean="0">
                        <a:latin typeface="Cambria Math" charset="0"/>
                      </a:rPr>
                      <m:t>)</m:t>
                    </m:r>
                  </m:oMath>
                </a14:m>
                <a:endParaRPr lang="en-US" sz="1600" dirty="0">
                  <a:latin typeface="Helvetica Neue Regular" charset="0"/>
                </a:endParaRPr>
              </a:p>
            </p:txBody>
          </p:sp>
        </mc:Choice>
        <mc:Fallback xmlns="">
          <p:sp>
            <p:nvSpPr>
              <p:cNvPr id="14" name="Rounded Rectangle 13"/>
              <p:cNvSpPr>
                <a:spLocks noRot="1" noChangeAspect="1" noMove="1" noResize="1" noEditPoints="1" noAdjustHandles="1" noChangeArrowheads="1" noChangeShapeType="1" noTextEdit="1"/>
              </p:cNvSpPr>
              <p:nvPr/>
            </p:nvSpPr>
            <p:spPr>
              <a:xfrm>
                <a:off x="3892191" y="1582745"/>
                <a:ext cx="4908909" cy="611815"/>
              </a:xfrm>
              <a:prstGeom prst="roundRect">
                <a:avLst/>
              </a:prstGeom>
              <a:blipFill rotWithShape="0">
                <a:blip r:embed="rId5"/>
                <a:stretch>
                  <a:fillRect t="-1000" b="-10000"/>
                </a:stretch>
              </a:blipFill>
              <a:ln>
                <a:noFill/>
              </a:ln>
              <a:effectLst/>
            </p:spPr>
            <p:txBody>
              <a:bodyPr/>
              <a:lstStyle/>
              <a:p>
                <a:r>
                  <a:rPr lang="en-US">
                    <a:noFill/>
                  </a:rPr>
                  <a:t> </a:t>
                </a:r>
              </a:p>
            </p:txBody>
          </p:sp>
        </mc:Fallback>
      </mc:AlternateContent>
      <p:sp>
        <p:nvSpPr>
          <p:cNvPr id="15" name="Rounded Rectangular Callout 14"/>
          <p:cNvSpPr/>
          <p:nvPr/>
        </p:nvSpPr>
        <p:spPr>
          <a:xfrm>
            <a:off x="533590" y="1537134"/>
            <a:ext cx="2026729" cy="326864"/>
          </a:xfrm>
          <a:prstGeom prst="wedgeRoundRectCallout">
            <a:avLst>
              <a:gd name="adj1" fmla="val -38994"/>
              <a:gd name="adj2" fmla="val -149281"/>
              <a:gd name="adj3" fmla="val 1666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Helvetica Neue Regular" charset="0"/>
              </a:rPr>
              <a:t>Unknown User utility</a:t>
            </a:r>
          </a:p>
        </p:txBody>
      </p:sp>
      <p:sp>
        <p:nvSpPr>
          <p:cNvPr id="20" name="TextBox 19"/>
          <p:cNvSpPr txBox="1"/>
          <p:nvPr/>
        </p:nvSpPr>
        <p:spPr>
          <a:xfrm>
            <a:off x="940129" y="2236991"/>
            <a:ext cx="1564852" cy="636072"/>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Detect clusters</a:t>
            </a:r>
          </a:p>
          <a:p>
            <a:pPr marL="0" algn="ctr" defTabSz="430213">
              <a:spcAft>
                <a:spcPts val="400"/>
              </a:spcAft>
              <a:buSzPct val="100000"/>
            </a:pPr>
            <a:r>
              <a:rPr lang="en-US" sz="1600" dirty="0">
                <a:solidFill>
                  <a:srgbClr val="000000"/>
                </a:solidFill>
                <a:latin typeface="Helvetica Neue Regular" charset="0"/>
                <a:cs typeface="Helvetica Neue Regular" charset="0"/>
              </a:rPr>
              <a:t>(k-</a:t>
            </a:r>
            <a:r>
              <a:rPr lang="en-US" sz="1600" dirty="0" err="1">
                <a:solidFill>
                  <a:srgbClr val="000000"/>
                </a:solidFill>
                <a:latin typeface="Helvetica Neue Regular" charset="0"/>
                <a:cs typeface="Helvetica Neue Regular" charset="0"/>
              </a:rPr>
              <a:t>medoid</a:t>
            </a:r>
            <a:r>
              <a:rPr lang="en-US" sz="1600" dirty="0">
                <a:solidFill>
                  <a:srgbClr val="000000"/>
                </a:solidFill>
                <a:latin typeface="Helvetica Neue Regular" charset="0"/>
                <a:cs typeface="Helvetica Neue Regular" charset="0"/>
              </a:rPr>
              <a:t>)</a:t>
            </a:r>
          </a:p>
        </p:txBody>
      </p:sp>
      <p:sp>
        <p:nvSpPr>
          <p:cNvPr id="21" name="TextBox 20"/>
          <p:cNvSpPr txBox="1"/>
          <p:nvPr/>
        </p:nvSpPr>
        <p:spPr>
          <a:xfrm>
            <a:off x="5285651" y="2386273"/>
            <a:ext cx="1773884" cy="636072"/>
          </a:xfrm>
          <a:prstGeom prst="rect">
            <a:avLst/>
          </a:prstGeom>
          <a:noFill/>
        </p:spPr>
        <p:txBody>
          <a:bodyPr wrap="none" rtlCol="0">
            <a:spAutoFit/>
          </a:bodyPr>
          <a:lstStyle/>
          <a:p>
            <a:pPr marL="0" defTabSz="430213">
              <a:spcAft>
                <a:spcPts val="400"/>
              </a:spcAft>
              <a:buSzPct val="100000"/>
            </a:pPr>
            <a:r>
              <a:rPr lang="en-US" sz="1600" dirty="0">
                <a:solidFill>
                  <a:srgbClr val="000000"/>
                </a:solidFill>
                <a:latin typeface="Helvetica Neue Regular" charset="0"/>
                <a:cs typeface="Helvetica Neue Regular" charset="0"/>
              </a:rPr>
              <a:t>Organize clusters</a:t>
            </a:r>
          </a:p>
          <a:p>
            <a:pPr marL="0" algn="ctr" defTabSz="430213">
              <a:spcAft>
                <a:spcPts val="400"/>
              </a:spcAft>
              <a:buSzPct val="100000"/>
            </a:pPr>
            <a:r>
              <a:rPr lang="en-US" sz="1600" dirty="0">
                <a:solidFill>
                  <a:srgbClr val="000000"/>
                </a:solidFill>
                <a:latin typeface="Helvetica Neue Regular" charset="0"/>
                <a:cs typeface="Helvetica Neue Regular" charset="0"/>
              </a:rPr>
              <a:t>(decision tree)</a:t>
            </a:r>
          </a:p>
        </p:txBody>
      </p:sp>
      <p:grpSp>
        <p:nvGrpSpPr>
          <p:cNvPr id="23" name="Group 22"/>
          <p:cNvGrpSpPr/>
          <p:nvPr/>
        </p:nvGrpSpPr>
        <p:grpSpPr>
          <a:xfrm>
            <a:off x="3559770" y="2713617"/>
            <a:ext cx="5584230" cy="1930032"/>
            <a:chOff x="4478623" y="2884014"/>
            <a:chExt cx="4436722" cy="1374476"/>
          </a:xfrm>
        </p:grpSpPr>
        <p:grpSp>
          <p:nvGrpSpPr>
            <p:cNvPr id="19" name="Group 18"/>
            <p:cNvGrpSpPr/>
            <p:nvPr/>
          </p:nvGrpSpPr>
          <p:grpSpPr>
            <a:xfrm>
              <a:off x="4641366" y="2884014"/>
              <a:ext cx="4273979" cy="1374476"/>
              <a:chOff x="4311690" y="2816198"/>
              <a:chExt cx="4403761" cy="1416213"/>
            </a:xfrm>
          </p:grpSpPr>
          <p:pic>
            <p:nvPicPr>
              <p:cNvPr id="16" name="Picture 1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311691" y="2825183"/>
                <a:ext cx="4403759" cy="1407228"/>
              </a:xfrm>
              <a:prstGeom prst="rect">
                <a:avLst/>
              </a:prstGeom>
            </p:spPr>
          </p:pic>
          <p:sp>
            <p:nvSpPr>
              <p:cNvPr id="17" name="Rectangle 16"/>
              <p:cNvSpPr/>
              <p:nvPr/>
            </p:nvSpPr>
            <p:spPr>
              <a:xfrm>
                <a:off x="4311690" y="3148525"/>
                <a:ext cx="240417" cy="10736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8" name="Rectangle 17"/>
              <p:cNvSpPr/>
              <p:nvPr/>
            </p:nvSpPr>
            <p:spPr>
              <a:xfrm>
                <a:off x="8545745" y="2816198"/>
                <a:ext cx="169706" cy="3000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grpSp>
        <p:sp>
          <p:nvSpPr>
            <p:cNvPr id="22" name="Rectangle 21"/>
            <p:cNvSpPr/>
            <p:nvPr/>
          </p:nvSpPr>
          <p:spPr>
            <a:xfrm rot="5400000">
              <a:off x="4661659" y="3048491"/>
              <a:ext cx="426076" cy="792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grpSp>
      <p:sp>
        <p:nvSpPr>
          <p:cNvPr id="24" name="Down Arrow 23"/>
          <p:cNvSpPr/>
          <p:nvPr/>
        </p:nvSpPr>
        <p:spPr>
          <a:xfrm rot="16200000">
            <a:off x="3309259" y="3321011"/>
            <a:ext cx="434245" cy="924588"/>
          </a:xfrm>
          <a:prstGeom prst="downArrow">
            <a:avLst>
              <a:gd name="adj1" fmla="val 50000"/>
              <a:gd name="adj2" fmla="val 4692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US" sz="1200" dirty="0">
                <a:latin typeface="Helvetica Neue Regular" charset="0"/>
              </a:rPr>
              <a:t>Inference</a:t>
            </a:r>
          </a:p>
        </p:txBody>
      </p:sp>
      <p:sp>
        <p:nvSpPr>
          <p:cNvPr id="25" name="TextBox 24">
            <a:extLst>
              <a:ext uri="{FF2B5EF4-FFF2-40B4-BE49-F238E27FC236}">
                <a16:creationId xmlns:a16="http://schemas.microsoft.com/office/drawing/2014/main" id="{E082B16C-3A00-8744-807E-84C9CB1EE996}"/>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901164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for </a:t>
            </a:r>
            <a:r>
              <a:rPr lang="mr-IN" dirty="0"/>
              <a:t>…</a:t>
            </a:r>
            <a:r>
              <a:rPr lang="en-US" dirty="0"/>
              <a:t> </a:t>
            </a:r>
          </a:p>
        </p:txBody>
      </p:sp>
      <p:pic>
        <p:nvPicPr>
          <p:cNvPr id="4" name="Content Placeholder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3565" y="878012"/>
            <a:ext cx="8629650" cy="3473684"/>
          </a:xfrm>
          <a:prstGeom prst="rect">
            <a:avLst/>
          </a:prstGeom>
        </p:spPr>
      </p:pic>
      <p:sp>
        <p:nvSpPr>
          <p:cNvPr id="6" name="Rectangle 5"/>
          <p:cNvSpPr/>
          <p:nvPr/>
        </p:nvSpPr>
        <p:spPr>
          <a:xfrm>
            <a:off x="2286002" y="665950"/>
            <a:ext cx="3043238" cy="3685745"/>
          </a:xfrm>
          <a:prstGeom prst="rect">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DC21BC62-9006-A24C-97A6-1B4EFC2CD38D}"/>
              </a:ext>
            </a:extLst>
          </p:cNvPr>
          <p:cNvSpPr/>
          <p:nvPr/>
        </p:nvSpPr>
        <p:spPr>
          <a:xfrm>
            <a:off x="5717406" y="665950"/>
            <a:ext cx="2892392" cy="11147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ECCF6EC1-869A-0745-91BB-561587E7230F}"/>
              </a:ext>
            </a:extLst>
          </p:cNvPr>
          <p:cNvPicPr>
            <a:picLocks noChangeAspect="1"/>
          </p:cNvPicPr>
          <p:nvPr/>
        </p:nvPicPr>
        <p:blipFill>
          <a:blip r:embed="rId3"/>
          <a:stretch>
            <a:fillRect/>
          </a:stretch>
        </p:blipFill>
        <p:spPr>
          <a:xfrm>
            <a:off x="5569372" y="1010704"/>
            <a:ext cx="1277850" cy="495651"/>
          </a:xfrm>
          <a:prstGeom prst="rect">
            <a:avLst/>
          </a:prstGeom>
        </p:spPr>
      </p:pic>
      <p:cxnSp>
        <p:nvCxnSpPr>
          <p:cNvPr id="70" name="Straight Connector 69">
            <a:extLst>
              <a:ext uri="{FF2B5EF4-FFF2-40B4-BE49-F238E27FC236}">
                <a16:creationId xmlns:a16="http://schemas.microsoft.com/office/drawing/2014/main" id="{E8D0C8AD-D2CF-614E-B600-5F3FA9706900}"/>
              </a:ext>
            </a:extLst>
          </p:cNvPr>
          <p:cNvCxnSpPr/>
          <p:nvPr/>
        </p:nvCxnSpPr>
        <p:spPr>
          <a:xfrm>
            <a:off x="6208297" y="1477478"/>
            <a:ext cx="0" cy="303196"/>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1" name="Picture 70">
            <a:extLst>
              <a:ext uri="{FF2B5EF4-FFF2-40B4-BE49-F238E27FC236}">
                <a16:creationId xmlns:a16="http://schemas.microsoft.com/office/drawing/2014/main" id="{CFC2F7F6-9BB6-4944-89EB-988D148E826E}"/>
              </a:ext>
            </a:extLst>
          </p:cNvPr>
          <p:cNvPicPr>
            <a:picLocks noChangeAspect="1"/>
          </p:cNvPicPr>
          <p:nvPr/>
        </p:nvPicPr>
        <p:blipFill>
          <a:blip r:embed="rId4"/>
          <a:stretch>
            <a:fillRect/>
          </a:stretch>
        </p:blipFill>
        <p:spPr>
          <a:xfrm>
            <a:off x="7338113" y="1039582"/>
            <a:ext cx="1170960" cy="480394"/>
          </a:xfrm>
          <a:prstGeom prst="rect">
            <a:avLst/>
          </a:prstGeom>
        </p:spPr>
      </p:pic>
      <p:cxnSp>
        <p:nvCxnSpPr>
          <p:cNvPr id="74" name="Straight Connector 73">
            <a:extLst>
              <a:ext uri="{FF2B5EF4-FFF2-40B4-BE49-F238E27FC236}">
                <a16:creationId xmlns:a16="http://schemas.microsoft.com/office/drawing/2014/main" id="{E17FF757-3D6B-A040-BA88-C8F002DC77B2}"/>
              </a:ext>
            </a:extLst>
          </p:cNvPr>
          <p:cNvCxnSpPr/>
          <p:nvPr/>
        </p:nvCxnSpPr>
        <p:spPr>
          <a:xfrm>
            <a:off x="7921591" y="1511168"/>
            <a:ext cx="0" cy="274319"/>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D8ED3CC5-B4C0-124D-8E0F-D44B93A0EC1B}"/>
              </a:ext>
            </a:extLst>
          </p:cNvPr>
          <p:cNvSpPr/>
          <p:nvPr/>
        </p:nvSpPr>
        <p:spPr>
          <a:xfrm>
            <a:off x="5361309" y="394168"/>
            <a:ext cx="1681224" cy="4441371"/>
          </a:xfrm>
          <a:prstGeom prst="rect">
            <a:avLst/>
          </a:prstGeom>
          <a:solidFill>
            <a:schemeClr val="bg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AF9C0E2-58CB-4141-B110-BD08AE6BD013}"/>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2035981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Data Cleaning</a:t>
            </a:r>
          </a:p>
        </p:txBody>
      </p:sp>
      <p:sp>
        <p:nvSpPr>
          <p:cNvPr id="15" name="Content Placeholder 5"/>
          <p:cNvSpPr>
            <a:spLocks noGrp="1"/>
          </p:cNvSpPr>
          <p:nvPr>
            <p:ph idx="1"/>
          </p:nvPr>
        </p:nvSpPr>
        <p:spPr>
          <a:xfrm>
            <a:off x="273077" y="845378"/>
            <a:ext cx="4017645" cy="4763770"/>
          </a:xfrm>
        </p:spPr>
        <p:txBody>
          <a:bodyPr>
            <a:noAutofit/>
          </a:bodyPr>
          <a:lstStyle/>
          <a:p>
            <a:pPr marL="342900" indent="-342900">
              <a:buFont typeface="Arial" charset="0"/>
              <a:buChar char="•"/>
            </a:pPr>
            <a:r>
              <a:rPr lang="en-US" sz="2000" b="0" dirty="0">
                <a:solidFill>
                  <a:schemeClr val="tx1"/>
                </a:solidFill>
              </a:rPr>
              <a:t>Often data have redundancy, wrong values, and missing values</a:t>
            </a:r>
          </a:p>
          <a:p>
            <a:pPr marL="342900" indent="-342900">
              <a:buFont typeface="Arial" charset="0"/>
              <a:buChar char="•"/>
            </a:pPr>
            <a:r>
              <a:rPr lang="en-US" sz="2000" b="0" dirty="0">
                <a:solidFill>
                  <a:schemeClr val="tx1"/>
                </a:solidFill>
              </a:rPr>
              <a:t>Different values can represent the same object (e.g., N.Y. and New York)</a:t>
            </a:r>
          </a:p>
          <a:p>
            <a:pPr marL="342900" indent="-342900">
              <a:buFont typeface="Arial" charset="0"/>
              <a:buChar char="•"/>
            </a:pPr>
            <a:r>
              <a:rPr lang="en-US" sz="2000" b="0" dirty="0">
                <a:solidFill>
                  <a:schemeClr val="tx1"/>
                </a:solidFill>
              </a:rPr>
              <a:t>Values can be simply wrong</a:t>
            </a:r>
          </a:p>
          <a:p>
            <a:endParaRPr lang="en-US" sz="2000" b="0" dirty="0">
              <a:solidFill>
                <a:schemeClr val="tx1"/>
              </a:solidFill>
            </a:endParaRPr>
          </a:p>
          <a:p>
            <a:pPr marL="0" indent="0">
              <a:buNone/>
            </a:pPr>
            <a:r>
              <a:rPr lang="en-US" sz="2000" b="0" dirty="0">
                <a:solidFill>
                  <a:srgbClr val="C00000"/>
                </a:solidFill>
              </a:rPr>
              <a:t>Data cleaning </a:t>
            </a:r>
            <a:r>
              <a:rPr lang="en-US" sz="2000" b="0" dirty="0">
                <a:solidFill>
                  <a:schemeClr val="tx1"/>
                </a:solidFill>
              </a:rPr>
              <a:t>refers to ways of making the data consistent and correct</a:t>
            </a:r>
          </a:p>
          <a:p>
            <a:pPr marL="0" indent="0">
              <a:buNone/>
            </a:pPr>
            <a:endParaRPr lang="en-US" sz="2000" b="0" dirty="0">
              <a:solidFill>
                <a:schemeClr val="tx1"/>
              </a:solidFill>
            </a:endParaRPr>
          </a:p>
        </p:txBody>
      </p:sp>
      <p:graphicFrame>
        <p:nvGraphicFramePr>
          <p:cNvPr id="16" name="Tabella 7"/>
          <p:cNvGraphicFramePr>
            <a:graphicFrameLocks noGrp="1"/>
          </p:cNvGraphicFramePr>
          <p:nvPr/>
        </p:nvGraphicFramePr>
        <p:xfrm>
          <a:off x="4984141" y="2582801"/>
          <a:ext cx="3747675" cy="1965815"/>
        </p:xfrm>
        <a:graphic>
          <a:graphicData uri="http://schemas.openxmlformats.org/drawingml/2006/table">
            <a:tbl>
              <a:tblPr firstRow="1" bandRow="1"/>
              <a:tblGrid>
                <a:gridCol w="403860">
                  <a:extLst>
                    <a:ext uri="{9D8B030D-6E8A-4147-A177-3AD203B41FA5}">
                      <a16:colId xmlns:a16="http://schemas.microsoft.com/office/drawing/2014/main" val="20000"/>
                    </a:ext>
                  </a:extLst>
                </a:gridCol>
                <a:gridCol w="693420">
                  <a:extLst>
                    <a:ext uri="{9D8B030D-6E8A-4147-A177-3AD203B41FA5}">
                      <a16:colId xmlns:a16="http://schemas.microsoft.com/office/drawing/2014/main" val="20001"/>
                    </a:ext>
                  </a:extLst>
                </a:gridCol>
                <a:gridCol w="960120">
                  <a:extLst>
                    <a:ext uri="{9D8B030D-6E8A-4147-A177-3AD203B41FA5}">
                      <a16:colId xmlns:a16="http://schemas.microsoft.com/office/drawing/2014/main" val="20002"/>
                    </a:ext>
                  </a:extLst>
                </a:gridCol>
                <a:gridCol w="899160">
                  <a:extLst>
                    <a:ext uri="{9D8B030D-6E8A-4147-A177-3AD203B41FA5}">
                      <a16:colId xmlns:a16="http://schemas.microsoft.com/office/drawing/2014/main" val="20003"/>
                    </a:ext>
                  </a:extLst>
                </a:gridCol>
                <a:gridCol w="791115">
                  <a:extLst>
                    <a:ext uri="{9D8B030D-6E8A-4147-A177-3AD203B41FA5}">
                      <a16:colId xmlns:a16="http://schemas.microsoft.com/office/drawing/2014/main" val="20004"/>
                    </a:ext>
                  </a:extLst>
                </a:gridCol>
              </a:tblGrid>
              <a:tr h="352005">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i="1" u="sng" dirty="0" err="1"/>
                        <a:t>tid</a:t>
                      </a:r>
                      <a:endParaRPr lang="en-US" sz="1050" i="1" u="sng" dirty="0"/>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Date</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Molecule</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Laboratory</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Quantity</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extLst>
                  <a:ext uri="{0D108BD9-81ED-4DB2-BD59-A6C34878D82A}">
                    <a16:rowId xmlns:a16="http://schemas.microsoft.com/office/drawing/2014/main" val="10000"/>
                  </a:ext>
                </a:extLst>
              </a:tr>
              <a:tr h="2724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t1</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11 Nov</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C</a:t>
                      </a:r>
                      <a:r>
                        <a:rPr lang="en-US" sz="1050" baseline="-25000" dirty="0"/>
                        <a:t>16</a:t>
                      </a:r>
                      <a:r>
                        <a:rPr lang="en-US" sz="1050" baseline="0" dirty="0"/>
                        <a:t>H</a:t>
                      </a:r>
                      <a:r>
                        <a:rPr lang="en-US" sz="1050" baseline="-25000" dirty="0"/>
                        <a:t>16</a:t>
                      </a:r>
                      <a:r>
                        <a:rPr lang="en-US" sz="1050" baseline="0" dirty="0"/>
                        <a:t>Cl</a:t>
                      </a:r>
                      <a:endParaRPr lang="en-US" sz="1050" dirty="0"/>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Austin</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200</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1"/>
                  </a:ext>
                </a:extLst>
              </a:tr>
              <a:tr h="2724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t2</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12 Nov</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sym typeface="Wingdings"/>
                        </a:rPr>
                        <a:t>C</a:t>
                      </a:r>
                      <a:r>
                        <a:rPr lang="en-US" sz="1050" baseline="-25000" dirty="0">
                          <a:sym typeface="Wingdings"/>
                        </a:rPr>
                        <a:t>22</a:t>
                      </a:r>
                      <a:r>
                        <a:rPr lang="en-US" sz="1050" baseline="0" dirty="0">
                          <a:sym typeface="Wingdings"/>
                        </a:rPr>
                        <a:t>H</a:t>
                      </a:r>
                      <a:r>
                        <a:rPr lang="en-US" sz="1050" baseline="-25000" dirty="0">
                          <a:sym typeface="Wingdings"/>
                        </a:rPr>
                        <a:t>28</a:t>
                      </a:r>
                      <a:r>
                        <a:rPr lang="en-US" sz="1050" baseline="0" dirty="0">
                          <a:sym typeface="Wingdings"/>
                        </a:rPr>
                        <a:t>F</a:t>
                      </a:r>
                      <a:endParaRPr lang="en-US" sz="1050" dirty="0"/>
                    </a:p>
                  </a:txBody>
                  <a:tcPr>
                    <a:lnL>
                      <a:noFill/>
                    </a:lnL>
                    <a:lnR>
                      <a:noFill/>
                    </a:lnR>
                    <a:lnT>
                      <a:noFill/>
                    </a:lnT>
                    <a:lnB>
                      <a:no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Austin</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100</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2009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t3</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12 Nov</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C</a:t>
                      </a:r>
                      <a:r>
                        <a:rPr lang="en-US" sz="1050" baseline="-25000" dirty="0"/>
                        <a:t>24</a:t>
                      </a:r>
                      <a:r>
                        <a:rPr lang="en-US" sz="1050" baseline="0" dirty="0"/>
                        <a:t>H</a:t>
                      </a:r>
                      <a:r>
                        <a:rPr lang="en-US" sz="1050" baseline="-25000" dirty="0"/>
                        <a:t>75</a:t>
                      </a:r>
                      <a:r>
                        <a:rPr lang="en-US" sz="1050" baseline="0" dirty="0"/>
                        <a:t>S</a:t>
                      </a:r>
                      <a:r>
                        <a:rPr lang="en-US" sz="1050" baseline="-25000" dirty="0"/>
                        <a:t>6</a:t>
                      </a:r>
                      <a:endParaRPr lang="en-US" sz="1050" dirty="0"/>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sym typeface="Wingdings"/>
                        </a:rPr>
                        <a:t>New York</a:t>
                      </a:r>
                      <a:endParaRPr lang="en-US" sz="1050" dirty="0"/>
                    </a:p>
                  </a:txBody>
                  <a:tcPr>
                    <a:lnL>
                      <a:noFill/>
                    </a:lnL>
                    <a:lnR>
                      <a:noFill/>
                    </a:lnR>
                    <a:lnT>
                      <a:noFill/>
                    </a:lnT>
                    <a:lnB>
                      <a:no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100</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3"/>
                  </a:ext>
                </a:extLst>
              </a:tr>
              <a:tr h="2724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t4</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12</a:t>
                      </a:r>
                      <a:r>
                        <a:rPr lang="en-US" sz="1050" baseline="0" dirty="0"/>
                        <a:t> Nov</a:t>
                      </a:r>
                      <a:endParaRPr lang="en-US" sz="1050" dirty="0"/>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statin</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Boston</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200</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2724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t5</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13</a:t>
                      </a:r>
                      <a:r>
                        <a:rPr lang="en-US" sz="1050" baseline="0" dirty="0"/>
                        <a:t> Nov</a:t>
                      </a:r>
                      <a:endParaRPr lang="en-US" sz="1050" dirty="0"/>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sym typeface="Wingdings"/>
                        </a:rPr>
                        <a:t>C</a:t>
                      </a:r>
                      <a:r>
                        <a:rPr lang="en-US" sz="1050" baseline="-25000" dirty="0">
                          <a:sym typeface="Wingdings"/>
                        </a:rPr>
                        <a:t>22</a:t>
                      </a:r>
                      <a:r>
                        <a:rPr lang="en-US" sz="1050" baseline="0" dirty="0">
                          <a:sym typeface="Wingdings"/>
                        </a:rPr>
                        <a:t>H</a:t>
                      </a:r>
                      <a:r>
                        <a:rPr lang="en-US" sz="1050" baseline="-25000" dirty="0">
                          <a:sym typeface="Wingdings"/>
                        </a:rPr>
                        <a:t>28</a:t>
                      </a:r>
                      <a:r>
                        <a:rPr lang="en-US" sz="1050" baseline="0" dirty="0">
                          <a:sym typeface="Wingdings"/>
                        </a:rPr>
                        <a:t>F</a:t>
                      </a:r>
                      <a:endParaRPr lang="en-US" sz="1050" dirty="0"/>
                    </a:p>
                  </a:txBody>
                  <a:tcPr>
                    <a:lnL>
                      <a:noFill/>
                    </a:lnL>
                    <a:lnR>
                      <a:noFill/>
                    </a:lnR>
                    <a:lnT>
                      <a:noFill/>
                    </a:lnT>
                    <a:lnB>
                      <a:no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Austin</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200</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5"/>
                  </a:ext>
                </a:extLst>
              </a:tr>
              <a:tr h="2724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t6</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15 Nov</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C</a:t>
                      </a:r>
                      <a:r>
                        <a:rPr lang="en-US" sz="1050" baseline="-25000" dirty="0"/>
                        <a:t>17</a:t>
                      </a:r>
                      <a:r>
                        <a:rPr lang="en-US" sz="1050" baseline="0" dirty="0"/>
                        <a:t>H</a:t>
                      </a:r>
                      <a:r>
                        <a:rPr lang="en-US" sz="1050" baseline="-25000" dirty="0"/>
                        <a:t>20</a:t>
                      </a:r>
                      <a:r>
                        <a:rPr lang="en-US" sz="1050" baseline="0" dirty="0"/>
                        <a:t>N</a:t>
                      </a:r>
                      <a:endParaRPr lang="en-US" sz="1050" dirty="0"/>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Dubai</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a:t>
                      </a:r>
                      <a:r>
                        <a:rPr lang="en-US" sz="1050" dirty="0">
                          <a:sym typeface="Wingdings"/>
                        </a:rPr>
                        <a:t>00</a:t>
                      </a:r>
                      <a:endParaRPr lang="en-US" sz="1050" dirty="0"/>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6"/>
                  </a:ext>
                </a:extLst>
              </a:tr>
            </a:tbl>
          </a:graphicData>
        </a:graphic>
      </p:graphicFrame>
      <p:graphicFrame>
        <p:nvGraphicFramePr>
          <p:cNvPr id="17" name="Tabella 7"/>
          <p:cNvGraphicFramePr>
            <a:graphicFrameLocks noGrp="1"/>
          </p:cNvGraphicFramePr>
          <p:nvPr/>
        </p:nvGraphicFramePr>
        <p:xfrm>
          <a:off x="4984141" y="384201"/>
          <a:ext cx="3747675" cy="1852871"/>
        </p:xfrm>
        <a:graphic>
          <a:graphicData uri="http://schemas.openxmlformats.org/drawingml/2006/table">
            <a:tbl>
              <a:tblPr firstRow="1" bandRow="1"/>
              <a:tblGrid>
                <a:gridCol w="403860">
                  <a:extLst>
                    <a:ext uri="{9D8B030D-6E8A-4147-A177-3AD203B41FA5}">
                      <a16:colId xmlns:a16="http://schemas.microsoft.com/office/drawing/2014/main" val="20000"/>
                    </a:ext>
                  </a:extLst>
                </a:gridCol>
                <a:gridCol w="693420">
                  <a:extLst>
                    <a:ext uri="{9D8B030D-6E8A-4147-A177-3AD203B41FA5}">
                      <a16:colId xmlns:a16="http://schemas.microsoft.com/office/drawing/2014/main" val="20001"/>
                    </a:ext>
                  </a:extLst>
                </a:gridCol>
                <a:gridCol w="960120">
                  <a:extLst>
                    <a:ext uri="{9D8B030D-6E8A-4147-A177-3AD203B41FA5}">
                      <a16:colId xmlns:a16="http://schemas.microsoft.com/office/drawing/2014/main" val="20002"/>
                    </a:ext>
                  </a:extLst>
                </a:gridCol>
                <a:gridCol w="899160">
                  <a:extLst>
                    <a:ext uri="{9D8B030D-6E8A-4147-A177-3AD203B41FA5}">
                      <a16:colId xmlns:a16="http://schemas.microsoft.com/office/drawing/2014/main" val="20003"/>
                    </a:ext>
                  </a:extLst>
                </a:gridCol>
                <a:gridCol w="791115">
                  <a:extLst>
                    <a:ext uri="{9D8B030D-6E8A-4147-A177-3AD203B41FA5}">
                      <a16:colId xmlns:a16="http://schemas.microsoft.com/office/drawing/2014/main" val="20004"/>
                    </a:ext>
                  </a:extLst>
                </a:gridCol>
              </a:tblGrid>
              <a:tr h="323911">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i="1" u="sng" dirty="0" err="1"/>
                        <a:t>tid</a:t>
                      </a:r>
                      <a:endParaRPr lang="en-US" sz="1050" i="1" u="sng" dirty="0"/>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Date</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Molecule</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Laboratory</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Quantity</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extLst>
                  <a:ext uri="{0D108BD9-81ED-4DB2-BD59-A6C34878D82A}">
                    <a16:rowId xmlns:a16="http://schemas.microsoft.com/office/drawing/2014/main" val="10000"/>
                  </a:ext>
                </a:extLst>
              </a:tr>
              <a:tr h="25550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t1</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11 Nov</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C</a:t>
                      </a:r>
                      <a:r>
                        <a:rPr lang="en-US" sz="1050" baseline="-25000" dirty="0"/>
                        <a:t>16</a:t>
                      </a:r>
                      <a:r>
                        <a:rPr lang="en-US" sz="1050" baseline="0" dirty="0"/>
                        <a:t>H</a:t>
                      </a:r>
                      <a:r>
                        <a:rPr lang="en-US" sz="1050" baseline="-25000" dirty="0"/>
                        <a:t>16</a:t>
                      </a:r>
                      <a:r>
                        <a:rPr lang="en-US" sz="1050" baseline="0" dirty="0"/>
                        <a:t>Cl</a:t>
                      </a:r>
                      <a:endParaRPr lang="en-US" sz="1050" dirty="0"/>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Austin</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200</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1"/>
                  </a:ext>
                </a:extLst>
              </a:tr>
              <a:tr h="25550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t2</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12 Nov</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pPr marL="0" algn="l" defTabSz="914400" rtl="0" eaLnBrk="1" latinLnBrk="0" hangingPunct="1"/>
                      <a:r>
                        <a:rPr lang="en-US" sz="1050" kern="1200" dirty="0">
                          <a:solidFill>
                            <a:schemeClr val="dk1"/>
                          </a:solidFill>
                          <a:latin typeface="Century Gothic" panose="020B0502020202020204"/>
                          <a:ea typeface=""/>
                          <a:cs typeface=""/>
                          <a:sym typeface="Wingdings"/>
                        </a:rPr>
                        <a:t>statin</a:t>
                      </a:r>
                      <a:endParaRPr lang="en-US" sz="1050" kern="1200" dirty="0">
                        <a:solidFill>
                          <a:schemeClr val="dk1"/>
                        </a:solidFill>
                        <a:latin typeface="Century Gothic" panose="020B0502020202020204"/>
                        <a:ea typeface=""/>
                        <a:cs typeface=""/>
                      </a:endParaRPr>
                    </a:p>
                  </a:txBody>
                  <a:tcPr>
                    <a:lnL>
                      <a:noFill/>
                    </a:lnL>
                    <a:lnR>
                      <a:noFill/>
                    </a:lnR>
                    <a:lnT>
                      <a:noFill/>
                    </a:lnT>
                    <a:lnB>
                      <a:noFill/>
                    </a:lnB>
                    <a:lnTlToBr w="12700" cmpd="sng">
                      <a:noFill/>
                      <a:prstDash val="solid"/>
                    </a:lnTlToBr>
                    <a:lnBlToTr w="12700" cmpd="sng">
                      <a:noFill/>
                      <a:prstDash val="solid"/>
                    </a:lnBlToTr>
                    <a:solidFill>
                      <a:srgbClr val="C00000"/>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kern="1200" dirty="0">
                          <a:solidFill>
                            <a:schemeClr val="dk1"/>
                          </a:solidFill>
                          <a:latin typeface="Century Gothic" panose="020B0502020202020204"/>
                          <a:ea typeface=""/>
                          <a:cs typeface=""/>
                        </a:rPr>
                        <a:t>Austin</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100</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206489">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t3</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12 Nov</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C</a:t>
                      </a:r>
                      <a:r>
                        <a:rPr lang="en-US" sz="1050" baseline="-25000" dirty="0"/>
                        <a:t>24</a:t>
                      </a:r>
                      <a:r>
                        <a:rPr lang="en-US" sz="1050" baseline="0" dirty="0"/>
                        <a:t>H</a:t>
                      </a:r>
                      <a:r>
                        <a:rPr lang="en-US" sz="1050" baseline="-25000" dirty="0"/>
                        <a:t>75</a:t>
                      </a:r>
                      <a:r>
                        <a:rPr lang="en-US" sz="1050" baseline="0" dirty="0"/>
                        <a:t>S</a:t>
                      </a:r>
                      <a:r>
                        <a:rPr lang="en-US" sz="1050" baseline="-25000" dirty="0"/>
                        <a:t>6</a:t>
                      </a:r>
                      <a:endParaRPr lang="en-US" sz="1050" dirty="0"/>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pPr marL="0" algn="l" defTabSz="914400" rtl="0" eaLnBrk="1" latinLnBrk="0" hangingPunct="1"/>
                      <a:r>
                        <a:rPr lang="en-US" sz="1050" kern="1200" dirty="0">
                          <a:solidFill>
                            <a:schemeClr val="dk1"/>
                          </a:solidFill>
                          <a:latin typeface="Century Gothic" panose="020B0502020202020204"/>
                          <a:ea typeface=""/>
                          <a:cs typeface=""/>
                          <a:sym typeface="Wingdings"/>
                        </a:rPr>
                        <a:t>N.Y.</a:t>
                      </a:r>
                      <a:endParaRPr lang="en-US" sz="1050" kern="1200" dirty="0">
                        <a:solidFill>
                          <a:schemeClr val="dk1"/>
                        </a:solidFill>
                        <a:latin typeface="Century Gothic" panose="020B0502020202020204"/>
                        <a:ea typeface=""/>
                        <a:cs typeface=""/>
                      </a:endParaRPr>
                    </a:p>
                  </a:txBody>
                  <a:tcPr>
                    <a:lnL>
                      <a:noFill/>
                    </a:lnL>
                    <a:lnR>
                      <a:noFill/>
                    </a:lnR>
                    <a:lnT>
                      <a:noFill/>
                    </a:lnT>
                    <a:lnB>
                      <a:noFill/>
                    </a:lnB>
                    <a:lnTlToBr w="12700" cmpd="sng">
                      <a:noFill/>
                      <a:prstDash val="solid"/>
                    </a:lnTlToBr>
                    <a:lnBlToTr w="12700" cmpd="sng">
                      <a:noFill/>
                      <a:prstDash val="solid"/>
                    </a:lnBlToTr>
                    <a:solidFill>
                      <a:srgbClr val="C00000"/>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100</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3"/>
                  </a:ext>
                </a:extLst>
              </a:tr>
              <a:tr h="25550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t4</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12</a:t>
                      </a:r>
                      <a:r>
                        <a:rPr lang="en-US" sz="1050" baseline="0" dirty="0"/>
                        <a:t> Nov</a:t>
                      </a:r>
                      <a:endParaRPr lang="en-US" sz="1050" dirty="0"/>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statin</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pPr marL="0" algn="l" defTabSz="914400" rtl="0" eaLnBrk="1" latinLnBrk="0" hangingPunct="1"/>
                      <a:r>
                        <a:rPr lang="en-US" sz="1050" kern="1200" dirty="0">
                          <a:solidFill>
                            <a:schemeClr val="dk1"/>
                          </a:solidFill>
                          <a:latin typeface="Century Gothic" panose="020B0502020202020204"/>
                          <a:ea typeface=""/>
                          <a:cs typeface=""/>
                        </a:rPr>
                        <a:t>Boston</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200</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25550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t5</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13</a:t>
                      </a:r>
                      <a:r>
                        <a:rPr lang="en-US" sz="1050" baseline="0" dirty="0"/>
                        <a:t> Nov</a:t>
                      </a:r>
                      <a:endParaRPr lang="en-US" sz="1050" dirty="0"/>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kern="1200" dirty="0">
                          <a:solidFill>
                            <a:schemeClr val="dk1"/>
                          </a:solidFill>
                          <a:latin typeface="Century Gothic" panose="020B0502020202020204"/>
                          <a:ea typeface=""/>
                          <a:cs typeface=""/>
                          <a:sym typeface="Wingdings"/>
                        </a:rPr>
                        <a:t>statin</a:t>
                      </a:r>
                      <a:endParaRPr lang="en-US" sz="1050" kern="1200" dirty="0">
                        <a:solidFill>
                          <a:schemeClr val="dk1"/>
                        </a:solidFill>
                        <a:latin typeface="Century Gothic" panose="020B0502020202020204"/>
                        <a:ea typeface=""/>
                        <a:cs typeface=""/>
                      </a:endParaRPr>
                    </a:p>
                  </a:txBody>
                  <a:tcPr>
                    <a:lnL>
                      <a:noFill/>
                    </a:lnL>
                    <a:lnR>
                      <a:noFill/>
                    </a:lnR>
                    <a:lnT>
                      <a:noFill/>
                    </a:lnT>
                    <a:lnB>
                      <a:noFill/>
                    </a:lnB>
                    <a:lnTlToBr w="12700" cmpd="sng">
                      <a:noFill/>
                      <a:prstDash val="solid"/>
                    </a:lnTlToBr>
                    <a:lnBlToTr w="12700" cmpd="sng">
                      <a:noFill/>
                      <a:prstDash val="solid"/>
                    </a:lnBlToTr>
                    <a:solidFill>
                      <a:srgbClr val="C00000"/>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Austin</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200</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5"/>
                  </a:ext>
                </a:extLst>
              </a:tr>
              <a:tr h="25550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t6</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15 Nov</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C</a:t>
                      </a:r>
                      <a:r>
                        <a:rPr lang="en-US" sz="1050" baseline="-25000" dirty="0"/>
                        <a:t>17</a:t>
                      </a:r>
                      <a:r>
                        <a:rPr lang="en-US" sz="1050" baseline="0" dirty="0"/>
                        <a:t>H</a:t>
                      </a:r>
                      <a:r>
                        <a:rPr lang="en-US" sz="1050" baseline="-25000" dirty="0"/>
                        <a:t>20</a:t>
                      </a:r>
                      <a:r>
                        <a:rPr lang="en-US" sz="1050" baseline="0" dirty="0"/>
                        <a:t>N</a:t>
                      </a:r>
                      <a:endParaRPr lang="en-US" sz="1050" dirty="0"/>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Dubai</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1000</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6"/>
                  </a:ext>
                </a:extLst>
              </a:tr>
            </a:tbl>
          </a:graphicData>
        </a:graphic>
      </p:graphicFrame>
      <p:sp>
        <p:nvSpPr>
          <p:cNvPr id="18" name="Down Arrow 17"/>
          <p:cNvSpPr/>
          <p:nvPr/>
        </p:nvSpPr>
        <p:spPr>
          <a:xfrm>
            <a:off x="6790082" y="2232280"/>
            <a:ext cx="220980" cy="312136"/>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6AC03C0B-A01A-0849-BB6F-5ADF4ACF54B8}"/>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664699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Data repairing: rules</a:t>
            </a:r>
          </a:p>
        </p:txBody>
      </p:sp>
      <p:sp>
        <p:nvSpPr>
          <p:cNvPr id="3" name="Content Placeholder 2"/>
          <p:cNvSpPr>
            <a:spLocks noGrp="1"/>
          </p:cNvSpPr>
          <p:nvPr>
            <p:ph sz="quarter" idx="12"/>
          </p:nvPr>
        </p:nvSpPr>
        <p:spPr/>
        <p:txBody>
          <a:bodyPr/>
          <a:lstStyle/>
          <a:p>
            <a:r>
              <a:rPr lang="en-US" dirty="0"/>
              <a:t>[He, J. et al. 2016]</a:t>
            </a:r>
          </a:p>
        </p:txBody>
      </p:sp>
      <mc:AlternateContent xmlns:mc="http://schemas.openxmlformats.org/markup-compatibility/2006" xmlns:a14="http://schemas.microsoft.com/office/drawing/2010/main">
        <mc:Choice Requires="a14">
          <p:sp>
            <p:nvSpPr>
              <p:cNvPr id="11" name="Content Placeholder 5"/>
              <p:cNvSpPr txBox="1">
                <a:spLocks/>
              </p:cNvSpPr>
              <p:nvPr/>
            </p:nvSpPr>
            <p:spPr>
              <a:xfrm>
                <a:off x="241272" y="789719"/>
                <a:ext cx="4711064" cy="47637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sz="2800" b="0" i="0" kern="1200">
                    <a:solidFill>
                      <a:schemeClr val="tx1"/>
                    </a:solidFill>
                    <a:latin typeface="Lato" charset="0"/>
                    <a:ea typeface="Lato" charset="0"/>
                    <a:cs typeface="Lato"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sz="2400" b="0" i="0" kern="1200">
                    <a:solidFill>
                      <a:schemeClr val="tx1"/>
                    </a:solidFill>
                    <a:latin typeface="Lato" charset="0"/>
                    <a:ea typeface="Lato" charset="0"/>
                    <a:cs typeface="Lato"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sz="2000" b="0" i="0" kern="1200">
                    <a:solidFill>
                      <a:schemeClr val="tx1"/>
                    </a:solidFill>
                    <a:latin typeface="Lato" charset="0"/>
                    <a:ea typeface="Lato" charset="0"/>
                    <a:cs typeface="Lato"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sz="1800" b="0" i="0" kern="1200">
                    <a:solidFill>
                      <a:schemeClr val="tx1"/>
                    </a:solidFill>
                    <a:latin typeface="Lato" charset="0"/>
                    <a:ea typeface="Lato" charset="0"/>
                    <a:cs typeface="Lato"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sz="1800" b="0" i="0" kern="1200">
                    <a:solidFill>
                      <a:schemeClr val="tx1"/>
                    </a:solidFill>
                    <a:latin typeface="Lato" charset="0"/>
                    <a:ea typeface="Lato" charset="0"/>
                    <a:cs typeface="Lato"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4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ea typeface="Lato" charset="0"/>
                    <a:cs typeface="Lato" charset="0"/>
                  </a:rPr>
                  <a:t>A </a:t>
                </a:r>
                <a:r>
                  <a:rPr kumimoji="0" lang="en-US" sz="1800" b="0" i="0" u="none" strike="noStrike" kern="1200" cap="none" spc="0" normalizeH="0" baseline="0" noProof="0" dirty="0">
                    <a:ln>
                      <a:noFill/>
                    </a:ln>
                    <a:solidFill>
                      <a:srgbClr val="C00000"/>
                    </a:solidFill>
                    <a:effectLst/>
                    <a:uLnTx/>
                    <a:uFillTx/>
                    <a:ea typeface="Lato" charset="0"/>
                    <a:cs typeface="Lato" charset="0"/>
                  </a:rPr>
                  <a:t>rule</a:t>
                </a:r>
                <a:r>
                  <a:rPr kumimoji="0" lang="en-US" sz="1800" b="0" i="0" u="none" strike="noStrike" kern="1200" cap="none" spc="0" normalizeH="0" baseline="0" noProof="0" dirty="0">
                    <a:ln>
                      <a:noFill/>
                    </a:ln>
                    <a:solidFill>
                      <a:srgbClr val="000000"/>
                    </a:solidFill>
                    <a:effectLst/>
                    <a:uLnTx/>
                    <a:uFillTx/>
                    <a:ea typeface="Lato" charset="0"/>
                    <a:cs typeface="Lato" charset="0"/>
                  </a:rPr>
                  <a:t> is a logical formula which determines how to change the value in a cell or a group of cells.</a:t>
                </a:r>
              </a:p>
              <a:p>
                <a:pPr marL="0" marR="0" lvl="0" indent="0" algn="l" defTabSz="914400" rtl="0" eaLnBrk="1" fontAlgn="auto" latinLnBrk="0" hangingPunct="1">
                  <a:lnSpc>
                    <a:spcPct val="90000"/>
                  </a:lnSpc>
                  <a:spcBef>
                    <a:spcPts val="400"/>
                  </a:spcBef>
                  <a:spcAft>
                    <a:spcPts val="4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70C0"/>
                    </a:solidFill>
                    <a:effectLst/>
                    <a:uLnTx/>
                    <a:uFillTx/>
                    <a:ea typeface="Lato" charset="0"/>
                    <a:cs typeface="Lato" charset="0"/>
                  </a:rPr>
                  <a:t>IF </a:t>
                </a:r>
                <a14:m>
                  <m:oMath xmlns:m="http://schemas.openxmlformats.org/officeDocument/2006/math">
                    <m:d>
                      <m:dPr>
                        <m:begChr m:val="["/>
                        <m:endChr m:val="]"/>
                        <m:ctrlPr>
                          <a:rPr kumimoji="0" lang="en-US" sz="1800" b="0" i="1" u="none" strike="noStrike" kern="1200" cap="none" spc="0" normalizeH="0" baseline="0" noProof="0" dirty="0" smtClean="0">
                            <a:ln>
                              <a:noFill/>
                            </a:ln>
                            <a:solidFill>
                              <a:srgbClr val="0070C0"/>
                            </a:solidFill>
                            <a:effectLst/>
                            <a:uLnTx/>
                            <a:uFillTx/>
                            <a:latin typeface="Cambria Math" panose="02040503050406030204" pitchFamily="18" charset="0"/>
                            <a:ea typeface="Lato" charset="0"/>
                            <a:cs typeface="Lato" charset="0"/>
                          </a:rPr>
                        </m:ctrlPr>
                      </m:dPr>
                      <m:e>
                        <m:sSub>
                          <m:sSubPr>
                            <m:ctrlPr>
                              <a:rPr kumimoji="0" lang="en-US" sz="1800" b="0" i="1" u="none" strike="noStrike" kern="1200" cap="none" spc="0" normalizeH="0" baseline="0" noProof="0" dirty="0" smtClean="0">
                                <a:ln>
                                  <a:noFill/>
                                </a:ln>
                                <a:solidFill>
                                  <a:srgbClr val="0070C0"/>
                                </a:solidFill>
                                <a:effectLst/>
                                <a:uLnTx/>
                                <a:uFillTx/>
                                <a:latin typeface="Cambria Math" panose="02040503050406030204" pitchFamily="18" charset="0"/>
                                <a:ea typeface="Lato" charset="0"/>
                                <a:cs typeface="Lato" charset="0"/>
                              </a:rPr>
                            </m:ctrlPr>
                          </m:sSubPr>
                          <m:e>
                            <m:r>
                              <a:rPr kumimoji="0" lang="en-US" sz="1800" b="0" i="1" u="none" strike="noStrike" kern="1200" cap="none" spc="0" normalizeH="0" baseline="0" noProof="0" dirty="0" smtClean="0">
                                <a:ln>
                                  <a:noFill/>
                                </a:ln>
                                <a:solidFill>
                                  <a:srgbClr val="0070C0"/>
                                </a:solidFill>
                                <a:effectLst/>
                                <a:uLnTx/>
                                <a:uFillTx/>
                                <a:latin typeface="Cambria Math" charset="0"/>
                                <a:ea typeface="Lato" charset="0"/>
                                <a:cs typeface="Lato" charset="0"/>
                              </a:rPr>
                              <m:t>𝑋</m:t>
                            </m:r>
                          </m:e>
                          <m:sub>
                            <m:r>
                              <a:rPr kumimoji="0" lang="en-US" sz="1800" b="0" i="1" u="none" strike="noStrike" kern="1200" cap="none" spc="0" normalizeH="0" baseline="0" noProof="0" dirty="0" smtClean="0">
                                <a:ln>
                                  <a:noFill/>
                                </a:ln>
                                <a:solidFill>
                                  <a:srgbClr val="0070C0"/>
                                </a:solidFill>
                                <a:effectLst/>
                                <a:uLnTx/>
                                <a:uFillTx/>
                                <a:latin typeface="Cambria Math" charset="0"/>
                                <a:ea typeface="Lato" charset="0"/>
                                <a:cs typeface="Lato" charset="0"/>
                              </a:rPr>
                              <m:t>1</m:t>
                            </m:r>
                          </m:sub>
                        </m:sSub>
                        <m:r>
                          <a:rPr kumimoji="0" lang="en-US" sz="1800" b="0" i="1" u="none" strike="noStrike" kern="1200" cap="none" spc="0" normalizeH="0" baseline="0" noProof="0" dirty="0" smtClean="0">
                            <a:ln>
                              <a:noFill/>
                            </a:ln>
                            <a:solidFill>
                              <a:srgbClr val="0070C0"/>
                            </a:solidFill>
                            <a:effectLst/>
                            <a:uLnTx/>
                            <a:uFillTx/>
                            <a:latin typeface="Cambria Math" charset="0"/>
                            <a:ea typeface="Lato" charset="0"/>
                            <a:cs typeface="Lato" charset="0"/>
                          </a:rPr>
                          <m:t>=</m:t>
                        </m:r>
                        <m:sSub>
                          <m:sSubPr>
                            <m:ctrlPr>
                              <a:rPr kumimoji="0" lang="en-US" sz="1800" b="0" i="1" u="none" strike="noStrike" kern="1200" cap="none" spc="0" normalizeH="0" baseline="0" noProof="0" dirty="0" smtClean="0">
                                <a:ln>
                                  <a:noFill/>
                                </a:ln>
                                <a:solidFill>
                                  <a:srgbClr val="0070C0"/>
                                </a:solidFill>
                                <a:effectLst/>
                                <a:uLnTx/>
                                <a:uFillTx/>
                                <a:latin typeface="Cambria Math" panose="02040503050406030204" pitchFamily="18" charset="0"/>
                                <a:ea typeface="Lato" charset="0"/>
                                <a:cs typeface="Lato" charset="0"/>
                              </a:rPr>
                            </m:ctrlPr>
                          </m:sSubPr>
                          <m:e>
                            <m:r>
                              <a:rPr kumimoji="0" lang="en-US" sz="1800" b="0" i="1" u="none" strike="noStrike" kern="1200" cap="none" spc="0" normalizeH="0" baseline="0" noProof="0" dirty="0" smtClean="0">
                                <a:ln>
                                  <a:noFill/>
                                </a:ln>
                                <a:solidFill>
                                  <a:srgbClr val="0070C0"/>
                                </a:solidFill>
                                <a:effectLst/>
                                <a:uLnTx/>
                                <a:uFillTx/>
                                <a:latin typeface="Cambria Math" charset="0"/>
                                <a:ea typeface="Lato" charset="0"/>
                                <a:cs typeface="Lato" charset="0"/>
                              </a:rPr>
                              <m:t>𝐶</m:t>
                            </m:r>
                          </m:e>
                          <m:sub>
                            <m:r>
                              <a:rPr kumimoji="0" lang="en-US" sz="1800" b="0" i="1" u="none" strike="noStrike" kern="1200" cap="none" spc="0" normalizeH="0" baseline="0" noProof="0" dirty="0" smtClean="0">
                                <a:ln>
                                  <a:noFill/>
                                </a:ln>
                                <a:solidFill>
                                  <a:srgbClr val="0070C0"/>
                                </a:solidFill>
                                <a:effectLst/>
                                <a:uLnTx/>
                                <a:uFillTx/>
                                <a:latin typeface="Cambria Math" charset="0"/>
                                <a:ea typeface="Lato" charset="0"/>
                                <a:cs typeface="Lato" charset="0"/>
                              </a:rPr>
                              <m:t>1</m:t>
                            </m:r>
                          </m:sub>
                        </m:sSub>
                        <m:r>
                          <a:rPr kumimoji="0" lang="en-US" sz="1800" b="0" i="1" u="none" strike="noStrike" kern="1200" cap="none" spc="0" normalizeH="0" baseline="0" noProof="0" dirty="0" smtClean="0">
                            <a:ln>
                              <a:noFill/>
                            </a:ln>
                            <a:solidFill>
                              <a:srgbClr val="0070C0"/>
                            </a:solidFill>
                            <a:effectLst/>
                            <a:uLnTx/>
                            <a:uFillTx/>
                            <a:latin typeface="Cambria Math" charset="0"/>
                            <a:ea typeface="Lato" charset="0"/>
                            <a:cs typeface="Lato" charset="0"/>
                          </a:rPr>
                          <m:t>…</m:t>
                        </m:r>
                        <m:sSub>
                          <m:sSubPr>
                            <m:ctrlPr>
                              <a:rPr kumimoji="0" lang="en-US" sz="1800" b="0" i="1" u="none" strike="noStrike" kern="1200" cap="none" spc="0" normalizeH="0" baseline="0" noProof="0" dirty="0" smtClean="0">
                                <a:ln>
                                  <a:noFill/>
                                </a:ln>
                                <a:solidFill>
                                  <a:srgbClr val="0070C0"/>
                                </a:solidFill>
                                <a:effectLst/>
                                <a:uLnTx/>
                                <a:uFillTx/>
                                <a:latin typeface="Cambria Math" panose="02040503050406030204" pitchFamily="18" charset="0"/>
                                <a:ea typeface="Lato" charset="0"/>
                                <a:cs typeface="Lato" charset="0"/>
                              </a:rPr>
                            </m:ctrlPr>
                          </m:sSubPr>
                          <m:e>
                            <m:r>
                              <a:rPr kumimoji="0" lang="en-US" sz="1800" b="0" i="1" u="none" strike="noStrike" kern="1200" cap="none" spc="0" normalizeH="0" baseline="0" noProof="0" dirty="0" smtClean="0">
                                <a:ln>
                                  <a:noFill/>
                                </a:ln>
                                <a:solidFill>
                                  <a:srgbClr val="0070C0"/>
                                </a:solidFill>
                                <a:effectLst/>
                                <a:uLnTx/>
                                <a:uFillTx/>
                                <a:latin typeface="Cambria Math" charset="0"/>
                                <a:ea typeface="Lato" charset="0"/>
                                <a:cs typeface="Lato" charset="0"/>
                              </a:rPr>
                              <m:t>𝑋</m:t>
                            </m:r>
                          </m:e>
                          <m:sub>
                            <m:r>
                              <a:rPr kumimoji="0" lang="en-US" sz="1800" b="0" i="1" u="none" strike="noStrike" kern="1200" cap="none" spc="0" normalizeH="0" baseline="0" noProof="0" dirty="0" smtClean="0">
                                <a:ln>
                                  <a:noFill/>
                                </a:ln>
                                <a:solidFill>
                                  <a:srgbClr val="0070C0"/>
                                </a:solidFill>
                                <a:effectLst/>
                                <a:uLnTx/>
                                <a:uFillTx/>
                                <a:latin typeface="Cambria Math" charset="0"/>
                                <a:ea typeface="Lato" charset="0"/>
                                <a:cs typeface="Lato" charset="0"/>
                              </a:rPr>
                              <m:t>𝑛</m:t>
                            </m:r>
                          </m:sub>
                        </m:sSub>
                        <m:r>
                          <a:rPr kumimoji="0" lang="en-US" sz="1800" b="0" i="1" u="none" strike="noStrike" kern="1200" cap="none" spc="0" normalizeH="0" baseline="0" noProof="0" dirty="0" smtClean="0">
                            <a:ln>
                              <a:noFill/>
                            </a:ln>
                            <a:solidFill>
                              <a:srgbClr val="0070C0"/>
                            </a:solidFill>
                            <a:effectLst/>
                            <a:uLnTx/>
                            <a:uFillTx/>
                            <a:latin typeface="Cambria Math" charset="0"/>
                            <a:ea typeface="Lato" charset="0"/>
                            <a:cs typeface="Lato" charset="0"/>
                          </a:rPr>
                          <m:t>=</m:t>
                        </m:r>
                        <m:sSub>
                          <m:sSubPr>
                            <m:ctrlPr>
                              <a:rPr kumimoji="0" lang="en-US" sz="1800" b="0" i="1" u="none" strike="noStrike" kern="1200" cap="none" spc="0" normalizeH="0" baseline="0" noProof="0" dirty="0" smtClean="0">
                                <a:ln>
                                  <a:noFill/>
                                </a:ln>
                                <a:solidFill>
                                  <a:srgbClr val="0070C0"/>
                                </a:solidFill>
                                <a:effectLst/>
                                <a:uLnTx/>
                                <a:uFillTx/>
                                <a:latin typeface="Cambria Math" panose="02040503050406030204" pitchFamily="18" charset="0"/>
                                <a:ea typeface="Lato" charset="0"/>
                                <a:cs typeface="Lato" charset="0"/>
                              </a:rPr>
                            </m:ctrlPr>
                          </m:sSubPr>
                          <m:e>
                            <m:r>
                              <a:rPr kumimoji="0" lang="en-US" sz="1800" b="0" i="1" u="none" strike="noStrike" kern="1200" cap="none" spc="0" normalizeH="0" baseline="0" noProof="0" dirty="0" smtClean="0">
                                <a:ln>
                                  <a:noFill/>
                                </a:ln>
                                <a:solidFill>
                                  <a:srgbClr val="0070C0"/>
                                </a:solidFill>
                                <a:effectLst/>
                                <a:uLnTx/>
                                <a:uFillTx/>
                                <a:latin typeface="Cambria Math" charset="0"/>
                                <a:ea typeface="Lato" charset="0"/>
                                <a:cs typeface="Lato" charset="0"/>
                              </a:rPr>
                              <m:t>𝐶</m:t>
                            </m:r>
                          </m:e>
                          <m:sub>
                            <m:r>
                              <a:rPr kumimoji="0" lang="en-US" sz="1800" b="0" i="1" u="none" strike="noStrike" kern="1200" cap="none" spc="0" normalizeH="0" baseline="0" noProof="0" dirty="0" smtClean="0">
                                <a:ln>
                                  <a:noFill/>
                                </a:ln>
                                <a:solidFill>
                                  <a:srgbClr val="0070C0"/>
                                </a:solidFill>
                                <a:effectLst/>
                                <a:uLnTx/>
                                <a:uFillTx/>
                                <a:latin typeface="Cambria Math" charset="0"/>
                                <a:ea typeface="Lato" charset="0"/>
                                <a:cs typeface="Lato" charset="0"/>
                              </a:rPr>
                              <m:t>𝑛</m:t>
                            </m:r>
                          </m:sub>
                        </m:sSub>
                      </m:e>
                    </m:d>
                  </m:oMath>
                </a14:m>
                <a:r>
                  <a:rPr kumimoji="0" lang="en-US" sz="1800" b="0" i="0" u="none" strike="noStrike" kern="1200" cap="none" spc="0" normalizeH="0" baseline="0" noProof="0" dirty="0">
                    <a:ln>
                      <a:noFill/>
                    </a:ln>
                    <a:solidFill>
                      <a:srgbClr val="0070C0"/>
                    </a:solidFill>
                    <a:effectLst/>
                    <a:uLnTx/>
                    <a:uFillTx/>
                    <a:ea typeface="Lato" charset="0"/>
                    <a:cs typeface="Lato" charset="0"/>
                  </a:rPr>
                  <a:t> UPDATE </a:t>
                </a:r>
                <a14:m>
                  <m:oMath xmlns:m="http://schemas.openxmlformats.org/officeDocument/2006/math">
                    <m:sSub>
                      <m:sSubPr>
                        <m:ctrlP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Lato" charset="0"/>
                            <a:cs typeface="Lato" charset="0"/>
                          </a:rPr>
                        </m:ctrlPr>
                      </m:sSubPr>
                      <m:e>
                        <m:r>
                          <a:rPr kumimoji="0" lang="en-US" sz="1800" b="0" i="1" u="none" strike="noStrike" kern="1200" cap="none" spc="0" normalizeH="0" baseline="0" noProof="0" smtClean="0">
                            <a:ln>
                              <a:noFill/>
                            </a:ln>
                            <a:solidFill>
                              <a:srgbClr val="0070C0"/>
                            </a:solidFill>
                            <a:effectLst/>
                            <a:uLnTx/>
                            <a:uFillTx/>
                            <a:latin typeface="Cambria Math" charset="0"/>
                            <a:ea typeface="Lato" charset="0"/>
                            <a:cs typeface="Lato" charset="0"/>
                          </a:rPr>
                          <m:t>𝑋</m:t>
                        </m:r>
                      </m:e>
                      <m:sub>
                        <m:r>
                          <a:rPr kumimoji="0" lang="en-US" sz="1800" b="0" i="1" u="none" strike="noStrike" kern="1200" cap="none" spc="0" normalizeH="0" baseline="0" noProof="0" smtClean="0">
                            <a:ln>
                              <a:noFill/>
                            </a:ln>
                            <a:solidFill>
                              <a:srgbClr val="0070C0"/>
                            </a:solidFill>
                            <a:effectLst/>
                            <a:uLnTx/>
                            <a:uFillTx/>
                            <a:latin typeface="Cambria Math" charset="0"/>
                            <a:ea typeface="Lato" charset="0"/>
                            <a:cs typeface="Lato" charset="0"/>
                          </a:rPr>
                          <m:t>𝑖</m:t>
                        </m:r>
                      </m:sub>
                    </m:sSub>
                  </m:oMath>
                </a14:m>
                <a:r>
                  <a:rPr kumimoji="0" lang="en-US" sz="1800" b="0" i="0" u="none" strike="noStrike" kern="1200" cap="none" spc="0" normalizeH="0" baseline="0" noProof="0" dirty="0">
                    <a:ln>
                      <a:noFill/>
                    </a:ln>
                    <a:solidFill>
                      <a:srgbClr val="0070C0"/>
                    </a:solidFill>
                    <a:effectLst/>
                    <a:uLnTx/>
                    <a:uFillTx/>
                    <a:ea typeface="Lato" charset="0"/>
                    <a:cs typeface="Lato" charset="0"/>
                  </a:rPr>
                  <a:t> to some value</a:t>
                </a:r>
                <a:endParaRPr kumimoji="0" lang="en-US" sz="1800" b="0" i="0" u="none" strike="noStrike" kern="1200" cap="none" spc="0" normalizeH="0" baseline="0" noProof="0" dirty="0">
                  <a:ln>
                    <a:noFill/>
                  </a:ln>
                  <a:solidFill>
                    <a:srgbClr val="000000"/>
                  </a:solidFill>
                  <a:effectLst/>
                  <a:uLnTx/>
                  <a:uFillTx/>
                  <a:ea typeface="Lato" charset="0"/>
                  <a:cs typeface="Lato" charset="0"/>
                </a:endParaRPr>
              </a:p>
              <a:p>
                <a:pPr marL="228600" marR="0" lvl="0" indent="-228600" algn="l" defTabSz="914400" rtl="0" eaLnBrk="1" fontAlgn="auto" latinLnBrk="0" hangingPunct="1">
                  <a:lnSpc>
                    <a:spcPct val="90000"/>
                  </a:lnSpc>
                  <a:spcBef>
                    <a:spcPts val="400"/>
                  </a:spcBef>
                  <a:spcAft>
                    <a:spcPts val="4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Lato" charset="0"/>
                    <a:cs typeface="Lato" charset="0"/>
                  </a:rPr>
                  <a:t>The update </a:t>
                </a:r>
                <a14:m>
                  <m:oMath xmlns:m="http://schemas.openxmlformats.org/officeDocument/2006/math">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Lato" charset="0"/>
                            <a:cs typeface="Lato" charset="0"/>
                          </a:rPr>
                        </m:ctrlPr>
                      </m:sSubPr>
                      <m:e>
                        <m:r>
                          <m:rPr>
                            <m:sty m:val="p"/>
                          </m:rPr>
                          <a:rPr kumimoji="0" lang="en-US" sz="1800" b="0" i="0" u="none" strike="noStrike" kern="1200" cap="none" spc="0" normalizeH="0" baseline="0" noProof="0" smtClean="0">
                            <a:ln>
                              <a:noFill/>
                            </a:ln>
                            <a:solidFill>
                              <a:srgbClr val="000000"/>
                            </a:solidFill>
                            <a:effectLst/>
                            <a:uLnTx/>
                            <a:uFillTx/>
                            <a:latin typeface="Cambria Math" charset="0"/>
                            <a:ea typeface="Lato" charset="0"/>
                            <a:cs typeface="Lato" charset="0"/>
                          </a:rPr>
                          <m:t>t</m:t>
                        </m:r>
                      </m:e>
                      <m:sub>
                        <m:r>
                          <a:rPr kumimoji="0" lang="en-US" sz="1800" b="0" i="0" u="none" strike="noStrike" kern="1200" cap="none" spc="0" normalizeH="0" baseline="0" noProof="0" smtClean="0">
                            <a:ln>
                              <a:noFill/>
                            </a:ln>
                            <a:solidFill>
                              <a:srgbClr val="000000"/>
                            </a:solidFill>
                            <a:effectLst/>
                            <a:uLnTx/>
                            <a:uFillTx/>
                            <a:latin typeface="Cambria Math" charset="0"/>
                            <a:ea typeface="Lato" charset="0"/>
                            <a:cs typeface="Lato" charset="0"/>
                          </a:rPr>
                          <m:t>3</m:t>
                        </m:r>
                      </m:sub>
                    </m:sSub>
                    <m:d>
                      <m:dPr>
                        <m:begChr m:val="["/>
                        <m:endChr m:val="]"/>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Lato" charset="0"/>
                            <a:cs typeface="Lato" charset="0"/>
                          </a:rPr>
                        </m:ctrlPr>
                      </m:dPr>
                      <m:e>
                        <m:r>
                          <m:rPr>
                            <m:sty m:val="p"/>
                          </m:rPr>
                          <a:rPr kumimoji="0" lang="en-US" sz="1800" b="0" i="0" u="none" strike="noStrike" kern="1200" cap="none" spc="0" normalizeH="0" baseline="0" noProof="0" smtClean="0">
                            <a:ln>
                              <a:noFill/>
                            </a:ln>
                            <a:solidFill>
                              <a:srgbClr val="000000"/>
                            </a:solidFill>
                            <a:effectLst/>
                            <a:uLnTx/>
                            <a:uFillTx/>
                            <a:latin typeface="Cambria Math" charset="0"/>
                            <a:ea typeface="Lato" charset="0"/>
                            <a:cs typeface="Lato" charset="0"/>
                          </a:rPr>
                          <m:t>Laboratory</m:t>
                        </m:r>
                      </m:e>
                    </m:d>
                    <m:r>
                      <a:rPr kumimoji="0" lang="en-US" sz="1800" b="0" i="0" u="none" strike="noStrike" kern="1200" cap="none" spc="0" normalizeH="0" baseline="0" noProof="0" smtClean="0">
                        <a:ln>
                          <a:noFill/>
                        </a:ln>
                        <a:solidFill>
                          <a:srgbClr val="000000"/>
                        </a:solidFill>
                        <a:effectLst/>
                        <a:uLnTx/>
                        <a:uFillTx/>
                        <a:latin typeface="Cambria Math" charset="0"/>
                        <a:ea typeface="Lato" charset="0"/>
                        <a:cs typeface="Lato" charset="0"/>
                      </a:rPr>
                      <m:t>←”</m:t>
                    </m:r>
                    <m:r>
                      <m:rPr>
                        <m:sty m:val="p"/>
                      </m:rPr>
                      <a:rPr kumimoji="0" lang="en-US" sz="1800" b="0" i="0" u="none" strike="noStrike" kern="1200" cap="none" spc="0" normalizeH="0" baseline="0" noProof="0" smtClean="0">
                        <a:ln>
                          <a:noFill/>
                        </a:ln>
                        <a:solidFill>
                          <a:srgbClr val="000000"/>
                        </a:solidFill>
                        <a:effectLst/>
                        <a:uLnTx/>
                        <a:uFillTx/>
                        <a:latin typeface="Cambria Math" charset="0"/>
                        <a:ea typeface="Lato" charset="0"/>
                        <a:cs typeface="Lato" charset="0"/>
                      </a:rPr>
                      <m:t>New</m:t>
                    </m:r>
                    <m:r>
                      <a:rPr kumimoji="0" lang="en-US" sz="1800" b="0" i="0" u="none" strike="noStrike" kern="1200" cap="none" spc="0" normalizeH="0" baseline="0" noProof="0" smtClean="0">
                        <a:ln>
                          <a:noFill/>
                        </a:ln>
                        <a:solidFill>
                          <a:srgbClr val="000000"/>
                        </a:solidFill>
                        <a:effectLst/>
                        <a:uLnTx/>
                        <a:uFillTx/>
                        <a:latin typeface="Cambria Math" charset="0"/>
                        <a:ea typeface="Lato" charset="0"/>
                        <a:cs typeface="Lato" charset="0"/>
                      </a:rPr>
                      <m:t> </m:t>
                    </m:r>
                    <m:r>
                      <m:rPr>
                        <m:sty m:val="p"/>
                      </m:rPr>
                      <a:rPr kumimoji="0" lang="en-US" sz="1800" b="0" i="0" u="none" strike="noStrike" kern="1200" cap="none" spc="0" normalizeH="0" baseline="0" noProof="0" smtClean="0">
                        <a:ln>
                          <a:noFill/>
                        </a:ln>
                        <a:solidFill>
                          <a:srgbClr val="000000"/>
                        </a:solidFill>
                        <a:effectLst/>
                        <a:uLnTx/>
                        <a:uFillTx/>
                        <a:latin typeface="Cambria Math" charset="0"/>
                        <a:ea typeface="Lato" charset="0"/>
                        <a:cs typeface="Lato" charset="0"/>
                      </a:rPr>
                      <m:t>York</m:t>
                    </m:r>
                    <m:r>
                      <a:rPr kumimoji="0" lang="en-US" sz="1800" b="0" i="0" u="none" strike="noStrike" kern="1200" cap="none" spc="0" normalizeH="0" baseline="0" noProof="0" smtClean="0">
                        <a:ln>
                          <a:noFill/>
                        </a:ln>
                        <a:solidFill>
                          <a:srgbClr val="000000"/>
                        </a:solidFill>
                        <a:effectLst/>
                        <a:uLnTx/>
                        <a:uFillTx/>
                        <a:latin typeface="Cambria Math" charset="0"/>
                        <a:ea typeface="Lato" charset="0"/>
                        <a:cs typeface="Lato" charset="0"/>
                      </a:rPr>
                      <m:t>”</m:t>
                    </m:r>
                  </m:oMath>
                </a14:m>
                <a:r>
                  <a:rPr kumimoji="0" lang="en-US" sz="1800" b="0" i="0" u="none" strike="noStrike" kern="1200" cap="none" spc="0" normalizeH="0" baseline="0" noProof="0" dirty="0">
                    <a:ln>
                      <a:noFill/>
                    </a:ln>
                    <a:solidFill>
                      <a:srgbClr val="000000"/>
                    </a:solidFill>
                    <a:effectLst/>
                    <a:uLnTx/>
                    <a:uFillTx/>
                    <a:ea typeface="Lato" charset="0"/>
                    <a:cs typeface="Lato" charset="0"/>
                  </a:rPr>
                  <a:t> can be obtained by the rule</a:t>
                </a:r>
              </a:p>
              <a:p>
                <a:pPr marL="228600" marR="0" lvl="0" indent="-228600" algn="l" defTabSz="914400" rtl="0" eaLnBrk="1" fontAlgn="auto" latinLnBrk="0" hangingPunct="1">
                  <a:lnSpc>
                    <a:spcPct val="90000"/>
                  </a:lnSpc>
                  <a:spcBef>
                    <a:spcPts val="400"/>
                  </a:spcBef>
                  <a:spcAft>
                    <a:spcPts val="4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Lato" charset="0"/>
                    <a:cs typeface="Lato" charset="0"/>
                  </a:rPr>
                  <a:t>IF [Laboratory = ”N.Y.”] UPDATE Laboratory to ”New York”</a:t>
                </a:r>
              </a:p>
              <a:p>
                <a:pPr marL="228600" marR="0" lvl="0" indent="-228600" algn="l" defTabSz="914400" rtl="0" eaLnBrk="1" fontAlgn="auto" latinLnBrk="0" hangingPunct="1">
                  <a:lnSpc>
                    <a:spcPct val="90000"/>
                  </a:lnSpc>
                  <a:spcBef>
                    <a:spcPts val="400"/>
                  </a:spcBef>
                  <a:spcAft>
                    <a:spcPts val="4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ourier" charset="0"/>
                    <a:ea typeface="Courier" charset="0"/>
                    <a:cs typeface="Courier" charset="0"/>
                  </a:rPr>
                  <a:t>UPDATE </a:t>
                </a:r>
                <a:r>
                  <a:rPr kumimoji="0" lang="en-US" sz="1600" b="0" i="0" u="none" strike="noStrike" kern="1200" cap="none" spc="0" normalizeH="0" baseline="0" noProof="0" dirty="0">
                    <a:ln>
                      <a:noFill/>
                    </a:ln>
                    <a:solidFill>
                      <a:srgbClr val="44546A"/>
                    </a:solidFill>
                    <a:effectLst/>
                    <a:uLnTx/>
                    <a:uFillTx/>
                    <a:latin typeface="Courier" charset="0"/>
                    <a:ea typeface="Courier" charset="0"/>
                    <a:cs typeface="Courier" charset="0"/>
                  </a:rPr>
                  <a:t>Table</a:t>
                </a:r>
                <a:r>
                  <a:rPr kumimoji="0" lang="en-US" sz="1600" b="0" i="0" u="none" strike="noStrike" kern="1200" cap="none" spc="0" normalizeH="0" baseline="0" noProof="0" dirty="0">
                    <a:ln>
                      <a:noFill/>
                    </a:ln>
                    <a:solidFill>
                      <a:srgbClr val="000000"/>
                    </a:solidFill>
                    <a:effectLst/>
                    <a:uLnTx/>
                    <a:uFillTx/>
                    <a:latin typeface="Courier" charset="0"/>
                    <a:ea typeface="Courier" charset="0"/>
                    <a:cs typeface="Courier" charset="0"/>
                  </a:rPr>
                  <a:t> </a:t>
                </a:r>
                <a:br>
                  <a:rPr kumimoji="0" lang="en-US" sz="1600" b="0" i="0" u="none" strike="noStrike" kern="1200" cap="none" spc="0" normalizeH="0" baseline="0" noProof="0" dirty="0">
                    <a:ln>
                      <a:noFill/>
                    </a:ln>
                    <a:solidFill>
                      <a:srgbClr val="000000"/>
                    </a:solidFill>
                    <a:effectLst/>
                    <a:uLnTx/>
                    <a:uFillTx/>
                    <a:latin typeface="Courier" charset="0"/>
                    <a:ea typeface="Courier" charset="0"/>
                    <a:cs typeface="Courier" charset="0"/>
                  </a:rPr>
                </a:br>
                <a:r>
                  <a:rPr kumimoji="0" lang="en-US" sz="1600" b="0" i="0" u="none" strike="noStrike" kern="1200" cap="none" spc="0" normalizeH="0" baseline="0" noProof="0" dirty="0">
                    <a:ln>
                      <a:noFill/>
                    </a:ln>
                    <a:solidFill>
                      <a:srgbClr val="000000"/>
                    </a:solidFill>
                    <a:effectLst/>
                    <a:uLnTx/>
                    <a:uFillTx/>
                    <a:latin typeface="Courier" charset="0"/>
                    <a:ea typeface="Courier" charset="0"/>
                    <a:cs typeface="Courier" charset="0"/>
                  </a:rPr>
                  <a:t>SET </a:t>
                </a:r>
                <a:r>
                  <a:rPr kumimoji="0" lang="en-US" sz="1600" b="0" i="0" u="none" strike="noStrike" kern="1200" cap="none" spc="0" normalizeH="0" baseline="0" noProof="0" dirty="0">
                    <a:ln>
                      <a:noFill/>
                    </a:ln>
                    <a:solidFill>
                      <a:srgbClr val="44546A"/>
                    </a:solidFill>
                    <a:effectLst/>
                    <a:uLnTx/>
                    <a:uFillTx/>
                    <a:latin typeface="Courier" charset="0"/>
                    <a:ea typeface="Courier" charset="0"/>
                    <a:cs typeface="Courier" charset="0"/>
                  </a:rPr>
                  <a:t>Laboratory=’New York’</a:t>
                </a:r>
                <a:br>
                  <a:rPr kumimoji="0" lang="en-US" sz="1600" b="0" i="0" u="none" strike="noStrike" kern="1200" cap="none" spc="0" normalizeH="0" baseline="0" noProof="0" dirty="0">
                    <a:ln>
                      <a:noFill/>
                    </a:ln>
                    <a:solidFill>
                      <a:srgbClr val="44546A"/>
                    </a:solidFill>
                    <a:effectLst/>
                    <a:uLnTx/>
                    <a:uFillTx/>
                    <a:latin typeface="Courier" charset="0"/>
                    <a:ea typeface="Courier" charset="0"/>
                    <a:cs typeface="Courier" charset="0"/>
                  </a:rPr>
                </a:br>
                <a:r>
                  <a:rPr kumimoji="0" lang="en-US" sz="1600" b="0" i="0" u="none" strike="noStrike" kern="1200" cap="none" spc="0" normalizeH="0" baseline="0" noProof="0" dirty="0">
                    <a:ln>
                      <a:noFill/>
                    </a:ln>
                    <a:solidFill>
                      <a:srgbClr val="000000"/>
                    </a:solidFill>
                    <a:effectLst/>
                    <a:uLnTx/>
                    <a:uFillTx/>
                    <a:latin typeface="Courier" charset="0"/>
                    <a:ea typeface="Courier" charset="0"/>
                    <a:cs typeface="Courier" charset="0"/>
                  </a:rPr>
                  <a:t>WHERE </a:t>
                </a:r>
                <a:r>
                  <a:rPr kumimoji="0" lang="en-US" sz="1600" b="0" i="0" u="none" strike="noStrike" kern="1200" cap="none" spc="0" normalizeH="0" baseline="0" noProof="0" dirty="0" err="1">
                    <a:ln>
                      <a:noFill/>
                    </a:ln>
                    <a:solidFill>
                      <a:srgbClr val="000000"/>
                    </a:solidFill>
                    <a:effectLst/>
                    <a:uLnTx/>
                    <a:uFillTx/>
                    <a:latin typeface="Courier" charset="0"/>
                    <a:ea typeface="Courier" charset="0"/>
                    <a:cs typeface="Courier" charset="0"/>
                  </a:rPr>
                  <a:t>tid</a:t>
                </a:r>
                <a:r>
                  <a:rPr kumimoji="0" lang="en-US" sz="1600" b="0" i="0" u="none" strike="noStrike" kern="1200" cap="none" spc="0" normalizeH="0" baseline="0" noProof="0" dirty="0">
                    <a:ln>
                      <a:noFill/>
                    </a:ln>
                    <a:solidFill>
                      <a:srgbClr val="000000"/>
                    </a:solidFill>
                    <a:effectLst/>
                    <a:uLnTx/>
                    <a:uFillTx/>
                    <a:latin typeface="Courier" charset="0"/>
                    <a:ea typeface="Courier" charset="0"/>
                    <a:cs typeface="Courier" charset="0"/>
                  </a:rPr>
                  <a:t>=t3</a:t>
                </a:r>
                <a:endParaRPr kumimoji="0" lang="en-US" sz="1600" b="0" i="0" u="none" strike="noStrike" kern="1200" cap="none" spc="0" normalizeH="0" baseline="0" noProof="0" dirty="0">
                  <a:ln>
                    <a:noFill/>
                  </a:ln>
                  <a:solidFill>
                    <a:srgbClr val="44546A"/>
                  </a:solidFill>
                  <a:effectLst/>
                  <a:uLnTx/>
                  <a:uFillTx/>
                  <a:latin typeface="Courier" charset="0"/>
                  <a:ea typeface="Courier" charset="0"/>
                  <a:cs typeface="Courier" charset="0"/>
                </a:endParaRPr>
              </a:p>
              <a:p>
                <a:pPr marL="0" marR="0" lvl="0" indent="0" algn="ctr" defTabSz="914400" rtl="0" eaLnBrk="1" fontAlgn="auto" latinLnBrk="0" hangingPunct="1">
                  <a:lnSpc>
                    <a:spcPct val="90000"/>
                  </a:lnSpc>
                  <a:spcBef>
                    <a:spcPts val="400"/>
                  </a:spcBef>
                  <a:spcAft>
                    <a:spcPts val="4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C00000"/>
                    </a:solidFill>
                    <a:effectLst/>
                    <a:uLnTx/>
                    <a:uFillTx/>
                  </a:rPr>
                  <a:t>BUT it needs to be done for each cell!!</a:t>
                </a:r>
                <a:endParaRPr kumimoji="0" lang="en-US" sz="1600" b="0" i="0" u="none" strike="noStrike" kern="1200" cap="none" spc="0" normalizeH="0" baseline="0" noProof="0" dirty="0">
                  <a:ln>
                    <a:noFill/>
                  </a:ln>
                  <a:solidFill>
                    <a:srgbClr val="44546A"/>
                  </a:solidFill>
                  <a:effectLst/>
                  <a:uLnTx/>
                  <a:uFillTx/>
                  <a:latin typeface="Courier" charset="0"/>
                  <a:ea typeface="Courier" charset="0"/>
                  <a:cs typeface="Courier" charset="0"/>
                </a:endParaRPr>
              </a:p>
            </p:txBody>
          </p:sp>
        </mc:Choice>
        <mc:Fallback xmlns="">
          <p:sp>
            <p:nvSpPr>
              <p:cNvPr id="11" name="Content Placeholder 5"/>
              <p:cNvSpPr txBox="1">
                <a:spLocks noRot="1" noChangeAspect="1" noMove="1" noResize="1" noEditPoints="1" noAdjustHandles="1" noChangeArrowheads="1" noChangeShapeType="1" noTextEdit="1"/>
              </p:cNvSpPr>
              <p:nvPr/>
            </p:nvSpPr>
            <p:spPr>
              <a:xfrm>
                <a:off x="241272" y="789719"/>
                <a:ext cx="4711064" cy="4763770"/>
              </a:xfrm>
              <a:prstGeom prst="rect">
                <a:avLst/>
              </a:prstGeom>
              <a:blipFill rotWithShape="0">
                <a:blip r:embed="rId2"/>
                <a:stretch>
                  <a:fillRect l="-1166" t="-1280"/>
                </a:stretch>
              </a:blipFill>
            </p:spPr>
            <p:txBody>
              <a:bodyPr/>
              <a:lstStyle/>
              <a:p>
                <a:r>
                  <a:rPr lang="en-US">
                    <a:noFill/>
                  </a:rPr>
                  <a:t> </a:t>
                </a:r>
              </a:p>
            </p:txBody>
          </p:sp>
        </mc:Fallback>
      </mc:AlternateContent>
      <p:graphicFrame>
        <p:nvGraphicFramePr>
          <p:cNvPr id="12" name="Tabella 7"/>
          <p:cNvGraphicFramePr>
            <a:graphicFrameLocks noGrp="1"/>
          </p:cNvGraphicFramePr>
          <p:nvPr/>
        </p:nvGraphicFramePr>
        <p:xfrm>
          <a:off x="4952336" y="2929589"/>
          <a:ext cx="3747675" cy="1965815"/>
        </p:xfrm>
        <a:graphic>
          <a:graphicData uri="http://schemas.openxmlformats.org/drawingml/2006/table">
            <a:tbl>
              <a:tblPr firstRow="1" bandRow="1"/>
              <a:tblGrid>
                <a:gridCol w="403860">
                  <a:extLst>
                    <a:ext uri="{9D8B030D-6E8A-4147-A177-3AD203B41FA5}">
                      <a16:colId xmlns:a16="http://schemas.microsoft.com/office/drawing/2014/main" val="20000"/>
                    </a:ext>
                  </a:extLst>
                </a:gridCol>
                <a:gridCol w="693420">
                  <a:extLst>
                    <a:ext uri="{9D8B030D-6E8A-4147-A177-3AD203B41FA5}">
                      <a16:colId xmlns:a16="http://schemas.microsoft.com/office/drawing/2014/main" val="20001"/>
                    </a:ext>
                  </a:extLst>
                </a:gridCol>
                <a:gridCol w="960120">
                  <a:extLst>
                    <a:ext uri="{9D8B030D-6E8A-4147-A177-3AD203B41FA5}">
                      <a16:colId xmlns:a16="http://schemas.microsoft.com/office/drawing/2014/main" val="20002"/>
                    </a:ext>
                  </a:extLst>
                </a:gridCol>
                <a:gridCol w="899160">
                  <a:extLst>
                    <a:ext uri="{9D8B030D-6E8A-4147-A177-3AD203B41FA5}">
                      <a16:colId xmlns:a16="http://schemas.microsoft.com/office/drawing/2014/main" val="20003"/>
                    </a:ext>
                  </a:extLst>
                </a:gridCol>
                <a:gridCol w="791115">
                  <a:extLst>
                    <a:ext uri="{9D8B030D-6E8A-4147-A177-3AD203B41FA5}">
                      <a16:colId xmlns:a16="http://schemas.microsoft.com/office/drawing/2014/main" val="20004"/>
                    </a:ext>
                  </a:extLst>
                </a:gridCol>
              </a:tblGrid>
              <a:tr h="352005">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i="1" u="sng" dirty="0" err="1"/>
                        <a:t>tid</a:t>
                      </a:r>
                      <a:endParaRPr lang="en-US" sz="1050" i="1" u="sng" dirty="0"/>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Date</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Molecule</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Laboratory</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Quantity</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extLst>
                  <a:ext uri="{0D108BD9-81ED-4DB2-BD59-A6C34878D82A}">
                    <a16:rowId xmlns:a16="http://schemas.microsoft.com/office/drawing/2014/main" val="10000"/>
                  </a:ext>
                </a:extLst>
              </a:tr>
              <a:tr h="2724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t1</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11 Nov</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C</a:t>
                      </a:r>
                      <a:r>
                        <a:rPr lang="en-US" sz="1050" baseline="-25000" dirty="0"/>
                        <a:t>16</a:t>
                      </a:r>
                      <a:r>
                        <a:rPr lang="en-US" sz="1050" baseline="0" dirty="0"/>
                        <a:t>H</a:t>
                      </a:r>
                      <a:r>
                        <a:rPr lang="en-US" sz="1050" baseline="-25000" dirty="0"/>
                        <a:t>16</a:t>
                      </a:r>
                      <a:r>
                        <a:rPr lang="en-US" sz="1050" baseline="0" dirty="0"/>
                        <a:t>Cl</a:t>
                      </a:r>
                      <a:endParaRPr lang="en-US" sz="1050" dirty="0"/>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Austin</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200</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1"/>
                  </a:ext>
                </a:extLst>
              </a:tr>
              <a:tr h="2724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t2</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12 Nov</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sym typeface="Wingdings"/>
                        </a:rPr>
                        <a:t>C</a:t>
                      </a:r>
                      <a:r>
                        <a:rPr lang="en-US" sz="1050" baseline="-25000" dirty="0">
                          <a:sym typeface="Wingdings"/>
                        </a:rPr>
                        <a:t>22</a:t>
                      </a:r>
                      <a:r>
                        <a:rPr lang="en-US" sz="1050" baseline="0" dirty="0">
                          <a:sym typeface="Wingdings"/>
                        </a:rPr>
                        <a:t>H</a:t>
                      </a:r>
                      <a:r>
                        <a:rPr lang="en-US" sz="1050" baseline="-25000" dirty="0">
                          <a:sym typeface="Wingdings"/>
                        </a:rPr>
                        <a:t>28</a:t>
                      </a:r>
                      <a:r>
                        <a:rPr lang="en-US" sz="1050" baseline="0" dirty="0">
                          <a:sym typeface="Wingdings"/>
                        </a:rPr>
                        <a:t>F</a:t>
                      </a:r>
                      <a:endParaRPr lang="en-US" sz="1050" dirty="0"/>
                    </a:p>
                  </a:txBody>
                  <a:tcPr>
                    <a:lnL>
                      <a:noFill/>
                    </a:lnL>
                    <a:lnR>
                      <a:noFill/>
                    </a:lnR>
                    <a:lnT>
                      <a:noFill/>
                    </a:lnT>
                    <a:lnB>
                      <a:no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Austin</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100</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2009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t3</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12 Nov</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C</a:t>
                      </a:r>
                      <a:r>
                        <a:rPr lang="en-US" sz="1050" baseline="-25000" dirty="0"/>
                        <a:t>24</a:t>
                      </a:r>
                      <a:r>
                        <a:rPr lang="en-US" sz="1050" baseline="0" dirty="0"/>
                        <a:t>H</a:t>
                      </a:r>
                      <a:r>
                        <a:rPr lang="en-US" sz="1050" baseline="-25000" dirty="0"/>
                        <a:t>75</a:t>
                      </a:r>
                      <a:r>
                        <a:rPr lang="en-US" sz="1050" baseline="0" dirty="0"/>
                        <a:t>S</a:t>
                      </a:r>
                      <a:r>
                        <a:rPr lang="en-US" sz="1050" baseline="-25000" dirty="0"/>
                        <a:t>6</a:t>
                      </a:r>
                      <a:endParaRPr lang="en-US" sz="1050" dirty="0"/>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sym typeface="Wingdings"/>
                        </a:rPr>
                        <a:t>New York</a:t>
                      </a:r>
                      <a:endParaRPr lang="en-US" sz="1050" dirty="0"/>
                    </a:p>
                  </a:txBody>
                  <a:tcPr>
                    <a:lnL>
                      <a:noFill/>
                    </a:lnL>
                    <a:lnR>
                      <a:noFill/>
                    </a:lnR>
                    <a:lnT>
                      <a:noFill/>
                    </a:lnT>
                    <a:lnB>
                      <a:no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100</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3"/>
                  </a:ext>
                </a:extLst>
              </a:tr>
              <a:tr h="2724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t4</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12</a:t>
                      </a:r>
                      <a:r>
                        <a:rPr lang="en-US" sz="1050" baseline="0" dirty="0"/>
                        <a:t> Nov</a:t>
                      </a:r>
                      <a:endParaRPr lang="en-US" sz="1050" dirty="0"/>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statin</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Boston</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200</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2724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t5</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13</a:t>
                      </a:r>
                      <a:r>
                        <a:rPr lang="en-US" sz="1050" baseline="0" dirty="0"/>
                        <a:t> Nov</a:t>
                      </a:r>
                      <a:endParaRPr lang="en-US" sz="1050" dirty="0"/>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sym typeface="Wingdings"/>
                        </a:rPr>
                        <a:t>C</a:t>
                      </a:r>
                      <a:r>
                        <a:rPr lang="en-US" sz="1050" baseline="-25000" dirty="0">
                          <a:sym typeface="Wingdings"/>
                        </a:rPr>
                        <a:t>22</a:t>
                      </a:r>
                      <a:r>
                        <a:rPr lang="en-US" sz="1050" baseline="0" dirty="0">
                          <a:sym typeface="Wingdings"/>
                        </a:rPr>
                        <a:t>H</a:t>
                      </a:r>
                      <a:r>
                        <a:rPr lang="en-US" sz="1050" baseline="-25000" dirty="0">
                          <a:sym typeface="Wingdings"/>
                        </a:rPr>
                        <a:t>28</a:t>
                      </a:r>
                      <a:r>
                        <a:rPr lang="en-US" sz="1050" baseline="0" dirty="0">
                          <a:sym typeface="Wingdings"/>
                        </a:rPr>
                        <a:t>F</a:t>
                      </a:r>
                      <a:endParaRPr lang="en-US" sz="1050" dirty="0"/>
                    </a:p>
                  </a:txBody>
                  <a:tcPr>
                    <a:lnL>
                      <a:noFill/>
                    </a:lnL>
                    <a:lnR>
                      <a:noFill/>
                    </a:lnR>
                    <a:lnT>
                      <a:noFill/>
                    </a:lnT>
                    <a:lnB>
                      <a:no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Austin</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200</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5"/>
                  </a:ext>
                </a:extLst>
              </a:tr>
              <a:tr h="2724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t6</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15 Nov</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C</a:t>
                      </a:r>
                      <a:r>
                        <a:rPr lang="en-US" sz="1050" baseline="-25000" dirty="0"/>
                        <a:t>17</a:t>
                      </a:r>
                      <a:r>
                        <a:rPr lang="en-US" sz="1050" baseline="0" dirty="0"/>
                        <a:t>H</a:t>
                      </a:r>
                      <a:r>
                        <a:rPr lang="en-US" sz="1050" baseline="-25000" dirty="0"/>
                        <a:t>20</a:t>
                      </a:r>
                      <a:r>
                        <a:rPr lang="en-US" sz="1050" baseline="0" dirty="0"/>
                        <a:t>N</a:t>
                      </a:r>
                      <a:endParaRPr lang="en-US" sz="1050" dirty="0"/>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Dubai</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a:t>
                      </a:r>
                      <a:r>
                        <a:rPr lang="en-US" sz="1050" dirty="0">
                          <a:sym typeface="Wingdings"/>
                        </a:rPr>
                        <a:t>00</a:t>
                      </a:r>
                      <a:endParaRPr lang="en-US" sz="1050" dirty="0"/>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6"/>
                  </a:ext>
                </a:extLst>
              </a:tr>
            </a:tbl>
          </a:graphicData>
        </a:graphic>
      </p:graphicFrame>
      <p:graphicFrame>
        <p:nvGraphicFramePr>
          <p:cNvPr id="13" name="Tabella 7"/>
          <p:cNvGraphicFramePr>
            <a:graphicFrameLocks noGrp="1"/>
          </p:cNvGraphicFramePr>
          <p:nvPr/>
        </p:nvGraphicFramePr>
        <p:xfrm>
          <a:off x="4952337" y="818730"/>
          <a:ext cx="3747675" cy="1852871"/>
        </p:xfrm>
        <a:graphic>
          <a:graphicData uri="http://schemas.openxmlformats.org/drawingml/2006/table">
            <a:tbl>
              <a:tblPr firstRow="1" bandRow="1"/>
              <a:tblGrid>
                <a:gridCol w="403860">
                  <a:extLst>
                    <a:ext uri="{9D8B030D-6E8A-4147-A177-3AD203B41FA5}">
                      <a16:colId xmlns:a16="http://schemas.microsoft.com/office/drawing/2014/main" val="20000"/>
                    </a:ext>
                  </a:extLst>
                </a:gridCol>
                <a:gridCol w="693420">
                  <a:extLst>
                    <a:ext uri="{9D8B030D-6E8A-4147-A177-3AD203B41FA5}">
                      <a16:colId xmlns:a16="http://schemas.microsoft.com/office/drawing/2014/main" val="20001"/>
                    </a:ext>
                  </a:extLst>
                </a:gridCol>
                <a:gridCol w="960120">
                  <a:extLst>
                    <a:ext uri="{9D8B030D-6E8A-4147-A177-3AD203B41FA5}">
                      <a16:colId xmlns:a16="http://schemas.microsoft.com/office/drawing/2014/main" val="20002"/>
                    </a:ext>
                  </a:extLst>
                </a:gridCol>
                <a:gridCol w="899160">
                  <a:extLst>
                    <a:ext uri="{9D8B030D-6E8A-4147-A177-3AD203B41FA5}">
                      <a16:colId xmlns:a16="http://schemas.microsoft.com/office/drawing/2014/main" val="20003"/>
                    </a:ext>
                  </a:extLst>
                </a:gridCol>
                <a:gridCol w="791115">
                  <a:extLst>
                    <a:ext uri="{9D8B030D-6E8A-4147-A177-3AD203B41FA5}">
                      <a16:colId xmlns:a16="http://schemas.microsoft.com/office/drawing/2014/main" val="20004"/>
                    </a:ext>
                  </a:extLst>
                </a:gridCol>
              </a:tblGrid>
              <a:tr h="323911">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i="1" u="sng" dirty="0" err="1"/>
                        <a:t>tid</a:t>
                      </a:r>
                      <a:endParaRPr lang="en-US" sz="1050" i="1" u="sng" dirty="0"/>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Date</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Molecule</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Laboratory</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Quantity</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extLst>
                  <a:ext uri="{0D108BD9-81ED-4DB2-BD59-A6C34878D82A}">
                    <a16:rowId xmlns:a16="http://schemas.microsoft.com/office/drawing/2014/main" val="10000"/>
                  </a:ext>
                </a:extLst>
              </a:tr>
              <a:tr h="25550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t1</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11 Nov</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C</a:t>
                      </a:r>
                      <a:r>
                        <a:rPr lang="en-US" sz="1050" baseline="-25000" dirty="0"/>
                        <a:t>16</a:t>
                      </a:r>
                      <a:r>
                        <a:rPr lang="en-US" sz="1050" baseline="0" dirty="0"/>
                        <a:t>H</a:t>
                      </a:r>
                      <a:r>
                        <a:rPr lang="en-US" sz="1050" baseline="-25000" dirty="0"/>
                        <a:t>16</a:t>
                      </a:r>
                      <a:r>
                        <a:rPr lang="en-US" sz="1050" baseline="0" dirty="0"/>
                        <a:t>Cl</a:t>
                      </a:r>
                      <a:endParaRPr lang="en-US" sz="1050" dirty="0"/>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Austin</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200</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1"/>
                  </a:ext>
                </a:extLst>
              </a:tr>
              <a:tr h="25550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t2</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12 Nov</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pPr marL="0" algn="l" defTabSz="914400" rtl="0" eaLnBrk="1" latinLnBrk="0" hangingPunct="1"/>
                      <a:r>
                        <a:rPr lang="en-US" sz="1050" kern="1200" dirty="0">
                          <a:solidFill>
                            <a:schemeClr val="dk1"/>
                          </a:solidFill>
                          <a:latin typeface="Century Gothic" panose="020B0502020202020204"/>
                          <a:ea typeface=""/>
                          <a:cs typeface=""/>
                          <a:sym typeface="Wingdings"/>
                        </a:rPr>
                        <a:t>statin</a:t>
                      </a:r>
                      <a:endParaRPr lang="en-US" sz="1050" kern="1200" dirty="0">
                        <a:solidFill>
                          <a:schemeClr val="dk1"/>
                        </a:solidFill>
                        <a:latin typeface="Century Gothic" panose="020B0502020202020204"/>
                        <a:ea typeface=""/>
                        <a:cs typeface=""/>
                      </a:endParaRPr>
                    </a:p>
                  </a:txBody>
                  <a:tcPr>
                    <a:lnL>
                      <a:noFill/>
                    </a:lnL>
                    <a:lnR>
                      <a:noFill/>
                    </a:lnR>
                    <a:lnT>
                      <a:noFill/>
                    </a:lnT>
                    <a:lnB>
                      <a:noFill/>
                    </a:lnB>
                    <a:lnTlToBr w="12700" cmpd="sng">
                      <a:noFill/>
                      <a:prstDash val="solid"/>
                    </a:lnTlToBr>
                    <a:lnBlToTr w="12700" cmpd="sng">
                      <a:noFill/>
                      <a:prstDash val="solid"/>
                    </a:lnBlToTr>
                    <a:solidFill>
                      <a:srgbClr val="C00000"/>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kern="1200" dirty="0">
                          <a:solidFill>
                            <a:schemeClr val="dk1"/>
                          </a:solidFill>
                          <a:latin typeface="Century Gothic" panose="020B0502020202020204"/>
                          <a:ea typeface=""/>
                          <a:cs typeface=""/>
                        </a:rPr>
                        <a:t>Austin</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100</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206489">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t3</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12 Nov</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C</a:t>
                      </a:r>
                      <a:r>
                        <a:rPr lang="en-US" sz="1050" baseline="-25000" dirty="0"/>
                        <a:t>24</a:t>
                      </a:r>
                      <a:r>
                        <a:rPr lang="en-US" sz="1050" baseline="0" dirty="0"/>
                        <a:t>H</a:t>
                      </a:r>
                      <a:r>
                        <a:rPr lang="en-US" sz="1050" baseline="-25000" dirty="0"/>
                        <a:t>75</a:t>
                      </a:r>
                      <a:r>
                        <a:rPr lang="en-US" sz="1050" baseline="0" dirty="0"/>
                        <a:t>S</a:t>
                      </a:r>
                      <a:r>
                        <a:rPr lang="en-US" sz="1050" baseline="-25000" dirty="0"/>
                        <a:t>6</a:t>
                      </a:r>
                      <a:endParaRPr lang="en-US" sz="1050" dirty="0"/>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pPr marL="0" algn="l" defTabSz="914400" rtl="0" eaLnBrk="1" latinLnBrk="0" hangingPunct="1"/>
                      <a:r>
                        <a:rPr lang="en-US" sz="1050" kern="1200" dirty="0">
                          <a:solidFill>
                            <a:schemeClr val="dk1"/>
                          </a:solidFill>
                          <a:latin typeface="Century Gothic" panose="020B0502020202020204"/>
                          <a:ea typeface=""/>
                          <a:cs typeface=""/>
                          <a:sym typeface="Wingdings"/>
                        </a:rPr>
                        <a:t>N.Y.</a:t>
                      </a:r>
                      <a:endParaRPr lang="en-US" sz="1050" kern="1200" dirty="0">
                        <a:solidFill>
                          <a:schemeClr val="dk1"/>
                        </a:solidFill>
                        <a:latin typeface="Century Gothic" panose="020B0502020202020204"/>
                        <a:ea typeface=""/>
                        <a:cs typeface=""/>
                      </a:endParaRPr>
                    </a:p>
                  </a:txBody>
                  <a:tcPr>
                    <a:lnL>
                      <a:noFill/>
                    </a:lnL>
                    <a:lnR>
                      <a:noFill/>
                    </a:lnR>
                    <a:lnT>
                      <a:noFill/>
                    </a:lnT>
                    <a:lnB>
                      <a:noFill/>
                    </a:lnB>
                    <a:lnTlToBr w="12700" cmpd="sng">
                      <a:noFill/>
                      <a:prstDash val="solid"/>
                    </a:lnTlToBr>
                    <a:lnBlToTr w="12700" cmpd="sng">
                      <a:noFill/>
                      <a:prstDash val="solid"/>
                    </a:lnBlToTr>
                    <a:solidFill>
                      <a:srgbClr val="C00000"/>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100</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3"/>
                  </a:ext>
                </a:extLst>
              </a:tr>
              <a:tr h="25550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t4</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12</a:t>
                      </a:r>
                      <a:r>
                        <a:rPr lang="en-US" sz="1050" baseline="0" dirty="0"/>
                        <a:t> Nov</a:t>
                      </a:r>
                      <a:endParaRPr lang="en-US" sz="1050" dirty="0"/>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statin</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pPr marL="0" algn="l" defTabSz="914400" rtl="0" eaLnBrk="1" latinLnBrk="0" hangingPunct="1"/>
                      <a:r>
                        <a:rPr lang="en-US" sz="1050" kern="1200" dirty="0">
                          <a:solidFill>
                            <a:schemeClr val="dk1"/>
                          </a:solidFill>
                          <a:latin typeface="Century Gothic" panose="020B0502020202020204"/>
                          <a:ea typeface=""/>
                          <a:cs typeface=""/>
                        </a:rPr>
                        <a:t>Boston</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200</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25550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t5</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13</a:t>
                      </a:r>
                      <a:r>
                        <a:rPr lang="en-US" sz="1050" baseline="0" dirty="0"/>
                        <a:t> Nov</a:t>
                      </a:r>
                      <a:endParaRPr lang="en-US" sz="1050" dirty="0"/>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kern="1200" dirty="0">
                          <a:solidFill>
                            <a:schemeClr val="dk1"/>
                          </a:solidFill>
                          <a:latin typeface="Century Gothic" panose="020B0502020202020204"/>
                          <a:ea typeface=""/>
                          <a:cs typeface=""/>
                          <a:sym typeface="Wingdings"/>
                        </a:rPr>
                        <a:t>statin</a:t>
                      </a:r>
                      <a:endParaRPr lang="en-US" sz="1050" kern="1200" dirty="0">
                        <a:solidFill>
                          <a:schemeClr val="dk1"/>
                        </a:solidFill>
                        <a:latin typeface="Century Gothic" panose="020B0502020202020204"/>
                        <a:ea typeface=""/>
                        <a:cs typeface=""/>
                      </a:endParaRPr>
                    </a:p>
                  </a:txBody>
                  <a:tcPr>
                    <a:lnL>
                      <a:noFill/>
                    </a:lnL>
                    <a:lnR>
                      <a:noFill/>
                    </a:lnR>
                    <a:lnT>
                      <a:noFill/>
                    </a:lnT>
                    <a:lnB>
                      <a:noFill/>
                    </a:lnB>
                    <a:lnTlToBr w="12700" cmpd="sng">
                      <a:noFill/>
                      <a:prstDash val="solid"/>
                    </a:lnTlToBr>
                    <a:lnBlToTr w="12700" cmpd="sng">
                      <a:noFill/>
                      <a:prstDash val="solid"/>
                    </a:lnBlToTr>
                    <a:solidFill>
                      <a:srgbClr val="C00000"/>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Austin</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200</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5"/>
                  </a:ext>
                </a:extLst>
              </a:tr>
              <a:tr h="25550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t6</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15 Nov</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C</a:t>
                      </a:r>
                      <a:r>
                        <a:rPr lang="en-US" sz="1050" baseline="-25000" dirty="0"/>
                        <a:t>17</a:t>
                      </a:r>
                      <a:r>
                        <a:rPr lang="en-US" sz="1050" baseline="0" dirty="0"/>
                        <a:t>H</a:t>
                      </a:r>
                      <a:r>
                        <a:rPr lang="en-US" sz="1050" baseline="-25000" dirty="0"/>
                        <a:t>20</a:t>
                      </a:r>
                      <a:r>
                        <a:rPr lang="en-US" sz="1050" baseline="0" dirty="0"/>
                        <a:t>N</a:t>
                      </a:r>
                      <a:endParaRPr lang="en-US" sz="1050" dirty="0"/>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Dubai</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1000</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6"/>
                  </a:ext>
                </a:extLst>
              </a:tr>
            </a:tbl>
          </a:graphicData>
        </a:graphic>
      </p:graphicFrame>
      <p:sp>
        <p:nvSpPr>
          <p:cNvPr id="14" name="Down Arrow 13"/>
          <p:cNvSpPr/>
          <p:nvPr/>
        </p:nvSpPr>
        <p:spPr>
          <a:xfrm>
            <a:off x="6758278" y="2666809"/>
            <a:ext cx="214023" cy="242196"/>
          </a:xfrm>
          <a:prstGeom prst="downArrow">
            <a:avLst/>
          </a:prstGeom>
          <a:solidFill>
            <a:srgbClr val="FFFFFF"/>
          </a:solidFill>
          <a:ln w="12700" cap="flat" cmpd="sng" algn="ctr">
            <a:solidFill>
              <a:srgbClr val="E2001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
              <a:cs typeface=""/>
            </a:endParaRPr>
          </a:p>
        </p:txBody>
      </p:sp>
      <p:sp>
        <p:nvSpPr>
          <p:cNvPr id="8" name="TextBox 7">
            <a:extLst>
              <a:ext uri="{FF2B5EF4-FFF2-40B4-BE49-F238E27FC236}">
                <a16:creationId xmlns:a16="http://schemas.microsoft.com/office/drawing/2014/main" id="{6026618E-5408-B346-90EF-1F16C81374BE}"/>
              </a:ext>
            </a:extLst>
          </p:cNvPr>
          <p:cNvSpPr txBox="1"/>
          <p:nvPr/>
        </p:nvSpPr>
        <p:spPr>
          <a:xfrm>
            <a:off x="2379132" y="4855115"/>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2522076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Discovering rules</a:t>
            </a:r>
          </a:p>
        </p:txBody>
      </p:sp>
      <p:sp>
        <p:nvSpPr>
          <p:cNvPr id="4" name="Content Placeholder 3"/>
          <p:cNvSpPr>
            <a:spLocks noGrp="1"/>
          </p:cNvSpPr>
          <p:nvPr>
            <p:ph sz="quarter" idx="12"/>
          </p:nvPr>
        </p:nvSpPr>
        <p:spPr/>
        <p:txBody>
          <a:bodyPr/>
          <a:lstStyle/>
          <a:p>
            <a:r>
              <a:rPr lang="en-US" dirty="0"/>
              <a:t>[He, J. et al. 2016]</a:t>
            </a:r>
          </a:p>
        </p:txBody>
      </p:sp>
      <p:sp>
        <p:nvSpPr>
          <p:cNvPr id="10" name="CasellaDiTesto 1"/>
          <p:cNvSpPr txBox="1"/>
          <p:nvPr/>
        </p:nvSpPr>
        <p:spPr>
          <a:xfrm>
            <a:off x="259307" y="697934"/>
            <a:ext cx="3345976" cy="1446550"/>
          </a:xfrm>
          <a:prstGeom prst="rect">
            <a:avLst/>
          </a:prstGeom>
          <a:noFill/>
        </p:spPr>
        <p:txBody>
          <a:bodyPr wrap="square" rtlCol="0">
            <a:spAutoFit/>
          </a:bodyPr>
          <a:lstStyle/>
          <a:p>
            <a:r>
              <a:rPr lang="en-US" b="1" dirty="0">
                <a:latin typeface="Lato" charset="0"/>
                <a:ea typeface="Lato" charset="0"/>
                <a:cs typeface="Lato" charset="0"/>
              </a:rPr>
              <a:t>UPDATES:</a:t>
            </a:r>
          </a:p>
          <a:p>
            <a:endParaRPr lang="en-US" sz="1400" dirty="0">
              <a:latin typeface="Lato" charset="0"/>
              <a:ea typeface="Lato" charset="0"/>
              <a:cs typeface="Lato" charset="0"/>
            </a:endParaRPr>
          </a:p>
          <a:p>
            <a:r>
              <a:rPr lang="en-US" sz="1400" dirty="0">
                <a:latin typeface="Lato" charset="0"/>
                <a:ea typeface="Lato" charset="0"/>
                <a:cs typeface="Lato" charset="0"/>
              </a:rPr>
              <a:t>𝚫</a:t>
            </a:r>
            <a:r>
              <a:rPr lang="en-US" sz="1400" baseline="-25000" dirty="0">
                <a:latin typeface="Lato" charset="0"/>
                <a:ea typeface="Lato" charset="0"/>
                <a:cs typeface="Lato" charset="0"/>
              </a:rPr>
              <a:t>1</a:t>
            </a:r>
            <a:r>
              <a:rPr lang="en-US" sz="1400" dirty="0">
                <a:latin typeface="Lato" charset="0"/>
                <a:ea typeface="Lato" charset="0"/>
                <a:cs typeface="Lato" charset="0"/>
              </a:rPr>
              <a:t>: t3[Laboratory] </a:t>
            </a:r>
            <a:r>
              <a:rPr lang="en-US" sz="1400" dirty="0">
                <a:latin typeface="Lato" charset="0"/>
                <a:ea typeface="Lato" charset="0"/>
                <a:cs typeface="Lato" charset="0"/>
                <a:sym typeface="Wingdings"/>
              </a:rPr>
              <a:t> “New York”</a:t>
            </a:r>
            <a:endParaRPr lang="en-US" sz="1400" dirty="0">
              <a:latin typeface="Lato" charset="0"/>
              <a:ea typeface="Lato" charset="0"/>
              <a:cs typeface="Lato" charset="0"/>
            </a:endParaRPr>
          </a:p>
          <a:p>
            <a:r>
              <a:rPr lang="en-US" sz="1400" dirty="0">
                <a:latin typeface="Lato" charset="0"/>
                <a:ea typeface="Lato" charset="0"/>
                <a:cs typeface="Lato" charset="0"/>
              </a:rPr>
              <a:t>𝚫</a:t>
            </a:r>
            <a:r>
              <a:rPr lang="en-US" sz="1400" baseline="-25000" dirty="0">
                <a:latin typeface="Lato" charset="0"/>
                <a:ea typeface="Lato" charset="0"/>
                <a:cs typeface="Lato" charset="0"/>
              </a:rPr>
              <a:t>2</a:t>
            </a:r>
            <a:r>
              <a:rPr lang="en-US" sz="1400" dirty="0">
                <a:latin typeface="Lato" charset="0"/>
                <a:ea typeface="Lato" charset="0"/>
                <a:cs typeface="Lato" charset="0"/>
              </a:rPr>
              <a:t>: t6[Quantity] </a:t>
            </a:r>
            <a:r>
              <a:rPr lang="en-US" sz="1400" dirty="0">
                <a:latin typeface="Lato" charset="0"/>
                <a:ea typeface="Lato" charset="0"/>
                <a:cs typeface="Lato" charset="0"/>
                <a:sym typeface="Wingdings"/>
              </a:rPr>
              <a:t> 100</a:t>
            </a:r>
          </a:p>
          <a:p>
            <a:r>
              <a:rPr lang="en-US" sz="1400" dirty="0">
                <a:latin typeface="Lato" charset="0"/>
                <a:ea typeface="Lato" charset="0"/>
                <a:cs typeface="Lato" charset="0"/>
              </a:rPr>
              <a:t>𝚫</a:t>
            </a:r>
            <a:r>
              <a:rPr lang="en-US" sz="1400" baseline="-25000" dirty="0">
                <a:latin typeface="Lato" charset="0"/>
                <a:ea typeface="Lato" charset="0"/>
                <a:cs typeface="Lato" charset="0"/>
              </a:rPr>
              <a:t>3</a:t>
            </a:r>
            <a:r>
              <a:rPr lang="en-US" sz="1400" dirty="0">
                <a:latin typeface="Lato" charset="0"/>
                <a:ea typeface="Lato" charset="0"/>
                <a:cs typeface="Lato" charset="0"/>
              </a:rPr>
              <a:t>: t2[Molecule] </a:t>
            </a:r>
            <a:r>
              <a:rPr lang="en-US" sz="1400" dirty="0">
                <a:latin typeface="Lato" charset="0"/>
                <a:ea typeface="Lato" charset="0"/>
                <a:cs typeface="Lato" charset="0"/>
                <a:sym typeface="Wingdings"/>
              </a:rPr>
              <a:t> “C</a:t>
            </a:r>
            <a:r>
              <a:rPr lang="en-US" sz="1400" baseline="-25000" dirty="0">
                <a:latin typeface="Lato" charset="0"/>
                <a:ea typeface="Lato" charset="0"/>
                <a:cs typeface="Lato" charset="0"/>
                <a:sym typeface="Wingdings"/>
              </a:rPr>
              <a:t>22</a:t>
            </a:r>
            <a:r>
              <a:rPr lang="en-US" sz="1400" dirty="0">
                <a:latin typeface="Lato" charset="0"/>
                <a:ea typeface="Lato" charset="0"/>
                <a:cs typeface="Lato" charset="0"/>
                <a:sym typeface="Wingdings"/>
              </a:rPr>
              <a:t>H</a:t>
            </a:r>
            <a:r>
              <a:rPr lang="en-US" sz="1400" baseline="-25000" dirty="0">
                <a:latin typeface="Lato" charset="0"/>
                <a:ea typeface="Lato" charset="0"/>
                <a:cs typeface="Lato" charset="0"/>
                <a:sym typeface="Wingdings"/>
              </a:rPr>
              <a:t>28</a:t>
            </a:r>
            <a:r>
              <a:rPr lang="en-US" sz="1400" dirty="0">
                <a:latin typeface="Lato" charset="0"/>
                <a:ea typeface="Lato" charset="0"/>
                <a:cs typeface="Lato" charset="0"/>
                <a:sym typeface="Wingdings"/>
              </a:rPr>
              <a:t>F”</a:t>
            </a:r>
          </a:p>
          <a:p>
            <a:endParaRPr lang="en-US" sz="1200" dirty="0">
              <a:latin typeface="Lato" charset="0"/>
              <a:ea typeface="Lato" charset="0"/>
              <a:cs typeface="Lato" charset="0"/>
            </a:endParaRPr>
          </a:p>
        </p:txBody>
      </p:sp>
      <p:sp>
        <p:nvSpPr>
          <p:cNvPr id="11" name="CasellaDiTesto 2"/>
          <p:cNvSpPr txBox="1"/>
          <p:nvPr/>
        </p:nvSpPr>
        <p:spPr>
          <a:xfrm>
            <a:off x="259307" y="2072286"/>
            <a:ext cx="8700448" cy="2677656"/>
          </a:xfrm>
          <a:prstGeom prst="rect">
            <a:avLst/>
          </a:prstGeom>
          <a:noFill/>
        </p:spPr>
        <p:txBody>
          <a:bodyPr wrap="square" rtlCol="0">
            <a:spAutoFit/>
          </a:bodyPr>
          <a:lstStyle/>
          <a:p>
            <a:r>
              <a:rPr lang="en-US" sz="1400" b="1" dirty="0">
                <a:latin typeface="Lato" charset="0"/>
                <a:ea typeface="Lato" charset="0"/>
                <a:cs typeface="Lato" charset="0"/>
              </a:rPr>
              <a:t>Some rules for </a:t>
            </a:r>
            <a:r>
              <a:rPr lang="en-US" sz="1400" dirty="0">
                <a:latin typeface="Lato" charset="0"/>
                <a:ea typeface="Lato" charset="0"/>
                <a:cs typeface="Lato" charset="0"/>
              </a:rPr>
              <a:t>𝚫</a:t>
            </a:r>
            <a:r>
              <a:rPr lang="en-US" sz="1400" baseline="-25000" dirty="0">
                <a:latin typeface="Lato" charset="0"/>
                <a:ea typeface="Lato" charset="0"/>
                <a:cs typeface="Lato" charset="0"/>
              </a:rPr>
              <a:t>1</a:t>
            </a:r>
            <a:r>
              <a:rPr lang="en-US" sz="1400" b="1" dirty="0">
                <a:latin typeface="Lato" charset="0"/>
                <a:ea typeface="Lato" charset="0"/>
                <a:cs typeface="Lato" charset="0"/>
              </a:rPr>
              <a:t>:</a:t>
            </a:r>
          </a:p>
          <a:p>
            <a:pPr marL="342900" indent="-342900">
              <a:buFont typeface="+mj-lt"/>
              <a:buAutoNum type="arabicPeriod"/>
            </a:pPr>
            <a:r>
              <a:rPr lang="en-US" sz="1400" dirty="0">
                <a:latin typeface="Lato" charset="0"/>
                <a:ea typeface="Lato" charset="0"/>
                <a:cs typeface="Lato" charset="0"/>
              </a:rPr>
              <a:t>Change all Laboratory values to “New York” (t1 – t6)</a:t>
            </a:r>
            <a:endParaRPr lang="en-US" sz="1400" b="1" dirty="0">
              <a:latin typeface="Lato" charset="0"/>
              <a:ea typeface="Lato" charset="0"/>
              <a:cs typeface="Lato" charset="0"/>
            </a:endParaRPr>
          </a:p>
          <a:p>
            <a:pPr marL="342900" indent="-342900">
              <a:buFont typeface="+mj-lt"/>
              <a:buAutoNum type="arabicPeriod"/>
            </a:pPr>
            <a:r>
              <a:rPr lang="en-US" sz="1400" dirty="0">
                <a:latin typeface="Lato" charset="0"/>
                <a:ea typeface="Lato" charset="0"/>
                <a:cs typeface="Lato" charset="0"/>
              </a:rPr>
              <a:t>Reformatting all “N.Y” to “New York”(t3)</a:t>
            </a:r>
            <a:br>
              <a:rPr lang="en-US" sz="1400" dirty="0">
                <a:latin typeface="Lato" charset="0"/>
                <a:ea typeface="Lato" charset="0"/>
                <a:cs typeface="Lato" charset="0"/>
              </a:rPr>
            </a:br>
            <a:endParaRPr lang="en-US" sz="1400" b="1" dirty="0">
              <a:latin typeface="Lato" charset="0"/>
              <a:ea typeface="Lato" charset="0"/>
              <a:cs typeface="Lato" charset="0"/>
            </a:endParaRPr>
          </a:p>
          <a:p>
            <a:r>
              <a:rPr lang="en-US" sz="1400" b="1" dirty="0">
                <a:latin typeface="Lato" charset="0"/>
                <a:ea typeface="Lato" charset="0"/>
                <a:cs typeface="Lato" charset="0"/>
              </a:rPr>
              <a:t>Some rules for </a:t>
            </a:r>
            <a:r>
              <a:rPr lang="en-US" sz="1400" dirty="0">
                <a:latin typeface="Lato" charset="0"/>
                <a:ea typeface="Lato" charset="0"/>
                <a:cs typeface="Lato" charset="0"/>
              </a:rPr>
              <a:t>𝚫</a:t>
            </a:r>
            <a:r>
              <a:rPr lang="en-US" sz="1400" baseline="-25000" dirty="0">
                <a:latin typeface="Lato" charset="0"/>
                <a:ea typeface="Lato" charset="0"/>
                <a:cs typeface="Lato" charset="0"/>
              </a:rPr>
              <a:t>2</a:t>
            </a:r>
            <a:r>
              <a:rPr lang="en-US" sz="1400" b="1" dirty="0">
                <a:latin typeface="Lato" charset="0"/>
                <a:ea typeface="Lato" charset="0"/>
                <a:cs typeface="Lato" charset="0"/>
              </a:rPr>
              <a:t>:</a:t>
            </a:r>
          </a:p>
          <a:p>
            <a:pPr marL="342900" indent="-342900">
              <a:buFont typeface="+mj-lt"/>
              <a:buAutoNum type="arabicPeriod"/>
            </a:pPr>
            <a:r>
              <a:rPr lang="en-US" sz="1400" dirty="0">
                <a:latin typeface="Lato" charset="0"/>
                <a:ea typeface="Lato" charset="0"/>
                <a:cs typeface="Lato" charset="0"/>
              </a:rPr>
              <a:t>Update the quantity to 100 if the molecule is C</a:t>
            </a:r>
            <a:r>
              <a:rPr lang="en-US" sz="1400" baseline="-25000" dirty="0">
                <a:latin typeface="Lato" charset="0"/>
                <a:ea typeface="Lato" charset="0"/>
                <a:cs typeface="Lato" charset="0"/>
              </a:rPr>
              <a:t>17</a:t>
            </a:r>
            <a:r>
              <a:rPr lang="en-US" sz="1400" dirty="0">
                <a:latin typeface="Lato" charset="0"/>
                <a:ea typeface="Lato" charset="0"/>
                <a:cs typeface="Lato" charset="0"/>
              </a:rPr>
              <a:t>H</a:t>
            </a:r>
            <a:r>
              <a:rPr lang="en-US" sz="1400" baseline="-25000" dirty="0">
                <a:latin typeface="Lato" charset="0"/>
                <a:ea typeface="Lato" charset="0"/>
                <a:cs typeface="Lato" charset="0"/>
              </a:rPr>
              <a:t>20</a:t>
            </a:r>
            <a:r>
              <a:rPr lang="en-US" sz="1400" dirty="0">
                <a:latin typeface="Lato" charset="0"/>
                <a:ea typeface="Lato" charset="0"/>
                <a:cs typeface="Lato" charset="0"/>
              </a:rPr>
              <a:t>N and the date is 15 Nov (t6)</a:t>
            </a:r>
          </a:p>
          <a:p>
            <a:endParaRPr lang="en-US" sz="1400" b="1" dirty="0">
              <a:latin typeface="Lato" charset="0"/>
              <a:ea typeface="Lato" charset="0"/>
              <a:cs typeface="Lato" charset="0"/>
            </a:endParaRPr>
          </a:p>
          <a:p>
            <a:r>
              <a:rPr lang="en-US" sz="1400" b="1" dirty="0">
                <a:latin typeface="Lato" charset="0"/>
                <a:ea typeface="Lato" charset="0"/>
                <a:cs typeface="Lato" charset="0"/>
              </a:rPr>
              <a:t>Some rules for </a:t>
            </a:r>
            <a:r>
              <a:rPr lang="en-US" sz="1400" dirty="0">
                <a:latin typeface="Lato" charset="0"/>
                <a:ea typeface="Lato" charset="0"/>
                <a:cs typeface="Lato" charset="0"/>
              </a:rPr>
              <a:t>𝚫</a:t>
            </a:r>
            <a:r>
              <a:rPr lang="en-US" sz="1400" baseline="-25000" dirty="0">
                <a:latin typeface="Lato" charset="0"/>
                <a:ea typeface="Lato" charset="0"/>
                <a:cs typeface="Lato" charset="0"/>
              </a:rPr>
              <a:t>3</a:t>
            </a:r>
            <a:r>
              <a:rPr lang="en-US" sz="1400" b="1" dirty="0">
                <a:latin typeface="Lato" charset="0"/>
                <a:ea typeface="Lato" charset="0"/>
                <a:cs typeface="Lato" charset="0"/>
              </a:rPr>
              <a:t>:</a:t>
            </a:r>
          </a:p>
          <a:p>
            <a:pPr marL="342900" indent="-342900">
              <a:buFont typeface="+mj-lt"/>
              <a:buAutoNum type="arabicPeriod"/>
            </a:pPr>
            <a:r>
              <a:rPr lang="en-US" sz="1400" dirty="0">
                <a:latin typeface="Lato" charset="0"/>
                <a:ea typeface="Lato" charset="0"/>
                <a:cs typeface="Lato" charset="0"/>
              </a:rPr>
              <a:t>Update to “</a:t>
            </a:r>
            <a:r>
              <a:rPr lang="en-US" sz="1400" dirty="0">
                <a:latin typeface="Lato" charset="0"/>
                <a:ea typeface="Lato" charset="0"/>
                <a:cs typeface="Lato" charset="0"/>
                <a:sym typeface="Wingdings"/>
              </a:rPr>
              <a:t>C</a:t>
            </a:r>
            <a:r>
              <a:rPr lang="en-US" sz="1400" baseline="-25000" dirty="0">
                <a:latin typeface="Lato" charset="0"/>
                <a:ea typeface="Lato" charset="0"/>
                <a:cs typeface="Lato" charset="0"/>
                <a:sym typeface="Wingdings"/>
              </a:rPr>
              <a:t>22</a:t>
            </a:r>
            <a:r>
              <a:rPr lang="en-US" sz="1400" dirty="0">
                <a:latin typeface="Lato" charset="0"/>
                <a:ea typeface="Lato" charset="0"/>
                <a:cs typeface="Lato" charset="0"/>
                <a:sym typeface="Wingdings"/>
              </a:rPr>
              <a:t>H</a:t>
            </a:r>
            <a:r>
              <a:rPr lang="en-US" sz="1400" baseline="-25000" dirty="0">
                <a:latin typeface="Lato" charset="0"/>
                <a:ea typeface="Lato" charset="0"/>
                <a:cs typeface="Lato" charset="0"/>
                <a:sym typeface="Wingdings"/>
              </a:rPr>
              <a:t>28</a:t>
            </a:r>
            <a:r>
              <a:rPr lang="en-US" sz="1400" dirty="0">
                <a:latin typeface="Lato" charset="0"/>
                <a:ea typeface="Lato" charset="0"/>
                <a:cs typeface="Lato" charset="0"/>
                <a:sym typeface="Wingdings"/>
              </a:rPr>
              <a:t>F</a:t>
            </a:r>
            <a:r>
              <a:rPr lang="en-US" sz="1400" dirty="0">
                <a:latin typeface="Lato" charset="0"/>
                <a:ea typeface="Lato" charset="0"/>
                <a:cs typeface="Lato" charset="0"/>
              </a:rPr>
              <a:t>” if molecule is statin (t2,t4,t5)</a:t>
            </a:r>
            <a:endParaRPr lang="en-US" sz="1400" b="1" dirty="0">
              <a:latin typeface="Lato" charset="0"/>
              <a:ea typeface="Lato" charset="0"/>
              <a:cs typeface="Lato" charset="0"/>
            </a:endParaRPr>
          </a:p>
          <a:p>
            <a:pPr marL="342900" indent="-342900">
              <a:buFont typeface="+mj-lt"/>
              <a:buAutoNum type="arabicPeriod"/>
            </a:pPr>
            <a:r>
              <a:rPr lang="en-US" sz="1400" dirty="0">
                <a:latin typeface="Lato" charset="0"/>
                <a:ea typeface="Lato" charset="0"/>
                <a:cs typeface="Lato" charset="0"/>
              </a:rPr>
              <a:t>Update to “</a:t>
            </a:r>
            <a:r>
              <a:rPr lang="en-US" sz="1400" dirty="0">
                <a:latin typeface="Lato" charset="0"/>
                <a:ea typeface="Lato" charset="0"/>
                <a:cs typeface="Lato" charset="0"/>
                <a:sym typeface="Wingdings"/>
              </a:rPr>
              <a:t>C</a:t>
            </a:r>
            <a:r>
              <a:rPr lang="en-US" sz="1400" baseline="-25000" dirty="0">
                <a:latin typeface="Lato" charset="0"/>
                <a:ea typeface="Lato" charset="0"/>
                <a:cs typeface="Lato" charset="0"/>
                <a:sym typeface="Wingdings"/>
              </a:rPr>
              <a:t>22</a:t>
            </a:r>
            <a:r>
              <a:rPr lang="en-US" sz="1400" dirty="0">
                <a:latin typeface="Lato" charset="0"/>
                <a:ea typeface="Lato" charset="0"/>
                <a:cs typeface="Lato" charset="0"/>
                <a:sym typeface="Wingdings"/>
              </a:rPr>
              <a:t>H</a:t>
            </a:r>
            <a:r>
              <a:rPr lang="en-US" sz="1400" baseline="-25000" dirty="0">
                <a:latin typeface="Lato" charset="0"/>
                <a:ea typeface="Lato" charset="0"/>
                <a:cs typeface="Lato" charset="0"/>
                <a:sym typeface="Wingdings"/>
              </a:rPr>
              <a:t>28</a:t>
            </a:r>
            <a:r>
              <a:rPr lang="en-US" sz="1400" dirty="0">
                <a:latin typeface="Lato" charset="0"/>
                <a:ea typeface="Lato" charset="0"/>
                <a:cs typeface="Lato" charset="0"/>
                <a:sym typeface="Wingdings"/>
              </a:rPr>
              <a:t>F</a:t>
            </a:r>
            <a:r>
              <a:rPr lang="en-US" sz="1400" dirty="0">
                <a:latin typeface="Lato" charset="0"/>
                <a:ea typeface="Lato" charset="0"/>
                <a:cs typeface="Lato" charset="0"/>
              </a:rPr>
              <a:t>” if molecule is statin and Laboratory Austin (t2,t5)</a:t>
            </a:r>
          </a:p>
          <a:p>
            <a:pPr marL="342900" indent="-342900">
              <a:buFont typeface="+mj-lt"/>
              <a:buAutoNum type="arabicPeriod"/>
            </a:pPr>
            <a:r>
              <a:rPr lang="en-US" sz="1400" dirty="0">
                <a:latin typeface="Lato" charset="0"/>
                <a:ea typeface="Lato" charset="0"/>
                <a:cs typeface="Lato" charset="0"/>
              </a:rPr>
              <a:t>Update to “</a:t>
            </a:r>
            <a:r>
              <a:rPr lang="en-US" sz="1400" dirty="0">
                <a:latin typeface="Lato" charset="0"/>
                <a:ea typeface="Lato" charset="0"/>
                <a:cs typeface="Lato" charset="0"/>
                <a:sym typeface="Wingdings"/>
              </a:rPr>
              <a:t>C</a:t>
            </a:r>
            <a:r>
              <a:rPr lang="en-US" sz="1400" baseline="-25000" dirty="0">
                <a:latin typeface="Lato" charset="0"/>
                <a:ea typeface="Lato" charset="0"/>
                <a:cs typeface="Lato" charset="0"/>
                <a:sym typeface="Wingdings"/>
              </a:rPr>
              <a:t>22</a:t>
            </a:r>
            <a:r>
              <a:rPr lang="en-US" sz="1400" dirty="0">
                <a:latin typeface="Lato" charset="0"/>
                <a:ea typeface="Lato" charset="0"/>
                <a:cs typeface="Lato" charset="0"/>
                <a:sym typeface="Wingdings"/>
              </a:rPr>
              <a:t>H</a:t>
            </a:r>
            <a:r>
              <a:rPr lang="en-US" sz="1400" baseline="-25000" dirty="0">
                <a:latin typeface="Lato" charset="0"/>
                <a:ea typeface="Lato" charset="0"/>
                <a:cs typeface="Lato" charset="0"/>
                <a:sym typeface="Wingdings"/>
              </a:rPr>
              <a:t>28</a:t>
            </a:r>
            <a:r>
              <a:rPr lang="en-US" sz="1400" dirty="0">
                <a:latin typeface="Lato" charset="0"/>
                <a:ea typeface="Lato" charset="0"/>
                <a:cs typeface="Lato" charset="0"/>
                <a:sym typeface="Wingdings"/>
              </a:rPr>
              <a:t>F</a:t>
            </a:r>
            <a:r>
              <a:rPr lang="en-US" sz="1400" dirty="0">
                <a:latin typeface="Lato" charset="0"/>
                <a:ea typeface="Lato" charset="0"/>
                <a:cs typeface="Lato" charset="0"/>
              </a:rPr>
              <a:t>” if molecule is statin and lab is Austin and date is 12 Nov and quantity is 100 (t2)</a:t>
            </a:r>
          </a:p>
          <a:p>
            <a:endParaRPr lang="en-US" sz="1400" b="1" dirty="0">
              <a:latin typeface="Lato" charset="0"/>
              <a:ea typeface="Lato" charset="0"/>
              <a:cs typeface="Lato" charset="0"/>
            </a:endParaRPr>
          </a:p>
        </p:txBody>
      </p:sp>
      <p:graphicFrame>
        <p:nvGraphicFramePr>
          <p:cNvPr id="12" name="Tabella 7"/>
          <p:cNvGraphicFramePr>
            <a:graphicFrameLocks noGrp="1"/>
          </p:cNvGraphicFramePr>
          <p:nvPr/>
        </p:nvGraphicFramePr>
        <p:xfrm>
          <a:off x="5521286" y="917425"/>
          <a:ext cx="3430849" cy="2054788"/>
        </p:xfrm>
        <a:graphic>
          <a:graphicData uri="http://schemas.openxmlformats.org/drawingml/2006/table">
            <a:tbl>
              <a:tblPr firstRow="1" bandRow="1"/>
              <a:tblGrid>
                <a:gridCol w="386533">
                  <a:extLst>
                    <a:ext uri="{9D8B030D-6E8A-4147-A177-3AD203B41FA5}">
                      <a16:colId xmlns:a16="http://schemas.microsoft.com/office/drawing/2014/main" val="20000"/>
                    </a:ext>
                  </a:extLst>
                </a:gridCol>
                <a:gridCol w="699715">
                  <a:extLst>
                    <a:ext uri="{9D8B030D-6E8A-4147-A177-3AD203B41FA5}">
                      <a16:colId xmlns:a16="http://schemas.microsoft.com/office/drawing/2014/main" val="20001"/>
                    </a:ext>
                  </a:extLst>
                </a:gridCol>
                <a:gridCol w="882595">
                  <a:extLst>
                    <a:ext uri="{9D8B030D-6E8A-4147-A177-3AD203B41FA5}">
                      <a16:colId xmlns:a16="http://schemas.microsoft.com/office/drawing/2014/main" val="20002"/>
                    </a:ext>
                  </a:extLst>
                </a:gridCol>
                <a:gridCol w="906448">
                  <a:extLst>
                    <a:ext uri="{9D8B030D-6E8A-4147-A177-3AD203B41FA5}">
                      <a16:colId xmlns:a16="http://schemas.microsoft.com/office/drawing/2014/main" val="20003"/>
                    </a:ext>
                  </a:extLst>
                </a:gridCol>
                <a:gridCol w="555558">
                  <a:extLst>
                    <a:ext uri="{9D8B030D-6E8A-4147-A177-3AD203B41FA5}">
                      <a16:colId xmlns:a16="http://schemas.microsoft.com/office/drawing/2014/main" val="20004"/>
                    </a:ext>
                  </a:extLst>
                </a:gridCol>
              </a:tblGrid>
              <a:tr h="352005">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i="1" u="sng" dirty="0" err="1"/>
                        <a:t>tid</a:t>
                      </a:r>
                      <a:endParaRPr lang="en-US" sz="1050" i="1" u="sng" dirty="0"/>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Date</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Molecule</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Laboratory</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r>
                        <a:rPr lang="en-US" sz="1050" dirty="0"/>
                        <a:t>Quantity</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extLst>
                  <a:ext uri="{0D108BD9-81ED-4DB2-BD59-A6C34878D82A}">
                    <a16:rowId xmlns:a16="http://schemas.microsoft.com/office/drawing/2014/main" val="10000"/>
                  </a:ext>
                </a:extLst>
              </a:tr>
              <a:tr h="2724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t1</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11 Nov</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C</a:t>
                      </a:r>
                      <a:r>
                        <a:rPr lang="en-US" sz="1050" baseline="-25000" dirty="0"/>
                        <a:t>16</a:t>
                      </a:r>
                      <a:r>
                        <a:rPr lang="en-US" sz="1050" baseline="0" dirty="0"/>
                        <a:t>H</a:t>
                      </a:r>
                      <a:r>
                        <a:rPr lang="en-US" sz="1050" baseline="-25000" dirty="0"/>
                        <a:t>16</a:t>
                      </a:r>
                      <a:r>
                        <a:rPr lang="en-US" sz="1050" baseline="0" dirty="0"/>
                        <a:t>Cl</a:t>
                      </a:r>
                      <a:endParaRPr lang="en-US" sz="1050" dirty="0"/>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Austin</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200</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1"/>
                  </a:ext>
                </a:extLst>
              </a:tr>
              <a:tr h="2724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t2</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12 Nov</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sym typeface="Wingdings"/>
                        </a:rPr>
                        <a:t>C</a:t>
                      </a:r>
                      <a:r>
                        <a:rPr lang="en-US" sz="1050" baseline="-25000" dirty="0">
                          <a:sym typeface="Wingdings"/>
                        </a:rPr>
                        <a:t>22</a:t>
                      </a:r>
                      <a:r>
                        <a:rPr lang="en-US" sz="1050" baseline="0" dirty="0">
                          <a:sym typeface="Wingdings"/>
                        </a:rPr>
                        <a:t>H</a:t>
                      </a:r>
                      <a:r>
                        <a:rPr lang="en-US" sz="1050" baseline="-25000" dirty="0">
                          <a:sym typeface="Wingdings"/>
                        </a:rPr>
                        <a:t>28</a:t>
                      </a:r>
                      <a:r>
                        <a:rPr lang="en-US" sz="1050" baseline="0" dirty="0">
                          <a:sym typeface="Wingdings"/>
                        </a:rPr>
                        <a:t>F</a:t>
                      </a:r>
                      <a:endParaRPr lang="en-US" sz="1050" dirty="0"/>
                    </a:p>
                  </a:txBody>
                  <a:tcPr>
                    <a:lnL>
                      <a:noFill/>
                    </a:lnL>
                    <a:lnR>
                      <a:noFill/>
                    </a:lnR>
                    <a:lnT>
                      <a:noFill/>
                    </a:lnT>
                    <a:lnB>
                      <a:no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Austin</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100</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280958">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t3</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12 Nov</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C</a:t>
                      </a:r>
                      <a:r>
                        <a:rPr lang="en-US" sz="1050" baseline="-25000" dirty="0"/>
                        <a:t>24</a:t>
                      </a:r>
                      <a:r>
                        <a:rPr lang="en-US" sz="1050" baseline="0" dirty="0"/>
                        <a:t>H</a:t>
                      </a:r>
                      <a:r>
                        <a:rPr lang="en-US" sz="1050" baseline="-25000" dirty="0"/>
                        <a:t>75</a:t>
                      </a:r>
                      <a:r>
                        <a:rPr lang="en-US" sz="1050" baseline="0" dirty="0"/>
                        <a:t>S</a:t>
                      </a:r>
                      <a:r>
                        <a:rPr lang="en-US" sz="1050" baseline="-25000" dirty="0"/>
                        <a:t>6</a:t>
                      </a:r>
                      <a:endParaRPr lang="en-US" sz="1050" dirty="0"/>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sym typeface="Wingdings"/>
                        </a:rPr>
                        <a:t>New York</a:t>
                      </a:r>
                      <a:endParaRPr lang="en-US" sz="1050" dirty="0"/>
                    </a:p>
                  </a:txBody>
                  <a:tcPr>
                    <a:lnL>
                      <a:noFill/>
                    </a:lnL>
                    <a:lnR>
                      <a:noFill/>
                    </a:lnR>
                    <a:lnT>
                      <a:noFill/>
                    </a:lnT>
                    <a:lnB>
                      <a:no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100</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3"/>
                  </a:ext>
                </a:extLst>
              </a:tr>
              <a:tr h="2724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t4</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12</a:t>
                      </a:r>
                      <a:r>
                        <a:rPr lang="en-US" sz="1050" baseline="0" dirty="0"/>
                        <a:t> Nov</a:t>
                      </a:r>
                      <a:endParaRPr lang="en-US" sz="1050" dirty="0"/>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statin</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Boston</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200</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2724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t5</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13</a:t>
                      </a:r>
                      <a:r>
                        <a:rPr lang="en-US" sz="1050" baseline="0" dirty="0"/>
                        <a:t> Nov</a:t>
                      </a:r>
                      <a:endParaRPr lang="en-US" sz="1050" dirty="0"/>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a:sym typeface="Wingdings"/>
                        </a:rPr>
                        <a:t>C</a:t>
                      </a:r>
                      <a:r>
                        <a:rPr lang="en-US" sz="1050" baseline="-25000" dirty="0">
                          <a:sym typeface="Wingdings"/>
                        </a:rPr>
                        <a:t>22</a:t>
                      </a:r>
                      <a:r>
                        <a:rPr lang="en-US" sz="1050" baseline="0" dirty="0">
                          <a:sym typeface="Wingdings"/>
                        </a:rPr>
                        <a:t>H</a:t>
                      </a:r>
                      <a:r>
                        <a:rPr lang="en-US" sz="1050" baseline="-25000" dirty="0">
                          <a:sym typeface="Wingdings"/>
                        </a:rPr>
                        <a:t>28</a:t>
                      </a:r>
                      <a:r>
                        <a:rPr lang="en-US" sz="1050" baseline="0" dirty="0">
                          <a:sym typeface="Wingdings"/>
                        </a:rPr>
                        <a:t>F</a:t>
                      </a:r>
                      <a:endParaRPr lang="en-US" sz="1050" dirty="0"/>
                    </a:p>
                  </a:txBody>
                  <a:tcPr>
                    <a:lnL>
                      <a:noFill/>
                    </a:lnL>
                    <a:lnR>
                      <a:noFill/>
                    </a:lnR>
                    <a:lnT>
                      <a:noFill/>
                    </a:lnT>
                    <a:lnB>
                      <a:no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Austin</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200</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5"/>
                  </a:ext>
                </a:extLst>
              </a:tr>
              <a:tr h="272470">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u="sng" dirty="0"/>
                        <a:t>t6</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15 Nov</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C</a:t>
                      </a:r>
                      <a:r>
                        <a:rPr lang="en-US" sz="1050" baseline="-25000" dirty="0"/>
                        <a:t>17</a:t>
                      </a:r>
                      <a:r>
                        <a:rPr lang="en-US" sz="1050" baseline="0" dirty="0"/>
                        <a:t>H</a:t>
                      </a:r>
                      <a:r>
                        <a:rPr lang="en-US" sz="1050" baseline="-25000" dirty="0"/>
                        <a:t>20</a:t>
                      </a:r>
                      <a:r>
                        <a:rPr lang="en-US" sz="1050" baseline="0" dirty="0"/>
                        <a:t>N</a:t>
                      </a:r>
                      <a:endParaRPr lang="en-US" sz="1050" dirty="0"/>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Dubai</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r>
                        <a:rPr lang="en-US" sz="1050" dirty="0"/>
                        <a:t>1</a:t>
                      </a:r>
                      <a:r>
                        <a:rPr lang="en-US" sz="1050" dirty="0">
                          <a:sym typeface="Wingdings"/>
                        </a:rPr>
                        <a:t>00</a:t>
                      </a:r>
                      <a:endParaRPr lang="en-US" sz="1050" dirty="0"/>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6"/>
                  </a:ext>
                </a:extLst>
              </a:tr>
            </a:tbl>
          </a:graphicData>
        </a:graphic>
      </p:graphicFrame>
      <p:sp>
        <p:nvSpPr>
          <p:cNvPr id="7" name="TextBox 6">
            <a:extLst>
              <a:ext uri="{FF2B5EF4-FFF2-40B4-BE49-F238E27FC236}">
                <a16:creationId xmlns:a16="http://schemas.microsoft.com/office/drawing/2014/main" id="{98FDC02B-EEE1-2F45-BA78-F6EB1EEF8067}"/>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6994637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data cleaning: problem</a:t>
            </a:r>
          </a:p>
        </p:txBody>
      </p:sp>
      <p:sp>
        <p:nvSpPr>
          <p:cNvPr id="8" name="Content Placeholder 2"/>
          <p:cNvSpPr txBox="1">
            <a:spLocks/>
          </p:cNvSpPr>
          <p:nvPr/>
        </p:nvSpPr>
        <p:spPr>
          <a:xfrm>
            <a:off x="257175" y="877184"/>
            <a:ext cx="8629650" cy="47637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400"/>
              </a:spcBef>
              <a:spcAft>
                <a:spcPts val="400"/>
              </a:spcAft>
              <a:buFont typeface="Arial" panose="020B0604020202020204" pitchFamily="34" charset="0"/>
              <a:buChar char="•"/>
              <a:defRPr sz="2800" b="0" i="0" kern="1200">
                <a:solidFill>
                  <a:schemeClr val="tx1"/>
                </a:solidFill>
                <a:latin typeface="Lato" charset="0"/>
                <a:ea typeface="Lato" charset="0"/>
                <a:cs typeface="Lato" charset="0"/>
              </a:defRPr>
            </a:lvl1pPr>
            <a:lvl2pPr marL="685800" indent="-228600" algn="l" defTabSz="914400" rtl="0" eaLnBrk="1" latinLnBrk="0" hangingPunct="1">
              <a:lnSpc>
                <a:spcPct val="90000"/>
              </a:lnSpc>
              <a:spcBef>
                <a:spcPts val="400"/>
              </a:spcBef>
              <a:spcAft>
                <a:spcPts val="400"/>
              </a:spcAft>
              <a:buFont typeface="Arial" panose="020B0604020202020204" pitchFamily="34" charset="0"/>
              <a:buChar char="•"/>
              <a:defRPr sz="2400" b="0" i="0" kern="1200">
                <a:solidFill>
                  <a:schemeClr val="tx1"/>
                </a:solidFill>
                <a:latin typeface="Lato" charset="0"/>
                <a:ea typeface="Lato" charset="0"/>
                <a:cs typeface="Lato" charset="0"/>
              </a:defRPr>
            </a:lvl2pPr>
            <a:lvl3pPr marL="1143000" indent="-228600" algn="l" defTabSz="914400" rtl="0" eaLnBrk="1" latinLnBrk="0" hangingPunct="1">
              <a:lnSpc>
                <a:spcPct val="90000"/>
              </a:lnSpc>
              <a:spcBef>
                <a:spcPts val="400"/>
              </a:spcBef>
              <a:spcAft>
                <a:spcPts val="400"/>
              </a:spcAft>
              <a:buFont typeface="Arial" panose="020B0604020202020204" pitchFamily="34" charset="0"/>
              <a:buChar char="•"/>
              <a:defRPr sz="2000" b="0" i="0" kern="1200">
                <a:solidFill>
                  <a:schemeClr val="tx1"/>
                </a:solidFill>
                <a:latin typeface="Lato" charset="0"/>
                <a:ea typeface="Lato" charset="0"/>
                <a:cs typeface="Lato" charset="0"/>
              </a:defRPr>
            </a:lvl3pPr>
            <a:lvl4pPr marL="1600200" indent="-228600" algn="l" defTabSz="914400" rtl="0" eaLnBrk="1" latinLnBrk="0" hangingPunct="1">
              <a:lnSpc>
                <a:spcPct val="90000"/>
              </a:lnSpc>
              <a:spcBef>
                <a:spcPts val="400"/>
              </a:spcBef>
              <a:spcAft>
                <a:spcPts val="400"/>
              </a:spcAft>
              <a:buFont typeface="Arial" panose="020B0604020202020204" pitchFamily="34" charset="0"/>
              <a:buChar char="•"/>
              <a:defRPr sz="1800" b="0" i="0" kern="1200">
                <a:solidFill>
                  <a:schemeClr val="tx1"/>
                </a:solidFill>
                <a:latin typeface="Lato" charset="0"/>
                <a:ea typeface="Lato" charset="0"/>
                <a:cs typeface="Lato" charset="0"/>
              </a:defRPr>
            </a:lvl4pPr>
            <a:lvl5pPr marL="2057400" indent="-228600" algn="l" defTabSz="914400" rtl="0" eaLnBrk="1" latinLnBrk="0" hangingPunct="1">
              <a:lnSpc>
                <a:spcPct val="90000"/>
              </a:lnSpc>
              <a:spcBef>
                <a:spcPts val="400"/>
              </a:spcBef>
              <a:spcAft>
                <a:spcPts val="400"/>
              </a:spcAft>
              <a:buFont typeface="Arial" panose="020B0604020202020204" pitchFamily="34" charset="0"/>
              <a:buChar char="•"/>
              <a:defRPr sz="1800" b="0" i="0" kern="1200">
                <a:solidFill>
                  <a:schemeClr val="tx1"/>
                </a:solidFill>
                <a:latin typeface="Lato" charset="0"/>
                <a:ea typeface="Lato" charset="0"/>
                <a:cs typeface="Lato"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4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Lato" charset="0"/>
                <a:ea typeface="Lato" charset="0"/>
                <a:cs typeface="Lato" charset="0"/>
              </a:rPr>
              <a:t>User validates rules, but has no capacity to validate all rules for each update.</a:t>
            </a:r>
          </a:p>
          <a:p>
            <a:pPr marL="228600" marR="0" lvl="0" indent="-228600" algn="l" defTabSz="914400" rtl="0" eaLnBrk="1" fontAlgn="auto" latinLnBrk="0" hangingPunct="1">
              <a:lnSpc>
                <a:spcPct val="90000"/>
              </a:lnSpc>
              <a:spcBef>
                <a:spcPts val="400"/>
              </a:spcBef>
              <a:spcAft>
                <a:spcPts val="4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C00000"/>
                </a:solidFill>
                <a:effectLst/>
                <a:uLnTx/>
                <a:uFillTx/>
                <a:latin typeface="Lato" charset="0"/>
                <a:ea typeface="Lato" charset="0"/>
                <a:cs typeface="Lato" charset="0"/>
              </a:rPr>
              <a:t>Budget Repair Problem:</a:t>
            </a:r>
            <a:r>
              <a:rPr kumimoji="0" lang="en-US" sz="2400" b="0" i="0" u="none" strike="noStrike" kern="1200" cap="none" spc="0" normalizeH="0" baseline="0" noProof="0" dirty="0">
                <a:ln>
                  <a:noFill/>
                </a:ln>
                <a:solidFill>
                  <a:srgbClr val="C00000"/>
                </a:solidFill>
                <a:effectLst/>
                <a:uLnTx/>
                <a:uFillTx/>
                <a:latin typeface="Lato" charset="0"/>
                <a:ea typeface="Lato" charset="0"/>
                <a:cs typeface="Lato" charset="0"/>
              </a:rPr>
              <a:t> </a:t>
            </a:r>
            <a:r>
              <a:rPr kumimoji="0" lang="en-US" sz="2400" b="0" i="0" u="none" strike="noStrike" kern="1200" cap="none" spc="0" normalizeH="0" baseline="0" noProof="0" dirty="0">
                <a:ln>
                  <a:noFill/>
                </a:ln>
                <a:solidFill>
                  <a:srgbClr val="000000"/>
                </a:solidFill>
                <a:effectLst/>
                <a:uLnTx/>
                <a:uFillTx/>
                <a:latin typeface="Lato" charset="0"/>
                <a:ea typeface="Lato" charset="0"/>
                <a:cs typeface="Lato" charset="0"/>
              </a:rPr>
              <a:t>Given a set 𝒬 of rules, a table T and a budget B, </a:t>
            </a:r>
            <a:r>
              <a:rPr kumimoji="0" lang="en-US" sz="2400" b="1" i="0" u="none" strike="noStrike" kern="1200" cap="none" spc="0" normalizeH="0" baseline="0" noProof="0" dirty="0">
                <a:ln>
                  <a:noFill/>
                </a:ln>
                <a:solidFill>
                  <a:srgbClr val="000000"/>
                </a:solidFill>
                <a:effectLst/>
                <a:uLnTx/>
                <a:uFillTx/>
                <a:latin typeface="Lato" charset="0"/>
                <a:ea typeface="Lato" charset="0"/>
                <a:cs typeface="Lato" charset="0"/>
              </a:rPr>
              <a:t>find B rules from 𝒬 to maximize the number of repairs over T</a:t>
            </a:r>
          </a:p>
          <a:p>
            <a:pPr marL="228600" marR="0" lvl="0" indent="-228600" algn="l" defTabSz="914400" rtl="0" eaLnBrk="1" fontAlgn="auto" latinLnBrk="0" hangingPunct="1">
              <a:lnSpc>
                <a:spcPct val="90000"/>
              </a:lnSpc>
              <a:spcBef>
                <a:spcPts val="400"/>
              </a:spcBef>
              <a:spcAft>
                <a:spcPts val="4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Lato" charset="0"/>
                <a:ea typeface="Lato" charset="0"/>
                <a:cs typeface="Lato" charset="0"/>
              </a:rPr>
              <a:t>Budget repair problem is an </a:t>
            </a:r>
            <a:r>
              <a:rPr kumimoji="0" lang="en-US" sz="2400" b="0" i="1" u="none" strike="noStrike" kern="1200" cap="none" spc="0" normalizeH="0" baseline="0" noProof="0" dirty="0">
                <a:ln>
                  <a:noFill/>
                </a:ln>
                <a:solidFill>
                  <a:srgbClr val="000000"/>
                </a:solidFill>
                <a:effectLst/>
                <a:uLnTx/>
                <a:uFillTx/>
                <a:latin typeface="Lato" charset="0"/>
                <a:ea typeface="Lato" charset="0"/>
                <a:cs typeface="Lato" charset="0"/>
              </a:rPr>
              <a:t>online problem</a:t>
            </a:r>
          </a:p>
          <a:p>
            <a:pPr marL="0" marR="0" lvl="0" indent="0" algn="l" defTabSz="914400" rtl="0" eaLnBrk="1" fontAlgn="auto" latinLnBrk="0" hangingPunct="1">
              <a:lnSpc>
                <a:spcPct val="90000"/>
              </a:lnSpc>
              <a:spcBef>
                <a:spcPts val="400"/>
              </a:spcBef>
              <a:spcAft>
                <a:spcPts val="40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0000"/>
              </a:solidFill>
              <a:effectLst/>
              <a:uLnTx/>
              <a:uFillTx/>
              <a:latin typeface="Lato" charset="0"/>
              <a:ea typeface="Lato" charset="0"/>
              <a:cs typeface="Lato" charset="0"/>
            </a:endParaRPr>
          </a:p>
          <a:p>
            <a:pPr marL="0" marR="0" lvl="0" indent="0" algn="l" defTabSz="914400" rtl="0" eaLnBrk="1" fontAlgn="auto" latinLnBrk="0" hangingPunct="1">
              <a:lnSpc>
                <a:spcPct val="90000"/>
              </a:lnSpc>
              <a:spcBef>
                <a:spcPts val="400"/>
              </a:spcBef>
              <a:spcAft>
                <a:spcPts val="4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Lato" charset="0"/>
                <a:ea typeface="Lato" charset="0"/>
                <a:cs typeface="Lato" charset="0"/>
              </a:rPr>
              <a:t>Corresponding </a:t>
            </a:r>
            <a:r>
              <a:rPr kumimoji="0" lang="en-US" sz="2400" b="0" i="1" u="none" strike="noStrike" kern="1200" cap="none" spc="0" normalizeH="0" baseline="0" noProof="0" dirty="0">
                <a:ln>
                  <a:noFill/>
                </a:ln>
                <a:solidFill>
                  <a:srgbClr val="000000"/>
                </a:solidFill>
                <a:effectLst/>
                <a:uLnTx/>
                <a:uFillTx/>
                <a:latin typeface="Lato" charset="0"/>
                <a:ea typeface="Lato" charset="0"/>
                <a:cs typeface="Lato" charset="0"/>
              </a:rPr>
              <a:t>offline problem</a:t>
            </a:r>
            <a:r>
              <a:rPr kumimoji="0" lang="en-US" sz="2400" b="0" i="0" u="none" strike="noStrike" kern="1200" cap="none" spc="0" normalizeH="0" baseline="0" noProof="0" dirty="0">
                <a:ln>
                  <a:noFill/>
                </a:ln>
                <a:solidFill>
                  <a:srgbClr val="000000"/>
                </a:solidFill>
                <a:effectLst/>
                <a:uLnTx/>
                <a:uFillTx/>
                <a:latin typeface="Lato" charset="0"/>
                <a:ea typeface="Lato" charset="0"/>
                <a:cs typeface="Lato" charset="0"/>
              </a:rPr>
              <a:t> is: given as input 𝒬 rules where validity of each rule is known, select B rules from 𝒬 to maximize the number of repairs over T. </a:t>
            </a:r>
            <a:r>
              <a:rPr kumimoji="0" lang="en-US" sz="2400" b="0" i="0" u="none" strike="noStrike" kern="1200" cap="none" spc="0" normalizeH="0" baseline="0" noProof="0" dirty="0">
                <a:ln>
                  <a:noFill/>
                </a:ln>
                <a:solidFill>
                  <a:srgbClr val="C00000"/>
                </a:solidFill>
                <a:effectLst/>
                <a:uLnTx/>
                <a:uFillTx/>
                <a:latin typeface="Lato" charset="0"/>
                <a:ea typeface="Lato" charset="0"/>
                <a:cs typeface="Lato" charset="0"/>
              </a:rPr>
              <a:t>(NP-Hard)</a:t>
            </a:r>
          </a:p>
          <a:p>
            <a:pPr marL="228600" marR="0" lvl="0" indent="-228600" algn="l" defTabSz="914400" rtl="0" eaLnBrk="1" fontAlgn="auto" latinLnBrk="0" hangingPunct="1">
              <a:lnSpc>
                <a:spcPct val="90000"/>
              </a:lnSpc>
              <a:spcBef>
                <a:spcPts val="400"/>
              </a:spcBef>
              <a:spcAft>
                <a:spcPts val="4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Lato" charset="0"/>
              <a:ea typeface="Lato" charset="0"/>
              <a:cs typeface="Lato" charset="0"/>
            </a:endParaRPr>
          </a:p>
        </p:txBody>
      </p:sp>
      <p:sp>
        <p:nvSpPr>
          <p:cNvPr id="4" name="TextBox 3">
            <a:extLst>
              <a:ext uri="{FF2B5EF4-FFF2-40B4-BE49-F238E27FC236}">
                <a16:creationId xmlns:a16="http://schemas.microsoft.com/office/drawing/2014/main" id="{2C477366-0DD8-C440-99DF-60D6213E2179}"/>
              </a:ext>
            </a:extLst>
          </p:cNvPr>
          <p:cNvSpPr txBox="1"/>
          <p:nvPr/>
        </p:nvSpPr>
        <p:spPr>
          <a:xfrm>
            <a:off x="2954866" y="4786098"/>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9474403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Rule lattice</a:t>
            </a:r>
          </a:p>
        </p:txBody>
      </p:sp>
      <p:sp>
        <p:nvSpPr>
          <p:cNvPr id="153" name="Rettangolo arrotondato 4"/>
          <p:cNvSpPr/>
          <p:nvPr/>
        </p:nvSpPr>
        <p:spPr>
          <a:xfrm>
            <a:off x="4422985" y="665951"/>
            <a:ext cx="802508" cy="406793"/>
          </a:xfrm>
          <a:prstGeom prst="roundRect">
            <a:avLst/>
          </a:prstGeom>
          <a:solidFill>
            <a:srgbClr val="003C73"/>
          </a:solidFill>
          <a:ln w="12700" cap="flat" cmpd="sng" algn="ctr">
            <a:solidFill>
              <a:srgbClr val="003C7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000" b="0" i="0" u="none" strike="noStrike" kern="0" cap="none" spc="0" normalizeH="0" baseline="0" noProof="0" dirty="0">
                <a:ln>
                  <a:noFill/>
                </a:ln>
                <a:solidFill>
                  <a:srgbClr val="FFFFFF"/>
                </a:solidFill>
                <a:effectLst/>
                <a:uLnTx/>
                <a:uFillTx/>
                <a:latin typeface="Century Gothic" panose="020B0502020202020204"/>
                <a:ea typeface=""/>
                <a:cs typeface=""/>
              </a:rPr>
              <a:t>DMLQ(1)</a:t>
            </a:r>
          </a:p>
        </p:txBody>
      </p:sp>
      <p:sp>
        <p:nvSpPr>
          <p:cNvPr id="154" name="Rettangolo arrotondato 19"/>
          <p:cNvSpPr/>
          <p:nvPr/>
        </p:nvSpPr>
        <p:spPr>
          <a:xfrm>
            <a:off x="3632977" y="1646888"/>
            <a:ext cx="802508" cy="406793"/>
          </a:xfrm>
          <a:prstGeom prst="roundRect">
            <a:avLst/>
          </a:prstGeom>
          <a:solidFill>
            <a:srgbClr val="003C73"/>
          </a:solidFill>
          <a:ln w="12700" cap="flat" cmpd="sng" algn="ctr">
            <a:solidFill>
              <a:srgbClr val="003C7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FFFFFF"/>
                </a:solidFill>
                <a:effectLst/>
                <a:uLnTx/>
                <a:uFillTx/>
                <a:latin typeface="Century Gothic" panose="020B0502020202020204"/>
                <a:ea typeface=""/>
                <a:cs typeface=""/>
              </a:rPr>
              <a:t>DMQ (1)</a:t>
            </a:r>
          </a:p>
        </p:txBody>
      </p:sp>
      <p:sp>
        <p:nvSpPr>
          <p:cNvPr id="155" name="Rettangolo arrotondato 20"/>
          <p:cNvSpPr/>
          <p:nvPr/>
        </p:nvSpPr>
        <p:spPr>
          <a:xfrm>
            <a:off x="2100462" y="1646888"/>
            <a:ext cx="802508" cy="406793"/>
          </a:xfrm>
          <a:prstGeom prst="roundRect">
            <a:avLst/>
          </a:prstGeom>
          <a:solidFill>
            <a:srgbClr val="003C73"/>
          </a:solidFill>
          <a:ln w="12700" cap="flat" cmpd="sng" algn="ctr">
            <a:solidFill>
              <a:srgbClr val="003C7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FFFFFF"/>
                </a:solidFill>
                <a:effectLst/>
                <a:uLnTx/>
                <a:uFillTx/>
                <a:latin typeface="Century Gothic" panose="020B0502020202020204"/>
                <a:ea typeface=""/>
                <a:cs typeface=""/>
              </a:rPr>
              <a:t>DML (1)</a:t>
            </a:r>
          </a:p>
        </p:txBody>
      </p:sp>
      <p:sp>
        <p:nvSpPr>
          <p:cNvPr id="156" name="Rettangolo arrotondato 21"/>
          <p:cNvSpPr/>
          <p:nvPr/>
        </p:nvSpPr>
        <p:spPr>
          <a:xfrm>
            <a:off x="7554265" y="2661494"/>
            <a:ext cx="802508" cy="406793"/>
          </a:xfrm>
          <a:prstGeom prst="roundRect">
            <a:avLst/>
          </a:prstGeom>
          <a:solidFill>
            <a:srgbClr val="003C73"/>
          </a:solidFill>
          <a:ln w="12700" cap="flat" cmpd="sng" algn="ctr">
            <a:solidFill>
              <a:srgbClr val="003C7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FFFFFF"/>
                </a:solidFill>
                <a:effectLst/>
                <a:uLnTx/>
                <a:uFillTx/>
                <a:latin typeface="Century Gothic" panose="020B0502020202020204"/>
                <a:ea typeface=""/>
                <a:cs typeface=""/>
              </a:rPr>
              <a:t>LQ (1)</a:t>
            </a:r>
          </a:p>
        </p:txBody>
      </p:sp>
      <p:sp>
        <p:nvSpPr>
          <p:cNvPr id="157" name="Rettangolo arrotondato 22"/>
          <p:cNvSpPr/>
          <p:nvPr/>
        </p:nvSpPr>
        <p:spPr>
          <a:xfrm>
            <a:off x="6242377" y="2661494"/>
            <a:ext cx="802508" cy="406793"/>
          </a:xfrm>
          <a:prstGeom prst="roundRect">
            <a:avLst/>
          </a:prstGeom>
          <a:solidFill>
            <a:srgbClr val="003C73"/>
          </a:solidFill>
          <a:ln w="12700" cap="flat" cmpd="sng" algn="ctr">
            <a:solidFill>
              <a:srgbClr val="003C7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FFFFFF"/>
                </a:solidFill>
                <a:effectLst/>
                <a:uLnTx/>
                <a:uFillTx/>
                <a:latin typeface="Century Gothic" panose="020B0502020202020204"/>
                <a:ea typeface=""/>
                <a:cs typeface=""/>
              </a:rPr>
              <a:t>MQ (1)</a:t>
            </a:r>
          </a:p>
        </p:txBody>
      </p:sp>
      <p:sp>
        <p:nvSpPr>
          <p:cNvPr id="158" name="Rettangolo arrotondato 23"/>
          <p:cNvSpPr/>
          <p:nvPr/>
        </p:nvSpPr>
        <p:spPr>
          <a:xfrm>
            <a:off x="4930490" y="2661494"/>
            <a:ext cx="802508" cy="406793"/>
          </a:xfrm>
          <a:prstGeom prst="roundRect">
            <a:avLst/>
          </a:prstGeom>
          <a:solidFill>
            <a:srgbClr val="003C73"/>
          </a:solidFill>
          <a:ln w="12700" cap="flat" cmpd="sng" algn="ctr">
            <a:solidFill>
              <a:srgbClr val="003C7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FFFFFF"/>
                </a:solidFill>
                <a:effectLst/>
                <a:uLnTx/>
                <a:uFillTx/>
                <a:latin typeface="Century Gothic" panose="020B0502020202020204"/>
                <a:ea typeface=""/>
                <a:cs typeface=""/>
              </a:rPr>
              <a:t>ML (2)</a:t>
            </a:r>
          </a:p>
        </p:txBody>
      </p:sp>
      <p:sp>
        <p:nvSpPr>
          <p:cNvPr id="159" name="Rettangolo arrotondato 24"/>
          <p:cNvSpPr/>
          <p:nvPr/>
        </p:nvSpPr>
        <p:spPr>
          <a:xfrm>
            <a:off x="3599227" y="2661494"/>
            <a:ext cx="802508" cy="406793"/>
          </a:xfrm>
          <a:prstGeom prst="roundRect">
            <a:avLst/>
          </a:prstGeom>
          <a:solidFill>
            <a:srgbClr val="003C73"/>
          </a:solidFill>
          <a:ln w="12700" cap="flat" cmpd="sng" algn="ctr">
            <a:solidFill>
              <a:srgbClr val="003C7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FFFFFF"/>
                </a:solidFill>
                <a:effectLst/>
                <a:uLnTx/>
                <a:uFillTx/>
                <a:latin typeface="Century Gothic" panose="020B0502020202020204"/>
                <a:ea typeface=""/>
                <a:cs typeface=""/>
              </a:rPr>
              <a:t>DQ (2)</a:t>
            </a:r>
          </a:p>
        </p:txBody>
      </p:sp>
      <p:sp>
        <p:nvSpPr>
          <p:cNvPr id="160" name="Rettangolo arrotondato 25"/>
          <p:cNvSpPr/>
          <p:nvPr/>
        </p:nvSpPr>
        <p:spPr>
          <a:xfrm>
            <a:off x="2267964" y="2661494"/>
            <a:ext cx="802508" cy="406793"/>
          </a:xfrm>
          <a:prstGeom prst="roundRect">
            <a:avLst/>
          </a:prstGeom>
          <a:solidFill>
            <a:srgbClr val="003C73"/>
          </a:solidFill>
          <a:ln w="12700" cap="flat" cmpd="sng" algn="ctr">
            <a:solidFill>
              <a:srgbClr val="003C7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FFFFFF"/>
                </a:solidFill>
                <a:effectLst/>
                <a:uLnTx/>
                <a:uFillTx/>
                <a:latin typeface="Century Gothic" panose="020B0502020202020204"/>
                <a:ea typeface=""/>
                <a:cs typeface=""/>
              </a:rPr>
              <a:t>DL (1)</a:t>
            </a:r>
          </a:p>
        </p:txBody>
      </p:sp>
      <p:sp>
        <p:nvSpPr>
          <p:cNvPr id="161" name="Rettangolo arrotondato 26"/>
          <p:cNvSpPr/>
          <p:nvPr/>
        </p:nvSpPr>
        <p:spPr>
          <a:xfrm>
            <a:off x="1073577" y="2661494"/>
            <a:ext cx="802508" cy="406793"/>
          </a:xfrm>
          <a:prstGeom prst="roundRect">
            <a:avLst/>
          </a:prstGeom>
          <a:solidFill>
            <a:srgbClr val="003C73"/>
          </a:solidFill>
          <a:ln w="12700" cap="flat" cmpd="sng" algn="ctr">
            <a:solidFill>
              <a:srgbClr val="003C7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FFFFFF"/>
                </a:solidFill>
                <a:effectLst/>
                <a:uLnTx/>
                <a:uFillTx/>
                <a:latin typeface="Century Gothic" panose="020B0502020202020204"/>
                <a:ea typeface=""/>
                <a:cs typeface=""/>
              </a:rPr>
              <a:t>DM (1)</a:t>
            </a:r>
          </a:p>
        </p:txBody>
      </p:sp>
      <p:sp>
        <p:nvSpPr>
          <p:cNvPr id="162" name="Rettangolo arrotondato 27"/>
          <p:cNvSpPr/>
          <p:nvPr/>
        </p:nvSpPr>
        <p:spPr>
          <a:xfrm>
            <a:off x="5165492" y="1646888"/>
            <a:ext cx="802508" cy="406793"/>
          </a:xfrm>
          <a:prstGeom prst="roundRect">
            <a:avLst/>
          </a:prstGeom>
          <a:solidFill>
            <a:srgbClr val="003C73"/>
          </a:solidFill>
          <a:ln w="12700" cap="flat" cmpd="sng" algn="ctr">
            <a:solidFill>
              <a:srgbClr val="003C7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FFFFFF"/>
                </a:solidFill>
                <a:effectLst/>
                <a:uLnTx/>
                <a:uFillTx/>
                <a:latin typeface="Century Gothic" panose="020B0502020202020204"/>
                <a:ea typeface=""/>
                <a:cs typeface=""/>
              </a:rPr>
              <a:t>DLQ (1)</a:t>
            </a:r>
          </a:p>
        </p:txBody>
      </p:sp>
      <p:sp>
        <p:nvSpPr>
          <p:cNvPr id="163" name="Rettangolo arrotondato 28"/>
          <p:cNvSpPr/>
          <p:nvPr/>
        </p:nvSpPr>
        <p:spPr>
          <a:xfrm>
            <a:off x="6698007" y="1646888"/>
            <a:ext cx="802508" cy="406793"/>
          </a:xfrm>
          <a:prstGeom prst="roundRect">
            <a:avLst/>
          </a:prstGeom>
          <a:solidFill>
            <a:srgbClr val="003C73"/>
          </a:solidFill>
          <a:ln w="12700" cap="flat" cmpd="sng" algn="ctr">
            <a:solidFill>
              <a:srgbClr val="003C7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FFFFFF"/>
                </a:solidFill>
                <a:effectLst/>
                <a:uLnTx/>
                <a:uFillTx/>
                <a:latin typeface="Century Gothic" panose="020B0502020202020204"/>
                <a:ea typeface=""/>
                <a:cs typeface=""/>
              </a:rPr>
              <a:t>MLQ (1)</a:t>
            </a:r>
          </a:p>
        </p:txBody>
      </p:sp>
      <p:sp>
        <p:nvSpPr>
          <p:cNvPr id="164" name="Rettangolo arrotondato 29"/>
          <p:cNvSpPr/>
          <p:nvPr/>
        </p:nvSpPr>
        <p:spPr>
          <a:xfrm>
            <a:off x="3668972" y="3444290"/>
            <a:ext cx="802508" cy="406793"/>
          </a:xfrm>
          <a:prstGeom prst="roundRect">
            <a:avLst/>
          </a:prstGeom>
          <a:solidFill>
            <a:srgbClr val="003C73"/>
          </a:solidFill>
          <a:ln w="12700" cap="flat" cmpd="sng" algn="ctr">
            <a:solidFill>
              <a:srgbClr val="003C7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FFFFFF"/>
                </a:solidFill>
                <a:effectLst/>
                <a:uLnTx/>
                <a:uFillTx/>
                <a:latin typeface="Century Gothic" panose="020B0502020202020204"/>
                <a:ea typeface=""/>
                <a:cs typeface=""/>
              </a:rPr>
              <a:t>M (3)</a:t>
            </a:r>
          </a:p>
        </p:txBody>
      </p:sp>
      <p:sp>
        <p:nvSpPr>
          <p:cNvPr id="165" name="Rettangolo arrotondato 30"/>
          <p:cNvSpPr/>
          <p:nvPr/>
        </p:nvSpPr>
        <p:spPr>
          <a:xfrm>
            <a:off x="2136457" y="3444290"/>
            <a:ext cx="802508" cy="406793"/>
          </a:xfrm>
          <a:prstGeom prst="roundRect">
            <a:avLst/>
          </a:prstGeom>
          <a:solidFill>
            <a:srgbClr val="003C73"/>
          </a:solidFill>
          <a:ln w="12700" cap="flat" cmpd="sng" algn="ctr">
            <a:solidFill>
              <a:srgbClr val="003C7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FFFFFF"/>
                </a:solidFill>
                <a:effectLst/>
                <a:uLnTx/>
                <a:uFillTx/>
                <a:latin typeface="Century Gothic" panose="020B0502020202020204"/>
                <a:ea typeface=""/>
                <a:cs typeface=""/>
              </a:rPr>
              <a:t>D (3)</a:t>
            </a:r>
          </a:p>
        </p:txBody>
      </p:sp>
      <p:sp>
        <p:nvSpPr>
          <p:cNvPr id="166" name="Rettangolo arrotondato 31"/>
          <p:cNvSpPr/>
          <p:nvPr/>
        </p:nvSpPr>
        <p:spPr>
          <a:xfrm>
            <a:off x="5201487" y="3444290"/>
            <a:ext cx="802508" cy="406793"/>
          </a:xfrm>
          <a:prstGeom prst="roundRect">
            <a:avLst/>
          </a:prstGeom>
          <a:solidFill>
            <a:srgbClr val="003C73"/>
          </a:solidFill>
          <a:ln w="12700" cap="flat" cmpd="sng" algn="ctr">
            <a:solidFill>
              <a:srgbClr val="003C7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FFFFFF"/>
                </a:solidFill>
                <a:effectLst/>
                <a:uLnTx/>
                <a:uFillTx/>
                <a:latin typeface="Century Gothic" panose="020B0502020202020204"/>
                <a:ea typeface=""/>
                <a:cs typeface=""/>
              </a:rPr>
              <a:t>L (3)</a:t>
            </a:r>
          </a:p>
        </p:txBody>
      </p:sp>
      <p:sp>
        <p:nvSpPr>
          <p:cNvPr id="167" name="Rettangolo arrotondato 32"/>
          <p:cNvSpPr/>
          <p:nvPr/>
        </p:nvSpPr>
        <p:spPr>
          <a:xfrm>
            <a:off x="6734002" y="3444290"/>
            <a:ext cx="802508" cy="406793"/>
          </a:xfrm>
          <a:prstGeom prst="roundRect">
            <a:avLst/>
          </a:prstGeom>
          <a:solidFill>
            <a:srgbClr val="003C73"/>
          </a:solidFill>
          <a:ln w="12700" cap="flat" cmpd="sng" algn="ctr">
            <a:solidFill>
              <a:srgbClr val="003C7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err="1">
                <a:ln>
                  <a:noFill/>
                </a:ln>
                <a:solidFill>
                  <a:srgbClr val="FFFFFF"/>
                </a:solidFill>
                <a:effectLst/>
                <a:uLnTx/>
                <a:uFillTx/>
                <a:latin typeface="Century Gothic" panose="020B0502020202020204"/>
                <a:ea typeface=""/>
                <a:cs typeface=""/>
              </a:rPr>
              <a:t>Q</a:t>
            </a:r>
            <a:r>
              <a:rPr kumimoji="0" lang="it-IT" sz="1100" b="0" i="0" u="none" strike="noStrike" kern="0" cap="none" spc="0" normalizeH="0" baseline="0" noProof="0" dirty="0">
                <a:ln>
                  <a:noFill/>
                </a:ln>
                <a:solidFill>
                  <a:srgbClr val="FFFFFF"/>
                </a:solidFill>
                <a:effectLst/>
                <a:uLnTx/>
                <a:uFillTx/>
                <a:latin typeface="Century Gothic" panose="020B0502020202020204"/>
                <a:ea typeface=""/>
                <a:cs typeface=""/>
              </a:rPr>
              <a:t> (2)</a:t>
            </a:r>
          </a:p>
        </p:txBody>
      </p:sp>
      <p:sp>
        <p:nvSpPr>
          <p:cNvPr id="168" name="Rettangolo arrotondato 33"/>
          <p:cNvSpPr/>
          <p:nvPr/>
        </p:nvSpPr>
        <p:spPr>
          <a:xfrm>
            <a:off x="4356663" y="4294471"/>
            <a:ext cx="802508" cy="406793"/>
          </a:xfrm>
          <a:prstGeom prst="roundRect">
            <a:avLst/>
          </a:prstGeom>
          <a:solidFill>
            <a:srgbClr val="003C73"/>
          </a:solidFill>
          <a:ln w="12700" cap="flat" cmpd="sng" algn="ctr">
            <a:solidFill>
              <a:srgbClr val="003C7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solidFill>
                  <a:srgbClr val="FFFFFF"/>
                </a:solidFill>
                <a:effectLst/>
                <a:uLnTx/>
                <a:uFillTx/>
                <a:latin typeface="Century Gothic" panose="020B0502020202020204"/>
                <a:ea typeface=""/>
                <a:cs typeface=""/>
              </a:rPr>
              <a:t>∅ (6)</a:t>
            </a:r>
            <a:endParaRPr kumimoji="0" lang="it-IT" sz="1100" b="0" i="0" u="none" strike="noStrike" kern="0" cap="none" spc="0" normalizeH="0" baseline="30000" noProof="0" dirty="0">
              <a:ln>
                <a:noFill/>
              </a:ln>
              <a:solidFill>
                <a:srgbClr val="FFFFFF"/>
              </a:solidFill>
              <a:effectLst/>
              <a:uLnTx/>
              <a:uFillTx/>
              <a:latin typeface="Century Gothic" panose="020B0502020202020204"/>
              <a:ea typeface=""/>
              <a:cs typeface=""/>
            </a:endParaRPr>
          </a:p>
        </p:txBody>
      </p:sp>
      <p:sp>
        <p:nvSpPr>
          <p:cNvPr id="169" name="CasellaDiTesto 34"/>
          <p:cNvSpPr txBox="1"/>
          <p:nvPr/>
        </p:nvSpPr>
        <p:spPr>
          <a:xfrm>
            <a:off x="2086456" y="3819278"/>
            <a:ext cx="912509" cy="276999"/>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000000"/>
                </a:solidFill>
                <a:effectLst/>
                <a:uLnTx/>
                <a:uFillTx/>
                <a:latin typeface="Lato" charset="0"/>
                <a:ea typeface="Lato" charset="0"/>
                <a:cs typeface="Lato" charset="0"/>
              </a:rPr>
              <a:t>12 </a:t>
            </a:r>
            <a:r>
              <a:rPr kumimoji="0" lang="it-IT" sz="1200" b="1" i="0" u="none" strike="noStrike" kern="0" cap="none" spc="0" normalizeH="0" baseline="0" noProof="0" dirty="0" err="1">
                <a:ln>
                  <a:noFill/>
                </a:ln>
                <a:solidFill>
                  <a:srgbClr val="000000"/>
                </a:solidFill>
                <a:effectLst/>
                <a:uLnTx/>
                <a:uFillTx/>
                <a:latin typeface="Lato" charset="0"/>
                <a:ea typeface="Lato" charset="0"/>
                <a:cs typeface="Lato" charset="0"/>
              </a:rPr>
              <a:t>Nov</a:t>
            </a:r>
            <a:endParaRPr kumimoji="0" lang="it-IT" sz="1200" b="1" i="0" u="none" strike="noStrike" kern="0" cap="none" spc="0" normalizeH="0" baseline="0" noProof="0" dirty="0">
              <a:ln>
                <a:noFill/>
              </a:ln>
              <a:solidFill>
                <a:srgbClr val="000000"/>
              </a:solidFill>
              <a:effectLst/>
              <a:uLnTx/>
              <a:uFillTx/>
              <a:latin typeface="Lato" charset="0"/>
              <a:ea typeface="Lato" charset="0"/>
              <a:cs typeface="Lato" charset="0"/>
            </a:endParaRPr>
          </a:p>
        </p:txBody>
      </p:sp>
      <p:cxnSp>
        <p:nvCxnSpPr>
          <p:cNvPr id="170" name="Connettore 2 39"/>
          <p:cNvCxnSpPr/>
          <p:nvPr/>
        </p:nvCxnSpPr>
        <p:spPr>
          <a:xfrm flipH="1">
            <a:off x="2501716" y="1072744"/>
            <a:ext cx="2322523" cy="574144"/>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71" name="Connettore 2 40"/>
          <p:cNvCxnSpPr/>
          <p:nvPr/>
        </p:nvCxnSpPr>
        <p:spPr>
          <a:xfrm flipH="1">
            <a:off x="4034231" y="1083986"/>
            <a:ext cx="790008" cy="562902"/>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72" name="Connettore 2 43"/>
          <p:cNvCxnSpPr/>
          <p:nvPr/>
        </p:nvCxnSpPr>
        <p:spPr>
          <a:xfrm>
            <a:off x="4824239" y="1072744"/>
            <a:ext cx="742507" cy="574144"/>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73" name="Connettore 2 46"/>
          <p:cNvCxnSpPr/>
          <p:nvPr/>
        </p:nvCxnSpPr>
        <p:spPr>
          <a:xfrm>
            <a:off x="4836739" y="1072744"/>
            <a:ext cx="2250022" cy="574144"/>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74" name="Connettore 2 49"/>
          <p:cNvCxnSpPr/>
          <p:nvPr/>
        </p:nvCxnSpPr>
        <p:spPr>
          <a:xfrm flipH="1">
            <a:off x="1474831" y="2050290"/>
            <a:ext cx="1014385" cy="611204"/>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75" name="Connettore 2 52"/>
          <p:cNvCxnSpPr/>
          <p:nvPr/>
        </p:nvCxnSpPr>
        <p:spPr>
          <a:xfrm>
            <a:off x="2489216" y="2050290"/>
            <a:ext cx="180002" cy="611204"/>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76" name="Connettore 2 55"/>
          <p:cNvCxnSpPr/>
          <p:nvPr/>
        </p:nvCxnSpPr>
        <p:spPr>
          <a:xfrm>
            <a:off x="2501716" y="2053680"/>
            <a:ext cx="2830028" cy="607814"/>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77" name="Connettore 2 58"/>
          <p:cNvCxnSpPr/>
          <p:nvPr/>
        </p:nvCxnSpPr>
        <p:spPr>
          <a:xfrm flipH="1">
            <a:off x="1474831" y="2053680"/>
            <a:ext cx="2559400" cy="607814"/>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78" name="Connettore 2 61"/>
          <p:cNvCxnSpPr/>
          <p:nvPr/>
        </p:nvCxnSpPr>
        <p:spPr>
          <a:xfrm>
            <a:off x="4019856" y="2057070"/>
            <a:ext cx="2623776" cy="604424"/>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79" name="Connettore 2 64"/>
          <p:cNvCxnSpPr/>
          <p:nvPr/>
        </p:nvCxnSpPr>
        <p:spPr>
          <a:xfrm flipH="1">
            <a:off x="4000481" y="2040072"/>
            <a:ext cx="19375" cy="621422"/>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80" name="Connettore 2 66"/>
          <p:cNvCxnSpPr/>
          <p:nvPr/>
        </p:nvCxnSpPr>
        <p:spPr>
          <a:xfrm flipH="1">
            <a:off x="2669218" y="2053680"/>
            <a:ext cx="2897528" cy="607814"/>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81" name="Connettore 2 69"/>
          <p:cNvCxnSpPr/>
          <p:nvPr/>
        </p:nvCxnSpPr>
        <p:spPr>
          <a:xfrm flipH="1">
            <a:off x="4000481" y="2053680"/>
            <a:ext cx="1566265" cy="607814"/>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82" name="Connettore 2 72"/>
          <p:cNvCxnSpPr/>
          <p:nvPr/>
        </p:nvCxnSpPr>
        <p:spPr>
          <a:xfrm>
            <a:off x="5566746" y="2053680"/>
            <a:ext cx="2388773" cy="607814"/>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83" name="Connettore 2 75"/>
          <p:cNvCxnSpPr/>
          <p:nvPr/>
        </p:nvCxnSpPr>
        <p:spPr>
          <a:xfrm flipH="1">
            <a:off x="5331744" y="2053680"/>
            <a:ext cx="1767517" cy="607814"/>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84" name="Connettore 2 78"/>
          <p:cNvCxnSpPr/>
          <p:nvPr/>
        </p:nvCxnSpPr>
        <p:spPr>
          <a:xfrm flipH="1">
            <a:off x="6643631" y="2053680"/>
            <a:ext cx="455629" cy="607814"/>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85" name="Connettore 2 81"/>
          <p:cNvCxnSpPr/>
          <p:nvPr/>
        </p:nvCxnSpPr>
        <p:spPr>
          <a:xfrm>
            <a:off x="7099261" y="2053680"/>
            <a:ext cx="856258" cy="607814"/>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86" name="Connettore 2 84"/>
          <p:cNvCxnSpPr>
            <a:stCxn id="161" idx="2"/>
            <a:endCxn id="165" idx="0"/>
          </p:cNvCxnSpPr>
          <p:nvPr/>
        </p:nvCxnSpPr>
        <p:spPr>
          <a:xfrm>
            <a:off x="1474831" y="3068287"/>
            <a:ext cx="1062880" cy="376003"/>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87" name="Connettore 2 87"/>
          <p:cNvCxnSpPr>
            <a:stCxn id="161" idx="2"/>
            <a:endCxn id="164" idx="0"/>
          </p:cNvCxnSpPr>
          <p:nvPr/>
        </p:nvCxnSpPr>
        <p:spPr>
          <a:xfrm>
            <a:off x="1474831" y="3068287"/>
            <a:ext cx="2595395" cy="376003"/>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88" name="Connettore 2 90"/>
          <p:cNvCxnSpPr>
            <a:stCxn id="160" idx="2"/>
            <a:endCxn id="165" idx="0"/>
          </p:cNvCxnSpPr>
          <p:nvPr/>
        </p:nvCxnSpPr>
        <p:spPr>
          <a:xfrm flipH="1">
            <a:off x="2537711" y="3068287"/>
            <a:ext cx="131507" cy="376003"/>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89" name="Connettore 2 93"/>
          <p:cNvCxnSpPr>
            <a:stCxn id="160" idx="2"/>
            <a:endCxn id="166" idx="0"/>
          </p:cNvCxnSpPr>
          <p:nvPr/>
        </p:nvCxnSpPr>
        <p:spPr>
          <a:xfrm>
            <a:off x="2669218" y="3068287"/>
            <a:ext cx="2933523" cy="376003"/>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90" name="Connettore 2 96"/>
          <p:cNvCxnSpPr>
            <a:stCxn id="159" idx="2"/>
            <a:endCxn id="165" idx="0"/>
          </p:cNvCxnSpPr>
          <p:nvPr/>
        </p:nvCxnSpPr>
        <p:spPr>
          <a:xfrm flipH="1">
            <a:off x="2537711" y="3068287"/>
            <a:ext cx="1462770" cy="376003"/>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91" name="Connettore 2 99"/>
          <p:cNvCxnSpPr>
            <a:stCxn id="159" idx="2"/>
            <a:endCxn id="167" idx="0"/>
          </p:cNvCxnSpPr>
          <p:nvPr/>
        </p:nvCxnSpPr>
        <p:spPr>
          <a:xfrm>
            <a:off x="4000481" y="3068287"/>
            <a:ext cx="3134775" cy="376003"/>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92" name="Connettore 2 102"/>
          <p:cNvCxnSpPr>
            <a:stCxn id="158" idx="2"/>
            <a:endCxn id="164" idx="0"/>
          </p:cNvCxnSpPr>
          <p:nvPr/>
        </p:nvCxnSpPr>
        <p:spPr>
          <a:xfrm flipH="1">
            <a:off x="4070226" y="3068287"/>
            <a:ext cx="1261518" cy="376003"/>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93" name="Connettore 2 105"/>
          <p:cNvCxnSpPr>
            <a:stCxn id="158" idx="2"/>
            <a:endCxn id="166" idx="0"/>
          </p:cNvCxnSpPr>
          <p:nvPr/>
        </p:nvCxnSpPr>
        <p:spPr>
          <a:xfrm>
            <a:off x="5331744" y="3068287"/>
            <a:ext cx="270997" cy="376003"/>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94" name="Connettore 2 108"/>
          <p:cNvCxnSpPr>
            <a:stCxn id="157" idx="2"/>
            <a:endCxn id="167" idx="0"/>
          </p:cNvCxnSpPr>
          <p:nvPr/>
        </p:nvCxnSpPr>
        <p:spPr>
          <a:xfrm>
            <a:off x="6643631" y="3068287"/>
            <a:ext cx="491625" cy="376003"/>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95" name="Connettore 2 111"/>
          <p:cNvCxnSpPr>
            <a:stCxn id="157" idx="2"/>
            <a:endCxn id="164" idx="0"/>
          </p:cNvCxnSpPr>
          <p:nvPr/>
        </p:nvCxnSpPr>
        <p:spPr>
          <a:xfrm flipH="1">
            <a:off x="4070226" y="3068287"/>
            <a:ext cx="2573405" cy="376003"/>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96" name="Connettore 2 114"/>
          <p:cNvCxnSpPr>
            <a:stCxn id="156" idx="2"/>
            <a:endCxn id="166" idx="0"/>
          </p:cNvCxnSpPr>
          <p:nvPr/>
        </p:nvCxnSpPr>
        <p:spPr>
          <a:xfrm flipH="1">
            <a:off x="5602741" y="3068287"/>
            <a:ext cx="2352778" cy="376003"/>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97" name="Connettore 2 117"/>
          <p:cNvCxnSpPr>
            <a:stCxn id="156" idx="2"/>
            <a:endCxn id="167" idx="0"/>
          </p:cNvCxnSpPr>
          <p:nvPr/>
        </p:nvCxnSpPr>
        <p:spPr>
          <a:xfrm flipH="1">
            <a:off x="7135256" y="3068287"/>
            <a:ext cx="820263" cy="376003"/>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98" name="Connettore 2 120"/>
          <p:cNvCxnSpPr>
            <a:stCxn id="165" idx="2"/>
            <a:endCxn id="168" idx="0"/>
          </p:cNvCxnSpPr>
          <p:nvPr/>
        </p:nvCxnSpPr>
        <p:spPr>
          <a:xfrm>
            <a:off x="2537711" y="3851083"/>
            <a:ext cx="2220206" cy="443388"/>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199" name="Connettore 2 123"/>
          <p:cNvCxnSpPr>
            <a:stCxn id="164" idx="2"/>
            <a:endCxn id="168" idx="0"/>
          </p:cNvCxnSpPr>
          <p:nvPr/>
        </p:nvCxnSpPr>
        <p:spPr>
          <a:xfrm>
            <a:off x="4070226" y="3851083"/>
            <a:ext cx="687691" cy="443388"/>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200" name="Connettore 2 126"/>
          <p:cNvCxnSpPr>
            <a:stCxn id="166" idx="2"/>
            <a:endCxn id="168" idx="0"/>
          </p:cNvCxnSpPr>
          <p:nvPr/>
        </p:nvCxnSpPr>
        <p:spPr>
          <a:xfrm flipH="1">
            <a:off x="4757917" y="3851083"/>
            <a:ext cx="844824" cy="443388"/>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cxnSp>
        <p:nvCxnSpPr>
          <p:cNvPr id="201" name="Connettore 2 129"/>
          <p:cNvCxnSpPr>
            <a:stCxn id="167" idx="2"/>
            <a:endCxn id="168" idx="0"/>
          </p:cNvCxnSpPr>
          <p:nvPr/>
        </p:nvCxnSpPr>
        <p:spPr>
          <a:xfrm flipH="1">
            <a:off x="4757917" y="3851083"/>
            <a:ext cx="2377339" cy="443388"/>
          </a:xfrm>
          <a:prstGeom prst="straightConnector1">
            <a:avLst/>
          </a:prstGeom>
          <a:solidFill>
            <a:srgbClr val="003C73"/>
          </a:solidFill>
          <a:ln w="12700" cap="flat" cmpd="sng" algn="ctr">
            <a:solidFill>
              <a:srgbClr val="003C73">
                <a:shade val="50000"/>
              </a:srgbClr>
            </a:solidFill>
            <a:prstDash val="solid"/>
            <a:miter lim="800000"/>
            <a:tailEnd type="triangle"/>
          </a:ln>
          <a:effectLst/>
        </p:spPr>
      </p:cxnSp>
      <p:sp>
        <p:nvSpPr>
          <p:cNvPr id="202" name="CasellaDiTesto 35"/>
          <p:cNvSpPr txBox="1"/>
          <p:nvPr/>
        </p:nvSpPr>
        <p:spPr>
          <a:xfrm>
            <a:off x="3417094" y="3829757"/>
            <a:ext cx="912509" cy="276999"/>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err="1">
                <a:ln>
                  <a:noFill/>
                </a:ln>
                <a:solidFill>
                  <a:srgbClr val="000000"/>
                </a:solidFill>
                <a:effectLst/>
                <a:uLnTx/>
                <a:uFillTx/>
                <a:latin typeface="Lato" charset="0"/>
                <a:ea typeface="Lato" charset="0"/>
                <a:cs typeface="Lato" charset="0"/>
              </a:rPr>
              <a:t>statin</a:t>
            </a:r>
            <a:endParaRPr kumimoji="0" lang="it-IT" sz="1200" b="1" i="0" u="none" strike="noStrike" kern="0" cap="none" spc="0" normalizeH="0" baseline="0" noProof="0" dirty="0">
              <a:ln>
                <a:noFill/>
              </a:ln>
              <a:solidFill>
                <a:srgbClr val="000000"/>
              </a:solidFill>
              <a:effectLst/>
              <a:uLnTx/>
              <a:uFillTx/>
              <a:latin typeface="Lato" charset="0"/>
              <a:ea typeface="Lato" charset="0"/>
              <a:cs typeface="Lato" charset="0"/>
            </a:endParaRPr>
          </a:p>
        </p:txBody>
      </p:sp>
      <p:sp>
        <p:nvSpPr>
          <p:cNvPr id="203" name="CasellaDiTesto 36"/>
          <p:cNvSpPr txBox="1"/>
          <p:nvPr/>
        </p:nvSpPr>
        <p:spPr>
          <a:xfrm>
            <a:off x="5372504" y="3797887"/>
            <a:ext cx="912509" cy="276999"/>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000000"/>
                </a:solidFill>
                <a:effectLst/>
                <a:uLnTx/>
                <a:uFillTx/>
                <a:latin typeface="Lato" charset="0"/>
                <a:ea typeface="Lato" charset="0"/>
                <a:cs typeface="Lato" charset="0"/>
              </a:rPr>
              <a:t>Austin</a:t>
            </a:r>
          </a:p>
        </p:txBody>
      </p:sp>
      <p:sp>
        <p:nvSpPr>
          <p:cNvPr id="204" name="CasellaDiTesto 37"/>
          <p:cNvSpPr txBox="1"/>
          <p:nvPr/>
        </p:nvSpPr>
        <p:spPr>
          <a:xfrm>
            <a:off x="6679001" y="3834481"/>
            <a:ext cx="912509" cy="276999"/>
          </a:xfrm>
          <a:prstGeom prst="rect">
            <a:avLst/>
          </a:prstGeom>
          <a:noFill/>
          <a:ln w="12700" cap="flat" cmpd="sng" algn="ctr">
            <a:no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000000"/>
                </a:solidFill>
                <a:effectLst/>
                <a:uLnTx/>
                <a:uFillTx/>
                <a:latin typeface="Lato" charset="0"/>
                <a:ea typeface="Lato" charset="0"/>
                <a:cs typeface="Lato" charset="0"/>
              </a:rPr>
              <a:t>100</a:t>
            </a:r>
          </a:p>
        </p:txBody>
      </p:sp>
      <p:graphicFrame>
        <p:nvGraphicFramePr>
          <p:cNvPr id="205" name="Tabella 57"/>
          <p:cNvGraphicFramePr>
            <a:graphicFrameLocks noGrp="1"/>
          </p:cNvGraphicFramePr>
          <p:nvPr/>
        </p:nvGraphicFramePr>
        <p:xfrm>
          <a:off x="5372504" y="13327"/>
          <a:ext cx="3771497" cy="688754"/>
        </p:xfrm>
        <a:graphic>
          <a:graphicData uri="http://schemas.openxmlformats.org/drawingml/2006/table">
            <a:tbl>
              <a:tblPr firstRow="1" bandRow="1"/>
              <a:tblGrid>
                <a:gridCol w="352435">
                  <a:extLst>
                    <a:ext uri="{9D8B030D-6E8A-4147-A177-3AD203B41FA5}">
                      <a16:colId xmlns:a16="http://schemas.microsoft.com/office/drawing/2014/main" val="20000"/>
                    </a:ext>
                  </a:extLst>
                </a:gridCol>
                <a:gridCol w="477078">
                  <a:extLst>
                    <a:ext uri="{9D8B030D-6E8A-4147-A177-3AD203B41FA5}">
                      <a16:colId xmlns:a16="http://schemas.microsoft.com/office/drawing/2014/main" val="20001"/>
                    </a:ext>
                  </a:extLst>
                </a:gridCol>
                <a:gridCol w="1113183">
                  <a:extLst>
                    <a:ext uri="{9D8B030D-6E8A-4147-A177-3AD203B41FA5}">
                      <a16:colId xmlns:a16="http://schemas.microsoft.com/office/drawing/2014/main" val="20002"/>
                    </a:ext>
                  </a:extLst>
                </a:gridCol>
                <a:gridCol w="946707">
                  <a:extLst>
                    <a:ext uri="{9D8B030D-6E8A-4147-A177-3AD203B41FA5}">
                      <a16:colId xmlns:a16="http://schemas.microsoft.com/office/drawing/2014/main" val="20003"/>
                    </a:ext>
                  </a:extLst>
                </a:gridCol>
                <a:gridCol w="882094">
                  <a:extLst>
                    <a:ext uri="{9D8B030D-6E8A-4147-A177-3AD203B41FA5}">
                      <a16:colId xmlns:a16="http://schemas.microsoft.com/office/drawing/2014/main" val="20004"/>
                    </a:ext>
                  </a:extLst>
                </a:gridCol>
              </a:tblGrid>
              <a:tr h="292514">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pPr algn="l"/>
                      <a:r>
                        <a:rPr lang="en-US" sz="1000" i="1" u="sng" dirty="0" err="1"/>
                        <a:t>tid</a:t>
                      </a:r>
                      <a:endParaRPr lang="en-US" sz="1000" i="1" u="sng" dirty="0"/>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pPr algn="l"/>
                      <a:r>
                        <a:rPr lang="en-US" sz="1000" dirty="0"/>
                        <a:t>Date</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pPr algn="l"/>
                      <a:r>
                        <a:rPr lang="en-US" sz="1000" dirty="0"/>
                        <a:t>Molecule</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pPr algn="l"/>
                      <a:r>
                        <a:rPr lang="en-US" sz="1000" dirty="0"/>
                        <a:t>Laboratory</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tc>
                  <a:txBody>
                    <a:bodyPr/>
                    <a:lstStyle>
                      <a:lvl1pPr marL="0" algn="l" defTabSz="914400" rtl="0" eaLnBrk="1" latinLnBrk="0" hangingPunct="1">
                        <a:defRPr sz="1800" b="1" kern="1200">
                          <a:solidFill>
                            <a:schemeClr val="lt1"/>
                          </a:solidFill>
                          <a:latin typeface="Century Gothic" panose="020B0502020202020204"/>
                          <a:ea typeface=""/>
                          <a:cs typeface=""/>
                        </a:defRPr>
                      </a:lvl1pPr>
                      <a:lvl2pPr marL="457200" algn="l" defTabSz="914400" rtl="0" eaLnBrk="1" latinLnBrk="0" hangingPunct="1">
                        <a:defRPr sz="1800" b="1" kern="1200">
                          <a:solidFill>
                            <a:schemeClr val="lt1"/>
                          </a:solidFill>
                          <a:latin typeface="Century Gothic" panose="020B0502020202020204"/>
                          <a:ea typeface=""/>
                          <a:cs typeface=""/>
                        </a:defRPr>
                      </a:lvl2pPr>
                      <a:lvl3pPr marL="914400" algn="l" defTabSz="914400" rtl="0" eaLnBrk="1" latinLnBrk="0" hangingPunct="1">
                        <a:defRPr sz="1800" b="1" kern="1200">
                          <a:solidFill>
                            <a:schemeClr val="lt1"/>
                          </a:solidFill>
                          <a:latin typeface="Century Gothic" panose="020B0502020202020204"/>
                          <a:ea typeface=""/>
                          <a:cs typeface=""/>
                        </a:defRPr>
                      </a:lvl3pPr>
                      <a:lvl4pPr marL="1371600" algn="l" defTabSz="914400" rtl="0" eaLnBrk="1" latinLnBrk="0" hangingPunct="1">
                        <a:defRPr sz="1800" b="1" kern="1200">
                          <a:solidFill>
                            <a:schemeClr val="lt1"/>
                          </a:solidFill>
                          <a:latin typeface="Century Gothic" panose="020B0502020202020204"/>
                          <a:ea typeface=""/>
                          <a:cs typeface=""/>
                        </a:defRPr>
                      </a:lvl4pPr>
                      <a:lvl5pPr marL="1828800" algn="l" defTabSz="914400" rtl="0" eaLnBrk="1" latinLnBrk="0" hangingPunct="1">
                        <a:defRPr sz="1800" b="1" kern="1200">
                          <a:solidFill>
                            <a:schemeClr val="lt1"/>
                          </a:solidFill>
                          <a:latin typeface="Century Gothic" panose="020B0502020202020204"/>
                          <a:ea typeface=""/>
                          <a:cs typeface=""/>
                        </a:defRPr>
                      </a:lvl5pPr>
                      <a:lvl6pPr marL="2286000" algn="l" defTabSz="914400" rtl="0" eaLnBrk="1" latinLnBrk="0" hangingPunct="1">
                        <a:defRPr sz="1800" b="1" kern="1200">
                          <a:solidFill>
                            <a:schemeClr val="lt1"/>
                          </a:solidFill>
                          <a:latin typeface="Century Gothic" panose="020B0502020202020204"/>
                          <a:ea typeface=""/>
                          <a:cs typeface=""/>
                        </a:defRPr>
                      </a:lvl6pPr>
                      <a:lvl7pPr marL="2743200" algn="l" defTabSz="914400" rtl="0" eaLnBrk="1" latinLnBrk="0" hangingPunct="1">
                        <a:defRPr sz="1800" b="1" kern="1200">
                          <a:solidFill>
                            <a:schemeClr val="lt1"/>
                          </a:solidFill>
                          <a:latin typeface="Century Gothic" panose="020B0502020202020204"/>
                          <a:ea typeface=""/>
                          <a:cs typeface=""/>
                        </a:defRPr>
                      </a:lvl7pPr>
                      <a:lvl8pPr marL="3200400" algn="l" defTabSz="914400" rtl="0" eaLnBrk="1" latinLnBrk="0" hangingPunct="1">
                        <a:defRPr sz="1800" b="1" kern="1200">
                          <a:solidFill>
                            <a:schemeClr val="lt1"/>
                          </a:solidFill>
                          <a:latin typeface="Century Gothic" panose="020B0502020202020204"/>
                          <a:ea typeface=""/>
                          <a:cs typeface=""/>
                        </a:defRPr>
                      </a:lvl8pPr>
                      <a:lvl9pPr marL="3657600" algn="l" defTabSz="914400" rtl="0" eaLnBrk="1" latinLnBrk="0" hangingPunct="1">
                        <a:defRPr sz="1800" b="1" kern="1200">
                          <a:solidFill>
                            <a:schemeClr val="lt1"/>
                          </a:solidFill>
                          <a:latin typeface="Century Gothic" panose="020B0502020202020204"/>
                          <a:ea typeface=""/>
                          <a:cs typeface=""/>
                        </a:defRPr>
                      </a:lvl9pPr>
                    </a:lstStyle>
                    <a:p>
                      <a:pPr algn="l"/>
                      <a:r>
                        <a:rPr lang="en-US" sz="1000" dirty="0"/>
                        <a:t>Quantity</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A9BDC"/>
                    </a:solidFill>
                  </a:tcPr>
                </a:tc>
                <a:extLst>
                  <a:ext uri="{0D108BD9-81ED-4DB2-BD59-A6C34878D82A}">
                    <a16:rowId xmlns:a16="http://schemas.microsoft.com/office/drawing/2014/main" val="10000"/>
                  </a:ext>
                </a:extLst>
              </a:tr>
              <a:tr h="319755">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pPr algn="l"/>
                      <a:r>
                        <a:rPr lang="en-US" sz="1000" u="sng" dirty="0"/>
                        <a:t>t2</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pPr algn="l"/>
                      <a:r>
                        <a:rPr lang="en-US" sz="1000" dirty="0"/>
                        <a:t>12 Nov</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pPr algn="l"/>
                      <a:r>
                        <a:rPr lang="en-US" sz="1000" dirty="0"/>
                        <a:t>statin</a:t>
                      </a:r>
                      <a:r>
                        <a:rPr lang="en-US" sz="1000" dirty="0">
                          <a:sym typeface="Wingdings"/>
                        </a:rPr>
                        <a:t>C</a:t>
                      </a:r>
                      <a:r>
                        <a:rPr lang="en-US" sz="1000" baseline="-25000" dirty="0">
                          <a:sym typeface="Wingdings"/>
                        </a:rPr>
                        <a:t>22</a:t>
                      </a:r>
                      <a:r>
                        <a:rPr lang="en-US" sz="1000" baseline="0" dirty="0">
                          <a:sym typeface="Wingdings"/>
                        </a:rPr>
                        <a:t>H</a:t>
                      </a:r>
                      <a:r>
                        <a:rPr lang="en-US" sz="1000" baseline="-25000" dirty="0">
                          <a:sym typeface="Wingdings"/>
                        </a:rPr>
                        <a:t>28</a:t>
                      </a:r>
                      <a:r>
                        <a:rPr lang="en-US" sz="1000" baseline="0" dirty="0">
                          <a:sym typeface="Wingdings"/>
                        </a:rPr>
                        <a:t>F</a:t>
                      </a:r>
                      <a:endParaRPr lang="en-US" sz="1000" dirty="0"/>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DF2E28">
                        <a:lumMod val="60000"/>
                        <a:lumOff val="40000"/>
                      </a:srgb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pPr algn="l"/>
                      <a:r>
                        <a:rPr lang="en-US" sz="1000" dirty="0"/>
                        <a:t>Austin</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Century Gothic" panose="020B0502020202020204"/>
                          <a:ea typeface=""/>
                          <a:cs typeface=""/>
                        </a:defRPr>
                      </a:lvl1pPr>
                      <a:lvl2pPr marL="457200" algn="l" defTabSz="914400" rtl="0" eaLnBrk="1" latinLnBrk="0" hangingPunct="1">
                        <a:defRPr sz="1800" kern="1200">
                          <a:solidFill>
                            <a:schemeClr val="dk1"/>
                          </a:solidFill>
                          <a:latin typeface="Century Gothic" panose="020B0502020202020204"/>
                          <a:ea typeface=""/>
                          <a:cs typeface=""/>
                        </a:defRPr>
                      </a:lvl2pPr>
                      <a:lvl3pPr marL="914400" algn="l" defTabSz="914400" rtl="0" eaLnBrk="1" latinLnBrk="0" hangingPunct="1">
                        <a:defRPr sz="1800" kern="1200">
                          <a:solidFill>
                            <a:schemeClr val="dk1"/>
                          </a:solidFill>
                          <a:latin typeface="Century Gothic" panose="020B0502020202020204"/>
                          <a:ea typeface=""/>
                          <a:cs typeface=""/>
                        </a:defRPr>
                      </a:lvl3pPr>
                      <a:lvl4pPr marL="1371600" algn="l" defTabSz="914400" rtl="0" eaLnBrk="1" latinLnBrk="0" hangingPunct="1">
                        <a:defRPr sz="1800" kern="1200">
                          <a:solidFill>
                            <a:schemeClr val="dk1"/>
                          </a:solidFill>
                          <a:latin typeface="Century Gothic" panose="020B0502020202020204"/>
                          <a:ea typeface=""/>
                          <a:cs typeface=""/>
                        </a:defRPr>
                      </a:lvl4pPr>
                      <a:lvl5pPr marL="1828800" algn="l" defTabSz="914400" rtl="0" eaLnBrk="1" latinLnBrk="0" hangingPunct="1">
                        <a:defRPr sz="1800" kern="1200">
                          <a:solidFill>
                            <a:schemeClr val="dk1"/>
                          </a:solidFill>
                          <a:latin typeface="Century Gothic" panose="020B0502020202020204"/>
                          <a:ea typeface=""/>
                          <a:cs typeface=""/>
                        </a:defRPr>
                      </a:lvl5pPr>
                      <a:lvl6pPr marL="2286000" algn="l" defTabSz="914400" rtl="0" eaLnBrk="1" latinLnBrk="0" hangingPunct="1">
                        <a:defRPr sz="1800" kern="1200">
                          <a:solidFill>
                            <a:schemeClr val="dk1"/>
                          </a:solidFill>
                          <a:latin typeface="Century Gothic" panose="020B0502020202020204"/>
                          <a:ea typeface=""/>
                          <a:cs typeface=""/>
                        </a:defRPr>
                      </a:lvl6pPr>
                      <a:lvl7pPr marL="2743200" algn="l" defTabSz="914400" rtl="0" eaLnBrk="1" latinLnBrk="0" hangingPunct="1">
                        <a:defRPr sz="1800" kern="1200">
                          <a:solidFill>
                            <a:schemeClr val="dk1"/>
                          </a:solidFill>
                          <a:latin typeface="Century Gothic" panose="020B0502020202020204"/>
                          <a:ea typeface=""/>
                          <a:cs typeface=""/>
                        </a:defRPr>
                      </a:lvl7pPr>
                      <a:lvl8pPr marL="3200400" algn="l" defTabSz="914400" rtl="0" eaLnBrk="1" latinLnBrk="0" hangingPunct="1">
                        <a:defRPr sz="1800" kern="1200">
                          <a:solidFill>
                            <a:schemeClr val="dk1"/>
                          </a:solidFill>
                          <a:latin typeface="Century Gothic" panose="020B0502020202020204"/>
                          <a:ea typeface=""/>
                          <a:cs typeface=""/>
                        </a:defRPr>
                      </a:lvl8pPr>
                      <a:lvl9pPr marL="3657600" algn="l" defTabSz="914400" rtl="0" eaLnBrk="1" latinLnBrk="0" hangingPunct="1">
                        <a:defRPr sz="1800" kern="1200">
                          <a:solidFill>
                            <a:schemeClr val="dk1"/>
                          </a:solidFill>
                          <a:latin typeface="Century Gothic" panose="020B0502020202020204"/>
                          <a:ea typeface=""/>
                          <a:cs typeface=""/>
                        </a:defRPr>
                      </a:lvl9pPr>
                    </a:lstStyle>
                    <a:p>
                      <a:pPr algn="l"/>
                      <a:r>
                        <a:rPr lang="en-US" sz="1000" dirty="0"/>
                        <a:t>100</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1"/>
                  </a:ext>
                </a:extLst>
              </a:tr>
            </a:tbl>
          </a:graphicData>
        </a:graphic>
      </p:graphicFrame>
      <p:sp>
        <p:nvSpPr>
          <p:cNvPr id="206" name="Freccia bidirezionale verticale 6"/>
          <p:cNvSpPr/>
          <p:nvPr/>
        </p:nvSpPr>
        <p:spPr>
          <a:xfrm>
            <a:off x="329184" y="738290"/>
            <a:ext cx="336331" cy="3904646"/>
          </a:xfrm>
          <a:prstGeom prst="upDownArrow">
            <a:avLst/>
          </a:prstGeom>
          <a:solidFill>
            <a:srgbClr val="00B050"/>
          </a:solidFill>
          <a:ln w="12700" cap="flat" cmpd="sng" algn="ctr">
            <a:solidFill>
              <a:srgbClr val="81BB42">
                <a:lumMod val="50000"/>
              </a:srgbClr>
            </a:solidFill>
            <a:prstDash val="solid"/>
          </a:ln>
          <a:effectLst/>
        </p:spPr>
        <p:txBody>
          <a:bodyPr rtlCol="0" anchor="ctr"/>
          <a:lstStyle/>
          <a:p>
            <a:pPr algn="ctr" defTabSz="914400">
              <a:defRPr/>
            </a:pPr>
            <a:endParaRPr lang="en-US" kern="0">
              <a:solidFill>
                <a:prstClr val="white"/>
              </a:solidFill>
              <a:latin typeface="Century Gothic" panose="020B0502020202020204"/>
            </a:endParaRPr>
          </a:p>
        </p:txBody>
      </p:sp>
      <p:sp>
        <p:nvSpPr>
          <p:cNvPr id="207" name="CasellaDiTesto 7"/>
          <p:cNvSpPr txBox="1"/>
          <p:nvPr/>
        </p:nvSpPr>
        <p:spPr>
          <a:xfrm>
            <a:off x="724187" y="4301142"/>
            <a:ext cx="2203423" cy="369332"/>
          </a:xfrm>
          <a:prstGeom prst="rect">
            <a:avLst/>
          </a:prstGeom>
          <a:noFill/>
        </p:spPr>
        <p:txBody>
          <a:bodyPr wrap="square" rtlCol="0">
            <a:spAutoFit/>
          </a:bodyPr>
          <a:lstStyle/>
          <a:p>
            <a:pPr defTabSz="914400"/>
            <a:r>
              <a:rPr lang="en-US" b="1" dirty="0">
                <a:solidFill>
                  <a:srgbClr val="000000"/>
                </a:solidFill>
                <a:latin typeface="Lato" charset="0"/>
                <a:ea typeface="Lato" charset="0"/>
                <a:cs typeface="Lato" charset="0"/>
              </a:rPr>
              <a:t>More general</a:t>
            </a:r>
          </a:p>
        </p:txBody>
      </p:sp>
      <p:sp>
        <p:nvSpPr>
          <p:cNvPr id="208" name="CasellaDiTesto 63"/>
          <p:cNvSpPr txBox="1"/>
          <p:nvPr/>
        </p:nvSpPr>
        <p:spPr>
          <a:xfrm>
            <a:off x="640436" y="708285"/>
            <a:ext cx="2203423" cy="369332"/>
          </a:xfrm>
          <a:prstGeom prst="rect">
            <a:avLst/>
          </a:prstGeom>
          <a:noFill/>
        </p:spPr>
        <p:txBody>
          <a:bodyPr wrap="square" rtlCol="0">
            <a:spAutoFit/>
          </a:bodyPr>
          <a:lstStyle/>
          <a:p>
            <a:pPr defTabSz="914400"/>
            <a:r>
              <a:rPr lang="en-US" b="1" dirty="0">
                <a:solidFill>
                  <a:srgbClr val="000000"/>
                </a:solidFill>
                <a:latin typeface="Lato" charset="0"/>
                <a:ea typeface="Lato" charset="0"/>
                <a:cs typeface="Lato" charset="0"/>
              </a:rPr>
              <a:t>More specific</a:t>
            </a:r>
          </a:p>
        </p:txBody>
      </p:sp>
      <p:cxnSp>
        <p:nvCxnSpPr>
          <p:cNvPr id="209" name="Straight Arrow Connector 208"/>
          <p:cNvCxnSpPr/>
          <p:nvPr/>
        </p:nvCxnSpPr>
        <p:spPr>
          <a:xfrm>
            <a:off x="5138617" y="892951"/>
            <a:ext cx="347670" cy="105092"/>
          </a:xfrm>
          <a:prstGeom prst="straightConnector1">
            <a:avLst/>
          </a:prstGeom>
          <a:noFill/>
          <a:ln w="38100" cap="flat" cmpd="sng" algn="ctr">
            <a:solidFill>
              <a:srgbClr val="C00000"/>
            </a:solidFill>
            <a:prstDash val="solid"/>
            <a:miter lim="800000"/>
            <a:tailEnd type="triangle"/>
          </a:ln>
          <a:effectLst/>
        </p:spPr>
      </p:cxnSp>
      <p:sp>
        <p:nvSpPr>
          <p:cNvPr id="210" name="TextBox 209"/>
          <p:cNvSpPr txBox="1"/>
          <p:nvPr/>
        </p:nvSpPr>
        <p:spPr>
          <a:xfrm>
            <a:off x="5486287" y="813377"/>
            <a:ext cx="2655086" cy="369332"/>
          </a:xfrm>
          <a:prstGeom prst="rect">
            <a:avLst/>
          </a:prstGeom>
          <a:noFill/>
        </p:spPr>
        <p:txBody>
          <a:bodyPr wrap="none" rtlCol="0">
            <a:spAutoFit/>
          </a:bodyPr>
          <a:lstStyle/>
          <a:p>
            <a:pPr defTabSz="914400"/>
            <a:r>
              <a:rPr lang="en-US" dirty="0">
                <a:solidFill>
                  <a:srgbClr val="C00000"/>
                </a:solidFill>
                <a:latin typeface="Calibri" panose="020F0502020204030204"/>
              </a:rPr>
              <a:t>Number of tuples affected</a:t>
            </a:r>
          </a:p>
        </p:txBody>
      </p:sp>
      <p:sp>
        <p:nvSpPr>
          <p:cNvPr id="61" name="TextBox 60">
            <a:extLst>
              <a:ext uri="{FF2B5EF4-FFF2-40B4-BE49-F238E27FC236}">
                <a16:creationId xmlns:a16="http://schemas.microsoft.com/office/drawing/2014/main" id="{57D00851-5E9E-B944-9AA6-2A43C6C9A2E0}"/>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236310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a:cxnSpLocks/>
          </p:cNvCxnSpPr>
          <p:nvPr/>
        </p:nvCxnSpPr>
        <p:spPr>
          <a:xfrm>
            <a:off x="2862284" y="3396242"/>
            <a:ext cx="3165471" cy="0"/>
          </a:xfrm>
          <a:prstGeom prst="straightConnector1">
            <a:avLst/>
          </a:prstGeom>
          <a:ln>
            <a:solidFill>
              <a:srgbClr val="FF0000"/>
            </a:solidFill>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5" name="Can 4"/>
          <p:cNvSpPr/>
          <p:nvPr/>
        </p:nvSpPr>
        <p:spPr>
          <a:xfrm>
            <a:off x="6061772" y="2869119"/>
            <a:ext cx="1072454" cy="902782"/>
          </a:xfrm>
          <a:prstGeom prst="can">
            <a:avLst/>
          </a:prstGeom>
          <a:noFill/>
        </p:spPr>
        <p:style>
          <a:lnRef idx="1">
            <a:schemeClr val="dk1"/>
          </a:lnRef>
          <a:fillRef idx="3">
            <a:schemeClr val="dk1"/>
          </a:fillRef>
          <a:effectRef idx="2">
            <a:schemeClr val="dk1"/>
          </a:effectRef>
          <a:fontRef idx="minor">
            <a:schemeClr val="lt1"/>
          </a:fontRef>
        </p:style>
        <p:txBody>
          <a:bodyPr rtlCol="0" anchor="ctr"/>
          <a:lstStyle/>
          <a:p>
            <a:pPr algn="ctr"/>
            <a:endParaRPr lang="it-IT" sz="1050" dirty="0">
              <a:solidFill>
                <a:schemeClr val="tx1"/>
              </a:solidFill>
            </a:endParaRPr>
          </a:p>
        </p:txBody>
      </p:sp>
      <p:sp>
        <p:nvSpPr>
          <p:cNvPr id="9" name="Rectangle 8"/>
          <p:cNvSpPr/>
          <p:nvPr/>
        </p:nvSpPr>
        <p:spPr>
          <a:xfrm>
            <a:off x="5987361" y="3237600"/>
            <a:ext cx="1221277" cy="300082"/>
          </a:xfrm>
          <a:prstGeom prst="rect">
            <a:avLst/>
          </a:prstGeom>
        </p:spPr>
        <p:txBody>
          <a:bodyPr wrap="square">
            <a:spAutoFit/>
          </a:bodyPr>
          <a:lstStyle/>
          <a:p>
            <a:pPr algn="ctr"/>
            <a:r>
              <a:rPr lang="it-IT" sz="1350" dirty="0"/>
              <a:t>Big Data</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7725" y="2817838"/>
            <a:ext cx="1100669" cy="1100669"/>
          </a:xfrm>
          <a:prstGeom prst="rect">
            <a:avLst/>
          </a:prstGeom>
        </p:spPr>
      </p:pic>
      <p:sp>
        <p:nvSpPr>
          <p:cNvPr id="2" name="Cloud Callout 1"/>
          <p:cNvSpPr/>
          <p:nvPr/>
        </p:nvSpPr>
        <p:spPr>
          <a:xfrm>
            <a:off x="2488394" y="1693175"/>
            <a:ext cx="2550331" cy="1059607"/>
          </a:xfrm>
          <a:prstGeom prst="cloudCallout">
            <a:avLst>
              <a:gd name="adj1" fmla="val -54618"/>
              <a:gd name="adj2" fmla="val 72169"/>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it-IT" sz="1350" dirty="0">
              <a:solidFill>
                <a:srgbClr val="32649F"/>
              </a:solidFill>
            </a:endParaRPr>
          </a:p>
        </p:txBody>
      </p:sp>
      <p:sp>
        <p:nvSpPr>
          <p:cNvPr id="10" name="TextBox 9"/>
          <p:cNvSpPr txBox="1"/>
          <p:nvPr/>
        </p:nvSpPr>
        <p:spPr>
          <a:xfrm>
            <a:off x="2832477" y="1761313"/>
            <a:ext cx="2241143" cy="923330"/>
          </a:xfrm>
          <a:prstGeom prst="rect">
            <a:avLst/>
          </a:prstGeom>
          <a:noFill/>
        </p:spPr>
        <p:txBody>
          <a:bodyPr wrap="square" rtlCol="0">
            <a:spAutoFit/>
          </a:bodyPr>
          <a:lstStyle/>
          <a:p>
            <a:pPr algn="l"/>
            <a:r>
              <a:rPr lang="en-US" sz="1350" dirty="0"/>
              <a:t>I would like to find acquisitions</a:t>
            </a:r>
          </a:p>
          <a:p>
            <a:pPr algn="l"/>
            <a:r>
              <a:rPr lang="en-US" sz="1350" dirty="0"/>
              <a:t>like the one of </a:t>
            </a:r>
          </a:p>
          <a:p>
            <a:pPr algn="l"/>
            <a:r>
              <a:rPr lang="en-US" sz="1350" dirty="0"/>
              <a:t>YouTube by Google</a:t>
            </a:r>
          </a:p>
        </p:txBody>
      </p:sp>
      <p:sp>
        <p:nvSpPr>
          <p:cNvPr id="6" name="Title 5">
            <a:extLst>
              <a:ext uri="{FF2B5EF4-FFF2-40B4-BE49-F238E27FC236}">
                <a16:creationId xmlns:a16="http://schemas.microsoft.com/office/drawing/2014/main" id="{F6A637DA-0592-8746-A8E5-E3C7A5C71C79}"/>
              </a:ext>
            </a:extLst>
          </p:cNvPr>
          <p:cNvSpPr>
            <a:spLocks noGrp="1"/>
          </p:cNvSpPr>
          <p:nvPr>
            <p:ph type="title"/>
          </p:nvPr>
        </p:nvSpPr>
        <p:spPr/>
        <p:txBody>
          <a:bodyPr>
            <a:normAutofit fontScale="90000"/>
          </a:bodyPr>
          <a:lstStyle/>
          <a:p>
            <a:r>
              <a:rPr lang="en-US" dirty="0"/>
              <a:t>Modern Data Management Systems </a:t>
            </a:r>
            <a:br>
              <a:rPr lang="en-US" dirty="0"/>
            </a:br>
            <a:br>
              <a:rPr lang="en-US" dirty="0"/>
            </a:br>
            <a:r>
              <a:rPr lang="en-US" dirty="0"/>
              <a:t>		</a:t>
            </a:r>
            <a:r>
              <a:rPr lang="en-US" dirty="0">
                <a:latin typeface="Helvetica" pitchFamily="2" charset="0"/>
              </a:rPr>
              <a:t>Not clear what we are looking for</a:t>
            </a:r>
          </a:p>
        </p:txBody>
      </p:sp>
      <p:sp>
        <p:nvSpPr>
          <p:cNvPr id="11" name="TextBox 10">
            <a:extLst>
              <a:ext uri="{FF2B5EF4-FFF2-40B4-BE49-F238E27FC236}">
                <a16:creationId xmlns:a16="http://schemas.microsoft.com/office/drawing/2014/main" id="{C80425CE-DCE5-4141-B905-4C88B076EA99}"/>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209867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Lattice pruning</a:t>
            </a:r>
          </a:p>
        </p:txBody>
      </p:sp>
      <p:sp>
        <p:nvSpPr>
          <p:cNvPr id="6" name="Content Placeholder 5"/>
          <p:cNvSpPr>
            <a:spLocks noGrp="1"/>
          </p:cNvSpPr>
          <p:nvPr>
            <p:ph idx="1"/>
          </p:nvPr>
        </p:nvSpPr>
        <p:spPr/>
        <p:txBody>
          <a:bodyPr/>
          <a:lstStyle/>
          <a:p>
            <a:pPr marL="514350" indent="-514350">
              <a:buFont typeface="+mj-lt"/>
              <a:buAutoNum type="arabicPeriod"/>
            </a:pPr>
            <a:r>
              <a:rPr lang="en-US" b="0" dirty="0"/>
              <a:t>If Q is valid, Q’ is also valid if Q’ ≼ Q</a:t>
            </a:r>
          </a:p>
          <a:p>
            <a:pPr marL="514350" indent="-514350">
              <a:buFont typeface="+mj-lt"/>
              <a:buAutoNum type="arabicPeriod"/>
            </a:pPr>
            <a:r>
              <a:rPr lang="en-US" b="0" dirty="0"/>
              <a:t>If Q is invalid, Q’’ is also invalid if Q ≼ Q’’</a:t>
            </a:r>
          </a:p>
          <a:p>
            <a:pPr marL="514350" indent="-514350">
              <a:buFont typeface="+mj-lt"/>
              <a:buAutoNum type="arabicPeriod"/>
            </a:pPr>
            <a:r>
              <a:rPr lang="en-US" b="0" dirty="0"/>
              <a:t>If Q is valid, all Q’ such that Q’ ≼ Q are valid.</a:t>
            </a:r>
            <a:endParaRPr lang="it-IT" b="0" dirty="0"/>
          </a:p>
          <a:p>
            <a:pPr marL="514350" indent="-514350">
              <a:buFont typeface="+mj-lt"/>
              <a:buAutoNum type="arabicPeriod"/>
            </a:pPr>
            <a:r>
              <a:rPr lang="en-US" b="0" dirty="0"/>
              <a:t>If Q is invalid, all Q’’ such that  Q ≼ Q’’ are invalid.</a:t>
            </a:r>
          </a:p>
          <a:p>
            <a:endParaRPr lang="en-US" b="0" dirty="0"/>
          </a:p>
        </p:txBody>
      </p:sp>
      <p:sp>
        <p:nvSpPr>
          <p:cNvPr id="4" name="TextBox 3">
            <a:extLst>
              <a:ext uri="{FF2B5EF4-FFF2-40B4-BE49-F238E27FC236}">
                <a16:creationId xmlns:a16="http://schemas.microsoft.com/office/drawing/2014/main" id="{0DEECA9F-349E-F746-8776-56B1FAC3900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75008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Lattice pruning</a:t>
            </a:r>
          </a:p>
        </p:txBody>
      </p:sp>
      <p:sp>
        <p:nvSpPr>
          <p:cNvPr id="5" name="Rettangolo arrotondato 4"/>
          <p:cNvSpPr/>
          <p:nvPr/>
        </p:nvSpPr>
        <p:spPr>
          <a:xfrm>
            <a:off x="4169387" y="172300"/>
            <a:ext cx="802508" cy="4067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000" b="0" i="0" u="none" strike="noStrike" kern="0" cap="none" spc="0" normalizeH="0" baseline="0" noProof="0" dirty="0">
                <a:ln>
                  <a:noFill/>
                </a:ln>
                <a:effectLst/>
                <a:uLnTx/>
                <a:uFillTx/>
                <a:latin typeface="Century Gothic" panose="020B0502020202020204"/>
                <a:ea typeface=""/>
                <a:cs typeface=""/>
              </a:rPr>
              <a:t>DMLQ(1)</a:t>
            </a:r>
          </a:p>
        </p:txBody>
      </p:sp>
      <p:sp>
        <p:nvSpPr>
          <p:cNvPr id="6" name="Rettangolo arrotondato 19"/>
          <p:cNvSpPr/>
          <p:nvPr/>
        </p:nvSpPr>
        <p:spPr>
          <a:xfrm>
            <a:off x="3379379" y="1153237"/>
            <a:ext cx="802508" cy="4067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effectLst/>
                <a:uLnTx/>
                <a:uFillTx/>
                <a:latin typeface="Century Gothic" panose="020B0502020202020204"/>
                <a:ea typeface=""/>
                <a:cs typeface=""/>
              </a:rPr>
              <a:t>DMQ (1)</a:t>
            </a:r>
          </a:p>
        </p:txBody>
      </p:sp>
      <p:sp>
        <p:nvSpPr>
          <p:cNvPr id="7" name="Rettangolo arrotondato 20"/>
          <p:cNvSpPr/>
          <p:nvPr/>
        </p:nvSpPr>
        <p:spPr>
          <a:xfrm>
            <a:off x="1846864" y="1153237"/>
            <a:ext cx="802508" cy="4067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effectLst/>
                <a:uLnTx/>
                <a:uFillTx/>
                <a:latin typeface="Century Gothic" panose="020B0502020202020204"/>
                <a:ea typeface=""/>
                <a:cs typeface=""/>
              </a:rPr>
              <a:t>DML (1)</a:t>
            </a:r>
          </a:p>
        </p:txBody>
      </p:sp>
      <p:sp>
        <p:nvSpPr>
          <p:cNvPr id="8" name="Rettangolo arrotondato 21"/>
          <p:cNvSpPr/>
          <p:nvPr/>
        </p:nvSpPr>
        <p:spPr>
          <a:xfrm>
            <a:off x="7300667" y="2167843"/>
            <a:ext cx="802508" cy="4067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effectLst/>
                <a:uLnTx/>
                <a:uFillTx/>
                <a:latin typeface="Century Gothic" panose="020B0502020202020204"/>
                <a:ea typeface=""/>
                <a:cs typeface=""/>
              </a:rPr>
              <a:t>LQ (1)</a:t>
            </a:r>
          </a:p>
        </p:txBody>
      </p:sp>
      <p:sp>
        <p:nvSpPr>
          <p:cNvPr id="9" name="Rettangolo arrotondato 22"/>
          <p:cNvSpPr/>
          <p:nvPr/>
        </p:nvSpPr>
        <p:spPr>
          <a:xfrm>
            <a:off x="5988779" y="2167843"/>
            <a:ext cx="802508" cy="4067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effectLst/>
                <a:uLnTx/>
                <a:uFillTx/>
                <a:latin typeface="Century Gothic" panose="020B0502020202020204"/>
                <a:ea typeface=""/>
                <a:cs typeface=""/>
              </a:rPr>
              <a:t>MQ (1)</a:t>
            </a:r>
          </a:p>
        </p:txBody>
      </p:sp>
      <p:sp>
        <p:nvSpPr>
          <p:cNvPr id="10" name="Rettangolo arrotondato 23"/>
          <p:cNvSpPr/>
          <p:nvPr/>
        </p:nvSpPr>
        <p:spPr>
          <a:xfrm>
            <a:off x="4676892" y="2167843"/>
            <a:ext cx="802508" cy="4067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effectLst/>
                <a:uLnTx/>
                <a:uFillTx/>
                <a:latin typeface="Century Gothic" panose="020B0502020202020204"/>
                <a:ea typeface=""/>
                <a:cs typeface=""/>
              </a:rPr>
              <a:t>ML (2)</a:t>
            </a:r>
          </a:p>
        </p:txBody>
      </p:sp>
      <p:sp>
        <p:nvSpPr>
          <p:cNvPr id="11" name="Rettangolo arrotondato 24"/>
          <p:cNvSpPr/>
          <p:nvPr/>
        </p:nvSpPr>
        <p:spPr>
          <a:xfrm>
            <a:off x="3345629" y="2167843"/>
            <a:ext cx="802508" cy="4067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effectLst/>
                <a:uLnTx/>
                <a:uFillTx/>
                <a:latin typeface="Century Gothic" panose="020B0502020202020204"/>
                <a:ea typeface=""/>
                <a:cs typeface=""/>
              </a:rPr>
              <a:t>DQ (2)</a:t>
            </a:r>
          </a:p>
        </p:txBody>
      </p:sp>
      <p:sp>
        <p:nvSpPr>
          <p:cNvPr id="12" name="Rettangolo arrotondato 25"/>
          <p:cNvSpPr/>
          <p:nvPr/>
        </p:nvSpPr>
        <p:spPr>
          <a:xfrm>
            <a:off x="2014366" y="2167843"/>
            <a:ext cx="802508" cy="4067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effectLst/>
                <a:uLnTx/>
                <a:uFillTx/>
                <a:latin typeface="Century Gothic" panose="020B0502020202020204"/>
                <a:ea typeface=""/>
                <a:cs typeface=""/>
              </a:rPr>
              <a:t>DL (1)</a:t>
            </a:r>
          </a:p>
        </p:txBody>
      </p:sp>
      <p:sp>
        <p:nvSpPr>
          <p:cNvPr id="13" name="Rettangolo arrotondato 26"/>
          <p:cNvSpPr/>
          <p:nvPr/>
        </p:nvSpPr>
        <p:spPr>
          <a:xfrm>
            <a:off x="819979" y="2167843"/>
            <a:ext cx="802508" cy="4067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effectLst/>
                <a:uLnTx/>
                <a:uFillTx/>
                <a:latin typeface="Century Gothic" panose="020B0502020202020204"/>
                <a:ea typeface=""/>
                <a:cs typeface=""/>
              </a:rPr>
              <a:t>DM (1)</a:t>
            </a:r>
          </a:p>
        </p:txBody>
      </p:sp>
      <p:sp>
        <p:nvSpPr>
          <p:cNvPr id="14" name="Rettangolo arrotondato 27"/>
          <p:cNvSpPr/>
          <p:nvPr/>
        </p:nvSpPr>
        <p:spPr>
          <a:xfrm>
            <a:off x="4911894" y="1153237"/>
            <a:ext cx="802508" cy="4067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effectLst/>
                <a:uLnTx/>
                <a:uFillTx/>
                <a:latin typeface="Century Gothic" panose="020B0502020202020204"/>
                <a:ea typeface=""/>
                <a:cs typeface=""/>
              </a:rPr>
              <a:t>DLQ (1)</a:t>
            </a:r>
          </a:p>
        </p:txBody>
      </p:sp>
      <p:sp>
        <p:nvSpPr>
          <p:cNvPr id="15" name="Rettangolo arrotondato 28"/>
          <p:cNvSpPr/>
          <p:nvPr/>
        </p:nvSpPr>
        <p:spPr>
          <a:xfrm>
            <a:off x="6444409" y="1153237"/>
            <a:ext cx="802508" cy="4067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effectLst/>
                <a:uLnTx/>
                <a:uFillTx/>
                <a:latin typeface="Century Gothic" panose="020B0502020202020204"/>
                <a:ea typeface=""/>
                <a:cs typeface=""/>
              </a:rPr>
              <a:t>MLQ (1)</a:t>
            </a:r>
          </a:p>
        </p:txBody>
      </p:sp>
      <p:sp>
        <p:nvSpPr>
          <p:cNvPr id="16" name="Rettangolo arrotondato 29"/>
          <p:cNvSpPr/>
          <p:nvPr/>
        </p:nvSpPr>
        <p:spPr>
          <a:xfrm>
            <a:off x="3366879" y="3293417"/>
            <a:ext cx="802508" cy="4067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effectLst/>
                <a:uLnTx/>
                <a:uFillTx/>
                <a:latin typeface="Century Gothic" panose="020B0502020202020204"/>
                <a:ea typeface=""/>
                <a:cs typeface=""/>
              </a:rPr>
              <a:t>M (3)</a:t>
            </a:r>
          </a:p>
        </p:txBody>
      </p:sp>
      <p:sp>
        <p:nvSpPr>
          <p:cNvPr id="17" name="Rettangolo arrotondato 30"/>
          <p:cNvSpPr/>
          <p:nvPr/>
        </p:nvSpPr>
        <p:spPr>
          <a:xfrm>
            <a:off x="1834364" y="3293417"/>
            <a:ext cx="802508" cy="4067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effectLst/>
                <a:uLnTx/>
                <a:uFillTx/>
                <a:latin typeface="Century Gothic" panose="020B0502020202020204"/>
                <a:ea typeface=""/>
                <a:cs typeface=""/>
              </a:rPr>
              <a:t>D (3)</a:t>
            </a:r>
          </a:p>
        </p:txBody>
      </p:sp>
      <p:sp>
        <p:nvSpPr>
          <p:cNvPr id="18" name="Rettangolo arrotondato 31"/>
          <p:cNvSpPr/>
          <p:nvPr/>
        </p:nvSpPr>
        <p:spPr>
          <a:xfrm>
            <a:off x="4899394" y="3293417"/>
            <a:ext cx="802508" cy="4067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effectLst/>
                <a:uLnTx/>
                <a:uFillTx/>
                <a:latin typeface="Century Gothic" panose="020B0502020202020204"/>
                <a:ea typeface=""/>
                <a:cs typeface=""/>
              </a:rPr>
              <a:t>L (3)</a:t>
            </a:r>
          </a:p>
        </p:txBody>
      </p:sp>
      <p:sp>
        <p:nvSpPr>
          <p:cNvPr id="19" name="Rettangolo arrotondato 32"/>
          <p:cNvSpPr/>
          <p:nvPr/>
        </p:nvSpPr>
        <p:spPr>
          <a:xfrm>
            <a:off x="6431909" y="3293417"/>
            <a:ext cx="802508" cy="4067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err="1">
                <a:ln>
                  <a:noFill/>
                </a:ln>
                <a:effectLst/>
                <a:uLnTx/>
                <a:uFillTx/>
                <a:latin typeface="Century Gothic" panose="020B0502020202020204"/>
                <a:ea typeface=""/>
                <a:cs typeface=""/>
              </a:rPr>
              <a:t>Q</a:t>
            </a:r>
            <a:r>
              <a:rPr kumimoji="0" lang="it-IT" sz="1100" b="0" i="0" u="none" strike="noStrike" kern="0" cap="none" spc="0" normalizeH="0" baseline="0" noProof="0" dirty="0">
                <a:ln>
                  <a:noFill/>
                </a:ln>
                <a:effectLst/>
                <a:uLnTx/>
                <a:uFillTx/>
                <a:latin typeface="Century Gothic" panose="020B0502020202020204"/>
                <a:ea typeface=""/>
                <a:cs typeface=""/>
              </a:rPr>
              <a:t> (2)</a:t>
            </a:r>
          </a:p>
        </p:txBody>
      </p:sp>
      <p:sp>
        <p:nvSpPr>
          <p:cNvPr id="20" name="Rettangolo arrotondato 33"/>
          <p:cNvSpPr/>
          <p:nvPr/>
        </p:nvSpPr>
        <p:spPr>
          <a:xfrm>
            <a:off x="4096886" y="4328363"/>
            <a:ext cx="802508" cy="4067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100" b="0" i="0" u="none" strike="noStrike" kern="0" cap="none" spc="0" normalizeH="0" baseline="0" noProof="0" dirty="0">
                <a:ln>
                  <a:noFill/>
                </a:ln>
                <a:effectLst/>
                <a:uLnTx/>
                <a:uFillTx/>
                <a:latin typeface="Century Gothic" panose="020B0502020202020204"/>
                <a:ea typeface=""/>
                <a:cs typeface=""/>
              </a:rPr>
              <a:t>∅ (6)</a:t>
            </a:r>
            <a:endParaRPr kumimoji="0" lang="it-IT" sz="1100" b="0" i="0" u="none" strike="noStrike" kern="0" cap="none" spc="0" normalizeH="0" baseline="30000" noProof="0" dirty="0">
              <a:ln>
                <a:noFill/>
              </a:ln>
              <a:effectLst/>
              <a:uLnTx/>
              <a:uFillTx/>
              <a:latin typeface="Century Gothic" panose="020B0502020202020204"/>
              <a:ea typeface=""/>
              <a:cs typeface=""/>
            </a:endParaRPr>
          </a:p>
        </p:txBody>
      </p:sp>
      <p:sp>
        <p:nvSpPr>
          <p:cNvPr id="21" name="CasellaDiTesto 34"/>
          <p:cNvSpPr txBox="1"/>
          <p:nvPr/>
        </p:nvSpPr>
        <p:spPr>
          <a:xfrm>
            <a:off x="1784363" y="3700209"/>
            <a:ext cx="912509"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it-IT" sz="1200" b="1" dirty="0">
                <a:solidFill>
                  <a:schemeClr val="tx1"/>
                </a:solidFill>
                <a:latin typeface="Lato" charset="0"/>
                <a:ea typeface="Lato" charset="0"/>
                <a:cs typeface="Lato" charset="0"/>
              </a:rPr>
              <a:t>12 </a:t>
            </a:r>
            <a:r>
              <a:rPr lang="it-IT" sz="1200" b="1" dirty="0" err="1">
                <a:solidFill>
                  <a:schemeClr val="tx1"/>
                </a:solidFill>
                <a:latin typeface="Lato" charset="0"/>
                <a:ea typeface="Lato" charset="0"/>
                <a:cs typeface="Lato" charset="0"/>
              </a:rPr>
              <a:t>Nov</a:t>
            </a:r>
            <a:endParaRPr lang="it-IT" sz="1200" b="1" dirty="0">
              <a:solidFill>
                <a:schemeClr val="tx1"/>
              </a:solidFill>
              <a:latin typeface="Lato" charset="0"/>
              <a:ea typeface="Lato" charset="0"/>
              <a:cs typeface="Lato" charset="0"/>
            </a:endParaRPr>
          </a:p>
        </p:txBody>
      </p:sp>
      <p:cxnSp>
        <p:nvCxnSpPr>
          <p:cNvPr id="22" name="Connettore 2 39"/>
          <p:cNvCxnSpPr/>
          <p:nvPr/>
        </p:nvCxnSpPr>
        <p:spPr>
          <a:xfrm flipH="1">
            <a:off x="2248118" y="579093"/>
            <a:ext cx="2322523" cy="57414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3" name="Connettore 2 40"/>
          <p:cNvCxnSpPr/>
          <p:nvPr/>
        </p:nvCxnSpPr>
        <p:spPr>
          <a:xfrm flipH="1">
            <a:off x="3780633" y="590335"/>
            <a:ext cx="790008" cy="56290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4" name="Connettore 2 43"/>
          <p:cNvCxnSpPr/>
          <p:nvPr/>
        </p:nvCxnSpPr>
        <p:spPr>
          <a:xfrm>
            <a:off x="4570641" y="579093"/>
            <a:ext cx="742507" cy="57414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5" name="Connettore 2 46"/>
          <p:cNvCxnSpPr/>
          <p:nvPr/>
        </p:nvCxnSpPr>
        <p:spPr>
          <a:xfrm>
            <a:off x="4583141" y="579093"/>
            <a:ext cx="2250022" cy="57414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6" name="Connettore 2 49"/>
          <p:cNvCxnSpPr/>
          <p:nvPr/>
        </p:nvCxnSpPr>
        <p:spPr>
          <a:xfrm flipH="1">
            <a:off x="1221233" y="1556639"/>
            <a:ext cx="1014385" cy="61120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7" name="Connettore 2 52"/>
          <p:cNvCxnSpPr/>
          <p:nvPr/>
        </p:nvCxnSpPr>
        <p:spPr>
          <a:xfrm>
            <a:off x="2235618" y="1556639"/>
            <a:ext cx="180002" cy="61120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8" name="Connettore 2 55"/>
          <p:cNvCxnSpPr/>
          <p:nvPr/>
        </p:nvCxnSpPr>
        <p:spPr>
          <a:xfrm>
            <a:off x="2248118" y="1560029"/>
            <a:ext cx="2830028" cy="60781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9" name="Connettore 2 58"/>
          <p:cNvCxnSpPr/>
          <p:nvPr/>
        </p:nvCxnSpPr>
        <p:spPr>
          <a:xfrm flipH="1">
            <a:off x="1221233" y="1560029"/>
            <a:ext cx="2559400" cy="60781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0" name="Connettore 2 61"/>
          <p:cNvCxnSpPr/>
          <p:nvPr/>
        </p:nvCxnSpPr>
        <p:spPr>
          <a:xfrm>
            <a:off x="3766258" y="1563419"/>
            <a:ext cx="2623776" cy="60442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1" name="Connettore 2 64"/>
          <p:cNvCxnSpPr/>
          <p:nvPr/>
        </p:nvCxnSpPr>
        <p:spPr>
          <a:xfrm flipH="1">
            <a:off x="3746883" y="1546421"/>
            <a:ext cx="19375" cy="62142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2" name="Connettore 2 66"/>
          <p:cNvCxnSpPr/>
          <p:nvPr/>
        </p:nvCxnSpPr>
        <p:spPr>
          <a:xfrm flipH="1">
            <a:off x="2415620" y="1560029"/>
            <a:ext cx="2897528" cy="60781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3" name="Connettore 2 69"/>
          <p:cNvCxnSpPr/>
          <p:nvPr/>
        </p:nvCxnSpPr>
        <p:spPr>
          <a:xfrm flipH="1">
            <a:off x="3746883" y="1560029"/>
            <a:ext cx="1566265" cy="60781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4" name="Connettore 2 72"/>
          <p:cNvCxnSpPr/>
          <p:nvPr/>
        </p:nvCxnSpPr>
        <p:spPr>
          <a:xfrm>
            <a:off x="5313148" y="1560029"/>
            <a:ext cx="2388773" cy="60781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5" name="Connettore 2 75"/>
          <p:cNvCxnSpPr/>
          <p:nvPr/>
        </p:nvCxnSpPr>
        <p:spPr>
          <a:xfrm flipH="1">
            <a:off x="5078146" y="1560029"/>
            <a:ext cx="1767517" cy="60781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6" name="Connettore 2 78"/>
          <p:cNvCxnSpPr/>
          <p:nvPr/>
        </p:nvCxnSpPr>
        <p:spPr>
          <a:xfrm flipH="1">
            <a:off x="6390033" y="1560029"/>
            <a:ext cx="455629" cy="60781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7" name="Connettore 2 81"/>
          <p:cNvCxnSpPr/>
          <p:nvPr/>
        </p:nvCxnSpPr>
        <p:spPr>
          <a:xfrm>
            <a:off x="6845663" y="1560029"/>
            <a:ext cx="856258" cy="60781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8" name="Connettore 2 84"/>
          <p:cNvCxnSpPr/>
          <p:nvPr/>
        </p:nvCxnSpPr>
        <p:spPr>
          <a:xfrm>
            <a:off x="1221233" y="2574636"/>
            <a:ext cx="1014385" cy="71878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9" name="Connettore 2 87"/>
          <p:cNvCxnSpPr/>
          <p:nvPr/>
        </p:nvCxnSpPr>
        <p:spPr>
          <a:xfrm>
            <a:off x="1221233" y="2574636"/>
            <a:ext cx="2546900" cy="71878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40" name="Connettore 2 90"/>
          <p:cNvCxnSpPr/>
          <p:nvPr/>
        </p:nvCxnSpPr>
        <p:spPr>
          <a:xfrm flipH="1">
            <a:off x="2235618" y="2574636"/>
            <a:ext cx="180002" cy="71878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41" name="Connettore 2 93"/>
          <p:cNvCxnSpPr/>
          <p:nvPr/>
        </p:nvCxnSpPr>
        <p:spPr>
          <a:xfrm>
            <a:off x="2415620" y="2574636"/>
            <a:ext cx="2885028" cy="71878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42" name="Connettore 2 96"/>
          <p:cNvCxnSpPr/>
          <p:nvPr/>
        </p:nvCxnSpPr>
        <p:spPr>
          <a:xfrm flipH="1">
            <a:off x="2235618" y="2574636"/>
            <a:ext cx="1511265" cy="71878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43" name="Connettore 2 99"/>
          <p:cNvCxnSpPr/>
          <p:nvPr/>
        </p:nvCxnSpPr>
        <p:spPr>
          <a:xfrm>
            <a:off x="3746883" y="2574636"/>
            <a:ext cx="3086280" cy="71878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44" name="Connettore 2 102"/>
          <p:cNvCxnSpPr/>
          <p:nvPr/>
        </p:nvCxnSpPr>
        <p:spPr>
          <a:xfrm flipH="1">
            <a:off x="3768133" y="2574636"/>
            <a:ext cx="1310013" cy="71878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45" name="Connettore 2 105"/>
          <p:cNvCxnSpPr/>
          <p:nvPr/>
        </p:nvCxnSpPr>
        <p:spPr>
          <a:xfrm>
            <a:off x="5078146" y="2574636"/>
            <a:ext cx="222502" cy="71878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46" name="Connettore 2 108"/>
          <p:cNvCxnSpPr/>
          <p:nvPr/>
        </p:nvCxnSpPr>
        <p:spPr>
          <a:xfrm>
            <a:off x="6390033" y="2574636"/>
            <a:ext cx="443129" cy="71878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47" name="Connettore 2 111"/>
          <p:cNvCxnSpPr/>
          <p:nvPr/>
        </p:nvCxnSpPr>
        <p:spPr>
          <a:xfrm flipH="1">
            <a:off x="3768133" y="2574636"/>
            <a:ext cx="2621901" cy="71878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48" name="Connettore 2 114"/>
          <p:cNvCxnSpPr/>
          <p:nvPr/>
        </p:nvCxnSpPr>
        <p:spPr>
          <a:xfrm flipH="1">
            <a:off x="5300648" y="2574636"/>
            <a:ext cx="2401273" cy="71878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49" name="Connettore 2 117"/>
          <p:cNvCxnSpPr/>
          <p:nvPr/>
        </p:nvCxnSpPr>
        <p:spPr>
          <a:xfrm flipH="1">
            <a:off x="6833163" y="2574636"/>
            <a:ext cx="868758" cy="718782"/>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50" name="Connettore 2 120"/>
          <p:cNvCxnSpPr/>
          <p:nvPr/>
        </p:nvCxnSpPr>
        <p:spPr>
          <a:xfrm>
            <a:off x="2240618" y="3700209"/>
            <a:ext cx="2257522" cy="62815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51" name="Connettore 2 123"/>
          <p:cNvCxnSpPr/>
          <p:nvPr/>
        </p:nvCxnSpPr>
        <p:spPr>
          <a:xfrm>
            <a:off x="3768133" y="3700210"/>
            <a:ext cx="730007" cy="62815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52" name="Connettore 2 126"/>
          <p:cNvCxnSpPr/>
          <p:nvPr/>
        </p:nvCxnSpPr>
        <p:spPr>
          <a:xfrm flipH="1">
            <a:off x="4469390" y="3700210"/>
            <a:ext cx="831258" cy="628154"/>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53" name="Connettore 2 129"/>
          <p:cNvCxnSpPr/>
          <p:nvPr/>
        </p:nvCxnSpPr>
        <p:spPr>
          <a:xfrm flipH="1">
            <a:off x="4498140" y="3715412"/>
            <a:ext cx="2335023" cy="612951"/>
          </a:xfrm>
          <a:prstGeom prst="straightConnector1">
            <a:avLst/>
          </a:prstGeom>
          <a:ln>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54" name="CasellaDiTesto 35"/>
          <p:cNvSpPr txBox="1"/>
          <p:nvPr/>
        </p:nvSpPr>
        <p:spPr>
          <a:xfrm>
            <a:off x="3115001" y="3710688"/>
            <a:ext cx="912509"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it-IT" sz="1200" b="1" dirty="0" err="1">
                <a:solidFill>
                  <a:schemeClr val="tx1"/>
                </a:solidFill>
                <a:latin typeface="Lato" charset="0"/>
                <a:ea typeface="Lato" charset="0"/>
                <a:cs typeface="Lato" charset="0"/>
              </a:rPr>
              <a:t>statin</a:t>
            </a:r>
            <a:endParaRPr lang="it-IT" sz="1200" b="1" dirty="0">
              <a:solidFill>
                <a:schemeClr val="tx1"/>
              </a:solidFill>
              <a:latin typeface="Lato" charset="0"/>
              <a:ea typeface="Lato" charset="0"/>
              <a:cs typeface="Lato" charset="0"/>
            </a:endParaRPr>
          </a:p>
        </p:txBody>
      </p:sp>
      <p:sp>
        <p:nvSpPr>
          <p:cNvPr id="55" name="CasellaDiTesto 36"/>
          <p:cNvSpPr txBox="1"/>
          <p:nvPr/>
        </p:nvSpPr>
        <p:spPr>
          <a:xfrm>
            <a:off x="5070645" y="3710688"/>
            <a:ext cx="912509"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it-IT" sz="1200" b="1" dirty="0">
                <a:solidFill>
                  <a:schemeClr val="tx1"/>
                </a:solidFill>
                <a:latin typeface="Lato" charset="0"/>
                <a:ea typeface="Lato" charset="0"/>
                <a:cs typeface="Lato" charset="0"/>
              </a:rPr>
              <a:t>Austin</a:t>
            </a:r>
          </a:p>
        </p:txBody>
      </p:sp>
      <p:sp>
        <p:nvSpPr>
          <p:cNvPr id="56" name="CasellaDiTesto 37"/>
          <p:cNvSpPr txBox="1"/>
          <p:nvPr/>
        </p:nvSpPr>
        <p:spPr>
          <a:xfrm>
            <a:off x="6376908" y="3715412"/>
            <a:ext cx="912509"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it-IT" sz="1200" b="1" dirty="0">
                <a:solidFill>
                  <a:schemeClr val="tx1"/>
                </a:solidFill>
                <a:latin typeface="Lato" charset="0"/>
                <a:ea typeface="Lato" charset="0"/>
                <a:cs typeface="Lato" charset="0"/>
              </a:rPr>
              <a:t>100</a:t>
            </a:r>
          </a:p>
        </p:txBody>
      </p:sp>
      <p:sp>
        <p:nvSpPr>
          <p:cNvPr id="57" name="TextBox 56">
            <a:extLst>
              <a:ext uri="{FF2B5EF4-FFF2-40B4-BE49-F238E27FC236}">
                <a16:creationId xmlns:a16="http://schemas.microsoft.com/office/drawing/2014/main" id="{FDF9C49D-D540-C94C-A787-0891242E40A2}"/>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0337182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 search</a:t>
            </a:r>
          </a:p>
        </p:txBody>
      </p:sp>
      <p:sp>
        <p:nvSpPr>
          <p:cNvPr id="17" name="Content Placeholder 2"/>
          <p:cNvSpPr>
            <a:spLocks noGrp="1"/>
          </p:cNvSpPr>
          <p:nvPr>
            <p:ph idx="1"/>
          </p:nvPr>
        </p:nvSpPr>
        <p:spPr>
          <a:xfrm>
            <a:off x="329184" y="771398"/>
            <a:ext cx="8629650" cy="4763770"/>
          </a:xfrm>
        </p:spPr>
        <p:txBody>
          <a:bodyPr/>
          <a:lstStyle/>
          <a:p>
            <a:pPr marL="285750" indent="-285750">
              <a:buFont typeface="Arial" charset="0"/>
              <a:buChar char="•"/>
            </a:pPr>
            <a:r>
              <a:rPr lang="en-US" dirty="0">
                <a:solidFill>
                  <a:schemeClr val="tx1"/>
                </a:solidFill>
              </a:rPr>
              <a:t>Binary Search over the lattice ,ordering with #affected tuples</a:t>
            </a:r>
          </a:p>
          <a:p>
            <a:pPr marL="285750" indent="-285750">
              <a:buFont typeface="Arial" charset="0"/>
              <a:buChar char="•"/>
            </a:pPr>
            <a:r>
              <a:rPr lang="en-US" dirty="0">
                <a:solidFill>
                  <a:schemeClr val="tx1"/>
                </a:solidFill>
              </a:rPr>
              <a:t>If </a:t>
            </a:r>
            <a:r>
              <a:rPr lang="en-US" dirty="0">
                <a:solidFill>
                  <a:schemeClr val="accent6"/>
                </a:solidFill>
              </a:rPr>
              <a:t>T</a:t>
            </a:r>
            <a:r>
              <a:rPr lang="en-US" dirty="0">
                <a:solidFill>
                  <a:schemeClr val="tx1"/>
                </a:solidFill>
              </a:rPr>
              <a:t> </a:t>
            </a:r>
            <a:r>
              <a:rPr lang="en-US" dirty="0">
                <a:solidFill>
                  <a:schemeClr val="tx1"/>
                </a:solidFill>
                <a:sym typeface="Wingdings"/>
              </a:rPr>
              <a:t> </a:t>
            </a:r>
            <a:r>
              <a:rPr lang="en-US" dirty="0" err="1">
                <a:solidFill>
                  <a:schemeClr val="tx1"/>
                </a:solidFill>
              </a:rPr>
              <a:t>BinarySearch</a:t>
            </a:r>
            <a:r>
              <a:rPr lang="en-US" dirty="0">
                <a:solidFill>
                  <a:schemeClr val="tx1"/>
                </a:solidFill>
              </a:rPr>
              <a:t>(Q</a:t>
            </a:r>
            <a:r>
              <a:rPr lang="en-US" baseline="-25000" dirty="0">
                <a:solidFill>
                  <a:schemeClr val="tx1"/>
                </a:solidFill>
              </a:rPr>
              <a:t>⋀</a:t>
            </a:r>
            <a:r>
              <a:rPr lang="en-US" dirty="0">
                <a:solidFill>
                  <a:schemeClr val="tx1"/>
                </a:solidFill>
              </a:rPr>
              <a:t>)</a:t>
            </a:r>
          </a:p>
          <a:p>
            <a:pPr marL="285750" indent="-285750">
              <a:buFont typeface="Arial" charset="0"/>
              <a:buChar char="•"/>
            </a:pPr>
            <a:r>
              <a:rPr lang="en-US" dirty="0">
                <a:solidFill>
                  <a:schemeClr val="tx1"/>
                </a:solidFill>
              </a:rPr>
              <a:t>If </a:t>
            </a:r>
            <a:r>
              <a:rPr lang="en-US" dirty="0">
                <a:solidFill>
                  <a:srgbClr val="C00000"/>
                </a:solidFill>
              </a:rPr>
              <a:t>F</a:t>
            </a:r>
            <a:r>
              <a:rPr lang="en-US" dirty="0">
                <a:solidFill>
                  <a:schemeClr val="tx1"/>
                </a:solidFill>
              </a:rPr>
              <a:t> </a:t>
            </a:r>
            <a:r>
              <a:rPr lang="en-US" dirty="0">
                <a:solidFill>
                  <a:schemeClr val="tx1"/>
                </a:solidFill>
                <a:sym typeface="Wingdings"/>
              </a:rPr>
              <a:t> </a:t>
            </a:r>
            <a:r>
              <a:rPr lang="en-US" dirty="0" err="1">
                <a:solidFill>
                  <a:schemeClr val="tx1"/>
                </a:solidFill>
              </a:rPr>
              <a:t>BinarySearch</a:t>
            </a:r>
            <a:r>
              <a:rPr lang="en-US" dirty="0">
                <a:solidFill>
                  <a:schemeClr val="tx1"/>
                </a:solidFill>
              </a:rPr>
              <a:t>(Q</a:t>
            </a:r>
            <a:r>
              <a:rPr lang="en-US" baseline="-25000" dirty="0">
                <a:solidFill>
                  <a:schemeClr val="tx1"/>
                </a:solidFill>
              </a:rPr>
              <a:t> ⋁</a:t>
            </a:r>
            <a:r>
              <a:rPr lang="en-US" dirty="0">
                <a:solidFill>
                  <a:schemeClr val="tx1"/>
                </a:solidFill>
              </a:rPr>
              <a:t>)</a:t>
            </a:r>
          </a:p>
        </p:txBody>
      </p:sp>
      <p:sp>
        <p:nvSpPr>
          <p:cNvPr id="18" name="Rombo 55"/>
          <p:cNvSpPr/>
          <p:nvPr/>
        </p:nvSpPr>
        <p:spPr>
          <a:xfrm>
            <a:off x="3457903" y="1087593"/>
            <a:ext cx="5686097" cy="3857296"/>
          </a:xfrm>
          <a:prstGeom prst="diamond">
            <a:avLst/>
          </a:prstGeom>
          <a:noFill/>
          <a:ln w="47625" cap="flat" cmpd="sng" algn="ctr">
            <a:solidFill>
              <a:srgbClr val="4A9BD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entury Gothic" panose="020B0502020202020204"/>
              <a:ea typeface=""/>
              <a:cs typeface=""/>
            </a:endParaRPr>
          </a:p>
        </p:txBody>
      </p:sp>
      <p:sp>
        <p:nvSpPr>
          <p:cNvPr id="19" name="Ovale 56"/>
          <p:cNvSpPr/>
          <p:nvPr/>
        </p:nvSpPr>
        <p:spPr>
          <a:xfrm>
            <a:off x="5005740" y="2877061"/>
            <a:ext cx="673670" cy="341323"/>
          </a:xfrm>
          <a:prstGeom prst="ellipse">
            <a:avLst/>
          </a:prstGeom>
          <a:solidFill>
            <a:srgbClr val="81BB42"/>
          </a:solidFill>
          <a:ln w="47625" cap="flat" cmpd="sng" algn="ctr">
            <a:solidFill>
              <a:srgbClr val="FE801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Century Gothic" panose="020B0502020202020204"/>
                <a:ea typeface=""/>
                <a:cs typeface=""/>
              </a:rPr>
              <a:t>Q1</a:t>
            </a:r>
          </a:p>
        </p:txBody>
      </p:sp>
      <p:cxnSp>
        <p:nvCxnSpPr>
          <p:cNvPr id="20" name="Connettore 1 57"/>
          <p:cNvCxnSpPr/>
          <p:nvPr/>
        </p:nvCxnSpPr>
        <p:spPr>
          <a:xfrm flipH="1">
            <a:off x="4564646" y="3218384"/>
            <a:ext cx="777929" cy="540155"/>
          </a:xfrm>
          <a:prstGeom prst="line">
            <a:avLst/>
          </a:prstGeom>
          <a:noFill/>
          <a:ln w="47625" cap="flat" cmpd="sng" algn="ctr">
            <a:solidFill>
              <a:srgbClr val="FE801A"/>
            </a:solidFill>
            <a:prstDash val="solid"/>
          </a:ln>
          <a:effectLst/>
        </p:spPr>
      </p:cxnSp>
      <p:cxnSp>
        <p:nvCxnSpPr>
          <p:cNvPr id="21" name="Connettore 1 58"/>
          <p:cNvCxnSpPr/>
          <p:nvPr/>
        </p:nvCxnSpPr>
        <p:spPr>
          <a:xfrm>
            <a:off x="5342575" y="3218384"/>
            <a:ext cx="2269626" cy="811889"/>
          </a:xfrm>
          <a:prstGeom prst="line">
            <a:avLst/>
          </a:prstGeom>
          <a:noFill/>
          <a:ln w="47625" cap="flat" cmpd="sng" algn="ctr">
            <a:solidFill>
              <a:srgbClr val="FE801A"/>
            </a:solidFill>
            <a:prstDash val="solid"/>
          </a:ln>
          <a:effectLst/>
        </p:spPr>
      </p:cxnSp>
      <p:sp>
        <p:nvSpPr>
          <p:cNvPr id="22" name="Ovale 59"/>
          <p:cNvSpPr/>
          <p:nvPr/>
        </p:nvSpPr>
        <p:spPr>
          <a:xfrm>
            <a:off x="7275367" y="2888658"/>
            <a:ext cx="673670" cy="341323"/>
          </a:xfrm>
          <a:prstGeom prst="ellipse">
            <a:avLst/>
          </a:prstGeom>
          <a:solidFill>
            <a:srgbClr val="DF2E28"/>
          </a:solidFill>
          <a:ln w="47625" cap="flat" cmpd="sng" algn="ctr">
            <a:solidFill>
              <a:srgbClr val="FF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Century Gothic" panose="020B0502020202020204"/>
                <a:ea typeface=""/>
                <a:cs typeface=""/>
              </a:rPr>
              <a:t>Q2</a:t>
            </a:r>
          </a:p>
        </p:txBody>
      </p:sp>
      <p:cxnSp>
        <p:nvCxnSpPr>
          <p:cNvPr id="23" name="Connettore 1 60"/>
          <p:cNvCxnSpPr/>
          <p:nvPr/>
        </p:nvCxnSpPr>
        <p:spPr>
          <a:xfrm flipH="1">
            <a:off x="7612202" y="2406496"/>
            <a:ext cx="585451" cy="482163"/>
          </a:xfrm>
          <a:prstGeom prst="line">
            <a:avLst/>
          </a:prstGeom>
          <a:noFill/>
          <a:ln w="47625" cap="flat" cmpd="sng" algn="ctr">
            <a:solidFill>
              <a:srgbClr val="FFFF00"/>
            </a:solidFill>
            <a:prstDash val="solid"/>
          </a:ln>
          <a:effectLst/>
        </p:spPr>
      </p:cxnSp>
      <p:cxnSp>
        <p:nvCxnSpPr>
          <p:cNvPr id="24" name="Connettore 1 61"/>
          <p:cNvCxnSpPr/>
          <p:nvPr/>
        </p:nvCxnSpPr>
        <p:spPr>
          <a:xfrm>
            <a:off x="5158118" y="1882912"/>
            <a:ext cx="2454084" cy="1005746"/>
          </a:xfrm>
          <a:prstGeom prst="line">
            <a:avLst/>
          </a:prstGeom>
          <a:noFill/>
          <a:ln w="47625" cap="flat" cmpd="sng" algn="ctr">
            <a:solidFill>
              <a:srgbClr val="FFFF00"/>
            </a:solidFill>
            <a:prstDash val="solid"/>
          </a:ln>
          <a:effectLst/>
        </p:spPr>
      </p:cxnSp>
      <p:cxnSp>
        <p:nvCxnSpPr>
          <p:cNvPr id="25" name="Connettore 2 62"/>
          <p:cNvCxnSpPr/>
          <p:nvPr/>
        </p:nvCxnSpPr>
        <p:spPr>
          <a:xfrm>
            <a:off x="5342575" y="3218384"/>
            <a:ext cx="336835" cy="540155"/>
          </a:xfrm>
          <a:prstGeom prst="straightConnector1">
            <a:avLst/>
          </a:prstGeom>
          <a:noFill/>
          <a:ln w="9525" cap="flat" cmpd="sng" algn="ctr">
            <a:solidFill>
              <a:srgbClr val="DF2E28"/>
            </a:solidFill>
            <a:prstDash val="solid"/>
            <a:tailEnd type="triangle"/>
          </a:ln>
          <a:effectLst/>
        </p:spPr>
      </p:cxnSp>
      <p:sp>
        <p:nvSpPr>
          <p:cNvPr id="26" name="CasellaDiTesto 63"/>
          <p:cNvSpPr txBox="1"/>
          <p:nvPr/>
        </p:nvSpPr>
        <p:spPr>
          <a:xfrm>
            <a:off x="5067894" y="3749790"/>
            <a:ext cx="1808484" cy="369332"/>
          </a:xfrm>
          <a:prstGeom prst="rect">
            <a:avLst/>
          </a:prstGeom>
          <a:noFill/>
        </p:spPr>
        <p:txBody>
          <a:bodyPr wrap="square" rtlCol="0">
            <a:spAutoFit/>
          </a:bodyPr>
          <a:lstStyle/>
          <a:p>
            <a:r>
              <a:rPr lang="en-US" sz="1600" dirty="0" err="1">
                <a:latin typeface="Century Gothic" panose="020B0502020202020204"/>
              </a:rPr>
              <a:t>BinarySearch</a:t>
            </a:r>
            <a:r>
              <a:rPr lang="en-US" dirty="0">
                <a:latin typeface="Century Gothic" panose="020B0502020202020204"/>
              </a:rPr>
              <a:t>()</a:t>
            </a:r>
          </a:p>
        </p:txBody>
      </p:sp>
      <p:sp>
        <p:nvSpPr>
          <p:cNvPr id="27" name="CasellaDiTesto 64"/>
          <p:cNvSpPr txBox="1"/>
          <p:nvPr/>
        </p:nvSpPr>
        <p:spPr>
          <a:xfrm>
            <a:off x="5745574" y="1741147"/>
            <a:ext cx="1808484" cy="338554"/>
          </a:xfrm>
          <a:prstGeom prst="rect">
            <a:avLst/>
          </a:prstGeom>
          <a:noFill/>
        </p:spPr>
        <p:txBody>
          <a:bodyPr wrap="square" rtlCol="0">
            <a:spAutoFit/>
          </a:bodyPr>
          <a:lstStyle/>
          <a:p>
            <a:r>
              <a:rPr lang="en-US" sz="1600" dirty="0" err="1">
                <a:latin typeface="Century Gothic" panose="020B0502020202020204"/>
              </a:rPr>
              <a:t>BinarySearch</a:t>
            </a:r>
            <a:r>
              <a:rPr lang="en-US" sz="1600" dirty="0">
                <a:latin typeface="Century Gothic" panose="020B0502020202020204"/>
              </a:rPr>
              <a:t>()</a:t>
            </a:r>
          </a:p>
        </p:txBody>
      </p:sp>
      <p:cxnSp>
        <p:nvCxnSpPr>
          <p:cNvPr id="28" name="Connettore 2 65"/>
          <p:cNvCxnSpPr/>
          <p:nvPr/>
        </p:nvCxnSpPr>
        <p:spPr>
          <a:xfrm flipH="1" flipV="1">
            <a:off x="6649816" y="1974042"/>
            <a:ext cx="962386" cy="914616"/>
          </a:xfrm>
          <a:prstGeom prst="straightConnector1">
            <a:avLst/>
          </a:prstGeom>
          <a:noFill/>
          <a:ln w="9525" cap="flat" cmpd="sng" algn="ctr">
            <a:solidFill>
              <a:srgbClr val="DF2E28"/>
            </a:solidFill>
            <a:prstDash val="solid"/>
            <a:tailEnd type="triangle"/>
          </a:ln>
          <a:effectLst/>
        </p:spPr>
      </p:cxnSp>
      <mc:AlternateContent xmlns:mc="http://schemas.openxmlformats.org/markup-compatibility/2006" xmlns:a14="http://schemas.microsoft.com/office/drawing/2010/main">
        <mc:Choice Requires="a14">
          <p:sp>
            <p:nvSpPr>
              <p:cNvPr id="29" name="TextBox 28"/>
              <p:cNvSpPr txBox="1"/>
              <p:nvPr/>
            </p:nvSpPr>
            <p:spPr>
              <a:xfrm>
                <a:off x="256566" y="3763308"/>
                <a:ext cx="3079689" cy="830997"/>
              </a:xfrm>
              <a:prstGeom prst="rect">
                <a:avLst/>
              </a:prstGeom>
              <a:noFill/>
            </p:spPr>
            <p:txBody>
              <a:bodyPr wrap="none" rtlCol="0">
                <a:spAutoFit/>
              </a:bodyPr>
              <a:lstStyle/>
              <a:p>
                <a:r>
                  <a:rPr lang="en-US" sz="2400" dirty="0">
                    <a:latin typeface="Lato" charset="0"/>
                    <a:ea typeface="Lato" charset="0"/>
                    <a:cs typeface="Lato" charset="0"/>
                  </a:rPr>
                  <a:t>Algorithm complexity</a:t>
                </a:r>
              </a:p>
              <a:p>
                <a:pPr/>
                <a14:m>
                  <m:oMathPara xmlns:m="http://schemas.openxmlformats.org/officeDocument/2006/math">
                    <m:oMathParaPr>
                      <m:jc m:val="centerGroup"/>
                    </m:oMathParaPr>
                    <m:oMath xmlns:m="http://schemas.openxmlformats.org/officeDocument/2006/math">
                      <m:r>
                        <a:rPr lang="en-US" sz="2400" i="1" smtClean="0">
                          <a:latin typeface="Cambria Math" charset="0"/>
                        </a:rPr>
                        <m:t>𝒪</m:t>
                      </m:r>
                      <m:r>
                        <a:rPr lang="en-US" sz="2400" b="0" i="1" smtClean="0">
                          <a:latin typeface="Cambria Math" charset="0"/>
                        </a:rPr>
                        <m:t>(</m:t>
                      </m:r>
                      <m:r>
                        <a:rPr lang="en-US" sz="2400" b="0" i="1" smtClean="0">
                          <a:latin typeface="Cambria Math" charset="0"/>
                        </a:rPr>
                        <m:t>𝐵</m:t>
                      </m:r>
                      <m:d>
                        <m:dPr>
                          <m:begChr m:val="|"/>
                          <m:endChr m:val="|"/>
                          <m:ctrlPr>
                            <a:rPr lang="en-US" sz="2400" b="0" i="1" smtClean="0">
                              <a:latin typeface="Cambria Math" panose="02040503050406030204" pitchFamily="18" charset="0"/>
                            </a:rPr>
                          </m:ctrlPr>
                        </m:dPr>
                        <m:e>
                          <m:r>
                            <a:rPr lang="en-US" sz="2400" b="0" i="1" smtClean="0">
                              <a:latin typeface="Cambria Math" charset="0"/>
                            </a:rPr>
                            <m:t>𝒬</m:t>
                          </m:r>
                        </m:e>
                      </m:d>
                      <m:func>
                        <m:funcPr>
                          <m:ctrlPr>
                            <a:rPr lang="en-US" sz="2400" b="0" i="1" smtClean="0">
                              <a:latin typeface="Cambria Math" panose="02040503050406030204" pitchFamily="18" charset="0"/>
                            </a:rPr>
                          </m:ctrlPr>
                        </m:funcPr>
                        <m:fName>
                          <m:r>
                            <m:rPr>
                              <m:sty m:val="p"/>
                            </m:rPr>
                            <a:rPr lang="en-US" sz="2400" b="0" i="0" smtClean="0">
                              <a:latin typeface="Cambria Math" charset="0"/>
                            </a:rPr>
                            <m:t>log</m:t>
                          </m:r>
                        </m:fName>
                        <m:e>
                          <m:d>
                            <m:dPr>
                              <m:begChr m:val="|"/>
                              <m:endChr m:val="|"/>
                              <m:ctrlPr>
                                <a:rPr lang="en-US" sz="2400" b="0" i="1" smtClean="0">
                                  <a:latin typeface="Cambria Math" panose="02040503050406030204" pitchFamily="18" charset="0"/>
                                </a:rPr>
                              </m:ctrlPr>
                            </m:dPr>
                            <m:e>
                              <m:r>
                                <a:rPr lang="en-US" sz="2400" b="0" i="1" smtClean="0">
                                  <a:latin typeface="Cambria Math" charset="0"/>
                                </a:rPr>
                                <m:t>𝒬</m:t>
                              </m:r>
                            </m:e>
                          </m:d>
                        </m:e>
                      </m:func>
                      <m:r>
                        <a:rPr lang="en-US" sz="2400" b="0" i="1" smtClean="0">
                          <a:latin typeface="Cambria Math" charset="0"/>
                        </a:rPr>
                        <m:t>)</m:t>
                      </m:r>
                    </m:oMath>
                  </m:oMathPara>
                </a14:m>
                <a:endParaRPr lang="en-US" sz="2400" dirty="0"/>
              </a:p>
            </p:txBody>
          </p:sp>
        </mc:Choice>
        <mc:Fallback xmlns="">
          <p:sp>
            <p:nvSpPr>
              <p:cNvPr id="29" name="TextBox 28"/>
              <p:cNvSpPr txBox="1">
                <a:spLocks noRot="1" noChangeAspect="1" noMove="1" noResize="1" noEditPoints="1" noAdjustHandles="1" noChangeArrowheads="1" noChangeShapeType="1" noTextEdit="1"/>
              </p:cNvSpPr>
              <p:nvPr/>
            </p:nvSpPr>
            <p:spPr>
              <a:xfrm>
                <a:off x="256566" y="3763308"/>
                <a:ext cx="3079689" cy="830997"/>
              </a:xfrm>
              <a:prstGeom prst="rect">
                <a:avLst/>
              </a:prstGeom>
              <a:blipFill rotWithShape="0">
                <a:blip r:embed="rId2"/>
                <a:stretch>
                  <a:fillRect l="-2970" t="-5839" r="-2178" b="-10219"/>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EB51772D-E40A-8A44-B2FC-DB41248F5FD9}"/>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9797901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for </a:t>
            </a:r>
            <a:r>
              <a:rPr lang="mr-IN" dirty="0"/>
              <a:t>…</a:t>
            </a:r>
            <a:r>
              <a:rPr lang="en-US" dirty="0"/>
              <a:t> </a:t>
            </a:r>
          </a:p>
        </p:txBody>
      </p:sp>
      <p:pic>
        <p:nvPicPr>
          <p:cNvPr id="4" name="Content Placeholder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3565" y="878012"/>
            <a:ext cx="8629650" cy="3473684"/>
          </a:xfrm>
          <a:prstGeom prst="rect">
            <a:avLst/>
          </a:prstGeom>
        </p:spPr>
      </p:pic>
      <p:sp>
        <p:nvSpPr>
          <p:cNvPr id="6" name="Rectangle 5"/>
          <p:cNvSpPr/>
          <p:nvPr/>
        </p:nvSpPr>
        <p:spPr>
          <a:xfrm>
            <a:off x="2286002" y="665950"/>
            <a:ext cx="3043238" cy="3685745"/>
          </a:xfrm>
          <a:prstGeom prst="rect">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DC21BC62-9006-A24C-97A6-1B4EFC2CD38D}"/>
              </a:ext>
            </a:extLst>
          </p:cNvPr>
          <p:cNvSpPr/>
          <p:nvPr/>
        </p:nvSpPr>
        <p:spPr>
          <a:xfrm>
            <a:off x="5717406" y="665950"/>
            <a:ext cx="2892392" cy="11147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ECCF6EC1-869A-0745-91BB-561587E7230F}"/>
              </a:ext>
            </a:extLst>
          </p:cNvPr>
          <p:cNvPicPr>
            <a:picLocks noChangeAspect="1"/>
          </p:cNvPicPr>
          <p:nvPr/>
        </p:nvPicPr>
        <p:blipFill>
          <a:blip r:embed="rId3"/>
          <a:stretch>
            <a:fillRect/>
          </a:stretch>
        </p:blipFill>
        <p:spPr>
          <a:xfrm>
            <a:off x="5569372" y="1010704"/>
            <a:ext cx="1277850" cy="495651"/>
          </a:xfrm>
          <a:prstGeom prst="rect">
            <a:avLst/>
          </a:prstGeom>
        </p:spPr>
      </p:pic>
      <p:cxnSp>
        <p:nvCxnSpPr>
          <p:cNvPr id="70" name="Straight Connector 69">
            <a:extLst>
              <a:ext uri="{FF2B5EF4-FFF2-40B4-BE49-F238E27FC236}">
                <a16:creationId xmlns:a16="http://schemas.microsoft.com/office/drawing/2014/main" id="{E8D0C8AD-D2CF-614E-B600-5F3FA9706900}"/>
              </a:ext>
            </a:extLst>
          </p:cNvPr>
          <p:cNvCxnSpPr/>
          <p:nvPr/>
        </p:nvCxnSpPr>
        <p:spPr>
          <a:xfrm>
            <a:off x="6208297" y="1477478"/>
            <a:ext cx="0" cy="303196"/>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1" name="Picture 70">
            <a:extLst>
              <a:ext uri="{FF2B5EF4-FFF2-40B4-BE49-F238E27FC236}">
                <a16:creationId xmlns:a16="http://schemas.microsoft.com/office/drawing/2014/main" id="{CFC2F7F6-9BB6-4944-89EB-988D148E826E}"/>
              </a:ext>
            </a:extLst>
          </p:cNvPr>
          <p:cNvPicPr>
            <a:picLocks noChangeAspect="1"/>
          </p:cNvPicPr>
          <p:nvPr/>
        </p:nvPicPr>
        <p:blipFill>
          <a:blip r:embed="rId4"/>
          <a:stretch>
            <a:fillRect/>
          </a:stretch>
        </p:blipFill>
        <p:spPr>
          <a:xfrm>
            <a:off x="7338113" y="1039582"/>
            <a:ext cx="1170960" cy="480394"/>
          </a:xfrm>
          <a:prstGeom prst="rect">
            <a:avLst/>
          </a:prstGeom>
        </p:spPr>
      </p:pic>
      <p:cxnSp>
        <p:nvCxnSpPr>
          <p:cNvPr id="74" name="Straight Connector 73">
            <a:extLst>
              <a:ext uri="{FF2B5EF4-FFF2-40B4-BE49-F238E27FC236}">
                <a16:creationId xmlns:a16="http://schemas.microsoft.com/office/drawing/2014/main" id="{E17FF757-3D6B-A040-BA88-C8F002DC77B2}"/>
              </a:ext>
            </a:extLst>
          </p:cNvPr>
          <p:cNvCxnSpPr/>
          <p:nvPr/>
        </p:nvCxnSpPr>
        <p:spPr>
          <a:xfrm>
            <a:off x="7921591" y="1511168"/>
            <a:ext cx="0" cy="274319"/>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D04A9A14-974F-0A4F-BA5F-B721EC33F7E9}"/>
              </a:ext>
            </a:extLst>
          </p:cNvPr>
          <p:cNvSpPr/>
          <p:nvPr/>
        </p:nvSpPr>
        <p:spPr>
          <a:xfrm>
            <a:off x="7018317" y="475013"/>
            <a:ext cx="2060369" cy="4441371"/>
          </a:xfrm>
          <a:prstGeom prst="rect">
            <a:avLst/>
          </a:prstGeom>
          <a:solidFill>
            <a:schemeClr val="bg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69B46DF-8E3D-E44F-AFC7-175DA2852E79}"/>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7839566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Schema mapping</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p:txBody>
              <a:bodyPr>
                <a:normAutofit/>
              </a:bodyPr>
              <a:lstStyle/>
              <a:p>
                <a:pPr marL="285750" indent="-285750">
                  <a:buFont typeface="Arial" charset="0"/>
                  <a:buChar char="•"/>
                </a:pPr>
                <a:r>
                  <a:rPr lang="en-US" sz="1500" b="0" dirty="0">
                    <a:solidFill>
                      <a:srgbClr val="C00000"/>
                    </a:solidFill>
                  </a:rPr>
                  <a:t>Schema mapping </a:t>
                </a:r>
                <a:r>
                  <a:rPr lang="en-US" sz="1500" b="0" dirty="0">
                    <a:solidFill>
                      <a:schemeClr val="tx1"/>
                    </a:solidFill>
                  </a:rPr>
                  <a:t>finds a way to represent items on one database to items on another database</a:t>
                </a:r>
              </a:p>
              <a:p>
                <a:pPr marL="285750" indent="-285750">
                  <a:buFont typeface="Arial" charset="0"/>
                  <a:buChar char="•"/>
                </a:pPr>
                <a:r>
                  <a:rPr lang="en-US" sz="1500" b="0" dirty="0">
                    <a:solidFill>
                      <a:schemeClr val="tx1"/>
                    </a:solidFill>
                  </a:rPr>
                  <a:t>Finds a </a:t>
                </a:r>
                <a:r>
                  <a:rPr lang="en-US" sz="1500" dirty="0">
                    <a:solidFill>
                      <a:schemeClr val="tx1"/>
                    </a:solidFill>
                  </a:rPr>
                  <a:t>mapping </a:t>
                </a:r>
                <a14:m>
                  <m:oMath xmlns:m="http://schemas.openxmlformats.org/officeDocument/2006/math">
                    <m:r>
                      <m:rPr>
                        <m:sty m:val="p"/>
                      </m:rPr>
                      <a:rPr lang="en-US" sz="1500" b="0">
                        <a:solidFill>
                          <a:schemeClr val="tx1"/>
                        </a:solidFill>
                        <a:latin typeface="Cambria Math" charset="0"/>
                      </a:rPr>
                      <m:t>Σ</m:t>
                    </m:r>
                  </m:oMath>
                </a14:m>
                <a:r>
                  <a:rPr lang="en-US" sz="1500" b="0" dirty="0">
                    <a:solidFill>
                      <a:schemeClr val="tx1"/>
                    </a:solidFill>
                  </a:rPr>
                  <a:t> between two schemas such that a query on one database can be converted to a query on the other database</a:t>
                </a:r>
              </a:p>
              <a:p>
                <a:pPr marL="285750" indent="-285750">
                  <a:buFont typeface="Arial" charset="0"/>
                  <a:buChar char="•"/>
                </a:pPr>
                <a:r>
                  <a:rPr lang="en-US" sz="1500" b="0" dirty="0">
                    <a:solidFill>
                      <a:schemeClr val="tx1"/>
                    </a:solidFill>
                  </a:rPr>
                  <a:t>Schema mappings in </a:t>
                </a:r>
                <a14:m>
                  <m:oMath xmlns:m="http://schemas.openxmlformats.org/officeDocument/2006/math">
                    <m:r>
                      <m:rPr>
                        <m:sty m:val="p"/>
                      </m:rPr>
                      <a:rPr lang="en-US" sz="1500" b="0">
                        <a:solidFill>
                          <a:schemeClr val="tx1"/>
                        </a:solidFill>
                        <a:latin typeface="Cambria Math" charset="0"/>
                      </a:rPr>
                      <m:t>Σ</m:t>
                    </m:r>
                  </m:oMath>
                </a14:m>
                <a:r>
                  <a:rPr lang="en-US" sz="1500" b="0" dirty="0">
                    <a:solidFill>
                      <a:schemeClr val="tx1"/>
                    </a:solidFill>
                  </a:rPr>
                  <a:t> are </a:t>
                </a:r>
                <a:r>
                  <a:rPr lang="en-US" sz="1500" b="0" dirty="0">
                    <a:solidFill>
                      <a:srgbClr val="C00000"/>
                    </a:solidFill>
                  </a:rPr>
                  <a:t>rules in</a:t>
                </a:r>
                <a:r>
                  <a:rPr lang="en-US" sz="1500" b="0" dirty="0"/>
                  <a:t> </a:t>
                </a:r>
                <a:r>
                  <a:rPr lang="en-US" sz="1500" b="0" dirty="0">
                    <a:solidFill>
                      <a:schemeClr val="tx1"/>
                    </a:solidFill>
                  </a:rPr>
                  <a:t>first-order logic that specifies the relationships between schema S and T </a:t>
                </a:r>
              </a:p>
              <a:p>
                <a:pPr marL="0" indent="0" algn="ct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charset="0"/>
                        </a:rPr>
                        <m:t>∀</m:t>
                      </m:r>
                      <m:r>
                        <a:rPr lang="en-US" sz="1600" b="0" i="1" smtClean="0">
                          <a:solidFill>
                            <a:schemeClr val="tx1"/>
                          </a:solidFill>
                          <a:latin typeface="Cambria Math" charset="0"/>
                        </a:rPr>
                        <m:t>𝑥</m:t>
                      </m:r>
                      <m:r>
                        <a:rPr lang="en-US" sz="1600" b="0" i="1" smtClean="0">
                          <a:solidFill>
                            <a:schemeClr val="tx1"/>
                          </a:solidFill>
                          <a:latin typeface="Cambria Math" charset="0"/>
                        </a:rPr>
                        <m:t>∀</m:t>
                      </m:r>
                      <m:r>
                        <a:rPr lang="en-US" sz="1600" b="0" i="1" smtClean="0">
                          <a:solidFill>
                            <a:schemeClr val="tx1"/>
                          </a:solidFill>
                          <a:latin typeface="Cambria Math" charset="0"/>
                        </a:rPr>
                        <m:t>𝑦</m:t>
                      </m:r>
                      <m:r>
                        <a:rPr lang="en-US" sz="1600" b="0" i="1" smtClean="0">
                          <a:solidFill>
                            <a:schemeClr val="tx1"/>
                          </a:solidFill>
                          <a:latin typeface="Cambria Math" charset="0"/>
                        </a:rPr>
                        <m:t> </m:t>
                      </m:r>
                      <m:r>
                        <a:rPr lang="en-US" sz="1600" b="0" i="1" smtClean="0">
                          <a:solidFill>
                            <a:schemeClr val="tx1"/>
                          </a:solidFill>
                          <a:latin typeface="Cambria Math" charset="0"/>
                        </a:rPr>
                        <m:t>𝑆</m:t>
                      </m:r>
                      <m:d>
                        <m:dPr>
                          <m:ctrlPr>
                            <a:rPr lang="en-US" sz="1600" b="0" i="1" smtClean="0">
                              <a:solidFill>
                                <a:schemeClr val="tx1"/>
                              </a:solidFill>
                              <a:latin typeface="Cambria Math" panose="02040503050406030204" pitchFamily="18" charset="0"/>
                            </a:rPr>
                          </m:ctrlPr>
                        </m:dPr>
                        <m:e>
                          <m:r>
                            <a:rPr lang="en-US" sz="1600" b="0" i="1" smtClean="0">
                              <a:solidFill>
                                <a:schemeClr val="tx1"/>
                              </a:solidFill>
                              <a:latin typeface="Cambria Math" charset="0"/>
                            </a:rPr>
                            <m:t>𝑥</m:t>
                          </m:r>
                          <m:r>
                            <a:rPr lang="en-US" sz="1600" b="0" i="1" smtClean="0">
                              <a:solidFill>
                                <a:schemeClr val="tx1"/>
                              </a:solidFill>
                              <a:latin typeface="Cambria Math" charset="0"/>
                            </a:rPr>
                            <m:t>,</m:t>
                          </m:r>
                          <m:r>
                            <a:rPr lang="en-US" sz="1600" b="0" i="1" smtClean="0">
                              <a:solidFill>
                                <a:schemeClr val="tx1"/>
                              </a:solidFill>
                              <a:latin typeface="Cambria Math" charset="0"/>
                            </a:rPr>
                            <m:t>𝑦</m:t>
                          </m:r>
                        </m:e>
                      </m:d>
                      <m:r>
                        <a:rPr lang="en-US" sz="1600" b="0" i="1" smtClean="0">
                          <a:solidFill>
                            <a:schemeClr val="tx1"/>
                          </a:solidFill>
                          <a:latin typeface="Cambria Math" charset="0"/>
                        </a:rPr>
                        <m:t>∧</m:t>
                      </m:r>
                      <m:r>
                        <a:rPr lang="en-US" sz="1600" b="0" i="1" smtClean="0">
                          <a:solidFill>
                            <a:schemeClr val="tx1"/>
                          </a:solidFill>
                          <a:latin typeface="Cambria Math" charset="0"/>
                        </a:rPr>
                        <m:t>𝑈</m:t>
                      </m:r>
                      <m:d>
                        <m:dPr>
                          <m:ctrlPr>
                            <a:rPr lang="en-US" sz="1600" b="0" i="1" smtClean="0">
                              <a:solidFill>
                                <a:schemeClr val="tx1"/>
                              </a:solidFill>
                              <a:latin typeface="Cambria Math" panose="02040503050406030204" pitchFamily="18" charset="0"/>
                            </a:rPr>
                          </m:ctrlPr>
                        </m:dPr>
                        <m:e>
                          <m:r>
                            <a:rPr lang="en-US" sz="1600" b="0" i="1" smtClean="0">
                              <a:solidFill>
                                <a:schemeClr val="tx1"/>
                              </a:solidFill>
                              <a:latin typeface="Cambria Math" charset="0"/>
                            </a:rPr>
                            <m:t>𝑥</m:t>
                          </m:r>
                          <m:r>
                            <a:rPr lang="en-US" sz="1600" b="0" i="1" smtClean="0">
                              <a:solidFill>
                                <a:schemeClr val="tx1"/>
                              </a:solidFill>
                              <a:latin typeface="Cambria Math" charset="0"/>
                            </a:rPr>
                            <m:t>,</m:t>
                          </m:r>
                          <m:r>
                            <a:rPr lang="en-US" sz="1600" b="0" i="1" smtClean="0">
                              <a:solidFill>
                                <a:schemeClr val="tx1"/>
                              </a:solidFill>
                              <a:latin typeface="Cambria Math" charset="0"/>
                            </a:rPr>
                            <m:t>𝑧</m:t>
                          </m:r>
                        </m:e>
                      </m:d>
                      <m:r>
                        <a:rPr lang="en-US" sz="1600" b="0" i="1" smtClean="0">
                          <a:solidFill>
                            <a:schemeClr val="tx1"/>
                          </a:solidFill>
                          <a:latin typeface="Cambria Math" charset="0"/>
                        </a:rPr>
                        <m:t>→∃</m:t>
                      </m:r>
                      <m:r>
                        <a:rPr lang="en-US" sz="1600" b="0" i="1" smtClean="0">
                          <a:solidFill>
                            <a:schemeClr val="tx1"/>
                          </a:solidFill>
                          <a:latin typeface="Cambria Math" charset="0"/>
                        </a:rPr>
                        <m:t>𝑣</m:t>
                      </m:r>
                      <m:r>
                        <a:rPr lang="en-US" sz="1600" b="0" i="1" smtClean="0">
                          <a:solidFill>
                            <a:schemeClr val="tx1"/>
                          </a:solidFill>
                          <a:latin typeface="Cambria Math" charset="0"/>
                        </a:rPr>
                        <m:t> </m:t>
                      </m:r>
                      <m:r>
                        <a:rPr lang="en-US" sz="1600" b="0" i="1" smtClean="0">
                          <a:solidFill>
                            <a:schemeClr val="tx1"/>
                          </a:solidFill>
                          <a:latin typeface="Cambria Math" charset="0"/>
                        </a:rPr>
                        <m:t>𝑇</m:t>
                      </m:r>
                      <m:d>
                        <m:dPr>
                          <m:ctrlPr>
                            <a:rPr lang="en-US" sz="1600" b="0" i="1" smtClean="0">
                              <a:solidFill>
                                <a:schemeClr val="tx1"/>
                              </a:solidFill>
                              <a:latin typeface="Cambria Math" panose="02040503050406030204" pitchFamily="18" charset="0"/>
                            </a:rPr>
                          </m:ctrlPr>
                        </m:dPr>
                        <m:e>
                          <m:r>
                            <a:rPr lang="en-US" sz="1600" b="0" i="1" smtClean="0">
                              <a:solidFill>
                                <a:schemeClr val="tx1"/>
                              </a:solidFill>
                              <a:latin typeface="Cambria Math" charset="0"/>
                            </a:rPr>
                            <m:t>𝑣</m:t>
                          </m:r>
                          <m:r>
                            <a:rPr lang="en-US" sz="1600" b="0" i="1" smtClean="0">
                              <a:solidFill>
                                <a:schemeClr val="tx1"/>
                              </a:solidFill>
                              <a:latin typeface="Cambria Math" charset="0"/>
                            </a:rPr>
                            <m:t>,</m:t>
                          </m:r>
                          <m:r>
                            <a:rPr lang="en-US" sz="1600" b="0" i="1" smtClean="0">
                              <a:solidFill>
                                <a:schemeClr val="tx1"/>
                              </a:solidFill>
                              <a:latin typeface="Cambria Math" charset="0"/>
                            </a:rPr>
                            <m:t>𝑦</m:t>
                          </m:r>
                        </m:e>
                      </m:d>
                      <m:r>
                        <a:rPr lang="en-US" sz="1600" b="0" i="1" smtClean="0">
                          <a:solidFill>
                            <a:schemeClr val="tx1"/>
                          </a:solidFill>
                          <a:latin typeface="Cambria Math" charset="0"/>
                        </a:rPr>
                        <m:t>∧</m:t>
                      </m:r>
                      <m:r>
                        <a:rPr lang="en-US" sz="1600" b="0" i="1" smtClean="0">
                          <a:solidFill>
                            <a:schemeClr val="tx1"/>
                          </a:solidFill>
                          <a:latin typeface="Cambria Math" charset="0"/>
                        </a:rPr>
                        <m:t>𝑇</m:t>
                      </m:r>
                      <m:r>
                        <a:rPr lang="en-US" sz="1600" b="0" i="1" smtClean="0">
                          <a:solidFill>
                            <a:schemeClr val="tx1"/>
                          </a:solidFill>
                          <a:latin typeface="Cambria Math" charset="0"/>
                        </a:rPr>
                        <m:t>′(</m:t>
                      </m:r>
                      <m:r>
                        <a:rPr lang="en-US" sz="1600" b="0" i="1" smtClean="0">
                          <a:solidFill>
                            <a:schemeClr val="tx1"/>
                          </a:solidFill>
                          <a:latin typeface="Cambria Math" charset="0"/>
                        </a:rPr>
                        <m:t>𝑣</m:t>
                      </m:r>
                      <m:r>
                        <a:rPr lang="en-US" sz="1600" b="0" i="1" smtClean="0">
                          <a:solidFill>
                            <a:schemeClr val="tx1"/>
                          </a:solidFill>
                          <a:latin typeface="Cambria Math" charset="0"/>
                        </a:rPr>
                        <m:t>,</m:t>
                      </m:r>
                      <m:r>
                        <a:rPr lang="en-US" sz="1600" b="0" i="1" smtClean="0">
                          <a:solidFill>
                            <a:schemeClr val="tx1"/>
                          </a:solidFill>
                          <a:latin typeface="Cambria Math" charset="0"/>
                        </a:rPr>
                        <m:t>𝑧</m:t>
                      </m:r>
                      <m:r>
                        <a:rPr lang="en-US" sz="1600" b="0" i="1" smtClean="0">
                          <a:solidFill>
                            <a:schemeClr val="tx1"/>
                          </a:solidFill>
                          <a:latin typeface="Cambria Math" charset="0"/>
                        </a:rPr>
                        <m:t>)</m:t>
                      </m:r>
                    </m:oMath>
                  </m:oMathPara>
                </a14:m>
                <a:endParaRPr lang="en-US" sz="1600" b="0" dirty="0">
                  <a:solidFill>
                    <a:schemeClr val="tx1"/>
                  </a:solidFill>
                </a:endParaRPr>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blipFill rotWithShape="0">
                <a:blip r:embed="rId3"/>
                <a:stretch>
                  <a:fillRect l="-1297" t="-1370" r="-865"/>
                </a:stretch>
              </a:blipFill>
            </p:spPr>
            <p:txBody>
              <a:bodyPr/>
              <a:lstStyle/>
              <a:p>
                <a:r>
                  <a:rPr lang="en-US">
                    <a:noFill/>
                  </a:rPr>
                  <a:t> </a:t>
                </a:r>
              </a:p>
            </p:txBody>
          </p:sp>
        </mc:Fallback>
      </mc:AlternateContent>
      <p:sp>
        <p:nvSpPr>
          <p:cNvPr id="6" name="Can 5"/>
          <p:cNvSpPr/>
          <p:nvPr/>
        </p:nvSpPr>
        <p:spPr>
          <a:xfrm>
            <a:off x="3093244" y="4034790"/>
            <a:ext cx="965835" cy="542925"/>
          </a:xfrm>
          <a:prstGeom prst="can">
            <a:avLst/>
          </a:prstGeom>
          <a:solidFill>
            <a:srgbClr val="FFC000"/>
          </a:solidFill>
          <a:ln w="19050">
            <a:solidFill>
              <a:srgbClr val="A2845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350"/>
              <a:t>I</a:t>
            </a:r>
          </a:p>
        </p:txBody>
      </p:sp>
      <p:sp>
        <p:nvSpPr>
          <p:cNvPr id="7" name="Can 6"/>
          <p:cNvSpPr/>
          <p:nvPr/>
        </p:nvSpPr>
        <p:spPr>
          <a:xfrm>
            <a:off x="5012055" y="3940493"/>
            <a:ext cx="965835" cy="731520"/>
          </a:xfrm>
          <a:prstGeom prst="can">
            <a:avLst/>
          </a:prstGeom>
          <a:solidFill>
            <a:srgbClr val="FFC000"/>
          </a:solidFill>
          <a:ln w="19050">
            <a:solidFill>
              <a:srgbClr val="A2845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350"/>
              <a:t>J</a:t>
            </a:r>
          </a:p>
        </p:txBody>
      </p:sp>
      <p:cxnSp>
        <p:nvCxnSpPr>
          <p:cNvPr id="9" name="Straight Arrow Connector 8"/>
          <p:cNvCxnSpPr>
            <a:stCxn id="6" idx="4"/>
            <a:endCxn id="7" idx="2"/>
          </p:cNvCxnSpPr>
          <p:nvPr/>
        </p:nvCxnSpPr>
        <p:spPr>
          <a:xfrm>
            <a:off x="4059079" y="4306253"/>
            <a:ext cx="952976" cy="0"/>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
        <p:nvSpPr>
          <p:cNvPr id="10" name="Parallelogram 9"/>
          <p:cNvSpPr/>
          <p:nvPr/>
        </p:nvSpPr>
        <p:spPr>
          <a:xfrm>
            <a:off x="3029633" y="3480435"/>
            <a:ext cx="1136850" cy="371475"/>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Source S</a:t>
            </a:r>
          </a:p>
        </p:txBody>
      </p:sp>
      <p:sp>
        <p:nvSpPr>
          <p:cNvPr id="11" name="Parallelogram 10"/>
          <p:cNvSpPr/>
          <p:nvPr/>
        </p:nvSpPr>
        <p:spPr>
          <a:xfrm>
            <a:off x="5017024" y="3480435"/>
            <a:ext cx="1056879" cy="371475"/>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Target T</a:t>
            </a:r>
          </a:p>
        </p:txBody>
      </p:sp>
      <p:sp>
        <p:nvSpPr>
          <p:cNvPr id="12" name="TextBox 11"/>
          <p:cNvSpPr txBox="1"/>
          <p:nvPr/>
        </p:nvSpPr>
        <p:spPr>
          <a:xfrm>
            <a:off x="2017396" y="3471625"/>
            <a:ext cx="751231" cy="300082"/>
          </a:xfrm>
          <a:prstGeom prst="rect">
            <a:avLst/>
          </a:prstGeom>
          <a:noFill/>
        </p:spPr>
        <p:txBody>
          <a:bodyPr wrap="none" rtlCol="0">
            <a:spAutoFit/>
          </a:bodyPr>
          <a:lstStyle/>
          <a:p>
            <a:r>
              <a:rPr lang="en-US" sz="1350"/>
              <a:t>Schema</a:t>
            </a:r>
          </a:p>
        </p:txBody>
      </p:sp>
      <p:sp>
        <p:nvSpPr>
          <p:cNvPr id="13" name="TextBox 12"/>
          <p:cNvSpPr txBox="1"/>
          <p:nvPr/>
        </p:nvSpPr>
        <p:spPr>
          <a:xfrm>
            <a:off x="2017395" y="4167753"/>
            <a:ext cx="859402" cy="300082"/>
          </a:xfrm>
          <a:prstGeom prst="rect">
            <a:avLst/>
          </a:prstGeom>
          <a:noFill/>
        </p:spPr>
        <p:txBody>
          <a:bodyPr wrap="none" rtlCol="0">
            <a:spAutoFit/>
          </a:bodyPr>
          <a:lstStyle/>
          <a:p>
            <a:r>
              <a:rPr lang="en-US" sz="1350"/>
              <a:t>Database</a:t>
            </a:r>
            <a:endParaRPr lang="en-US" sz="1350" dirty="0"/>
          </a:p>
        </p:txBody>
      </p:sp>
      <p:cxnSp>
        <p:nvCxnSpPr>
          <p:cNvPr id="17" name="Curved Connector 16"/>
          <p:cNvCxnSpPr>
            <a:stCxn id="10" idx="0"/>
            <a:endCxn id="11" idx="1"/>
          </p:cNvCxnSpPr>
          <p:nvPr/>
        </p:nvCxnSpPr>
        <p:spPr>
          <a:xfrm rot="5400000" flipH="1" flipV="1">
            <a:off x="4594978" y="2483515"/>
            <a:ext cx="12700" cy="1993840"/>
          </a:xfrm>
          <a:prstGeom prst="curvedConnector3">
            <a:avLst>
              <a:gd name="adj1" fmla="val 1800000"/>
            </a:avLst>
          </a:prstGeom>
          <a:ln w="22225"/>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a:off x="4438050" y="2924763"/>
                <a:ext cx="33855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1600">
                          <a:latin typeface="Cambria Math" charset="0"/>
                        </a:rPr>
                        <m:t>Σ</m:t>
                      </m:r>
                    </m:oMath>
                  </m:oMathPara>
                </a14:m>
                <a:endParaRPr lang="en-US" sz="1600" dirty="0"/>
              </a:p>
            </p:txBody>
          </p:sp>
        </mc:Choice>
        <mc:Fallback xmlns="">
          <p:sp>
            <p:nvSpPr>
              <p:cNvPr id="19" name="TextBox 18"/>
              <p:cNvSpPr txBox="1">
                <a:spLocks noRot="1" noChangeAspect="1" noMove="1" noResize="1" noEditPoints="1" noAdjustHandles="1" noChangeArrowheads="1" noChangeShapeType="1" noTextEdit="1"/>
              </p:cNvSpPr>
              <p:nvPr/>
            </p:nvSpPr>
            <p:spPr>
              <a:xfrm>
                <a:off x="4438050" y="2924763"/>
                <a:ext cx="338554" cy="338554"/>
              </a:xfrm>
              <a:prstGeom prst="rect">
                <a:avLst/>
              </a:prstGeom>
              <a:blipFill rotWithShape="0">
                <a:blip r:embed="rId4"/>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FA6B2A06-0E93-364B-93C9-2F506E4D06D1}"/>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8085263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8" name="Text Box 26"/>
          <p:cNvSpPr txBox="1">
            <a:spLocks noChangeArrowheads="1"/>
          </p:cNvSpPr>
          <p:nvPr/>
        </p:nvSpPr>
        <p:spPr bwMode="auto">
          <a:xfrm>
            <a:off x="1275160" y="835864"/>
            <a:ext cx="1468040" cy="3416320"/>
          </a:xfrm>
          <a:prstGeom prst="rect">
            <a:avLst/>
          </a:prstGeom>
          <a:noFill/>
          <a:ln w="9525">
            <a:noFill/>
            <a:miter lim="800000"/>
            <a:headEnd/>
            <a:tailEnd/>
          </a:ln>
        </p:spPr>
        <p:txBody>
          <a:bodyPr>
            <a:spAutoFit/>
          </a:bodyPr>
          <a:lstStyle/>
          <a:p>
            <a:pPr>
              <a:tabLst>
                <a:tab pos="177404" algn="l"/>
                <a:tab pos="342900" algn="l"/>
                <a:tab pos="520304" algn="l"/>
                <a:tab pos="685800" algn="l"/>
                <a:tab pos="863204" algn="l"/>
              </a:tabLst>
            </a:pPr>
            <a:r>
              <a:rPr lang="en-US" sz="900" b="1" dirty="0">
                <a:solidFill>
                  <a:schemeClr val="accent2"/>
                </a:solidFill>
                <a:latin typeface="Arial" charset="0"/>
                <a:cs typeface="Times New Roman" pitchFamily="18" charset="0"/>
              </a:rPr>
              <a:t>S</a:t>
            </a:r>
            <a:r>
              <a:rPr lang="en-US" sz="900" b="1" dirty="0">
                <a:latin typeface="Arial" charset="0"/>
                <a:cs typeface="Times New Roman" pitchFamily="18" charset="0"/>
              </a:rPr>
              <a:t>: </a:t>
            </a:r>
            <a:r>
              <a:rPr lang="en-US" sz="900" i="1" dirty="0" err="1">
                <a:latin typeface="Arial" charset="0"/>
                <a:cs typeface="Times New Roman" pitchFamily="18" charset="0"/>
              </a:rPr>
              <a:t>Rcd</a:t>
            </a:r>
            <a:endParaRPr lang="en-US" sz="900" i="1" dirty="0">
              <a:latin typeface="Arial" charset="0"/>
              <a:cs typeface="Times New Roman" pitchFamily="18" charset="0"/>
            </a:endParaRPr>
          </a:p>
          <a:p>
            <a:pPr>
              <a:tabLst>
                <a:tab pos="177404" algn="l"/>
                <a:tab pos="342900" algn="l"/>
                <a:tab pos="520304" algn="l"/>
                <a:tab pos="685800" algn="l"/>
                <a:tab pos="863204" algn="l"/>
              </a:tabLst>
            </a:pPr>
            <a:r>
              <a:rPr lang="en-US" sz="900" b="1" dirty="0">
                <a:solidFill>
                  <a:schemeClr val="accent2"/>
                </a:solidFill>
                <a:latin typeface="Arial" charset="0"/>
                <a:cs typeface="Times New Roman" pitchFamily="18" charset="0"/>
              </a:rPr>
              <a:t>	projects</a:t>
            </a:r>
            <a:r>
              <a:rPr lang="en-US" sz="900" b="1" dirty="0">
                <a:latin typeface="Arial" charset="0"/>
                <a:cs typeface="Times New Roman" pitchFamily="18" charset="0"/>
              </a:rPr>
              <a:t>:</a:t>
            </a:r>
            <a:r>
              <a:rPr lang="en-US" sz="900" b="1" i="1" dirty="0">
                <a:latin typeface="Arial" charset="0"/>
                <a:cs typeface="Times New Roman" pitchFamily="18" charset="0"/>
              </a:rPr>
              <a:t> </a:t>
            </a:r>
            <a:r>
              <a:rPr lang="en-US" sz="900" i="1" dirty="0">
                <a:latin typeface="Arial" charset="0"/>
                <a:cs typeface="Times New Roman" pitchFamily="18" charset="0"/>
              </a:rPr>
              <a:t>Set of</a:t>
            </a:r>
            <a:endParaRPr lang="en-US" sz="900" dirty="0">
              <a:latin typeface="Arial" charset="0"/>
              <a:cs typeface="Times New Roman" pitchFamily="18" charset="0"/>
            </a:endParaRPr>
          </a:p>
          <a:p>
            <a:pPr>
              <a:tabLst>
                <a:tab pos="177404" algn="l"/>
                <a:tab pos="342900" algn="l"/>
                <a:tab pos="520304" algn="l"/>
                <a:tab pos="685800" algn="l"/>
                <a:tab pos="863204" algn="l"/>
              </a:tabLst>
            </a:pPr>
            <a:r>
              <a:rPr lang="en-US" sz="900" b="1" dirty="0">
                <a:solidFill>
                  <a:schemeClr val="accent2"/>
                </a:solidFill>
                <a:latin typeface="Arial" charset="0"/>
                <a:cs typeface="Times New Roman" pitchFamily="18" charset="0"/>
              </a:rPr>
              <a:t>		project</a:t>
            </a:r>
            <a:r>
              <a:rPr lang="en-US" sz="900" b="1" dirty="0">
                <a:latin typeface="Arial" charset="0"/>
                <a:cs typeface="Times New Roman" pitchFamily="18" charset="0"/>
              </a:rPr>
              <a:t>:</a:t>
            </a:r>
            <a:r>
              <a:rPr lang="en-US" sz="900" b="1" i="1" dirty="0">
                <a:latin typeface="Arial" charset="0"/>
                <a:cs typeface="Times New Roman" pitchFamily="18" charset="0"/>
              </a:rPr>
              <a:t> </a:t>
            </a:r>
            <a:r>
              <a:rPr lang="en-US" sz="900" i="1" dirty="0" err="1">
                <a:latin typeface="Arial" charset="0"/>
                <a:cs typeface="Times New Roman" pitchFamily="18" charset="0"/>
              </a:rPr>
              <a:t>Rcd</a:t>
            </a:r>
            <a:endParaRPr lang="en-US" sz="900" i="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name</a:t>
            </a:r>
          </a:p>
          <a:p>
            <a:pPr>
              <a:tabLst>
                <a:tab pos="177404" algn="l"/>
                <a:tab pos="342900" algn="l"/>
                <a:tab pos="520304" algn="l"/>
                <a:tab pos="685800" algn="l"/>
                <a:tab pos="863204" algn="l"/>
              </a:tabLst>
            </a:pPr>
            <a:r>
              <a:rPr lang="en-US" sz="900" b="1" dirty="0">
                <a:latin typeface="Arial" charset="0"/>
                <a:cs typeface="Times New Roman" pitchFamily="18" charset="0"/>
              </a:rPr>
              <a:t>			status</a:t>
            </a:r>
          </a:p>
          <a:p>
            <a:pPr>
              <a:tabLst>
                <a:tab pos="177404" algn="l"/>
                <a:tab pos="342900" algn="l"/>
                <a:tab pos="520304" algn="l"/>
                <a:tab pos="685800" algn="l"/>
                <a:tab pos="863204" algn="l"/>
              </a:tabLst>
            </a:pPr>
            <a:endParaRPr lang="en-US" sz="900" b="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a:solidFill>
                  <a:schemeClr val="accent2"/>
                </a:solidFill>
                <a:latin typeface="Arial" charset="0"/>
                <a:cs typeface="Times New Roman" pitchFamily="18" charset="0"/>
              </a:rPr>
              <a:t>grants</a:t>
            </a:r>
            <a:r>
              <a:rPr lang="en-US" sz="900" b="1" dirty="0">
                <a:latin typeface="Arial" charset="0"/>
                <a:cs typeface="Times New Roman" pitchFamily="18" charset="0"/>
              </a:rPr>
              <a:t>: </a:t>
            </a:r>
            <a:r>
              <a:rPr lang="en-US" sz="900" i="1" dirty="0">
                <a:latin typeface="Arial" charset="0"/>
                <a:cs typeface="Times New Roman" pitchFamily="18" charset="0"/>
              </a:rPr>
              <a:t>Set of</a:t>
            </a: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a:solidFill>
                  <a:schemeClr val="accent2"/>
                </a:solidFill>
                <a:latin typeface="Arial" charset="0"/>
                <a:cs typeface="Times New Roman" pitchFamily="18" charset="0"/>
              </a:rPr>
              <a:t>grant</a:t>
            </a:r>
            <a:r>
              <a:rPr lang="en-US" sz="900" b="1" dirty="0">
                <a:latin typeface="Arial" charset="0"/>
                <a:cs typeface="Times New Roman" pitchFamily="18" charset="0"/>
              </a:rPr>
              <a:t>: </a:t>
            </a:r>
            <a:r>
              <a:rPr lang="en-US" sz="900" i="1" dirty="0" err="1">
                <a:latin typeface="Arial" charset="0"/>
                <a:cs typeface="Times New Roman" pitchFamily="18" charset="0"/>
              </a:rPr>
              <a:t>Rcd</a:t>
            </a:r>
            <a:endParaRPr lang="en-US" sz="900" i="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err="1">
                <a:latin typeface="Arial" charset="0"/>
                <a:cs typeface="Times New Roman" pitchFamily="18" charset="0"/>
              </a:rPr>
              <a:t>gid</a:t>
            </a:r>
            <a:endParaRPr lang="en-US" sz="900" b="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project</a:t>
            </a:r>
          </a:p>
          <a:p>
            <a:pPr>
              <a:tabLst>
                <a:tab pos="177404" algn="l"/>
                <a:tab pos="342900" algn="l"/>
                <a:tab pos="520304" algn="l"/>
                <a:tab pos="685800" algn="l"/>
                <a:tab pos="863204" algn="l"/>
              </a:tabLst>
            </a:pPr>
            <a:r>
              <a:rPr lang="en-US" sz="900" b="1" dirty="0">
                <a:latin typeface="Arial" charset="0"/>
                <a:cs typeface="Times New Roman" pitchFamily="18" charset="0"/>
              </a:rPr>
              <a:t>			recipient</a:t>
            </a:r>
          </a:p>
          <a:p>
            <a:pPr>
              <a:tabLst>
                <a:tab pos="177404" algn="l"/>
                <a:tab pos="342900" algn="l"/>
                <a:tab pos="520304" algn="l"/>
                <a:tab pos="685800" algn="l"/>
                <a:tab pos="863204" algn="l"/>
              </a:tabLst>
            </a:pPr>
            <a:r>
              <a:rPr lang="en-US" sz="900" b="1" dirty="0">
                <a:latin typeface="Arial" charset="0"/>
                <a:cs typeface="Times New Roman" pitchFamily="18" charset="0"/>
              </a:rPr>
              <a:t>			manager</a:t>
            </a:r>
          </a:p>
          <a:p>
            <a:pPr>
              <a:tabLst>
                <a:tab pos="177404" algn="l"/>
                <a:tab pos="342900" algn="l"/>
                <a:tab pos="520304" algn="l"/>
                <a:tab pos="685800" algn="l"/>
                <a:tab pos="863204" algn="l"/>
              </a:tabLst>
            </a:pPr>
            <a:r>
              <a:rPr lang="en-US" sz="900" b="1" dirty="0">
                <a:latin typeface="Arial" charset="0"/>
                <a:cs typeface="Times New Roman" pitchFamily="18" charset="0"/>
              </a:rPr>
              <a:t>			supervisor</a:t>
            </a:r>
          </a:p>
          <a:p>
            <a:pPr>
              <a:tabLst>
                <a:tab pos="177404" algn="l"/>
                <a:tab pos="342900" algn="l"/>
                <a:tab pos="520304" algn="l"/>
                <a:tab pos="685800" algn="l"/>
                <a:tab pos="863204" algn="l"/>
              </a:tabLst>
            </a:pPr>
            <a:endParaRPr lang="en-US" sz="900" b="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a:solidFill>
                  <a:schemeClr val="accent2"/>
                </a:solidFill>
                <a:latin typeface="Arial" charset="0"/>
                <a:cs typeface="Times New Roman" pitchFamily="18" charset="0"/>
              </a:rPr>
              <a:t>contacts</a:t>
            </a:r>
            <a:r>
              <a:rPr lang="en-US" sz="900" b="1" dirty="0">
                <a:latin typeface="Arial" charset="0"/>
                <a:cs typeface="Times New Roman" pitchFamily="18" charset="0"/>
              </a:rPr>
              <a:t>: </a:t>
            </a:r>
            <a:r>
              <a:rPr lang="en-US" sz="900" i="1" dirty="0">
                <a:latin typeface="Arial" charset="0"/>
                <a:cs typeface="Times New Roman" pitchFamily="18" charset="0"/>
              </a:rPr>
              <a:t>Set of</a:t>
            </a: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a:solidFill>
                  <a:schemeClr val="accent2"/>
                </a:solidFill>
                <a:latin typeface="Arial" charset="0"/>
                <a:cs typeface="Times New Roman" pitchFamily="18" charset="0"/>
              </a:rPr>
              <a:t>contact</a:t>
            </a:r>
            <a:r>
              <a:rPr lang="en-US" sz="900" b="1" dirty="0">
                <a:latin typeface="Arial" charset="0"/>
                <a:cs typeface="Times New Roman" pitchFamily="18" charset="0"/>
              </a:rPr>
              <a:t>: </a:t>
            </a:r>
            <a:r>
              <a:rPr lang="en-US" sz="900" i="1" dirty="0" err="1">
                <a:latin typeface="Arial" charset="0"/>
                <a:cs typeface="Times New Roman" pitchFamily="18" charset="0"/>
              </a:rPr>
              <a:t>Rcd</a:t>
            </a:r>
            <a:endParaRPr lang="en-US" sz="900" i="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err="1">
                <a:latin typeface="Arial" charset="0"/>
                <a:cs typeface="Times New Roman" pitchFamily="18" charset="0"/>
              </a:rPr>
              <a:t>cid</a:t>
            </a:r>
            <a:endParaRPr lang="en-US" sz="900" b="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email</a:t>
            </a:r>
          </a:p>
          <a:p>
            <a:pPr>
              <a:tabLst>
                <a:tab pos="177404" algn="l"/>
                <a:tab pos="342900" algn="l"/>
                <a:tab pos="520304" algn="l"/>
                <a:tab pos="685800" algn="l"/>
                <a:tab pos="863204" algn="l"/>
              </a:tabLst>
            </a:pPr>
            <a:r>
              <a:rPr lang="en-US" sz="900" b="1" dirty="0">
                <a:latin typeface="Arial" charset="0"/>
                <a:cs typeface="Times New Roman" pitchFamily="18" charset="0"/>
              </a:rPr>
              <a:t>			phone</a:t>
            </a:r>
          </a:p>
          <a:p>
            <a:pPr>
              <a:tabLst>
                <a:tab pos="177404" algn="l"/>
                <a:tab pos="342900" algn="l"/>
                <a:tab pos="520304" algn="l"/>
                <a:tab pos="685800" algn="l"/>
                <a:tab pos="863204" algn="l"/>
              </a:tabLst>
            </a:pPr>
            <a:endParaRPr lang="en-US" sz="900" b="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a:solidFill>
                  <a:schemeClr val="accent2"/>
                </a:solidFill>
                <a:latin typeface="Arial" charset="0"/>
                <a:cs typeface="Times New Roman" pitchFamily="18" charset="0"/>
              </a:rPr>
              <a:t>companies</a:t>
            </a:r>
            <a:r>
              <a:rPr lang="en-US" sz="900" b="1" dirty="0">
                <a:latin typeface="Arial" charset="0"/>
                <a:cs typeface="Times New Roman" pitchFamily="18" charset="0"/>
              </a:rPr>
              <a:t>: </a:t>
            </a:r>
            <a:r>
              <a:rPr lang="en-US" sz="900" i="1" dirty="0">
                <a:latin typeface="Arial" charset="0"/>
                <a:cs typeface="Times New Roman" pitchFamily="18" charset="0"/>
              </a:rPr>
              <a:t>Set of</a:t>
            </a: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a:solidFill>
                  <a:schemeClr val="accent2"/>
                </a:solidFill>
                <a:latin typeface="Arial" charset="0"/>
                <a:cs typeface="Times New Roman" pitchFamily="18" charset="0"/>
              </a:rPr>
              <a:t>company</a:t>
            </a:r>
            <a:r>
              <a:rPr lang="en-US" sz="900" b="1" dirty="0">
                <a:latin typeface="Arial" charset="0"/>
                <a:cs typeface="Times New Roman" pitchFamily="18" charset="0"/>
              </a:rPr>
              <a:t>: </a:t>
            </a:r>
            <a:r>
              <a:rPr lang="en-US" sz="900" i="1" dirty="0" err="1">
                <a:latin typeface="Arial" charset="0"/>
                <a:cs typeface="Times New Roman" pitchFamily="18" charset="0"/>
              </a:rPr>
              <a:t>Rcd</a:t>
            </a:r>
            <a:endParaRPr lang="en-US" sz="900" i="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name</a:t>
            </a:r>
          </a:p>
          <a:p>
            <a:pPr>
              <a:tabLst>
                <a:tab pos="177404" algn="l"/>
                <a:tab pos="342900" algn="l"/>
                <a:tab pos="520304" algn="l"/>
                <a:tab pos="685800" algn="l"/>
                <a:tab pos="863204" algn="l"/>
              </a:tabLst>
            </a:pPr>
            <a:r>
              <a:rPr lang="en-US" sz="900" b="1" dirty="0">
                <a:latin typeface="Arial" charset="0"/>
                <a:cs typeface="Times New Roman" pitchFamily="18" charset="0"/>
              </a:rPr>
              <a:t>			official</a:t>
            </a:r>
          </a:p>
        </p:txBody>
      </p:sp>
      <p:sp>
        <p:nvSpPr>
          <p:cNvPr id="63489" name="Rectangle 2"/>
          <p:cNvSpPr>
            <a:spLocks noGrp="1"/>
          </p:cNvSpPr>
          <p:nvPr>
            <p:ph type="title"/>
          </p:nvPr>
        </p:nvSpPr>
        <p:spPr/>
        <p:txBody>
          <a:bodyPr/>
          <a:lstStyle/>
          <a:p>
            <a:r>
              <a:rPr lang="en-US"/>
              <a:t>A Data Exchange Example</a:t>
            </a:r>
          </a:p>
        </p:txBody>
      </p:sp>
      <p:sp>
        <p:nvSpPr>
          <p:cNvPr id="63492" name="Text Box 6"/>
          <p:cNvSpPr txBox="1">
            <a:spLocks noChangeArrowheads="1"/>
          </p:cNvSpPr>
          <p:nvPr/>
        </p:nvSpPr>
        <p:spPr bwMode="auto">
          <a:xfrm>
            <a:off x="3048000" y="988264"/>
            <a:ext cx="1715692" cy="2723823"/>
          </a:xfrm>
          <a:prstGeom prst="rect">
            <a:avLst/>
          </a:prstGeom>
          <a:noFill/>
          <a:ln w="9525">
            <a:noFill/>
            <a:miter lim="800000"/>
            <a:headEnd/>
            <a:tailEnd/>
          </a:ln>
        </p:spPr>
        <p:txBody>
          <a:bodyPr wrap="square">
            <a:spAutoFit/>
          </a:bodyPr>
          <a:lstStyle/>
          <a:p>
            <a:pPr>
              <a:tabLst>
                <a:tab pos="177404" algn="l"/>
                <a:tab pos="342900" algn="l"/>
                <a:tab pos="520304" algn="l"/>
                <a:tab pos="685800" algn="l"/>
                <a:tab pos="863204" algn="l"/>
              </a:tabLst>
            </a:pPr>
            <a:r>
              <a:rPr lang="en-US" sz="900" b="1" dirty="0">
                <a:solidFill>
                  <a:schemeClr val="accent2"/>
                </a:solidFill>
                <a:latin typeface="Arial" charset="0"/>
                <a:cs typeface="Times New Roman" pitchFamily="18" charset="0"/>
              </a:rPr>
              <a:t>T</a:t>
            </a:r>
            <a:r>
              <a:rPr lang="en-US" sz="900" b="1" dirty="0">
                <a:latin typeface="Arial" charset="0"/>
                <a:cs typeface="Times New Roman" pitchFamily="18" charset="0"/>
              </a:rPr>
              <a:t>: </a:t>
            </a:r>
            <a:r>
              <a:rPr lang="en-US" sz="900" i="1" dirty="0" err="1">
                <a:latin typeface="Arial" charset="0"/>
                <a:cs typeface="Times New Roman" pitchFamily="18" charset="0"/>
              </a:rPr>
              <a:t>Rcd</a:t>
            </a:r>
            <a:endParaRPr lang="en-US" sz="900" i="1" dirty="0">
              <a:latin typeface="Arial" charset="0"/>
              <a:cs typeface="Times New Roman" pitchFamily="18" charset="0"/>
            </a:endParaRPr>
          </a:p>
          <a:p>
            <a:pPr>
              <a:tabLst>
                <a:tab pos="177404" algn="l"/>
                <a:tab pos="342900" algn="l"/>
                <a:tab pos="520304" algn="l"/>
                <a:tab pos="685800" algn="l"/>
                <a:tab pos="863204" algn="l"/>
              </a:tabLst>
            </a:pPr>
            <a:r>
              <a:rPr lang="en-US" sz="900" b="1" dirty="0">
                <a:solidFill>
                  <a:schemeClr val="accent2"/>
                </a:solidFill>
                <a:latin typeface="Arial" charset="0"/>
                <a:cs typeface="Times New Roman" pitchFamily="18" charset="0"/>
              </a:rPr>
              <a:t>	projects</a:t>
            </a:r>
            <a:r>
              <a:rPr lang="en-US" sz="900" b="1" dirty="0">
                <a:latin typeface="Arial" charset="0"/>
                <a:cs typeface="Times New Roman" pitchFamily="18" charset="0"/>
              </a:rPr>
              <a:t>:</a:t>
            </a:r>
            <a:r>
              <a:rPr lang="en-US" sz="900" b="1" i="1" dirty="0">
                <a:latin typeface="Arial" charset="0"/>
                <a:cs typeface="Times New Roman" pitchFamily="18" charset="0"/>
              </a:rPr>
              <a:t> </a:t>
            </a:r>
            <a:r>
              <a:rPr lang="en-US" sz="900" i="1" dirty="0">
                <a:latin typeface="Arial" charset="0"/>
                <a:cs typeface="Times New Roman" pitchFamily="18" charset="0"/>
              </a:rPr>
              <a:t>Set of</a:t>
            </a:r>
            <a:endParaRPr lang="en-US" sz="900" dirty="0">
              <a:latin typeface="Arial" charset="0"/>
              <a:cs typeface="Times New Roman" pitchFamily="18" charset="0"/>
            </a:endParaRPr>
          </a:p>
          <a:p>
            <a:pPr>
              <a:tabLst>
                <a:tab pos="177404" algn="l"/>
                <a:tab pos="342900" algn="l"/>
                <a:tab pos="520304" algn="l"/>
                <a:tab pos="685800" algn="l"/>
                <a:tab pos="863204" algn="l"/>
              </a:tabLst>
            </a:pPr>
            <a:r>
              <a:rPr lang="en-US" sz="900" b="1" dirty="0">
                <a:solidFill>
                  <a:schemeClr val="accent2"/>
                </a:solidFill>
                <a:latin typeface="Arial" charset="0"/>
                <a:cs typeface="Times New Roman" pitchFamily="18" charset="0"/>
              </a:rPr>
              <a:t>		project</a:t>
            </a:r>
            <a:r>
              <a:rPr lang="en-US" sz="900" b="1" dirty="0">
                <a:latin typeface="Arial" charset="0"/>
                <a:cs typeface="Times New Roman" pitchFamily="18" charset="0"/>
              </a:rPr>
              <a:t>:</a:t>
            </a:r>
            <a:r>
              <a:rPr lang="en-US" sz="900" b="1" i="1" dirty="0">
                <a:latin typeface="Arial" charset="0"/>
                <a:cs typeface="Times New Roman" pitchFamily="18" charset="0"/>
              </a:rPr>
              <a:t> </a:t>
            </a:r>
            <a:r>
              <a:rPr lang="en-US" sz="900" i="1" dirty="0" err="1">
                <a:latin typeface="Arial" charset="0"/>
                <a:cs typeface="Times New Roman" pitchFamily="18" charset="0"/>
              </a:rPr>
              <a:t>Rcd</a:t>
            </a:r>
            <a:endParaRPr lang="en-US" sz="900" i="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code</a:t>
            </a: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a:solidFill>
                  <a:schemeClr val="accent2"/>
                </a:solidFill>
                <a:latin typeface="Arial" charset="0"/>
                <a:cs typeface="Times New Roman" pitchFamily="18" charset="0"/>
              </a:rPr>
              <a:t>funds</a:t>
            </a:r>
            <a:r>
              <a:rPr lang="en-US" sz="900" b="1" dirty="0">
                <a:latin typeface="Arial" charset="0"/>
                <a:cs typeface="Times New Roman" pitchFamily="18" charset="0"/>
              </a:rPr>
              <a:t>:</a:t>
            </a:r>
            <a:r>
              <a:rPr lang="en-US" sz="900" b="1" i="1" dirty="0">
                <a:latin typeface="Arial" charset="0"/>
                <a:cs typeface="Times New Roman" pitchFamily="18" charset="0"/>
              </a:rPr>
              <a:t> </a:t>
            </a:r>
            <a:r>
              <a:rPr lang="en-US" sz="900" i="1" dirty="0">
                <a:latin typeface="Arial" charset="0"/>
                <a:cs typeface="Times New Roman" pitchFamily="18" charset="0"/>
              </a:rPr>
              <a:t>Set of</a:t>
            </a:r>
          </a:p>
          <a:p>
            <a:pPr>
              <a:tabLst>
                <a:tab pos="177404" algn="l"/>
                <a:tab pos="342900" algn="l"/>
                <a:tab pos="520304" algn="l"/>
                <a:tab pos="685800" algn="l"/>
                <a:tab pos="863204" algn="l"/>
              </a:tabLst>
            </a:pPr>
            <a:r>
              <a:rPr lang="en-US" sz="900" b="1" dirty="0">
                <a:solidFill>
                  <a:schemeClr val="accent2"/>
                </a:solidFill>
                <a:latin typeface="Arial" charset="0"/>
                <a:cs typeface="Times New Roman" pitchFamily="18" charset="0"/>
              </a:rPr>
              <a:t>				fund</a:t>
            </a:r>
            <a:r>
              <a:rPr lang="en-US" sz="900" b="1" dirty="0">
                <a:latin typeface="Arial" charset="0"/>
                <a:cs typeface="Times New Roman" pitchFamily="18" charset="0"/>
              </a:rPr>
              <a:t>:</a:t>
            </a:r>
            <a:r>
              <a:rPr lang="en-US" sz="900" b="1" i="1" dirty="0">
                <a:latin typeface="Arial" charset="0"/>
                <a:cs typeface="Times New Roman" pitchFamily="18" charset="0"/>
              </a:rPr>
              <a:t> </a:t>
            </a:r>
            <a:r>
              <a:rPr lang="en-US" sz="900" i="1" dirty="0" err="1">
                <a:latin typeface="Arial" charset="0"/>
                <a:cs typeface="Times New Roman" pitchFamily="18" charset="0"/>
              </a:rPr>
              <a:t>Rcd</a:t>
            </a:r>
            <a:endParaRPr lang="en-US" sz="900" i="1" dirty="0">
              <a:latin typeface="Arial" charset="0"/>
              <a:cs typeface="Times New Roman" pitchFamily="18" charset="0"/>
            </a:endParaRPr>
          </a:p>
          <a:p>
            <a:pPr>
              <a:tabLst>
                <a:tab pos="177404" algn="l"/>
                <a:tab pos="342900" algn="l"/>
                <a:tab pos="520304" algn="l"/>
                <a:tab pos="685800" algn="l"/>
                <a:tab pos="863204" algn="l"/>
              </a:tabLst>
            </a:pPr>
            <a:r>
              <a:rPr lang="en-US" sz="900" i="1" dirty="0">
                <a:latin typeface="Arial" charset="0"/>
                <a:cs typeface="Times New Roman" pitchFamily="18" charset="0"/>
              </a:rPr>
              <a:t>				</a:t>
            </a:r>
            <a:r>
              <a:rPr lang="en-US" sz="900" dirty="0">
                <a:latin typeface="Arial" charset="0"/>
                <a:cs typeface="Times New Roman" pitchFamily="18" charset="0"/>
              </a:rPr>
              <a:t>	</a:t>
            </a:r>
            <a:r>
              <a:rPr lang="en-US" sz="900" b="1" dirty="0">
                <a:latin typeface="Arial" charset="0"/>
                <a:cs typeface="Times New Roman" pitchFamily="18" charset="0"/>
              </a:rPr>
              <a:t>fid</a:t>
            </a: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err="1">
                <a:latin typeface="Arial" charset="0"/>
                <a:cs typeface="Times New Roman" pitchFamily="18" charset="0"/>
              </a:rPr>
              <a:t>finId</a:t>
            </a:r>
            <a:endParaRPr lang="en-US" sz="900" i="1" dirty="0">
              <a:latin typeface="Arial" charset="0"/>
              <a:cs typeface="Times New Roman" pitchFamily="18" charset="0"/>
            </a:endParaRPr>
          </a:p>
          <a:p>
            <a:pPr>
              <a:tabLst>
                <a:tab pos="177404" algn="l"/>
                <a:tab pos="342900" algn="l"/>
                <a:tab pos="520304" algn="l"/>
                <a:tab pos="685800" algn="l"/>
                <a:tab pos="863204" algn="l"/>
              </a:tabLst>
            </a:pPr>
            <a:endParaRPr lang="en-US" sz="900" b="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a:solidFill>
                  <a:schemeClr val="accent2"/>
                </a:solidFill>
                <a:latin typeface="Arial" charset="0"/>
                <a:cs typeface="Times New Roman" pitchFamily="18" charset="0"/>
              </a:rPr>
              <a:t>finances</a:t>
            </a:r>
            <a:r>
              <a:rPr lang="en-US" sz="900" b="1" dirty="0">
                <a:latin typeface="Arial" charset="0"/>
                <a:cs typeface="Times New Roman" pitchFamily="18" charset="0"/>
              </a:rPr>
              <a:t>: </a:t>
            </a:r>
            <a:r>
              <a:rPr lang="en-US" sz="900" i="1" dirty="0">
                <a:latin typeface="Arial" charset="0"/>
                <a:cs typeface="Times New Roman" pitchFamily="18" charset="0"/>
              </a:rPr>
              <a:t>Set of</a:t>
            </a: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a:solidFill>
                  <a:schemeClr val="accent2"/>
                </a:solidFill>
                <a:latin typeface="Arial" charset="0"/>
                <a:cs typeface="Times New Roman" pitchFamily="18" charset="0"/>
              </a:rPr>
              <a:t>finance</a:t>
            </a:r>
            <a:r>
              <a:rPr lang="en-US" sz="900" b="1" dirty="0">
                <a:latin typeface="Arial" charset="0"/>
                <a:cs typeface="Times New Roman" pitchFamily="18" charset="0"/>
              </a:rPr>
              <a:t>: </a:t>
            </a:r>
            <a:r>
              <a:rPr lang="en-US" sz="900" i="1" dirty="0" err="1">
                <a:latin typeface="Arial" charset="0"/>
                <a:cs typeface="Times New Roman" pitchFamily="18" charset="0"/>
              </a:rPr>
              <a:t>Rcd</a:t>
            </a:r>
            <a:endParaRPr lang="en-US" sz="900" i="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err="1">
                <a:latin typeface="Arial" charset="0"/>
                <a:cs typeface="Times New Roman" pitchFamily="18" charset="0"/>
              </a:rPr>
              <a:t>finId</a:t>
            </a:r>
            <a:endParaRPr lang="en-US" sz="900" b="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err="1">
                <a:latin typeface="Arial" charset="0"/>
                <a:cs typeface="Times New Roman" pitchFamily="18" charset="0"/>
              </a:rPr>
              <a:t>mPhone</a:t>
            </a:r>
            <a:endParaRPr lang="en-US" sz="900" b="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company</a:t>
            </a:r>
          </a:p>
          <a:p>
            <a:pPr>
              <a:tabLst>
                <a:tab pos="177404" algn="l"/>
                <a:tab pos="342900" algn="l"/>
                <a:tab pos="520304" algn="l"/>
                <a:tab pos="685800" algn="l"/>
                <a:tab pos="863204" algn="l"/>
              </a:tabLst>
            </a:pPr>
            <a:endParaRPr lang="en-US" sz="900" b="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a:solidFill>
                  <a:schemeClr val="accent2"/>
                </a:solidFill>
                <a:latin typeface="Arial" charset="0"/>
                <a:cs typeface="Times New Roman" pitchFamily="18" charset="0"/>
              </a:rPr>
              <a:t>companies</a:t>
            </a:r>
            <a:r>
              <a:rPr lang="en-US" sz="900" b="1" dirty="0">
                <a:latin typeface="Arial" charset="0"/>
                <a:cs typeface="Times New Roman" pitchFamily="18" charset="0"/>
              </a:rPr>
              <a:t>: </a:t>
            </a:r>
            <a:r>
              <a:rPr lang="en-US" sz="900" i="1" dirty="0">
                <a:latin typeface="Arial" charset="0"/>
                <a:cs typeface="Times New Roman" pitchFamily="18" charset="0"/>
              </a:rPr>
              <a:t>Set of</a:t>
            </a: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a:solidFill>
                  <a:schemeClr val="accent2"/>
                </a:solidFill>
                <a:latin typeface="Arial" charset="0"/>
                <a:cs typeface="Times New Roman" pitchFamily="18" charset="0"/>
              </a:rPr>
              <a:t>company</a:t>
            </a:r>
            <a:r>
              <a:rPr lang="en-US" sz="900" b="1" dirty="0">
                <a:latin typeface="Arial" charset="0"/>
                <a:cs typeface="Times New Roman" pitchFamily="18" charset="0"/>
              </a:rPr>
              <a:t>: </a:t>
            </a:r>
            <a:r>
              <a:rPr lang="en-US" sz="900" i="1" dirty="0" err="1">
                <a:latin typeface="Arial" charset="0"/>
                <a:cs typeface="Times New Roman" pitchFamily="18" charset="0"/>
              </a:rPr>
              <a:t>Rcd</a:t>
            </a:r>
            <a:endParaRPr lang="en-US" sz="900" i="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a:t>
            </a:r>
            <a:r>
              <a:rPr lang="en-US" sz="900" b="1" dirty="0" err="1">
                <a:latin typeface="Arial" charset="0"/>
                <a:cs typeface="Times New Roman" pitchFamily="18" charset="0"/>
              </a:rPr>
              <a:t>coid</a:t>
            </a:r>
            <a:endParaRPr lang="en-US" sz="900" b="1" dirty="0">
              <a:latin typeface="Arial" charset="0"/>
              <a:cs typeface="Times New Roman" pitchFamily="18" charset="0"/>
            </a:endParaRPr>
          </a:p>
          <a:p>
            <a:pPr>
              <a:tabLst>
                <a:tab pos="177404" algn="l"/>
                <a:tab pos="342900" algn="l"/>
                <a:tab pos="520304" algn="l"/>
                <a:tab pos="685800" algn="l"/>
                <a:tab pos="863204" algn="l"/>
              </a:tabLst>
            </a:pPr>
            <a:r>
              <a:rPr lang="en-US" sz="900" b="1" dirty="0">
                <a:latin typeface="Arial" charset="0"/>
                <a:cs typeface="Times New Roman" pitchFamily="18" charset="0"/>
              </a:rPr>
              <a:t>			name</a:t>
            </a:r>
          </a:p>
        </p:txBody>
      </p:sp>
      <p:grpSp>
        <p:nvGrpSpPr>
          <p:cNvPr id="63493" name="Group 7"/>
          <p:cNvGrpSpPr>
            <a:grpSpLocks/>
          </p:cNvGrpSpPr>
          <p:nvPr/>
        </p:nvGrpSpPr>
        <p:grpSpPr bwMode="auto">
          <a:xfrm>
            <a:off x="1372792" y="2457451"/>
            <a:ext cx="477440" cy="793001"/>
            <a:chOff x="126" y="1966"/>
            <a:chExt cx="401" cy="575"/>
          </a:xfrm>
        </p:grpSpPr>
        <p:sp>
          <p:nvSpPr>
            <p:cNvPr id="63598" name="Line 8"/>
            <p:cNvSpPr>
              <a:spLocks noChangeShapeType="1"/>
            </p:cNvSpPr>
            <p:nvPr/>
          </p:nvSpPr>
          <p:spPr bwMode="auto">
            <a:xfrm flipH="1">
              <a:off x="128" y="1966"/>
              <a:ext cx="399" cy="0"/>
            </a:xfrm>
            <a:prstGeom prst="line">
              <a:avLst/>
            </a:prstGeom>
            <a:noFill/>
            <a:ln w="25400">
              <a:solidFill>
                <a:srgbClr val="00FF00"/>
              </a:solidFill>
              <a:prstDash val="dash"/>
              <a:round/>
              <a:headEnd/>
              <a:tailEnd/>
            </a:ln>
          </p:spPr>
          <p:txBody>
            <a:bodyPr wrap="none" anchor="ctr"/>
            <a:lstStyle/>
            <a:p>
              <a:pPr algn="l"/>
              <a:endParaRPr lang="en-US" sz="1350"/>
            </a:p>
          </p:txBody>
        </p:sp>
        <p:sp>
          <p:nvSpPr>
            <p:cNvPr id="63599" name="Line 9"/>
            <p:cNvSpPr>
              <a:spLocks noChangeShapeType="1"/>
            </p:cNvSpPr>
            <p:nvPr/>
          </p:nvSpPr>
          <p:spPr bwMode="auto">
            <a:xfrm flipH="1">
              <a:off x="127" y="1966"/>
              <a:ext cx="3" cy="574"/>
            </a:xfrm>
            <a:prstGeom prst="line">
              <a:avLst/>
            </a:prstGeom>
            <a:noFill/>
            <a:ln w="25400">
              <a:solidFill>
                <a:srgbClr val="00FF00"/>
              </a:solidFill>
              <a:prstDash val="dash"/>
              <a:round/>
              <a:headEnd/>
              <a:tailEnd/>
            </a:ln>
          </p:spPr>
          <p:txBody>
            <a:bodyPr wrap="none" anchor="ctr"/>
            <a:lstStyle/>
            <a:p>
              <a:pPr algn="l"/>
              <a:endParaRPr lang="en-US" sz="1350"/>
            </a:p>
          </p:txBody>
        </p:sp>
        <p:sp>
          <p:nvSpPr>
            <p:cNvPr id="63600" name="Line 10"/>
            <p:cNvSpPr>
              <a:spLocks noChangeShapeType="1"/>
            </p:cNvSpPr>
            <p:nvPr/>
          </p:nvSpPr>
          <p:spPr bwMode="auto">
            <a:xfrm>
              <a:off x="126" y="2537"/>
              <a:ext cx="376" cy="4"/>
            </a:xfrm>
            <a:prstGeom prst="line">
              <a:avLst/>
            </a:prstGeom>
            <a:noFill/>
            <a:ln w="25400">
              <a:solidFill>
                <a:srgbClr val="00FF00"/>
              </a:solidFill>
              <a:prstDash val="dash"/>
              <a:round/>
              <a:headEnd/>
              <a:tailEnd type="triangle" w="med" len="med"/>
            </a:ln>
          </p:spPr>
          <p:txBody>
            <a:bodyPr wrap="none" anchor="ctr"/>
            <a:lstStyle/>
            <a:p>
              <a:pPr algn="l"/>
              <a:endParaRPr lang="en-US" sz="1350"/>
            </a:p>
          </p:txBody>
        </p:sp>
      </p:grpSp>
      <p:grpSp>
        <p:nvGrpSpPr>
          <p:cNvPr id="63494" name="Group 11"/>
          <p:cNvGrpSpPr>
            <a:grpSpLocks/>
          </p:cNvGrpSpPr>
          <p:nvPr/>
        </p:nvGrpSpPr>
        <p:grpSpPr bwMode="auto">
          <a:xfrm>
            <a:off x="1444229" y="2576970"/>
            <a:ext cx="397669" cy="669911"/>
            <a:chOff x="186" y="2092"/>
            <a:chExt cx="294" cy="446"/>
          </a:xfrm>
        </p:grpSpPr>
        <p:sp>
          <p:nvSpPr>
            <p:cNvPr id="63596" name="Line 12"/>
            <p:cNvSpPr>
              <a:spLocks noChangeShapeType="1"/>
            </p:cNvSpPr>
            <p:nvPr/>
          </p:nvSpPr>
          <p:spPr bwMode="auto">
            <a:xfrm flipH="1">
              <a:off x="187" y="2092"/>
              <a:ext cx="293" cy="0"/>
            </a:xfrm>
            <a:prstGeom prst="line">
              <a:avLst/>
            </a:prstGeom>
            <a:noFill/>
            <a:ln w="25400">
              <a:solidFill>
                <a:srgbClr val="00FF00"/>
              </a:solidFill>
              <a:prstDash val="dash"/>
              <a:round/>
              <a:headEnd/>
              <a:tailEnd/>
            </a:ln>
          </p:spPr>
          <p:txBody>
            <a:bodyPr wrap="none" anchor="ctr"/>
            <a:lstStyle/>
            <a:p>
              <a:pPr algn="l"/>
              <a:endParaRPr lang="en-US" sz="1350"/>
            </a:p>
          </p:txBody>
        </p:sp>
        <p:sp>
          <p:nvSpPr>
            <p:cNvPr id="63597" name="Line 13"/>
            <p:cNvSpPr>
              <a:spLocks noChangeShapeType="1"/>
            </p:cNvSpPr>
            <p:nvPr/>
          </p:nvSpPr>
          <p:spPr bwMode="auto">
            <a:xfrm>
              <a:off x="186" y="2092"/>
              <a:ext cx="0" cy="446"/>
            </a:xfrm>
            <a:prstGeom prst="line">
              <a:avLst/>
            </a:prstGeom>
            <a:noFill/>
            <a:ln w="25400">
              <a:solidFill>
                <a:srgbClr val="00FF00"/>
              </a:solidFill>
              <a:prstDash val="dash"/>
              <a:round/>
              <a:headEnd/>
              <a:tailEnd/>
            </a:ln>
          </p:spPr>
          <p:txBody>
            <a:bodyPr wrap="none" anchor="ctr"/>
            <a:lstStyle/>
            <a:p>
              <a:pPr algn="l"/>
              <a:endParaRPr lang="en-US" sz="1350"/>
            </a:p>
          </p:txBody>
        </p:sp>
      </p:grpSp>
      <p:grpSp>
        <p:nvGrpSpPr>
          <p:cNvPr id="63495" name="Group 14"/>
          <p:cNvGrpSpPr>
            <a:grpSpLocks/>
          </p:cNvGrpSpPr>
          <p:nvPr/>
        </p:nvGrpSpPr>
        <p:grpSpPr bwMode="auto">
          <a:xfrm flipV="1">
            <a:off x="1377554" y="1471657"/>
            <a:ext cx="477440" cy="825104"/>
            <a:chOff x="126" y="1966"/>
            <a:chExt cx="401" cy="575"/>
          </a:xfrm>
        </p:grpSpPr>
        <p:sp>
          <p:nvSpPr>
            <p:cNvPr id="63593" name="Line 15"/>
            <p:cNvSpPr>
              <a:spLocks noChangeShapeType="1"/>
            </p:cNvSpPr>
            <p:nvPr/>
          </p:nvSpPr>
          <p:spPr bwMode="auto">
            <a:xfrm flipH="1" flipV="1">
              <a:off x="128" y="1966"/>
              <a:ext cx="399" cy="0"/>
            </a:xfrm>
            <a:prstGeom prst="line">
              <a:avLst/>
            </a:prstGeom>
            <a:noFill/>
            <a:ln w="25400">
              <a:solidFill>
                <a:srgbClr val="00FF00"/>
              </a:solidFill>
              <a:prstDash val="dash"/>
              <a:round/>
              <a:headEnd/>
              <a:tailEnd/>
            </a:ln>
          </p:spPr>
          <p:txBody>
            <a:bodyPr wrap="none" anchor="ctr"/>
            <a:lstStyle/>
            <a:p>
              <a:pPr algn="l"/>
              <a:endParaRPr lang="en-US" sz="1350"/>
            </a:p>
          </p:txBody>
        </p:sp>
        <p:sp>
          <p:nvSpPr>
            <p:cNvPr id="63594" name="Line 16"/>
            <p:cNvSpPr>
              <a:spLocks noChangeShapeType="1"/>
            </p:cNvSpPr>
            <p:nvPr/>
          </p:nvSpPr>
          <p:spPr bwMode="auto">
            <a:xfrm flipH="1">
              <a:off x="127" y="1966"/>
              <a:ext cx="3" cy="574"/>
            </a:xfrm>
            <a:prstGeom prst="line">
              <a:avLst/>
            </a:prstGeom>
            <a:noFill/>
            <a:ln w="25400">
              <a:solidFill>
                <a:srgbClr val="00FF00"/>
              </a:solidFill>
              <a:prstDash val="dash"/>
              <a:round/>
              <a:headEnd/>
              <a:tailEnd/>
            </a:ln>
          </p:spPr>
          <p:txBody>
            <a:bodyPr wrap="none" anchor="ctr"/>
            <a:lstStyle/>
            <a:p>
              <a:pPr algn="l"/>
              <a:endParaRPr lang="en-US" sz="1350"/>
            </a:p>
          </p:txBody>
        </p:sp>
        <p:sp>
          <p:nvSpPr>
            <p:cNvPr id="63595" name="Line 17"/>
            <p:cNvSpPr>
              <a:spLocks noChangeShapeType="1"/>
            </p:cNvSpPr>
            <p:nvPr/>
          </p:nvSpPr>
          <p:spPr bwMode="auto">
            <a:xfrm>
              <a:off x="126" y="2537"/>
              <a:ext cx="376" cy="4"/>
            </a:xfrm>
            <a:prstGeom prst="line">
              <a:avLst/>
            </a:prstGeom>
            <a:noFill/>
            <a:ln w="25400">
              <a:solidFill>
                <a:srgbClr val="00FF00"/>
              </a:solidFill>
              <a:prstDash val="dash"/>
              <a:round/>
              <a:headEnd/>
              <a:tailEnd type="triangle" w="med" len="med"/>
            </a:ln>
          </p:spPr>
          <p:txBody>
            <a:bodyPr wrap="none" anchor="ctr"/>
            <a:lstStyle/>
            <a:p>
              <a:pPr algn="l"/>
              <a:endParaRPr lang="en-US" sz="1350"/>
            </a:p>
          </p:txBody>
        </p:sp>
      </p:grpSp>
      <p:grpSp>
        <p:nvGrpSpPr>
          <p:cNvPr id="63496" name="Group 18"/>
          <p:cNvGrpSpPr>
            <a:grpSpLocks/>
          </p:cNvGrpSpPr>
          <p:nvPr/>
        </p:nvGrpSpPr>
        <p:grpSpPr bwMode="auto">
          <a:xfrm>
            <a:off x="4089735" y="2041372"/>
            <a:ext cx="448866" cy="551260"/>
            <a:chOff x="3175" y="1873"/>
            <a:chExt cx="690" cy="428"/>
          </a:xfrm>
        </p:grpSpPr>
        <p:sp>
          <p:nvSpPr>
            <p:cNvPr id="63590" name="Line 19"/>
            <p:cNvSpPr>
              <a:spLocks noChangeShapeType="1"/>
            </p:cNvSpPr>
            <p:nvPr/>
          </p:nvSpPr>
          <p:spPr bwMode="auto">
            <a:xfrm flipV="1">
              <a:off x="3735" y="1873"/>
              <a:ext cx="129" cy="0"/>
            </a:xfrm>
            <a:prstGeom prst="line">
              <a:avLst/>
            </a:prstGeom>
            <a:noFill/>
            <a:ln w="25400">
              <a:solidFill>
                <a:srgbClr val="00FF00"/>
              </a:solidFill>
              <a:prstDash val="dash"/>
              <a:round/>
              <a:headEnd/>
              <a:tailEnd/>
            </a:ln>
          </p:spPr>
          <p:txBody>
            <a:bodyPr wrap="none" anchor="ctr"/>
            <a:lstStyle/>
            <a:p>
              <a:pPr algn="l"/>
              <a:endParaRPr lang="en-US" sz="1350"/>
            </a:p>
          </p:txBody>
        </p:sp>
        <p:sp>
          <p:nvSpPr>
            <p:cNvPr id="63591" name="Line 20"/>
            <p:cNvSpPr>
              <a:spLocks noChangeShapeType="1"/>
            </p:cNvSpPr>
            <p:nvPr/>
          </p:nvSpPr>
          <p:spPr bwMode="auto">
            <a:xfrm flipH="1">
              <a:off x="3864" y="1873"/>
              <a:ext cx="1" cy="428"/>
            </a:xfrm>
            <a:prstGeom prst="line">
              <a:avLst/>
            </a:prstGeom>
            <a:noFill/>
            <a:ln w="25400">
              <a:solidFill>
                <a:srgbClr val="00FF00"/>
              </a:solidFill>
              <a:prstDash val="dash"/>
              <a:round/>
              <a:headEnd/>
              <a:tailEnd/>
            </a:ln>
          </p:spPr>
          <p:txBody>
            <a:bodyPr wrap="none" anchor="ctr"/>
            <a:lstStyle/>
            <a:p>
              <a:pPr algn="l"/>
              <a:endParaRPr lang="en-US" sz="1350"/>
            </a:p>
          </p:txBody>
        </p:sp>
        <p:sp>
          <p:nvSpPr>
            <p:cNvPr id="63592" name="Line 21"/>
            <p:cNvSpPr>
              <a:spLocks noChangeShapeType="1"/>
            </p:cNvSpPr>
            <p:nvPr/>
          </p:nvSpPr>
          <p:spPr bwMode="auto">
            <a:xfrm flipH="1" flipV="1">
              <a:off x="3175" y="2293"/>
              <a:ext cx="690" cy="6"/>
            </a:xfrm>
            <a:prstGeom prst="line">
              <a:avLst/>
            </a:prstGeom>
            <a:noFill/>
            <a:ln w="25400">
              <a:solidFill>
                <a:srgbClr val="00FF00"/>
              </a:solidFill>
              <a:prstDash val="dash"/>
              <a:round/>
              <a:headEnd/>
              <a:tailEnd type="triangle" w="med" len="med"/>
            </a:ln>
          </p:spPr>
          <p:txBody>
            <a:bodyPr wrap="none" anchor="ctr"/>
            <a:lstStyle/>
            <a:p>
              <a:pPr algn="l"/>
              <a:endParaRPr lang="en-US" sz="1350"/>
            </a:p>
          </p:txBody>
        </p:sp>
      </p:grpSp>
      <p:grpSp>
        <p:nvGrpSpPr>
          <p:cNvPr id="63497" name="Group 22"/>
          <p:cNvGrpSpPr>
            <a:grpSpLocks/>
          </p:cNvGrpSpPr>
          <p:nvPr/>
        </p:nvGrpSpPr>
        <p:grpSpPr bwMode="auto">
          <a:xfrm>
            <a:off x="4025799" y="2882883"/>
            <a:ext cx="671513" cy="531019"/>
            <a:chOff x="3186" y="2459"/>
            <a:chExt cx="572" cy="566"/>
          </a:xfrm>
        </p:grpSpPr>
        <p:sp>
          <p:nvSpPr>
            <p:cNvPr id="63587" name="Line 23"/>
            <p:cNvSpPr>
              <a:spLocks noChangeShapeType="1"/>
            </p:cNvSpPr>
            <p:nvPr/>
          </p:nvSpPr>
          <p:spPr bwMode="auto">
            <a:xfrm flipV="1">
              <a:off x="3472" y="2459"/>
              <a:ext cx="285" cy="0"/>
            </a:xfrm>
            <a:prstGeom prst="line">
              <a:avLst/>
            </a:prstGeom>
            <a:noFill/>
            <a:ln w="25400">
              <a:solidFill>
                <a:srgbClr val="00FF00"/>
              </a:solidFill>
              <a:prstDash val="dash"/>
              <a:round/>
              <a:headEnd/>
              <a:tailEnd/>
            </a:ln>
          </p:spPr>
          <p:txBody>
            <a:bodyPr wrap="none" anchor="ctr"/>
            <a:lstStyle/>
            <a:p>
              <a:pPr algn="l"/>
              <a:endParaRPr lang="en-US" sz="1350"/>
            </a:p>
          </p:txBody>
        </p:sp>
        <p:sp>
          <p:nvSpPr>
            <p:cNvPr id="63588" name="Line 24"/>
            <p:cNvSpPr>
              <a:spLocks noChangeShapeType="1"/>
            </p:cNvSpPr>
            <p:nvPr/>
          </p:nvSpPr>
          <p:spPr bwMode="auto">
            <a:xfrm flipH="1">
              <a:off x="3757" y="2459"/>
              <a:ext cx="1" cy="566"/>
            </a:xfrm>
            <a:prstGeom prst="line">
              <a:avLst/>
            </a:prstGeom>
            <a:noFill/>
            <a:ln w="25400">
              <a:solidFill>
                <a:srgbClr val="00FF00"/>
              </a:solidFill>
              <a:prstDash val="dash"/>
              <a:round/>
              <a:headEnd/>
              <a:tailEnd/>
            </a:ln>
          </p:spPr>
          <p:txBody>
            <a:bodyPr wrap="none" anchor="ctr"/>
            <a:lstStyle/>
            <a:p>
              <a:pPr algn="l"/>
              <a:endParaRPr lang="en-US" sz="1350"/>
            </a:p>
          </p:txBody>
        </p:sp>
        <p:sp>
          <p:nvSpPr>
            <p:cNvPr id="63589" name="Line 25"/>
            <p:cNvSpPr>
              <a:spLocks noChangeShapeType="1"/>
            </p:cNvSpPr>
            <p:nvPr/>
          </p:nvSpPr>
          <p:spPr bwMode="auto">
            <a:xfrm flipH="1" flipV="1">
              <a:off x="3186" y="3014"/>
              <a:ext cx="572" cy="8"/>
            </a:xfrm>
            <a:prstGeom prst="line">
              <a:avLst/>
            </a:prstGeom>
            <a:noFill/>
            <a:ln w="25400">
              <a:solidFill>
                <a:srgbClr val="00FF00"/>
              </a:solidFill>
              <a:prstDash val="dash"/>
              <a:round/>
              <a:headEnd/>
              <a:tailEnd type="triangle" w="med" len="med"/>
            </a:ln>
          </p:spPr>
          <p:txBody>
            <a:bodyPr wrap="none" anchor="ctr"/>
            <a:lstStyle/>
            <a:p>
              <a:pPr algn="l"/>
              <a:endParaRPr lang="en-US" sz="1350"/>
            </a:p>
          </p:txBody>
        </p:sp>
      </p:grpSp>
      <p:sp>
        <p:nvSpPr>
          <p:cNvPr id="63499" name="Line 119"/>
          <p:cNvSpPr>
            <a:spLocks noChangeShapeType="1"/>
          </p:cNvSpPr>
          <p:nvPr/>
        </p:nvSpPr>
        <p:spPr bwMode="auto">
          <a:xfrm>
            <a:off x="2269332" y="1491899"/>
            <a:ext cx="1298972" cy="8334"/>
          </a:xfrm>
          <a:prstGeom prst="line">
            <a:avLst/>
          </a:prstGeom>
          <a:noFill/>
          <a:ln w="9525">
            <a:solidFill>
              <a:schemeClr val="tx1"/>
            </a:solidFill>
            <a:round/>
            <a:headEnd/>
            <a:tailEnd type="triangle" w="med" len="med"/>
          </a:ln>
        </p:spPr>
        <p:txBody>
          <a:bodyPr wrap="none" anchor="ctr"/>
          <a:lstStyle/>
          <a:p>
            <a:pPr algn="l"/>
            <a:endParaRPr lang="en-US" sz="1350"/>
          </a:p>
        </p:txBody>
      </p:sp>
      <p:sp>
        <p:nvSpPr>
          <p:cNvPr id="63500" name="Line 120"/>
          <p:cNvSpPr>
            <a:spLocks noChangeShapeType="1"/>
          </p:cNvSpPr>
          <p:nvPr/>
        </p:nvSpPr>
        <p:spPr bwMode="auto">
          <a:xfrm flipV="1">
            <a:off x="2184797" y="2781345"/>
            <a:ext cx="1403747" cy="728663"/>
          </a:xfrm>
          <a:prstGeom prst="line">
            <a:avLst/>
          </a:prstGeom>
          <a:noFill/>
          <a:ln w="9525">
            <a:solidFill>
              <a:schemeClr val="tx1"/>
            </a:solidFill>
            <a:round/>
            <a:headEnd/>
            <a:tailEnd type="triangle" w="med" len="med"/>
          </a:ln>
        </p:spPr>
        <p:txBody>
          <a:bodyPr wrap="none" anchor="ctr"/>
          <a:lstStyle/>
          <a:p>
            <a:pPr algn="l"/>
            <a:endParaRPr lang="en-US" sz="1350"/>
          </a:p>
        </p:txBody>
      </p:sp>
      <p:sp>
        <p:nvSpPr>
          <p:cNvPr id="63501" name="Line 121"/>
          <p:cNvSpPr>
            <a:spLocks noChangeShapeType="1"/>
          </p:cNvSpPr>
          <p:nvPr/>
        </p:nvSpPr>
        <p:spPr bwMode="auto">
          <a:xfrm flipV="1">
            <a:off x="2228851" y="1915761"/>
            <a:ext cx="1689497" cy="234553"/>
          </a:xfrm>
          <a:prstGeom prst="line">
            <a:avLst/>
          </a:prstGeom>
          <a:noFill/>
          <a:ln w="9525">
            <a:solidFill>
              <a:schemeClr val="tx1"/>
            </a:solidFill>
            <a:round/>
            <a:headEnd/>
            <a:tailEnd type="triangle" w="med" len="med"/>
          </a:ln>
        </p:spPr>
        <p:txBody>
          <a:bodyPr wrap="none" anchor="ctr"/>
          <a:lstStyle/>
          <a:p>
            <a:pPr algn="l"/>
            <a:endParaRPr lang="en-US" sz="1350"/>
          </a:p>
        </p:txBody>
      </p:sp>
      <p:sp>
        <p:nvSpPr>
          <p:cNvPr id="63502" name="Line 122"/>
          <p:cNvSpPr>
            <a:spLocks noChangeShapeType="1"/>
          </p:cNvSpPr>
          <p:nvPr/>
        </p:nvSpPr>
        <p:spPr bwMode="auto">
          <a:xfrm flipV="1">
            <a:off x="2243138" y="3568349"/>
            <a:ext cx="1325166" cy="516731"/>
          </a:xfrm>
          <a:prstGeom prst="line">
            <a:avLst/>
          </a:prstGeom>
          <a:noFill/>
          <a:ln w="9525">
            <a:solidFill>
              <a:schemeClr val="tx1"/>
            </a:solidFill>
            <a:round/>
            <a:headEnd/>
            <a:tailEnd type="triangle" w="med" len="med"/>
          </a:ln>
        </p:spPr>
        <p:txBody>
          <a:bodyPr wrap="none" anchor="ctr"/>
          <a:lstStyle/>
          <a:p>
            <a:pPr algn="l"/>
            <a:endParaRPr lang="en-US" sz="1350"/>
          </a:p>
        </p:txBody>
      </p:sp>
      <p:sp>
        <p:nvSpPr>
          <p:cNvPr id="63503" name="Text Box 129"/>
          <p:cNvSpPr txBox="1">
            <a:spLocks noChangeArrowheads="1"/>
          </p:cNvSpPr>
          <p:nvPr/>
        </p:nvSpPr>
        <p:spPr bwMode="auto">
          <a:xfrm rot="5400000">
            <a:off x="6943719" y="2006547"/>
            <a:ext cx="1383520" cy="323165"/>
          </a:xfrm>
          <a:prstGeom prst="rect">
            <a:avLst/>
          </a:prstGeom>
          <a:noFill/>
          <a:ln w="9525">
            <a:noFill/>
            <a:miter lim="800000"/>
            <a:headEnd/>
            <a:tailEnd/>
          </a:ln>
        </p:spPr>
        <p:txBody>
          <a:bodyPr wrap="none">
            <a:spAutoFit/>
          </a:bodyPr>
          <a:lstStyle/>
          <a:p>
            <a:pPr algn="l"/>
            <a:r>
              <a:rPr lang="en-US" sz="1500" b="1" dirty="0"/>
              <a:t>Target instance</a:t>
            </a:r>
          </a:p>
        </p:txBody>
      </p:sp>
      <p:sp>
        <p:nvSpPr>
          <p:cNvPr id="63504" name="Text Box 2"/>
          <p:cNvSpPr txBox="1">
            <a:spLocks noChangeArrowheads="1"/>
          </p:cNvSpPr>
          <p:nvPr/>
        </p:nvSpPr>
        <p:spPr bwMode="auto">
          <a:xfrm>
            <a:off x="5110334" y="2499233"/>
            <a:ext cx="1008460" cy="207749"/>
          </a:xfrm>
          <a:prstGeom prst="rect">
            <a:avLst/>
          </a:prstGeom>
          <a:noFill/>
          <a:ln w="9525" algn="ctr">
            <a:noFill/>
            <a:miter lim="800000"/>
            <a:headEnd/>
            <a:tailEnd/>
          </a:ln>
        </p:spPr>
        <p:txBody>
          <a:bodyPr lIns="0" tIns="0" rIns="0" bIns="0">
            <a:spAutoFit/>
          </a:bodyPr>
          <a:lstStyle/>
          <a:p>
            <a:pPr marL="342900" indent="-342900">
              <a:spcBef>
                <a:spcPct val="50000"/>
              </a:spcBef>
            </a:pPr>
            <a:r>
              <a:rPr lang="en-US" sz="1350" b="1" dirty="0"/>
              <a:t>Finances</a:t>
            </a:r>
          </a:p>
        </p:txBody>
      </p:sp>
      <p:graphicFrame>
        <p:nvGraphicFramePr>
          <p:cNvPr id="46" name="Group 4"/>
          <p:cNvGraphicFramePr>
            <a:graphicFrameLocks noGrp="1"/>
          </p:cNvGraphicFramePr>
          <p:nvPr/>
        </p:nvGraphicFramePr>
        <p:xfrm>
          <a:off x="5218510" y="1062895"/>
          <a:ext cx="1072753" cy="178308"/>
        </p:xfrm>
        <a:graphic>
          <a:graphicData uri="http://schemas.openxmlformats.org/drawingml/2006/table">
            <a:tbl>
              <a:tblPr/>
              <a:tblGrid>
                <a:gridCol w="1072753">
                  <a:extLst>
                    <a:ext uri="{9D8B030D-6E8A-4147-A177-3AD203B41FA5}">
                      <a16:colId xmlns:a16="http://schemas.microsoft.com/office/drawing/2014/main" val="20000"/>
                    </a:ext>
                  </a:extLst>
                </a:gridCol>
              </a:tblGrid>
              <a:tr h="178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cs typeface="Arial" charset="0"/>
                        </a:rPr>
                        <a:t>code: </a:t>
                      </a:r>
                      <a:r>
                        <a:rPr kumimoji="0" lang="en-US" sz="900" b="1" i="0" u="none" strike="noStrike" cap="none" normalizeH="0" baseline="0">
                          <a:ln>
                            <a:noFill/>
                          </a:ln>
                          <a:solidFill>
                            <a:srgbClr val="FF0000"/>
                          </a:solidFill>
                          <a:effectLst/>
                          <a:latin typeface="Arial" charset="0"/>
                          <a:cs typeface="Arial" charset="0"/>
                        </a:rPr>
                        <a:t>E-services</a:t>
                      </a: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63511" name="Text Box 10"/>
          <p:cNvSpPr txBox="1">
            <a:spLocks noChangeArrowheads="1"/>
          </p:cNvSpPr>
          <p:nvPr/>
        </p:nvSpPr>
        <p:spPr bwMode="auto">
          <a:xfrm>
            <a:off x="5086350" y="881920"/>
            <a:ext cx="1008460" cy="207749"/>
          </a:xfrm>
          <a:prstGeom prst="rect">
            <a:avLst/>
          </a:prstGeom>
          <a:noFill/>
          <a:ln w="9525" algn="ctr">
            <a:noFill/>
            <a:miter lim="800000"/>
            <a:headEnd/>
            <a:tailEnd/>
          </a:ln>
        </p:spPr>
        <p:txBody>
          <a:bodyPr lIns="0" tIns="0" rIns="0" bIns="0">
            <a:spAutoFit/>
          </a:bodyPr>
          <a:lstStyle/>
          <a:p>
            <a:pPr marL="342900" indent="-342900">
              <a:spcBef>
                <a:spcPct val="50000"/>
              </a:spcBef>
            </a:pPr>
            <a:r>
              <a:rPr lang="en-US" sz="1350" b="1"/>
              <a:t>Projects</a:t>
            </a:r>
          </a:p>
        </p:txBody>
      </p:sp>
      <p:graphicFrame>
        <p:nvGraphicFramePr>
          <p:cNvPr id="48" name="Group 11"/>
          <p:cNvGraphicFramePr>
            <a:graphicFrameLocks noGrp="1"/>
          </p:cNvGraphicFramePr>
          <p:nvPr/>
        </p:nvGraphicFramePr>
        <p:xfrm>
          <a:off x="5857188" y="1282886"/>
          <a:ext cx="795338" cy="356616"/>
        </p:xfrm>
        <a:graphic>
          <a:graphicData uri="http://schemas.openxmlformats.org/drawingml/2006/table">
            <a:tbl>
              <a:tblPr/>
              <a:tblGrid>
                <a:gridCol w="303610">
                  <a:extLst>
                    <a:ext uri="{9D8B030D-6E8A-4147-A177-3AD203B41FA5}">
                      <a16:colId xmlns:a16="http://schemas.microsoft.com/office/drawing/2014/main" val="20000"/>
                    </a:ext>
                  </a:extLst>
                </a:gridCol>
                <a:gridCol w="491728">
                  <a:extLst>
                    <a:ext uri="{9D8B030D-6E8A-4147-A177-3AD203B41FA5}">
                      <a16:colId xmlns:a16="http://schemas.microsoft.com/office/drawing/2014/main" val="20001"/>
                    </a:ext>
                  </a:extLst>
                </a:gridCol>
              </a:tblGrid>
              <a:tr h="178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cs typeface="Arial" charset="0"/>
                        </a:rPr>
                        <a:t>fid</a:t>
                      </a:r>
                      <a:endParaRPr kumimoji="0" lang="en-US" sz="2100" b="0" i="0" u="none" strike="noStrike" cap="none" normalizeH="0" baseline="0">
                        <a:ln>
                          <a:noFill/>
                        </a:ln>
                        <a:solidFill>
                          <a:schemeClr val="tx1"/>
                        </a:solidFill>
                        <a:effectLst/>
                        <a:latin typeface="Times New Roman" pitchFamily="18" charset="0"/>
                        <a:cs typeface="Times New Roman" pitchFamily="18" charset="0"/>
                      </a:endParaRP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cs typeface="Arial" charset="0"/>
                        </a:rPr>
                        <a:t>finId</a:t>
                      </a:r>
                      <a:endParaRPr kumimoji="0" lang="en-US" sz="2100" b="0" i="0" u="none" strike="noStrike" cap="none" normalizeH="0" baseline="0">
                        <a:ln>
                          <a:noFill/>
                        </a:ln>
                        <a:solidFill>
                          <a:schemeClr val="tx1"/>
                        </a:solidFill>
                        <a:effectLst/>
                        <a:latin typeface="Times New Roman" pitchFamily="18" charset="0"/>
                        <a:cs typeface="Times New Roman" pitchFamily="18" charset="0"/>
                      </a:endParaRP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8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Arial" charset="0"/>
                        </a:rPr>
                        <a:t>g3</a:t>
                      </a:r>
                      <a:endParaRPr kumimoji="0" lang="en-US" sz="2100" b="0" i="0" u="none" strike="noStrike" cap="none" normalizeH="0" baseline="0">
                        <a:ln>
                          <a:noFill/>
                        </a:ln>
                        <a:solidFill>
                          <a:schemeClr val="tx1"/>
                        </a:solidFill>
                        <a:effectLst/>
                        <a:latin typeface="Times New Roman" pitchFamily="18" charset="0"/>
                        <a:cs typeface="Times New Roman" pitchFamily="18" charset="0"/>
                      </a:endParaRP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rgbClr val="006600"/>
                          </a:solidFill>
                          <a:effectLst/>
                          <a:latin typeface="Arial" charset="0"/>
                          <a:cs typeface="Arial" charset="0"/>
                        </a:rPr>
                        <a:t>???</a:t>
                      </a: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3523" name="Text Box 25"/>
          <p:cNvSpPr txBox="1">
            <a:spLocks noChangeArrowheads="1"/>
          </p:cNvSpPr>
          <p:nvPr/>
        </p:nvSpPr>
        <p:spPr bwMode="auto">
          <a:xfrm>
            <a:off x="5245894" y="1258158"/>
            <a:ext cx="1008459" cy="207749"/>
          </a:xfrm>
          <a:prstGeom prst="rect">
            <a:avLst/>
          </a:prstGeom>
          <a:noFill/>
          <a:ln w="9525" algn="ctr">
            <a:noFill/>
            <a:miter lim="800000"/>
            <a:headEnd/>
            <a:tailEnd/>
          </a:ln>
        </p:spPr>
        <p:txBody>
          <a:bodyPr lIns="0" tIns="0" rIns="0" bIns="0">
            <a:spAutoFit/>
          </a:bodyPr>
          <a:lstStyle/>
          <a:p>
            <a:pPr marL="342900" indent="-342900">
              <a:spcBef>
                <a:spcPct val="50000"/>
              </a:spcBef>
            </a:pPr>
            <a:r>
              <a:rPr lang="en-US" sz="1350" b="1" dirty="0"/>
              <a:t>Funds</a:t>
            </a:r>
          </a:p>
        </p:txBody>
      </p:sp>
      <p:graphicFrame>
        <p:nvGraphicFramePr>
          <p:cNvPr id="50" name="Group 26"/>
          <p:cNvGraphicFramePr>
            <a:graphicFrameLocks noGrp="1"/>
          </p:cNvGraphicFramePr>
          <p:nvPr/>
        </p:nvGraphicFramePr>
        <p:xfrm>
          <a:off x="5222082" y="1733216"/>
          <a:ext cx="983456" cy="178308"/>
        </p:xfrm>
        <a:graphic>
          <a:graphicData uri="http://schemas.openxmlformats.org/drawingml/2006/table">
            <a:tbl>
              <a:tblPr/>
              <a:tblGrid>
                <a:gridCol w="983456">
                  <a:extLst>
                    <a:ext uri="{9D8B030D-6E8A-4147-A177-3AD203B41FA5}">
                      <a16:colId xmlns:a16="http://schemas.microsoft.com/office/drawing/2014/main" val="20000"/>
                    </a:ext>
                  </a:extLst>
                </a:gridCol>
              </a:tblGrid>
              <a:tr h="178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cs typeface="Arial" charset="0"/>
                        </a:rPr>
                        <a:t>code: </a:t>
                      </a:r>
                      <a:r>
                        <a:rPr kumimoji="0" lang="en-US" sz="900" b="1" i="0" u="none" strike="noStrike" cap="none" normalizeH="0" baseline="0">
                          <a:ln>
                            <a:noFill/>
                          </a:ln>
                          <a:solidFill>
                            <a:srgbClr val="0033CC"/>
                          </a:solidFill>
                          <a:effectLst/>
                          <a:latin typeface="Arial" charset="0"/>
                          <a:cs typeface="Arial" charset="0"/>
                        </a:rPr>
                        <a:t>PIX</a:t>
                      </a: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51" name="Group 32"/>
          <p:cNvGraphicFramePr>
            <a:graphicFrameLocks noGrp="1"/>
          </p:cNvGraphicFramePr>
          <p:nvPr/>
        </p:nvGraphicFramePr>
        <p:xfrm>
          <a:off x="5891212" y="1947196"/>
          <a:ext cx="795338" cy="534924"/>
        </p:xfrm>
        <a:graphic>
          <a:graphicData uri="http://schemas.openxmlformats.org/drawingml/2006/table">
            <a:tbl>
              <a:tblPr/>
              <a:tblGrid>
                <a:gridCol w="303609">
                  <a:extLst>
                    <a:ext uri="{9D8B030D-6E8A-4147-A177-3AD203B41FA5}">
                      <a16:colId xmlns:a16="http://schemas.microsoft.com/office/drawing/2014/main" val="20000"/>
                    </a:ext>
                  </a:extLst>
                </a:gridCol>
                <a:gridCol w="491729">
                  <a:extLst>
                    <a:ext uri="{9D8B030D-6E8A-4147-A177-3AD203B41FA5}">
                      <a16:colId xmlns:a16="http://schemas.microsoft.com/office/drawing/2014/main" val="20001"/>
                    </a:ext>
                  </a:extLst>
                </a:gridCol>
              </a:tblGrid>
              <a:tr h="178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cs typeface="Arial" charset="0"/>
                        </a:rPr>
                        <a:t>fid</a:t>
                      </a:r>
                      <a:endParaRPr kumimoji="0" lang="en-US" sz="2100" b="0" i="0" u="none" strike="noStrike" cap="none" normalizeH="0" baseline="0" dirty="0">
                        <a:ln>
                          <a:noFill/>
                        </a:ln>
                        <a:solidFill>
                          <a:schemeClr val="tx1"/>
                        </a:solidFill>
                        <a:effectLst/>
                        <a:latin typeface="Times New Roman" pitchFamily="18" charset="0"/>
                        <a:cs typeface="Times New Roman" pitchFamily="18" charset="0"/>
                      </a:endParaRP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cs typeface="Arial" charset="0"/>
                        </a:rPr>
                        <a:t>finId</a:t>
                      </a:r>
                      <a:endParaRPr kumimoji="0" lang="en-US" sz="2100" b="0" i="0" u="none" strike="noStrike" cap="none" normalizeH="0" baseline="0" dirty="0">
                        <a:ln>
                          <a:noFill/>
                        </a:ln>
                        <a:solidFill>
                          <a:schemeClr val="tx1"/>
                        </a:solidFill>
                        <a:effectLst/>
                        <a:latin typeface="Times New Roman" pitchFamily="18" charset="0"/>
                        <a:cs typeface="Times New Roman" pitchFamily="18" charset="0"/>
                      </a:endParaRP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8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Arial" charset="0"/>
                        </a:rPr>
                        <a:t>g1</a:t>
                      </a:r>
                      <a:endParaRPr kumimoji="0" lang="en-US" sz="2100" b="0" i="0" u="none" strike="noStrike" cap="none" normalizeH="0" baseline="0">
                        <a:ln>
                          <a:noFill/>
                        </a:ln>
                        <a:solidFill>
                          <a:schemeClr val="tx1"/>
                        </a:solidFill>
                        <a:effectLst/>
                        <a:latin typeface="Times New Roman" pitchFamily="18" charset="0"/>
                        <a:cs typeface="Times New Roman" pitchFamily="18" charset="0"/>
                      </a:endParaRP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rgbClr val="990099"/>
                          </a:solidFill>
                          <a:effectLst/>
                          <a:latin typeface="Arial" charset="0"/>
                          <a:cs typeface="Arial" charset="0"/>
                        </a:rPr>
                        <a:t>???</a:t>
                      </a: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8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Arial" charset="0"/>
                        </a:rPr>
                        <a:t>g2</a:t>
                      </a:r>
                      <a:endParaRPr kumimoji="0" lang="en-US" sz="2100" b="0" i="0" u="none" strike="noStrike" cap="none" normalizeH="0" baseline="0">
                        <a:ln>
                          <a:noFill/>
                        </a:ln>
                        <a:solidFill>
                          <a:schemeClr val="tx1"/>
                        </a:solidFill>
                        <a:effectLst/>
                        <a:latin typeface="Times New Roman" pitchFamily="18" charset="0"/>
                        <a:cs typeface="Times New Roman" pitchFamily="18" charset="0"/>
                      </a:endParaRP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rgbClr val="FF0066"/>
                          </a:solidFill>
                          <a:effectLst/>
                          <a:latin typeface="Arial" charset="0"/>
                          <a:cs typeface="Arial" charset="0"/>
                        </a:rPr>
                        <a:t>???</a:t>
                      </a: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3544" name="Text Box 49"/>
          <p:cNvSpPr txBox="1">
            <a:spLocks noChangeArrowheads="1"/>
          </p:cNvSpPr>
          <p:nvPr/>
        </p:nvSpPr>
        <p:spPr bwMode="auto">
          <a:xfrm>
            <a:off x="5220891" y="1928479"/>
            <a:ext cx="1008460" cy="207749"/>
          </a:xfrm>
          <a:prstGeom prst="rect">
            <a:avLst/>
          </a:prstGeom>
          <a:noFill/>
          <a:ln w="9525" algn="ctr">
            <a:noFill/>
            <a:miter lim="800000"/>
            <a:headEnd/>
            <a:tailEnd/>
          </a:ln>
        </p:spPr>
        <p:txBody>
          <a:bodyPr lIns="0" tIns="0" rIns="0" bIns="0">
            <a:spAutoFit/>
          </a:bodyPr>
          <a:lstStyle/>
          <a:p>
            <a:pPr marL="342900" indent="-342900">
              <a:spcBef>
                <a:spcPct val="50000"/>
              </a:spcBef>
            </a:pPr>
            <a:r>
              <a:rPr lang="en-US" sz="1350" b="1"/>
              <a:t>Funds</a:t>
            </a:r>
          </a:p>
        </p:txBody>
      </p:sp>
      <p:graphicFrame>
        <p:nvGraphicFramePr>
          <p:cNvPr id="53" name="Group 50"/>
          <p:cNvGraphicFramePr>
            <a:graphicFrameLocks noGrp="1"/>
          </p:cNvGraphicFramePr>
          <p:nvPr/>
        </p:nvGraphicFramePr>
        <p:xfrm>
          <a:off x="5261372" y="2708339"/>
          <a:ext cx="1870472" cy="713232"/>
        </p:xfrm>
        <a:graphic>
          <a:graphicData uri="http://schemas.openxmlformats.org/drawingml/2006/table">
            <a:tbl>
              <a:tblPr/>
              <a:tblGrid>
                <a:gridCol w="400050">
                  <a:extLst>
                    <a:ext uri="{9D8B030D-6E8A-4147-A177-3AD203B41FA5}">
                      <a16:colId xmlns:a16="http://schemas.microsoft.com/office/drawing/2014/main" val="20000"/>
                    </a:ext>
                  </a:extLst>
                </a:gridCol>
                <a:gridCol w="883444">
                  <a:extLst>
                    <a:ext uri="{9D8B030D-6E8A-4147-A177-3AD203B41FA5}">
                      <a16:colId xmlns:a16="http://schemas.microsoft.com/office/drawing/2014/main" val="20001"/>
                    </a:ext>
                  </a:extLst>
                </a:gridCol>
                <a:gridCol w="586978">
                  <a:extLst>
                    <a:ext uri="{9D8B030D-6E8A-4147-A177-3AD203B41FA5}">
                      <a16:colId xmlns:a16="http://schemas.microsoft.com/office/drawing/2014/main" val="20002"/>
                    </a:ext>
                  </a:extLst>
                </a:gridCol>
              </a:tblGrid>
              <a:tr h="178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charset="0"/>
                          <a:cs typeface="Arial" charset="0"/>
                        </a:rPr>
                        <a:t>finId</a:t>
                      </a:r>
                      <a:endParaRPr kumimoji="0" lang="en-US" sz="2100" b="0" i="0" u="none" strike="noStrike" cap="none" normalizeH="0" baseline="0" dirty="0">
                        <a:ln>
                          <a:noFill/>
                        </a:ln>
                        <a:solidFill>
                          <a:schemeClr val="tx1"/>
                        </a:solidFill>
                        <a:effectLst/>
                        <a:latin typeface="Times New Roman" pitchFamily="18" charset="0"/>
                        <a:cs typeface="Times New Roman" pitchFamily="18" charset="0"/>
                      </a:endParaRP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cs typeface="Arial" charset="0"/>
                        </a:rPr>
                        <a:t>mPhone</a:t>
                      </a:r>
                      <a:endParaRPr kumimoji="0" lang="en-US" sz="2100" b="0" i="0" u="none" strike="noStrike" cap="none" normalizeH="0" baseline="0">
                        <a:ln>
                          <a:noFill/>
                        </a:ln>
                        <a:solidFill>
                          <a:schemeClr val="tx1"/>
                        </a:solidFill>
                        <a:effectLst/>
                        <a:latin typeface="Times New Roman" pitchFamily="18" charset="0"/>
                        <a:cs typeface="Times New Roman" pitchFamily="18" charset="0"/>
                      </a:endParaRP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cs typeface="Arial" charset="0"/>
                        </a:rPr>
                        <a:t>company</a:t>
                      </a:r>
                      <a:endParaRPr kumimoji="0" lang="en-US" sz="2100" b="0" i="0" u="none" strike="noStrike" cap="none" normalizeH="0" baseline="0">
                        <a:ln>
                          <a:noFill/>
                        </a:ln>
                        <a:solidFill>
                          <a:schemeClr val="tx1"/>
                        </a:solidFill>
                        <a:effectLst/>
                        <a:latin typeface="Times New Roman" pitchFamily="18" charset="0"/>
                        <a:cs typeface="Times New Roman" pitchFamily="18" charset="0"/>
                      </a:endParaRP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8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rgbClr val="990099"/>
                          </a:solidFill>
                          <a:effectLst/>
                          <a:latin typeface="Arial" charset="0"/>
                          <a:cs typeface="Arial" charset="0"/>
                        </a:rPr>
                        <a:t>???</a:t>
                      </a: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Arial" charset="0"/>
                        </a:rPr>
                        <a:t>3608679</a:t>
                      </a: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Times New Roman" pitchFamily="18" charset="0"/>
                        </a:rPr>
                        <a:t>???</a:t>
                      </a: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8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rgbClr val="FF0066"/>
                          </a:solidFill>
                          <a:effectLst/>
                          <a:latin typeface="Arial" charset="0"/>
                          <a:cs typeface="Arial" charset="0"/>
                        </a:rPr>
                        <a:t>???</a:t>
                      </a: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3608776</a:t>
                      </a: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a:t>
                      </a: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78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rgbClr val="006600"/>
                          </a:solidFill>
                          <a:effectLst/>
                          <a:latin typeface="Arial" charset="0"/>
                          <a:cs typeface="Arial" charset="0"/>
                        </a:rPr>
                        <a:t>???</a:t>
                      </a: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Arial" charset="0"/>
                        </a:rPr>
                        <a:t>3608600</a:t>
                      </a: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a:t>
                      </a: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54" name="Group 80"/>
          <p:cNvGraphicFramePr>
            <a:graphicFrameLocks noGrp="1"/>
          </p:cNvGraphicFramePr>
          <p:nvPr/>
        </p:nvGraphicFramePr>
        <p:xfrm>
          <a:off x="5245894" y="3694176"/>
          <a:ext cx="1982392" cy="534924"/>
        </p:xfrm>
        <a:graphic>
          <a:graphicData uri="http://schemas.openxmlformats.org/drawingml/2006/table">
            <a:tbl>
              <a:tblPr/>
              <a:tblGrid>
                <a:gridCol w="482204">
                  <a:extLst>
                    <a:ext uri="{9D8B030D-6E8A-4147-A177-3AD203B41FA5}">
                      <a16:colId xmlns:a16="http://schemas.microsoft.com/office/drawing/2014/main" val="20000"/>
                    </a:ext>
                  </a:extLst>
                </a:gridCol>
                <a:gridCol w="1500188">
                  <a:extLst>
                    <a:ext uri="{9D8B030D-6E8A-4147-A177-3AD203B41FA5}">
                      <a16:colId xmlns:a16="http://schemas.microsoft.com/office/drawing/2014/main" val="20001"/>
                    </a:ext>
                  </a:extLst>
                </a:gridCol>
              </a:tblGrid>
              <a:tr h="178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cs typeface="Arial" charset="0"/>
                        </a:rPr>
                        <a:t>coid</a:t>
                      </a:r>
                      <a:endParaRPr kumimoji="0" lang="en-US" sz="2100" b="0" i="0" u="none" strike="noStrike" cap="none" normalizeH="0" baseline="0">
                        <a:ln>
                          <a:noFill/>
                        </a:ln>
                        <a:solidFill>
                          <a:schemeClr val="tx1"/>
                        </a:solidFill>
                        <a:effectLst/>
                        <a:latin typeface="Times New Roman" pitchFamily="18" charset="0"/>
                        <a:cs typeface="Times New Roman" pitchFamily="18" charset="0"/>
                      </a:endParaRP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cs typeface="Arial" charset="0"/>
                        </a:rPr>
                        <a:t>name</a:t>
                      </a:r>
                      <a:endParaRPr kumimoji="0" lang="en-US" sz="2100" b="0" i="0" u="none" strike="noStrike" cap="none" normalizeH="0" baseline="0">
                        <a:ln>
                          <a:noFill/>
                        </a:ln>
                        <a:solidFill>
                          <a:schemeClr val="tx1"/>
                        </a:solidFill>
                        <a:effectLst/>
                        <a:latin typeface="Times New Roman" pitchFamily="18" charset="0"/>
                        <a:cs typeface="Times New Roman" pitchFamily="18" charset="0"/>
                      </a:endParaRP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8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a:t>
                      </a: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Arial" charset="0"/>
                        </a:rPr>
                        <a:t>AT&amp;T</a:t>
                      </a:r>
                      <a:endParaRPr kumimoji="0" lang="en-US" sz="900" b="0" i="0" u="none" strike="noStrike" cap="none" normalizeH="0" baseline="0">
                        <a:ln>
                          <a:noFill/>
                        </a:ln>
                        <a:solidFill>
                          <a:schemeClr val="tx1"/>
                        </a:solidFill>
                        <a:effectLst/>
                        <a:latin typeface="Arial" charset="0"/>
                        <a:cs typeface="Times New Roman" pitchFamily="18" charset="0"/>
                      </a:endParaRP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8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Times New Roman" pitchFamily="18" charset="0"/>
                        </a:rPr>
                        <a:t>???</a:t>
                      </a: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charset="0"/>
                          <a:cs typeface="Arial" charset="0"/>
                        </a:rPr>
                        <a:t>Lucent</a:t>
                      </a:r>
                      <a:endParaRPr kumimoji="0" lang="en-US" sz="900" b="0" i="0" u="none" strike="noStrike" cap="none" normalizeH="0" baseline="0">
                        <a:ln>
                          <a:noFill/>
                        </a:ln>
                        <a:solidFill>
                          <a:schemeClr val="tx1"/>
                        </a:solidFill>
                        <a:effectLst/>
                        <a:latin typeface="Arial" charset="0"/>
                        <a:cs typeface="Times New Roman" pitchFamily="18" charset="0"/>
                      </a:endParaRPr>
                    </a:p>
                  </a:txBody>
                  <a:tcPr marL="20574" marR="20574" marT="20574" marB="2057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3581" name="Text Box 97"/>
          <p:cNvSpPr txBox="1">
            <a:spLocks noChangeArrowheads="1"/>
          </p:cNvSpPr>
          <p:nvPr/>
        </p:nvSpPr>
        <p:spPr bwMode="auto">
          <a:xfrm>
            <a:off x="5099850" y="3491252"/>
            <a:ext cx="1008459" cy="207749"/>
          </a:xfrm>
          <a:prstGeom prst="rect">
            <a:avLst/>
          </a:prstGeom>
          <a:noFill/>
          <a:ln w="9525" algn="ctr">
            <a:noFill/>
            <a:miter lim="800000"/>
            <a:headEnd/>
            <a:tailEnd/>
          </a:ln>
        </p:spPr>
        <p:txBody>
          <a:bodyPr lIns="0" tIns="0" rIns="0" bIns="0">
            <a:spAutoFit/>
          </a:bodyPr>
          <a:lstStyle/>
          <a:p>
            <a:pPr marL="342900" indent="-342900">
              <a:spcBef>
                <a:spcPct val="50000"/>
              </a:spcBef>
            </a:pPr>
            <a:r>
              <a:rPr lang="en-US" sz="1350" b="1" dirty="0"/>
              <a:t>Companies</a:t>
            </a:r>
          </a:p>
        </p:txBody>
      </p:sp>
      <p:sp>
        <p:nvSpPr>
          <p:cNvPr id="56" name="Rectangle 98"/>
          <p:cNvSpPr>
            <a:spLocks noChangeArrowheads="1"/>
          </p:cNvSpPr>
          <p:nvPr/>
        </p:nvSpPr>
        <p:spPr bwMode="auto">
          <a:xfrm>
            <a:off x="3558779" y="2544996"/>
            <a:ext cx="485775" cy="168484"/>
          </a:xfrm>
          <a:prstGeom prst="rect">
            <a:avLst/>
          </a:prstGeom>
          <a:noFill/>
          <a:ln w="38100" algn="ctr">
            <a:solidFill>
              <a:srgbClr val="FF0000"/>
            </a:solidFill>
            <a:miter lim="800000"/>
            <a:headEnd/>
            <a:tailEnd/>
          </a:ln>
        </p:spPr>
        <p:txBody>
          <a:bodyPr wrap="none" anchor="ctr"/>
          <a:lstStyle/>
          <a:p>
            <a:pPr algn="l"/>
            <a:endParaRPr lang="en-US" sz="1350"/>
          </a:p>
        </p:txBody>
      </p:sp>
      <p:sp>
        <p:nvSpPr>
          <p:cNvPr id="57" name="Rectangle 99"/>
          <p:cNvSpPr>
            <a:spLocks noChangeArrowheads="1"/>
          </p:cNvSpPr>
          <p:nvPr/>
        </p:nvSpPr>
        <p:spPr bwMode="auto">
          <a:xfrm>
            <a:off x="3896931" y="2001321"/>
            <a:ext cx="409575" cy="166688"/>
          </a:xfrm>
          <a:prstGeom prst="rect">
            <a:avLst/>
          </a:prstGeom>
          <a:noFill/>
          <a:ln w="38100" algn="ctr">
            <a:solidFill>
              <a:srgbClr val="FF0000"/>
            </a:solidFill>
            <a:miter lim="800000"/>
            <a:headEnd/>
            <a:tailEnd/>
          </a:ln>
        </p:spPr>
        <p:txBody>
          <a:bodyPr wrap="none" anchor="ctr"/>
          <a:lstStyle/>
          <a:p>
            <a:pPr algn="l"/>
            <a:endParaRPr lang="en-US" sz="1350"/>
          </a:p>
        </p:txBody>
      </p:sp>
      <p:sp>
        <p:nvSpPr>
          <p:cNvPr id="63584" name="Rectangle 4"/>
          <p:cNvSpPr>
            <a:spLocks noChangeArrowheads="1"/>
          </p:cNvSpPr>
          <p:nvPr/>
        </p:nvSpPr>
        <p:spPr bwMode="auto">
          <a:xfrm>
            <a:off x="1314450" y="4389835"/>
            <a:ext cx="6170987" cy="624145"/>
          </a:xfrm>
          <a:prstGeom prst="rect">
            <a:avLst/>
          </a:prstGeom>
          <a:noFill/>
          <a:ln w="9525">
            <a:noFill/>
            <a:miter lim="800000"/>
            <a:headEnd/>
            <a:tailEnd/>
          </a:ln>
        </p:spPr>
        <p:txBody>
          <a:bodyPr wrap="square" lIns="0" tIns="0" rIns="0" bIns="0">
            <a:spAutoFit/>
          </a:bodyPr>
          <a:lstStyle/>
          <a:p>
            <a:pPr marL="257175" indent="-257175">
              <a:lnSpc>
                <a:spcPct val="120000"/>
              </a:lnSpc>
            </a:pPr>
            <a:r>
              <a:rPr lang="en-US" sz="1050" b="1" dirty="0"/>
              <a:t>project</a:t>
            </a:r>
            <a:r>
              <a:rPr lang="en-US" sz="1050" dirty="0"/>
              <a:t>(</a:t>
            </a:r>
            <a:r>
              <a:rPr lang="en-US" sz="1050" dirty="0" err="1">
                <a:solidFill>
                  <a:srgbClr val="0000FF"/>
                </a:solidFill>
              </a:rPr>
              <a:t>na</a:t>
            </a:r>
            <a:r>
              <a:rPr lang="en-US" sz="1050" dirty="0" err="1"/>
              <a:t>,st</a:t>
            </a:r>
            <a:r>
              <a:rPr lang="en-US" sz="1050" dirty="0"/>
              <a:t>),  </a:t>
            </a:r>
            <a:r>
              <a:rPr lang="en-US" sz="1050" b="1" dirty="0"/>
              <a:t>grant</a:t>
            </a:r>
            <a:r>
              <a:rPr lang="en-US" sz="1050" dirty="0"/>
              <a:t>(</a:t>
            </a:r>
            <a:r>
              <a:rPr lang="en-US" sz="1050" dirty="0" err="1"/>
              <a:t>gid,</a:t>
            </a:r>
            <a:r>
              <a:rPr lang="en-US" sz="1050" dirty="0" err="1">
                <a:solidFill>
                  <a:srgbClr val="0000FF"/>
                </a:solidFill>
              </a:rPr>
              <a:t>na</a:t>
            </a:r>
            <a:r>
              <a:rPr lang="en-US" sz="1050" dirty="0" err="1"/>
              <a:t>,re,</a:t>
            </a:r>
            <a:r>
              <a:rPr lang="en-US" sz="1050" dirty="0" err="1">
                <a:solidFill>
                  <a:srgbClr val="008000"/>
                </a:solidFill>
              </a:rPr>
              <a:t>ma</a:t>
            </a:r>
            <a:r>
              <a:rPr lang="en-US" sz="1050" dirty="0" err="1"/>
              <a:t>,su</a:t>
            </a:r>
            <a:r>
              <a:rPr lang="en-US" sz="1050" dirty="0"/>
              <a:t>),  </a:t>
            </a:r>
            <a:r>
              <a:rPr lang="en-US" sz="1050" b="1" dirty="0"/>
              <a:t>contact</a:t>
            </a:r>
            <a:r>
              <a:rPr lang="en-US" sz="1050" dirty="0"/>
              <a:t>(</a:t>
            </a:r>
            <a:r>
              <a:rPr lang="en-US" sz="1050" dirty="0" err="1">
                <a:solidFill>
                  <a:srgbClr val="008000"/>
                </a:solidFill>
              </a:rPr>
              <a:t>ma</a:t>
            </a:r>
            <a:r>
              <a:rPr lang="en-US" sz="1050" dirty="0" err="1"/>
              <a:t>,em,ph</a:t>
            </a:r>
            <a:r>
              <a:rPr lang="en-US" sz="1050" dirty="0"/>
              <a:t>)    </a:t>
            </a:r>
            <a:r>
              <a:rPr lang="en-US" sz="1050" dirty="0">
                <a:sym typeface="Wingdings" pitchFamily="2" charset="2"/>
              </a:rPr>
              <a:t></a:t>
            </a:r>
          </a:p>
          <a:p>
            <a:pPr marL="257175" indent="-257175" algn="r">
              <a:lnSpc>
                <a:spcPct val="120000"/>
              </a:lnSpc>
            </a:pPr>
            <a:r>
              <a:rPr lang="en-US" sz="1050" b="1" dirty="0">
                <a:sym typeface="Wingdings" pitchFamily="2" charset="2"/>
              </a:rPr>
              <a:t>			</a:t>
            </a:r>
            <a:r>
              <a:rPr lang="en-US" sz="1050" b="1" dirty="0"/>
              <a:t>project</a:t>
            </a:r>
            <a:r>
              <a:rPr lang="en-US" sz="1050" dirty="0"/>
              <a:t>(</a:t>
            </a:r>
            <a:r>
              <a:rPr lang="en-US" sz="1050" dirty="0" err="1"/>
              <a:t>na,FUND</a:t>
            </a:r>
            <a:r>
              <a:rPr lang="en-US" sz="1050" dirty="0"/>
              <a:t>), </a:t>
            </a:r>
            <a:r>
              <a:rPr lang="en-US" sz="1050" b="1" dirty="0"/>
              <a:t>fund</a:t>
            </a:r>
            <a:r>
              <a:rPr lang="en-US" sz="1050" dirty="0"/>
              <a:t>(</a:t>
            </a:r>
            <a:r>
              <a:rPr lang="en-US" sz="1050" dirty="0" err="1"/>
              <a:t>gid,</a:t>
            </a:r>
            <a:r>
              <a:rPr lang="en-US" sz="1050" u="sng" dirty="0" err="1">
                <a:solidFill>
                  <a:srgbClr val="FF0000"/>
                </a:solidFill>
              </a:rPr>
              <a:t>finId</a:t>
            </a:r>
            <a:r>
              <a:rPr lang="en-US" sz="1050" dirty="0"/>
              <a:t>), </a:t>
            </a:r>
            <a:r>
              <a:rPr lang="en-US" sz="1350" b="1" dirty="0"/>
              <a:t>finance </a:t>
            </a:r>
            <a:r>
              <a:rPr lang="en-US" sz="1350" dirty="0"/>
              <a:t>(</a:t>
            </a:r>
            <a:r>
              <a:rPr lang="en-US" sz="1350" u="sng" dirty="0" err="1">
                <a:solidFill>
                  <a:srgbClr val="FF0000"/>
                </a:solidFill>
              </a:rPr>
              <a:t>finId</a:t>
            </a:r>
            <a:r>
              <a:rPr lang="en-US" sz="1350" dirty="0" err="1"/>
              <a:t>,ph,</a:t>
            </a:r>
            <a:r>
              <a:rPr lang="en-US" sz="1350" u="sng" dirty="0" err="1"/>
              <a:t>company</a:t>
            </a:r>
            <a:r>
              <a:rPr lang="en-US" sz="1350" dirty="0"/>
              <a:t>), </a:t>
            </a:r>
            <a:endParaRPr lang="en-US" sz="1050" dirty="0"/>
          </a:p>
          <a:p>
            <a:pPr marL="257175" indent="-257175" algn="r">
              <a:lnSpc>
                <a:spcPct val="120000"/>
              </a:lnSpc>
            </a:pPr>
            <a:r>
              <a:rPr lang="en-US" sz="1050" dirty="0"/>
              <a:t>			</a:t>
            </a:r>
            <a:r>
              <a:rPr lang="en-US" sz="1050" b="1" dirty="0"/>
              <a:t>company</a:t>
            </a:r>
            <a:r>
              <a:rPr lang="en-US" sz="1050" dirty="0"/>
              <a:t>(</a:t>
            </a:r>
            <a:r>
              <a:rPr lang="en-US" sz="1050" u="sng" dirty="0"/>
              <a:t>company</a:t>
            </a:r>
            <a:r>
              <a:rPr lang="en-US" sz="1050" dirty="0"/>
              <a:t>, </a:t>
            </a:r>
            <a:r>
              <a:rPr lang="en-US" sz="1050" u="sng" dirty="0"/>
              <a:t>name</a:t>
            </a:r>
            <a:r>
              <a:rPr lang="en-US" sz="1050" dirty="0"/>
              <a:t>) </a:t>
            </a:r>
          </a:p>
        </p:txBody>
      </p:sp>
      <p:sp>
        <p:nvSpPr>
          <p:cNvPr id="59" name="Rectangle 99"/>
          <p:cNvSpPr>
            <a:spLocks noChangeArrowheads="1"/>
          </p:cNvSpPr>
          <p:nvPr/>
        </p:nvSpPr>
        <p:spPr bwMode="auto">
          <a:xfrm>
            <a:off x="3588544" y="3343320"/>
            <a:ext cx="409575" cy="166688"/>
          </a:xfrm>
          <a:prstGeom prst="rect">
            <a:avLst/>
          </a:prstGeom>
          <a:noFill/>
          <a:ln w="38100" algn="ctr">
            <a:solidFill>
              <a:srgbClr val="0000FF"/>
            </a:solidFill>
            <a:miter lim="800000"/>
            <a:headEnd/>
            <a:tailEnd/>
          </a:ln>
        </p:spPr>
        <p:txBody>
          <a:bodyPr wrap="none" anchor="ctr"/>
          <a:lstStyle/>
          <a:p>
            <a:pPr algn="l"/>
            <a:endParaRPr lang="en-US" sz="1350"/>
          </a:p>
        </p:txBody>
      </p:sp>
      <p:sp>
        <p:nvSpPr>
          <p:cNvPr id="60" name="Rectangle 99"/>
          <p:cNvSpPr>
            <a:spLocks noChangeArrowheads="1"/>
          </p:cNvSpPr>
          <p:nvPr/>
        </p:nvSpPr>
        <p:spPr bwMode="auto">
          <a:xfrm>
            <a:off x="3634979" y="2817064"/>
            <a:ext cx="602456" cy="166688"/>
          </a:xfrm>
          <a:prstGeom prst="rect">
            <a:avLst/>
          </a:prstGeom>
          <a:noFill/>
          <a:ln w="38100" algn="ctr">
            <a:solidFill>
              <a:srgbClr val="0000FF"/>
            </a:solidFill>
            <a:miter lim="800000"/>
            <a:headEnd/>
            <a:tailEnd/>
          </a:ln>
        </p:spPr>
        <p:txBody>
          <a:bodyPr wrap="none" anchor="ctr"/>
          <a:lstStyle/>
          <a:p>
            <a:pPr algn="l"/>
            <a:endParaRPr lang="en-US" sz="1350"/>
          </a:p>
        </p:txBody>
      </p:sp>
      <p:sp>
        <p:nvSpPr>
          <p:cNvPr id="45" name="Content Placeholder 6">
            <a:extLst>
              <a:ext uri="{FF2B5EF4-FFF2-40B4-BE49-F238E27FC236}">
                <a16:creationId xmlns:a16="http://schemas.microsoft.com/office/drawing/2014/main" id="{E7A32DEE-37F9-7149-AFBD-257A3524AC11}"/>
              </a:ext>
            </a:extLst>
          </p:cNvPr>
          <p:cNvSpPr txBox="1">
            <a:spLocks/>
          </p:cNvSpPr>
          <p:nvPr/>
        </p:nvSpPr>
        <p:spPr>
          <a:xfrm>
            <a:off x="6650037" y="235738"/>
            <a:ext cx="2151063" cy="430213"/>
          </a:xfrm>
          <a:prstGeom prst="rect">
            <a:avLst/>
          </a:prstGeom>
        </p:spPr>
        <p:txBody>
          <a:bodyPr/>
          <a:lstStyle>
            <a:lvl1pPr marL="0" indent="0" algn="l" defTabSz="457200" rtl="0" eaLnBrk="1" latinLnBrk="0" hangingPunct="1">
              <a:lnSpc>
                <a:spcPct val="100000"/>
              </a:lnSpc>
              <a:spcBef>
                <a:spcPts val="0"/>
              </a:spcBef>
              <a:spcAft>
                <a:spcPts val="400"/>
              </a:spcAft>
              <a:buSzPct val="100000"/>
              <a:buFont typeface="Arial"/>
              <a:buNone/>
              <a:defRPr sz="1800" b="0" i="0" kern="1200">
                <a:solidFill>
                  <a:schemeClr val="tx1"/>
                </a:solidFill>
                <a:latin typeface="Helvetica Neue"/>
                <a:ea typeface="+mn-ea"/>
                <a:cs typeface="Helvetica Neue"/>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elvetica Neue"/>
                <a:ea typeface="+mn-ea"/>
                <a:cs typeface="Helvetica Neue"/>
              </a:defRPr>
            </a:lvl2pPr>
            <a:lvl3pPr marL="169863" indent="-169863" algn="l" defTabSz="457200" rtl="0" eaLnBrk="1" latinLnBrk="0" hangingPunct="1">
              <a:lnSpc>
                <a:spcPct val="100000"/>
              </a:lnSpc>
              <a:spcBef>
                <a:spcPts val="0"/>
              </a:spcBef>
              <a:spcAft>
                <a:spcPts val="400"/>
              </a:spcAft>
              <a:buFont typeface="HP Simplified" pitchFamily="34" charset="0"/>
              <a:buChar char="•"/>
              <a:defRPr sz="1400" b="0" i="0" kern="1200">
                <a:solidFill>
                  <a:srgbClr val="000000"/>
                </a:solidFill>
                <a:latin typeface="Helvetica Neue"/>
                <a:ea typeface="+mn-ea"/>
                <a:cs typeface="Helvetica Neue"/>
              </a:defRPr>
            </a:lvl3pPr>
            <a:lvl4pPr marL="341313" indent="-180975" algn="l" defTabSz="457200" rtl="0" eaLnBrk="1" latinLnBrk="0" hangingPunct="1">
              <a:lnSpc>
                <a:spcPct val="100000"/>
              </a:lnSpc>
              <a:spcBef>
                <a:spcPts val="0"/>
              </a:spcBef>
              <a:spcAft>
                <a:spcPts val="400"/>
              </a:spcAft>
              <a:buSzPct val="80000"/>
              <a:buFont typeface="HP Simplified" pitchFamily="34" charset="0"/>
              <a:buChar char="–"/>
              <a:defRPr lang="en-US" sz="1400" b="0" i="0" kern="1200" dirty="0" smtClean="0">
                <a:solidFill>
                  <a:srgbClr val="000000"/>
                </a:solidFill>
                <a:latin typeface="Helvetica Neue"/>
                <a:ea typeface="+mn-ea"/>
                <a:cs typeface="Helvetica Neue"/>
              </a:defRPr>
            </a:lvl4pPr>
            <a:lvl5pPr marL="469900" indent="-150813" algn="l" defTabSz="457200" rtl="0" eaLnBrk="1" latinLnBrk="0" hangingPunct="1">
              <a:lnSpc>
                <a:spcPct val="100000"/>
              </a:lnSpc>
              <a:spcBef>
                <a:spcPts val="0"/>
              </a:spcBef>
              <a:spcAft>
                <a:spcPts val="400"/>
              </a:spcAft>
              <a:buFont typeface="HP Simplified" pitchFamily="34" charset="0"/>
              <a:buChar char="•"/>
              <a:tabLst/>
              <a:defRPr sz="1400" b="0" i="0" kern="1200">
                <a:solidFill>
                  <a:srgbClr val="000000"/>
                </a:solidFill>
                <a:latin typeface="Helvetica Neue"/>
                <a:ea typeface="+mn-ea"/>
                <a:cs typeface="Helvetica Neue"/>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[Popa et al. 2001]</a:t>
            </a:r>
          </a:p>
        </p:txBody>
      </p:sp>
      <p:sp>
        <p:nvSpPr>
          <p:cNvPr id="47" name="TextBox 46">
            <a:extLst>
              <a:ext uri="{FF2B5EF4-FFF2-40B4-BE49-F238E27FC236}">
                <a16:creationId xmlns:a16="http://schemas.microsoft.com/office/drawing/2014/main" id="{2CDE03C6-832E-234B-A1C7-0E9B8AEEE756}"/>
              </a:ext>
            </a:extLst>
          </p:cNvPr>
          <p:cNvSpPr txBox="1"/>
          <p:nvPr/>
        </p:nvSpPr>
        <p:spPr>
          <a:xfrm>
            <a:off x="2785533" y="4828432"/>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93431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dissolve">
                                      <p:cBhvr>
                                        <p:cTn id="7" dur="500"/>
                                        <p:tgtEl>
                                          <p:spTgt spid="5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dissolve">
                                      <p:cBhvr>
                                        <p:cTn id="10" dur="500"/>
                                        <p:tgtEl>
                                          <p:spTgt spid="5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dissolve">
                                      <p:cBhvr>
                                        <p:cTn id="13" dur="500"/>
                                        <p:tgtEl>
                                          <p:spTgt spid="5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dissolve">
                                      <p:cBhvr>
                                        <p:cTn id="16"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9" grpId="0" animBg="1"/>
      <p:bldP spid="6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Mapping generation</a:t>
            </a:r>
          </a:p>
        </p:txBody>
      </p:sp>
      <p:pic>
        <p:nvPicPr>
          <p:cNvPr id="6" name="Content Placeholder 7"/>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335881" y="904399"/>
            <a:ext cx="6472238" cy="2161144"/>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3105" y="3587405"/>
            <a:ext cx="5200650" cy="720773"/>
          </a:xfrm>
          <a:prstGeom prst="rect">
            <a:avLst/>
          </a:prstGeom>
        </p:spPr>
      </p:pic>
      <p:sp>
        <p:nvSpPr>
          <p:cNvPr id="10" name="Content Placeholder 6">
            <a:extLst>
              <a:ext uri="{FF2B5EF4-FFF2-40B4-BE49-F238E27FC236}">
                <a16:creationId xmlns:a16="http://schemas.microsoft.com/office/drawing/2014/main" id="{D91E5EBC-9463-8B45-BCF0-0C163EDC29C9}"/>
              </a:ext>
            </a:extLst>
          </p:cNvPr>
          <p:cNvSpPr txBox="1">
            <a:spLocks/>
          </p:cNvSpPr>
          <p:nvPr/>
        </p:nvSpPr>
        <p:spPr>
          <a:xfrm>
            <a:off x="6112043" y="235738"/>
            <a:ext cx="2689058" cy="430213"/>
          </a:xfrm>
          <a:prstGeom prst="rect">
            <a:avLst/>
          </a:prstGeom>
        </p:spPr>
        <p:txBody>
          <a:bodyPr/>
          <a:lstStyle>
            <a:lvl1pPr marL="0" indent="0" algn="l" defTabSz="457200" rtl="0" eaLnBrk="1" latinLnBrk="0" hangingPunct="1">
              <a:lnSpc>
                <a:spcPct val="100000"/>
              </a:lnSpc>
              <a:spcBef>
                <a:spcPts val="0"/>
              </a:spcBef>
              <a:spcAft>
                <a:spcPts val="400"/>
              </a:spcAft>
              <a:buSzPct val="100000"/>
              <a:buFont typeface="Arial"/>
              <a:buNone/>
              <a:defRPr sz="1800" b="0" i="0" kern="1200">
                <a:solidFill>
                  <a:schemeClr val="tx1"/>
                </a:solidFill>
                <a:latin typeface="Helvetica Neue"/>
                <a:ea typeface="+mn-ea"/>
                <a:cs typeface="Helvetica Neue"/>
              </a:defRPr>
            </a:lvl1pPr>
            <a:lvl2pPr marL="0" indent="0" algn="l" defTabSz="430213" rtl="0" eaLnBrk="1" latinLnBrk="0" hangingPunct="1">
              <a:lnSpc>
                <a:spcPct val="100000"/>
              </a:lnSpc>
              <a:spcBef>
                <a:spcPts val="0"/>
              </a:spcBef>
              <a:spcAft>
                <a:spcPts val="400"/>
              </a:spcAft>
              <a:buSzPct val="100000"/>
              <a:buFont typeface="Lucida Grande"/>
              <a:buNone/>
              <a:defRPr sz="1600" b="0" i="0" kern="1200">
                <a:solidFill>
                  <a:srgbClr val="000000"/>
                </a:solidFill>
                <a:latin typeface="Helvetica Neue"/>
                <a:ea typeface="+mn-ea"/>
                <a:cs typeface="Helvetica Neue"/>
              </a:defRPr>
            </a:lvl2pPr>
            <a:lvl3pPr marL="169863" indent="-169863" algn="l" defTabSz="457200" rtl="0" eaLnBrk="1" latinLnBrk="0" hangingPunct="1">
              <a:lnSpc>
                <a:spcPct val="100000"/>
              </a:lnSpc>
              <a:spcBef>
                <a:spcPts val="0"/>
              </a:spcBef>
              <a:spcAft>
                <a:spcPts val="400"/>
              </a:spcAft>
              <a:buFont typeface="HP Simplified" pitchFamily="34" charset="0"/>
              <a:buChar char="•"/>
              <a:defRPr sz="1400" b="0" i="0" kern="1200">
                <a:solidFill>
                  <a:srgbClr val="000000"/>
                </a:solidFill>
                <a:latin typeface="Helvetica Neue"/>
                <a:ea typeface="+mn-ea"/>
                <a:cs typeface="Helvetica Neue"/>
              </a:defRPr>
            </a:lvl3pPr>
            <a:lvl4pPr marL="341313" indent="-180975" algn="l" defTabSz="457200" rtl="0" eaLnBrk="1" latinLnBrk="0" hangingPunct="1">
              <a:lnSpc>
                <a:spcPct val="100000"/>
              </a:lnSpc>
              <a:spcBef>
                <a:spcPts val="0"/>
              </a:spcBef>
              <a:spcAft>
                <a:spcPts val="400"/>
              </a:spcAft>
              <a:buSzPct val="80000"/>
              <a:buFont typeface="HP Simplified" pitchFamily="34" charset="0"/>
              <a:buChar char="–"/>
              <a:defRPr lang="en-US" sz="1400" b="0" i="0" kern="1200" dirty="0" smtClean="0">
                <a:solidFill>
                  <a:srgbClr val="000000"/>
                </a:solidFill>
                <a:latin typeface="Helvetica Neue"/>
                <a:ea typeface="+mn-ea"/>
                <a:cs typeface="Helvetica Neue"/>
              </a:defRPr>
            </a:lvl4pPr>
            <a:lvl5pPr marL="469900" indent="-150813" algn="l" defTabSz="457200" rtl="0" eaLnBrk="1" latinLnBrk="0" hangingPunct="1">
              <a:lnSpc>
                <a:spcPct val="100000"/>
              </a:lnSpc>
              <a:spcBef>
                <a:spcPts val="0"/>
              </a:spcBef>
              <a:spcAft>
                <a:spcPts val="400"/>
              </a:spcAft>
              <a:buFont typeface="HP Simplified" pitchFamily="34" charset="0"/>
              <a:buChar char="•"/>
              <a:tabLst/>
              <a:defRPr sz="1400" b="0" i="0" kern="1200">
                <a:solidFill>
                  <a:srgbClr val="000000"/>
                </a:solidFill>
                <a:latin typeface="Helvetica Neue"/>
                <a:ea typeface="+mn-ea"/>
                <a:cs typeface="Helvetica Neue"/>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[Bonifati et al. 2017]</a:t>
            </a:r>
            <a:endParaRPr lang="en-US" dirty="0"/>
          </a:p>
        </p:txBody>
      </p:sp>
      <p:sp>
        <p:nvSpPr>
          <p:cNvPr id="8" name="TextBox 7">
            <a:extLst>
              <a:ext uri="{FF2B5EF4-FFF2-40B4-BE49-F238E27FC236}">
                <a16:creationId xmlns:a16="http://schemas.microsoft.com/office/drawing/2014/main" id="{2CABA976-A38B-D54A-A4BF-7231F213335B}"/>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3569448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Interactive Mapping </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203450" y="997744"/>
            <a:ext cx="4737100" cy="3556000"/>
          </a:xfrm>
        </p:spPr>
      </p:pic>
      <p:sp>
        <p:nvSpPr>
          <p:cNvPr id="7" name="Content Placeholder 6"/>
          <p:cNvSpPr>
            <a:spLocks noGrp="1"/>
          </p:cNvSpPr>
          <p:nvPr>
            <p:ph sz="quarter" idx="12"/>
          </p:nvPr>
        </p:nvSpPr>
        <p:spPr/>
        <p:txBody>
          <a:bodyPr/>
          <a:lstStyle/>
          <a:p>
            <a:r>
              <a:rPr lang="en-US" dirty="0"/>
              <a:t>[</a:t>
            </a:r>
            <a:r>
              <a:rPr lang="en-US" dirty="0" err="1"/>
              <a:t>Bonifati</a:t>
            </a:r>
            <a:r>
              <a:rPr lang="en-US" dirty="0"/>
              <a:t> et al. 2017]</a:t>
            </a:r>
          </a:p>
        </p:txBody>
      </p:sp>
      <p:sp>
        <p:nvSpPr>
          <p:cNvPr id="5" name="TextBox 4">
            <a:extLst>
              <a:ext uri="{FF2B5EF4-FFF2-40B4-BE49-F238E27FC236}">
                <a16:creationId xmlns:a16="http://schemas.microsoft.com/office/drawing/2014/main" id="{0328629D-83A3-DE42-B573-5AA8A3E03C6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8022883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Atom Refinement</a:t>
            </a:r>
          </a:p>
        </p:txBody>
      </p:sp>
      <p:sp>
        <p:nvSpPr>
          <p:cNvPr id="3" name="Content Placeholder 2"/>
          <p:cNvSpPr>
            <a:spLocks noGrp="1"/>
          </p:cNvSpPr>
          <p:nvPr>
            <p:ph idx="1"/>
          </p:nvPr>
        </p:nvSpPr>
        <p:spPr/>
        <p:txBody>
          <a:bodyPr>
            <a:normAutofit/>
          </a:bodyPr>
          <a:lstStyle/>
          <a:p>
            <a:r>
              <a:rPr lang="en-US" sz="1500" dirty="0"/>
              <a:t>Ask the user and refine the left part of the rule</a:t>
            </a:r>
          </a:p>
          <a:p>
            <a:endParaRPr lang="en-US" sz="1500" dirty="0"/>
          </a:p>
          <a:p>
            <a:pPr marL="0" indent="0"/>
            <a:endParaRPr lang="en-US" sz="1500" dirty="0"/>
          </a:p>
          <a:p>
            <a:pPr marL="0" indent="0"/>
            <a:endParaRPr lang="en-US" sz="1500" dirty="0"/>
          </a:p>
          <a:p>
            <a:pPr marL="0" indent="0"/>
            <a:endParaRPr lang="en-US" sz="1500" dirty="0"/>
          </a:p>
          <a:p>
            <a:pPr marL="0" indent="0"/>
            <a:endParaRPr lang="en-US" sz="1500" dirty="0"/>
          </a:p>
          <a:p>
            <a:pPr marL="0" indent="0"/>
            <a:endParaRPr lang="en-US" sz="1500" dirty="0"/>
          </a:p>
          <a:p>
            <a:pPr marL="0" indent="0"/>
            <a:endParaRPr lang="en-US" sz="1500" dirty="0"/>
          </a:p>
          <a:p>
            <a:pPr marL="0" indent="0"/>
            <a:endParaRPr lang="en-US" sz="1500" dirty="0"/>
          </a:p>
          <a:p>
            <a:pPr marL="0" indent="0"/>
            <a:endParaRPr lang="en-US" sz="1500" dirty="0"/>
          </a:p>
          <a:p>
            <a:pPr marL="0" indent="0"/>
            <a:endParaRPr lang="en-US" sz="1500" dirty="0"/>
          </a:p>
          <a:p>
            <a:pPr marL="0" indent="0"/>
            <a:r>
              <a:rPr lang="en-US" sz="1500" dirty="0"/>
              <a:t>Are the tuples Company(c1,aa,paris); Company (c2, </a:t>
            </a:r>
            <a:r>
              <a:rPr lang="en-US" sz="1500" dirty="0" err="1"/>
              <a:t>ev</a:t>
            </a:r>
            <a:r>
              <a:rPr lang="en-US" sz="1500" dirty="0"/>
              <a:t>, </a:t>
            </a:r>
            <a:r>
              <a:rPr lang="en-US" sz="1500" dirty="0" err="1"/>
              <a:t>lyon</a:t>
            </a:r>
            <a:r>
              <a:rPr lang="en-US" sz="1500" dirty="0"/>
              <a:t>) enough to produce Firm(id, aa, Paris); Departure (Lyon, id); Arrival(Paris, id)?</a:t>
            </a:r>
          </a:p>
        </p:txBody>
      </p:sp>
      <p:pic>
        <p:nvPicPr>
          <p:cNvPr id="6" name="Content Placeholder 5"/>
          <p:cNvPicPr>
            <a:picLocks noChangeAspect="1"/>
          </p:cNvPicPr>
          <p:nvPr/>
        </p:nvPicPr>
        <p:blipFill rotWithShape="1">
          <a:blip r:embed="rId2" cstate="screen">
            <a:extLst>
              <a:ext uri="{28A0092B-C50C-407E-A947-70E740481C1C}">
                <a14:useLocalDpi xmlns:a14="http://schemas.microsoft.com/office/drawing/2010/main"/>
              </a:ext>
            </a:extLst>
          </a:blip>
          <a:srcRect t="-2" b="38683"/>
          <a:stretch/>
        </p:blipFill>
        <p:spPr>
          <a:xfrm>
            <a:off x="6051114" y="77034"/>
            <a:ext cx="1881307" cy="865941"/>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1490" y="1528550"/>
            <a:ext cx="4404470" cy="2466059"/>
          </a:xfrm>
          <a:prstGeom prst="rect">
            <a:avLst/>
          </a:prstGeom>
        </p:spPr>
      </p:pic>
      <p:sp>
        <p:nvSpPr>
          <p:cNvPr id="9" name="Rectangle 8"/>
          <p:cNvSpPr/>
          <p:nvPr/>
        </p:nvSpPr>
        <p:spPr>
          <a:xfrm>
            <a:off x="3200400" y="3556262"/>
            <a:ext cx="494907" cy="212104"/>
          </a:xfrm>
          <a:prstGeom prst="rect">
            <a:avLst/>
          </a:prstGeom>
          <a:solidFill>
            <a:srgbClr val="C00000">
              <a:alpha val="26000"/>
            </a:srgbClr>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E3DABBC7-00DE-234E-A379-EF2808B11716}"/>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65139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Atom Refinement</a:t>
            </a:r>
          </a:p>
        </p:txBody>
      </p:sp>
      <p:sp>
        <p:nvSpPr>
          <p:cNvPr id="3" name="Content Placeholder 2"/>
          <p:cNvSpPr>
            <a:spLocks noGrp="1"/>
          </p:cNvSpPr>
          <p:nvPr>
            <p:ph idx="1"/>
          </p:nvPr>
        </p:nvSpPr>
        <p:spPr/>
        <p:txBody>
          <a:bodyPr>
            <a:normAutofit/>
          </a:bodyPr>
          <a:lstStyle/>
          <a:p>
            <a:r>
              <a:rPr lang="en-US" sz="1500" dirty="0"/>
              <a:t>Ask the user and refine the left part of the rule</a:t>
            </a:r>
          </a:p>
          <a:p>
            <a:endParaRPr lang="en-US" sz="1500" dirty="0"/>
          </a:p>
          <a:p>
            <a:pPr marL="0" indent="0"/>
            <a:endParaRPr lang="en-US" sz="1500" dirty="0"/>
          </a:p>
          <a:p>
            <a:pPr marL="0" indent="0"/>
            <a:endParaRPr lang="en-US" sz="1500" dirty="0"/>
          </a:p>
          <a:p>
            <a:pPr marL="0" indent="0"/>
            <a:endParaRPr lang="en-US" sz="1500" dirty="0"/>
          </a:p>
          <a:p>
            <a:pPr marL="0" indent="0"/>
            <a:endParaRPr lang="en-US" sz="1500" dirty="0"/>
          </a:p>
          <a:p>
            <a:pPr marL="0" indent="0"/>
            <a:endParaRPr lang="en-US" sz="1500" dirty="0"/>
          </a:p>
          <a:p>
            <a:pPr marL="0" indent="0"/>
            <a:endParaRPr lang="en-US" sz="1500" dirty="0"/>
          </a:p>
          <a:p>
            <a:pPr marL="0" indent="0"/>
            <a:endParaRPr lang="en-US" sz="1500" dirty="0"/>
          </a:p>
          <a:p>
            <a:pPr marL="0" indent="0"/>
            <a:endParaRPr lang="en-US" sz="1500" dirty="0"/>
          </a:p>
          <a:p>
            <a:pPr marL="0" indent="0"/>
            <a:endParaRPr lang="en-US" sz="1500" dirty="0"/>
          </a:p>
          <a:p>
            <a:pPr marL="0" indent="0"/>
            <a:r>
              <a:rPr lang="en-US" sz="1500" dirty="0"/>
              <a:t>Are the tuples Company(c1,aa,paris); Flight (</a:t>
            </a:r>
            <a:r>
              <a:rPr lang="en-US" sz="1500" dirty="0" err="1"/>
              <a:t>lyon</a:t>
            </a:r>
            <a:r>
              <a:rPr lang="en-US" sz="1500" dirty="0"/>
              <a:t>, </a:t>
            </a:r>
            <a:r>
              <a:rPr lang="en-US" sz="1500" dirty="0" err="1"/>
              <a:t>paris</a:t>
            </a:r>
            <a:r>
              <a:rPr lang="en-US" sz="1500" dirty="0"/>
              <a:t>, c1) enough to produce Firm(id, aa, Paris); Departure (Lyon, id); Arrival(Paris, id)?</a:t>
            </a:r>
          </a:p>
        </p:txBody>
      </p:sp>
      <p:pic>
        <p:nvPicPr>
          <p:cNvPr id="6" name="Content Placeholder 5"/>
          <p:cNvPicPr>
            <a:picLocks noChangeAspect="1"/>
          </p:cNvPicPr>
          <p:nvPr/>
        </p:nvPicPr>
        <p:blipFill rotWithShape="1">
          <a:blip r:embed="rId3" cstate="screen">
            <a:extLst>
              <a:ext uri="{28A0092B-C50C-407E-A947-70E740481C1C}">
                <a14:useLocalDpi xmlns:a14="http://schemas.microsoft.com/office/drawing/2010/main"/>
              </a:ext>
            </a:extLst>
          </a:blip>
          <a:srcRect t="-2" b="38683"/>
          <a:stretch/>
        </p:blipFill>
        <p:spPr>
          <a:xfrm>
            <a:off x="6051114" y="77034"/>
            <a:ext cx="1881307" cy="865941"/>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1490" y="1516927"/>
            <a:ext cx="4404470" cy="2466059"/>
          </a:xfrm>
          <a:prstGeom prst="rect">
            <a:avLst/>
          </a:prstGeom>
        </p:spPr>
      </p:pic>
      <p:sp>
        <p:nvSpPr>
          <p:cNvPr id="9" name="Rectangle 8"/>
          <p:cNvSpPr/>
          <p:nvPr/>
        </p:nvSpPr>
        <p:spPr>
          <a:xfrm>
            <a:off x="3200400" y="3556262"/>
            <a:ext cx="494907" cy="212104"/>
          </a:xfrm>
          <a:prstGeom prst="rect">
            <a:avLst/>
          </a:prstGeom>
          <a:solidFill>
            <a:srgbClr val="C00000">
              <a:alpha val="26000"/>
            </a:srgbClr>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10" name="Rectangle 9"/>
          <p:cNvSpPr/>
          <p:nvPr/>
        </p:nvSpPr>
        <p:spPr>
          <a:xfrm>
            <a:off x="4119311" y="3556262"/>
            <a:ext cx="494907" cy="212104"/>
          </a:xfrm>
          <a:prstGeom prst="rect">
            <a:avLst/>
          </a:prstGeom>
          <a:solidFill>
            <a:schemeClr val="accent6">
              <a:lumMod val="75000"/>
              <a:alpha val="48000"/>
            </a:schemeClr>
          </a:solidFill>
          <a:ln>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7" name="Rectangle 6"/>
          <p:cNvSpPr/>
          <p:nvPr/>
        </p:nvSpPr>
        <p:spPr>
          <a:xfrm>
            <a:off x="2779526" y="1528550"/>
            <a:ext cx="3174476" cy="1039306"/>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p:cNvSpPr/>
          <p:nvPr/>
        </p:nvSpPr>
        <p:spPr>
          <a:xfrm>
            <a:off x="3002437" y="2762642"/>
            <a:ext cx="615099" cy="499838"/>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5109327" y="2884603"/>
            <a:ext cx="619960" cy="396629"/>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a:extLst>
              <a:ext uri="{FF2B5EF4-FFF2-40B4-BE49-F238E27FC236}">
                <a16:creationId xmlns:a16="http://schemas.microsoft.com/office/drawing/2014/main" id="{1A24B0BA-83C2-3043-8B62-E87D1A19F058}"/>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08091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11"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7FECD-6E89-A847-8675-DF55A22056C3}"/>
              </a:ext>
            </a:extLst>
          </p:cNvPr>
          <p:cNvSpPr>
            <a:spLocks noGrp="1"/>
          </p:cNvSpPr>
          <p:nvPr>
            <p:ph type="ctrTitle"/>
          </p:nvPr>
        </p:nvSpPr>
        <p:spPr/>
        <p:txBody>
          <a:bodyPr/>
          <a:lstStyle/>
          <a:p>
            <a:r>
              <a:rPr lang="en-US" b="1" dirty="0">
                <a:solidFill>
                  <a:schemeClr val="accent1">
                    <a:lumMod val="50000"/>
                  </a:schemeClr>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Exploration</a:t>
            </a:r>
            <a:br>
              <a:rPr lang="en-US" b="1" dirty="0">
                <a:solidFill>
                  <a:schemeClr val="accent1">
                    <a:lumMod val="50000"/>
                  </a:schemeClr>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br>
            <a:r>
              <a:rPr lang="en-US" sz="2800" i="1" dirty="0">
                <a:solidFill>
                  <a:schemeClr val="accent1">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We know where we start </a:t>
            </a:r>
            <a:br>
              <a:rPr lang="en-US" sz="2800" i="1" dirty="0">
                <a:solidFill>
                  <a:schemeClr val="accent1">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br>
            <a:r>
              <a:rPr lang="en-US" sz="2800" i="1" dirty="0">
                <a:solidFill>
                  <a:schemeClr val="accent1">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we don’t know what we’ll find</a:t>
            </a:r>
          </a:p>
        </p:txBody>
      </p:sp>
      <p:sp>
        <p:nvSpPr>
          <p:cNvPr id="4" name="Footer Placeholder 3">
            <a:extLst>
              <a:ext uri="{FF2B5EF4-FFF2-40B4-BE49-F238E27FC236}">
                <a16:creationId xmlns:a16="http://schemas.microsoft.com/office/drawing/2014/main" id="{745F7101-0E80-CC49-8128-6DB739F6B257}"/>
              </a:ext>
            </a:extLst>
          </p:cNvPr>
          <p:cNvSpPr>
            <a:spLocks noGrp="1"/>
          </p:cNvSpPr>
          <p:nvPr>
            <p:ph type="ftr" sz="quarter" idx="10"/>
          </p:nvPr>
        </p:nvSpPr>
        <p:spPr/>
        <p:txBody>
          <a:body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Tree>
    <p:extLst>
      <p:ext uri="{BB962C8B-B14F-4D97-AF65-F5344CB8AC3E}">
        <p14:creationId xmlns:p14="http://schemas.microsoft.com/office/powerpoint/2010/main" val="7709626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we are</a:t>
            </a:r>
          </a:p>
        </p:txBody>
      </p:sp>
      <p:sp>
        <p:nvSpPr>
          <p:cNvPr id="8" name="Rounded Rectangle 7"/>
          <p:cNvSpPr/>
          <p:nvPr/>
        </p:nvSpPr>
        <p:spPr>
          <a:xfrm>
            <a:off x="1023450" y="3716217"/>
            <a:ext cx="6811871" cy="660713"/>
          </a:xfrm>
          <a:prstGeom prst="round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Challenges and Remarks</a:t>
            </a:r>
          </a:p>
        </p:txBody>
      </p:sp>
      <p:sp>
        <p:nvSpPr>
          <p:cNvPr id="5" name="Rounded Rectangle 4"/>
          <p:cNvSpPr/>
          <p:nvPr/>
        </p:nvSpPr>
        <p:spPr>
          <a:xfrm>
            <a:off x="1023450" y="1866529"/>
            <a:ext cx="5664639" cy="753848"/>
          </a:xfrm>
          <a:prstGeom prst="round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Textual data</a:t>
            </a:r>
          </a:p>
        </p:txBody>
      </p:sp>
      <p:sp>
        <p:nvSpPr>
          <p:cNvPr id="4" name="Rounded Rectangle 3"/>
          <p:cNvSpPr/>
          <p:nvPr/>
        </p:nvSpPr>
        <p:spPr>
          <a:xfrm>
            <a:off x="1023450" y="986194"/>
            <a:ext cx="5664639" cy="753848"/>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Relational databases </a:t>
            </a:r>
          </a:p>
        </p:txBody>
      </p:sp>
      <p:sp>
        <p:nvSpPr>
          <p:cNvPr id="6" name="Rounded Rectangle 5"/>
          <p:cNvSpPr/>
          <p:nvPr/>
        </p:nvSpPr>
        <p:spPr>
          <a:xfrm>
            <a:off x="1023450" y="2758497"/>
            <a:ext cx="5664639" cy="710795"/>
          </a:xfrm>
          <a:prstGeom prst="round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Graphs and networks </a:t>
            </a:r>
          </a:p>
        </p:txBody>
      </p:sp>
      <p:sp>
        <p:nvSpPr>
          <p:cNvPr id="7" name="Rounded Rectangle 6"/>
          <p:cNvSpPr/>
          <p:nvPr/>
        </p:nvSpPr>
        <p:spPr>
          <a:xfrm>
            <a:off x="7014055" y="986194"/>
            <a:ext cx="821267" cy="2483098"/>
          </a:xfrm>
          <a:prstGeom prst="round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dirty="0">
                <a:latin typeface="Helvetica Neue" charset="0"/>
                <a:ea typeface="Helvetica Neue" charset="0"/>
                <a:cs typeface="Helvetica Neue" charset="0"/>
              </a:rPr>
              <a:t> Machine learning </a:t>
            </a:r>
          </a:p>
        </p:txBody>
      </p:sp>
      <p:pic>
        <p:nvPicPr>
          <p:cNvPr id="10" name="Picture 9">
            <a:extLst>
              <a:ext uri="{FF2B5EF4-FFF2-40B4-BE49-F238E27FC236}">
                <a16:creationId xmlns:a16="http://schemas.microsoft.com/office/drawing/2014/main" id="{ED478CCB-3FBE-CA44-AA4B-8B1DD4F0EA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618" y="1984239"/>
            <a:ext cx="525663" cy="5256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389474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866714" y="919419"/>
            <a:ext cx="2251607" cy="743274"/>
          </a:xfrm>
          <a:prstGeom prst="roundRect">
            <a:avLst/>
          </a:prstGeom>
          <a:solidFill>
            <a:schemeClr val="bg1"/>
          </a:solidFill>
          <a:ln>
            <a:noFill/>
          </a:ln>
          <a:effectLst>
            <a:outerShdw blurRad="50800" dist="38100" dir="5400000" algn="t" rotWithShape="0">
              <a:schemeClr val="tx2">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FF0000"/>
                </a:solidFill>
                <a:latin typeface="Helvetica Neue Condensed Black" charset="0"/>
                <a:ea typeface="Helvetica Neue Condensed Black" charset="0"/>
                <a:cs typeface="Helvetica Neue Condensed Black" charset="0"/>
              </a:rPr>
              <a:t>Unstructured</a:t>
            </a:r>
            <a:endParaRPr lang="en-US" sz="2400" b="1" dirty="0">
              <a:solidFill>
                <a:srgbClr val="FF0000"/>
              </a:solidFill>
              <a:latin typeface="Helvetica Neue Condensed Black" charset="0"/>
              <a:ea typeface="Helvetica Neue Condensed Black" charset="0"/>
              <a:cs typeface="Helvetica Neue Condensed Black" charset="0"/>
            </a:endParaRPr>
          </a:p>
        </p:txBody>
      </p:sp>
      <p:sp>
        <p:nvSpPr>
          <p:cNvPr id="16" name="Rounded Rectangle 15"/>
          <p:cNvSpPr/>
          <p:nvPr/>
        </p:nvSpPr>
        <p:spPr>
          <a:xfrm>
            <a:off x="5751872" y="933747"/>
            <a:ext cx="2713703" cy="743274"/>
          </a:xfrm>
          <a:prstGeom prst="roundRect">
            <a:avLst/>
          </a:prstGeom>
          <a:solidFill>
            <a:schemeClr val="bg1"/>
          </a:solidFill>
          <a:ln>
            <a:noFill/>
          </a:ln>
          <a:effectLst>
            <a:outerShdw blurRad="50800" dist="38100" dir="5400000" algn="t" rotWithShape="0">
              <a:schemeClr val="tx2">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FF0000"/>
                </a:solidFill>
                <a:latin typeface="Helvetica Neue Condensed Black" charset="0"/>
                <a:ea typeface="Helvetica Neue Condensed Black" charset="0"/>
                <a:cs typeface="Helvetica Neue Condensed Black" charset="0"/>
              </a:rPr>
              <a:t>Semi-Structured</a:t>
            </a:r>
          </a:p>
        </p:txBody>
      </p:sp>
      <p:sp>
        <p:nvSpPr>
          <p:cNvPr id="5" name="TextBox 4"/>
          <p:cNvSpPr txBox="1"/>
          <p:nvPr/>
        </p:nvSpPr>
        <p:spPr>
          <a:xfrm>
            <a:off x="2202426" y="152169"/>
            <a:ext cx="4414683" cy="882293"/>
          </a:xfrm>
          <a:prstGeom prst="rect">
            <a:avLst/>
          </a:prstGeom>
          <a:noFill/>
          <a:effectLst>
            <a:outerShdw blurRad="50800" dist="38100" dir="5400000" algn="t" rotWithShape="0">
              <a:prstClr val="black">
                <a:alpha val="40000"/>
              </a:prstClr>
            </a:outerShdw>
          </a:effectLst>
        </p:spPr>
        <p:txBody>
          <a:bodyPr wrap="square" rtlCol="0">
            <a:spAutoFit/>
          </a:bodyPr>
          <a:lstStyle/>
          <a:p>
            <a:pPr marL="0" algn="ctr" defTabSz="430213">
              <a:spcAft>
                <a:spcPts val="400"/>
              </a:spcAft>
              <a:buSzPct val="100000"/>
            </a:pPr>
            <a:r>
              <a:rPr lang="en-US" sz="2400" b="1" dirty="0">
                <a:solidFill>
                  <a:schemeClr val="bg1"/>
                </a:solidFill>
                <a:latin typeface="Helvetica Neue" charset="0"/>
                <a:ea typeface="Helvetica Neue" charset="0"/>
                <a:cs typeface="Helvetica Neue" charset="0"/>
              </a:rPr>
              <a:t>SIMILARITY for</a:t>
            </a:r>
          </a:p>
          <a:p>
            <a:pPr marL="0" algn="ctr" defTabSz="430213">
              <a:spcAft>
                <a:spcPts val="400"/>
              </a:spcAft>
              <a:buSzPct val="100000"/>
            </a:pPr>
            <a:r>
              <a:rPr lang="en-US" sz="2400" b="1" dirty="0">
                <a:solidFill>
                  <a:schemeClr val="bg1"/>
                </a:solidFill>
                <a:latin typeface="Helvetica Neue" charset="0"/>
                <a:ea typeface="Helvetica Neue" charset="0"/>
                <a:cs typeface="Helvetica Neue" charset="0"/>
              </a:rPr>
              <a:t>TEXTUAL DATA</a:t>
            </a:r>
          </a:p>
        </p:txBody>
      </p:sp>
      <p:pic>
        <p:nvPicPr>
          <p:cNvPr id="43" name="Picture 20" descr="https://pbs.twimg.com/media/DX4cm75VwAAoay4.jpg">
            <a:extLst>
              <a:ext uri="{FF2B5EF4-FFF2-40B4-BE49-F238E27FC236}">
                <a16:creationId xmlns:a16="http://schemas.microsoft.com/office/drawing/2014/main" id="{84784104-89E4-6840-8322-1F158A7DCBE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3753" y="1913954"/>
            <a:ext cx="2046065" cy="2169319"/>
          </a:xfrm>
          <a:prstGeom prst="rect">
            <a:avLst/>
          </a:prstGeom>
          <a:noFill/>
          <a:ln>
            <a:solidFill>
              <a:schemeClr val="bg2"/>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4" name="Picture 14" descr="https://pbs.twimg.com/media/D0NfwfcX0AAKaVK.jpg">
            <a:extLst>
              <a:ext uri="{FF2B5EF4-FFF2-40B4-BE49-F238E27FC236}">
                <a16:creationId xmlns:a16="http://schemas.microsoft.com/office/drawing/2014/main" id="{54EAC99C-0722-8642-B799-0990EA74726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68757" y="2464990"/>
            <a:ext cx="1809272" cy="2169319"/>
          </a:xfrm>
          <a:prstGeom prst="rect">
            <a:avLst/>
          </a:prstGeom>
          <a:noFill/>
          <a:ln>
            <a:solidFill>
              <a:schemeClr val="bg2"/>
            </a:solidFill>
          </a:ln>
          <a:effectLst>
            <a:outerShdw blurRad="50800" dist="38100" dir="5400000" algn="t" rotWithShape="0">
              <a:prstClr val="black">
                <a:alpha val="40000"/>
              </a:prstClr>
            </a:outerShdw>
          </a:effectLst>
        </p:spPr>
      </p:pic>
      <p:pic>
        <p:nvPicPr>
          <p:cNvPr id="46" name="Picture 16" descr="https://pbs.twimg.com/media/Dz9vaKrWoAEN3wu.jpg">
            <a:extLst>
              <a:ext uri="{FF2B5EF4-FFF2-40B4-BE49-F238E27FC236}">
                <a16:creationId xmlns:a16="http://schemas.microsoft.com/office/drawing/2014/main" id="{7590D2E8-84FF-AD43-B886-CC2CEACAF1A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25706" y="3485637"/>
            <a:ext cx="1758386" cy="1026898"/>
          </a:xfrm>
          <a:prstGeom prst="rect">
            <a:avLst/>
          </a:prstGeom>
          <a:noFill/>
          <a:ln>
            <a:solidFill>
              <a:schemeClr val="bg2"/>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7" name="Picture 18" descr="https://pbs.twimg.com/media/DylGqEHUcAE3ZY2.jpg">
            <a:extLst>
              <a:ext uri="{FF2B5EF4-FFF2-40B4-BE49-F238E27FC236}">
                <a16:creationId xmlns:a16="http://schemas.microsoft.com/office/drawing/2014/main" id="{38E7BA82-A05E-1F49-9709-273635CCD5E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2687" y="2511812"/>
            <a:ext cx="1825055" cy="1026898"/>
          </a:xfrm>
          <a:prstGeom prst="rect">
            <a:avLst/>
          </a:prstGeom>
          <a:noFill/>
          <a:ln>
            <a:solidFill>
              <a:schemeClr val="bg2"/>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 name="Picture 2" descr="Image result for data table">
            <a:extLst>
              <a:ext uri="{FF2B5EF4-FFF2-40B4-BE49-F238E27FC236}">
                <a16:creationId xmlns:a16="http://schemas.microsoft.com/office/drawing/2014/main" id="{975C759E-0246-3245-812B-8FC2AFB7310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90406" y="2000372"/>
            <a:ext cx="2603495" cy="1702791"/>
          </a:xfrm>
          <a:prstGeom prst="rect">
            <a:avLst/>
          </a:prstGeom>
          <a:noFill/>
          <a:ln>
            <a:solidFill>
              <a:schemeClr val="accent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9" name="Picture 4" descr="Related image">
            <a:extLst>
              <a:ext uri="{FF2B5EF4-FFF2-40B4-BE49-F238E27FC236}">
                <a16:creationId xmlns:a16="http://schemas.microsoft.com/office/drawing/2014/main" id="{A6B2BA32-9A80-774C-9E1F-BBE07CFE56B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961340" y="2644997"/>
            <a:ext cx="2865121" cy="1526765"/>
          </a:xfrm>
          <a:prstGeom prst="rect">
            <a:avLst/>
          </a:prstGeom>
          <a:noFill/>
          <a:ln>
            <a:solidFill>
              <a:schemeClr val="accent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0" name="Picture 10" descr="Related image">
            <a:extLst>
              <a:ext uri="{FF2B5EF4-FFF2-40B4-BE49-F238E27FC236}">
                <a16:creationId xmlns:a16="http://schemas.microsoft.com/office/drawing/2014/main" id="{634310AB-9F8D-4246-A2C9-75B5187C1CD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109062" y="3776988"/>
            <a:ext cx="1966181" cy="534255"/>
          </a:xfrm>
          <a:prstGeom prst="rect">
            <a:avLst/>
          </a:prstGeom>
          <a:noFill/>
          <a:ln>
            <a:solidFill>
              <a:schemeClr val="accent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r>
              <a:rPr lang="en-US" dirty="0"/>
              <a:t>M. Lissandrini, D. </a:t>
            </a:r>
            <a:r>
              <a:rPr lang="en-US" dirty="0" err="1"/>
              <a:t>Mottin</a:t>
            </a:r>
            <a:r>
              <a:rPr lang="en-US" dirty="0"/>
              <a:t>, T. </a:t>
            </a:r>
            <a:r>
              <a:rPr lang="en-US" dirty="0" err="1"/>
              <a:t>Palpanas</a:t>
            </a:r>
            <a:r>
              <a:rPr lang="en-US" dirty="0"/>
              <a:t>, Y. </a:t>
            </a:r>
            <a:r>
              <a:rPr lang="en-US" dirty="0" err="1"/>
              <a:t>Velegrakis</a:t>
            </a:r>
            <a:endParaRPr lang="en-US" dirty="0"/>
          </a:p>
        </p:txBody>
      </p:sp>
    </p:spTree>
    <p:extLst>
      <p:ext uri="{BB962C8B-B14F-4D97-AF65-F5344CB8AC3E}">
        <p14:creationId xmlns:p14="http://schemas.microsoft.com/office/powerpoint/2010/main" val="30354680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B8FADD-88C2-6C43-A405-F2F57CCE4E80}"/>
              </a:ext>
            </a:extLst>
          </p:cNvPr>
          <p:cNvSpPr/>
          <p:nvPr/>
        </p:nvSpPr>
        <p:spPr>
          <a:xfrm>
            <a:off x="-38154" y="483577"/>
            <a:ext cx="557699" cy="1023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Rounded Rectangle 3"/>
          <p:cNvSpPr/>
          <p:nvPr/>
        </p:nvSpPr>
        <p:spPr>
          <a:xfrm>
            <a:off x="2328456" y="1710234"/>
            <a:ext cx="1492009" cy="1895744"/>
          </a:xfrm>
          <a:prstGeom prst="roundRect">
            <a:avLst>
              <a:gd name="adj" fmla="val 5198"/>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lumMod val="50000"/>
                </a:schemeClr>
              </a:solidFill>
              <a:latin typeface="Helvetica Neue" charset="0"/>
              <a:ea typeface="Helvetica Neue" charset="0"/>
              <a:cs typeface="Helvetica Neue" charset="0"/>
            </a:endParaRPr>
          </a:p>
        </p:txBody>
      </p:sp>
      <p:sp>
        <p:nvSpPr>
          <p:cNvPr id="5" name="Rounded Rectangle 4"/>
          <p:cNvSpPr/>
          <p:nvPr/>
        </p:nvSpPr>
        <p:spPr>
          <a:xfrm>
            <a:off x="3952796" y="1708987"/>
            <a:ext cx="1485855" cy="1895744"/>
          </a:xfrm>
          <a:prstGeom prst="roundRect">
            <a:avLst>
              <a:gd name="adj" fmla="val 7078"/>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lumMod val="50000"/>
                </a:schemeClr>
              </a:solidFill>
              <a:latin typeface="Helvetica Neue" charset="0"/>
              <a:ea typeface="Helvetica Neue" charset="0"/>
              <a:cs typeface="Helvetica Neue" charset="0"/>
            </a:endParaRPr>
          </a:p>
        </p:txBody>
      </p:sp>
      <p:sp>
        <p:nvSpPr>
          <p:cNvPr id="6" name="Rounded Rectangle 5"/>
          <p:cNvSpPr/>
          <p:nvPr/>
        </p:nvSpPr>
        <p:spPr>
          <a:xfrm>
            <a:off x="5588518" y="1704399"/>
            <a:ext cx="1589525" cy="1895744"/>
          </a:xfrm>
          <a:prstGeom prst="roundRect">
            <a:avLst>
              <a:gd name="adj" fmla="val 6778"/>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lumMod val="50000"/>
                </a:schemeClr>
              </a:solidFill>
              <a:latin typeface="Helvetica Neue" charset="0"/>
              <a:ea typeface="Helvetica Neue" charset="0"/>
              <a:cs typeface="Helvetica Neue" charset="0"/>
            </a:endParaRPr>
          </a:p>
        </p:txBody>
      </p:sp>
      <p:sp>
        <p:nvSpPr>
          <p:cNvPr id="7" name="Rounded Rectangle 6"/>
          <p:cNvSpPr/>
          <p:nvPr/>
        </p:nvSpPr>
        <p:spPr>
          <a:xfrm>
            <a:off x="7397682" y="1704399"/>
            <a:ext cx="1563975" cy="1895744"/>
          </a:xfrm>
          <a:prstGeom prst="roundRect">
            <a:avLst>
              <a:gd name="adj" fmla="val 6778"/>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lumMod val="50000"/>
                </a:schemeClr>
              </a:solidFill>
              <a:latin typeface="Helvetica Neue" charset="0"/>
              <a:ea typeface="Helvetica Neue" charset="0"/>
              <a:cs typeface="Helvetica Neue" charset="0"/>
            </a:endParaRPr>
          </a:p>
        </p:txBody>
      </p:sp>
      <p:sp>
        <p:nvSpPr>
          <p:cNvPr id="9" name="Rounded Rectangle 8"/>
          <p:cNvSpPr/>
          <p:nvPr/>
        </p:nvSpPr>
        <p:spPr>
          <a:xfrm>
            <a:off x="3174829" y="575895"/>
            <a:ext cx="1454803" cy="557456"/>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lumMod val="50000"/>
                  </a:schemeClr>
                </a:solidFill>
                <a:latin typeface="Helvetica Neue Condensed Black" charset="0"/>
                <a:ea typeface="Helvetica Neue Condensed Black" charset="0"/>
                <a:cs typeface="Helvetica Neue Condensed Black" charset="0"/>
              </a:rPr>
              <a:t>Documents</a:t>
            </a:r>
            <a:endParaRPr lang="en-US" b="1" dirty="0">
              <a:solidFill>
                <a:schemeClr val="tx1">
                  <a:lumMod val="50000"/>
                </a:schemeClr>
              </a:solidFill>
              <a:latin typeface="Helvetica Neue Condensed Black" charset="0"/>
              <a:ea typeface="Helvetica Neue Condensed Black" charset="0"/>
              <a:cs typeface="Helvetica Neue Condensed Black" charset="0"/>
            </a:endParaRPr>
          </a:p>
        </p:txBody>
      </p:sp>
      <p:sp>
        <p:nvSpPr>
          <p:cNvPr id="10" name="Rounded Rectangle 9"/>
          <p:cNvSpPr/>
          <p:nvPr/>
        </p:nvSpPr>
        <p:spPr>
          <a:xfrm>
            <a:off x="2328456" y="1697613"/>
            <a:ext cx="1492009"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Words</a:t>
            </a:r>
          </a:p>
        </p:txBody>
      </p:sp>
      <p:sp>
        <p:nvSpPr>
          <p:cNvPr id="11" name="Rounded Rectangle 10"/>
          <p:cNvSpPr/>
          <p:nvPr/>
        </p:nvSpPr>
        <p:spPr>
          <a:xfrm>
            <a:off x="3952795" y="1697613"/>
            <a:ext cx="1483758"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solidFill>
                  <a:schemeClr val="tx1">
                    <a:lumMod val="50000"/>
                  </a:schemeClr>
                </a:solidFill>
                <a:latin typeface="Helvetica Neue" charset="0"/>
                <a:ea typeface="Helvetica Neue" charset="0"/>
                <a:cs typeface="Helvetica Neue" charset="0"/>
              </a:rPr>
              <a:t>Meta-Data</a:t>
            </a:r>
          </a:p>
        </p:txBody>
      </p:sp>
      <p:sp>
        <p:nvSpPr>
          <p:cNvPr id="12" name="Rounded Rectangle 11"/>
          <p:cNvSpPr/>
          <p:nvPr/>
        </p:nvSpPr>
        <p:spPr>
          <a:xfrm>
            <a:off x="7397682" y="1697613"/>
            <a:ext cx="1563976" cy="473378"/>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solidFill>
                  <a:schemeClr val="tx1">
                    <a:lumMod val="50000"/>
                  </a:schemeClr>
                </a:solidFill>
                <a:latin typeface="Helvetica Neue" charset="0"/>
                <a:ea typeface="Helvetica Neue" charset="0"/>
                <a:cs typeface="Helvetica Neue" charset="0"/>
              </a:rPr>
              <a:t>Web-Tables</a:t>
            </a:r>
          </a:p>
        </p:txBody>
      </p:sp>
      <p:sp>
        <p:nvSpPr>
          <p:cNvPr id="13" name="TextBox 12"/>
          <p:cNvSpPr txBox="1"/>
          <p:nvPr/>
        </p:nvSpPr>
        <p:spPr>
          <a:xfrm>
            <a:off x="3981013" y="2246545"/>
            <a:ext cx="1234633" cy="671722"/>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Citation Graph </a:t>
            </a:r>
          </a:p>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Navigation</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[El-</a:t>
            </a:r>
            <a:r>
              <a:rPr lang="en-US" sz="1050" dirty="0" err="1">
                <a:solidFill>
                  <a:schemeClr val="tx1">
                    <a:lumMod val="50000"/>
                  </a:schemeClr>
                </a:solidFill>
                <a:latin typeface="Georgia Regular" charset="0"/>
                <a:ea typeface="Georgia Regular" charset="0"/>
                <a:cs typeface="Georgia Regular" charset="0"/>
              </a:rPr>
              <a:t>Arini</a:t>
            </a:r>
            <a:r>
              <a:rPr lang="en-US" sz="1050" dirty="0">
                <a:solidFill>
                  <a:schemeClr val="tx1">
                    <a:lumMod val="50000"/>
                  </a:schemeClr>
                </a:solidFill>
                <a:latin typeface="Georgia Regular" charset="0"/>
                <a:ea typeface="Georgia Regular" charset="0"/>
                <a:cs typeface="Georgia Regular" charset="0"/>
              </a:rPr>
              <a:t>  et al.’11</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 </a:t>
            </a:r>
            <a:r>
              <a:rPr lang="en-US" sz="1050" dirty="0" err="1">
                <a:solidFill>
                  <a:schemeClr val="tx1">
                    <a:lumMod val="50000"/>
                  </a:schemeClr>
                </a:solidFill>
                <a:latin typeface="Georgia Regular" charset="0"/>
                <a:ea typeface="Georgia Regular" charset="0"/>
                <a:cs typeface="Georgia Regular" charset="0"/>
              </a:rPr>
              <a:t>Jia</a:t>
            </a:r>
            <a:r>
              <a:rPr lang="en-US" sz="1050" dirty="0">
                <a:solidFill>
                  <a:schemeClr val="tx1">
                    <a:lumMod val="50000"/>
                  </a:schemeClr>
                </a:solidFill>
                <a:latin typeface="Georgia Regular" charset="0"/>
                <a:ea typeface="Georgia Regular" charset="0"/>
                <a:cs typeface="Georgia Regular" charset="0"/>
              </a:rPr>
              <a:t> and </a:t>
            </a:r>
            <a:r>
              <a:rPr lang="en-US" sz="1050" dirty="0" err="1">
                <a:solidFill>
                  <a:schemeClr val="tx1">
                    <a:lumMod val="50000"/>
                  </a:schemeClr>
                </a:solidFill>
                <a:latin typeface="Georgia Regular" charset="0"/>
                <a:ea typeface="Georgia Regular" charset="0"/>
                <a:cs typeface="Georgia Regular" charset="0"/>
              </a:rPr>
              <a:t>Saule</a:t>
            </a:r>
            <a:r>
              <a:rPr lang="pt-BR" sz="1050" dirty="0">
                <a:solidFill>
                  <a:schemeClr val="tx1">
                    <a:lumMod val="50000"/>
                  </a:schemeClr>
                </a:solidFill>
                <a:latin typeface="Georgia Regular" charset="0"/>
                <a:ea typeface="Georgia Regular" charset="0"/>
                <a:cs typeface="Georgia Regular" charset="0"/>
              </a:rPr>
              <a:t>’17</a:t>
            </a:r>
            <a:r>
              <a:rPr lang="en-US" sz="1050" dirty="0">
                <a:solidFill>
                  <a:schemeClr val="tx1">
                    <a:lumMod val="50000"/>
                  </a:schemeClr>
                </a:solidFill>
                <a:latin typeface="Georgia Regular" charset="0"/>
                <a:ea typeface="Georgia Regular" charset="0"/>
                <a:cs typeface="Georgia Regular" charset="0"/>
              </a:rPr>
              <a:t>]</a:t>
            </a:r>
          </a:p>
        </p:txBody>
      </p:sp>
      <p:sp>
        <p:nvSpPr>
          <p:cNvPr id="14" name="TextBox 13"/>
          <p:cNvSpPr txBox="1"/>
          <p:nvPr/>
        </p:nvSpPr>
        <p:spPr>
          <a:xfrm>
            <a:off x="2494270" y="2898071"/>
            <a:ext cx="1361120" cy="363946"/>
          </a:xfrm>
          <a:prstGeom prst="rect">
            <a:avLst/>
          </a:prstGeom>
          <a:noFill/>
          <a:ln>
            <a:noFill/>
          </a:ln>
          <a:effectLst/>
        </p:spPr>
        <p:txBody>
          <a:bodyPr wrap="square" rtlCol="0">
            <a:spAutoFit/>
          </a:bodyPr>
          <a:lstStyle/>
          <a:p>
            <a:pPr algn="r" defTabSz="322660">
              <a:lnSpc>
                <a:spcPts val="870"/>
              </a:lnSpc>
              <a:spcAft>
                <a:spcPts val="300"/>
              </a:spcAft>
              <a:buSzPct val="100000"/>
            </a:pPr>
            <a:r>
              <a:rPr lang="en-US" sz="1000" dirty="0">
                <a:solidFill>
                  <a:schemeClr val="tx1">
                    <a:lumMod val="50000"/>
                  </a:schemeClr>
                </a:solidFill>
                <a:latin typeface="Georgia Regular" charset="0"/>
                <a:ea typeface="Georgia Regular" charset="0"/>
                <a:cs typeface="Georgia Regular" charset="0"/>
              </a:rPr>
              <a:t>Topic </a:t>
            </a:r>
            <a:r>
              <a:rPr lang="en-US" sz="900" dirty="0">
                <a:solidFill>
                  <a:schemeClr val="tx1">
                    <a:lumMod val="50000"/>
                  </a:schemeClr>
                </a:solidFill>
                <a:latin typeface="Georgia Regular" charset="0"/>
                <a:ea typeface="Georgia Regular" charset="0"/>
                <a:cs typeface="Georgia Regular" charset="0"/>
              </a:rPr>
              <a:t>Models</a:t>
            </a:r>
            <a:endParaRPr lang="en-US" sz="1000" dirty="0">
              <a:solidFill>
                <a:schemeClr val="tx1">
                  <a:lumMod val="50000"/>
                </a:schemeClr>
              </a:solidFill>
              <a:latin typeface="Georgia Regular" charset="0"/>
              <a:ea typeface="Georgia Regular" charset="0"/>
              <a:cs typeface="Georgia Regular" charset="0"/>
            </a:endParaRPr>
          </a:p>
          <a:p>
            <a:pPr algn="r" defTabSz="322660">
              <a:lnSpc>
                <a:spcPts val="870"/>
              </a:lnSpc>
              <a:spcAft>
                <a:spcPts val="300"/>
              </a:spcAft>
              <a:buSzPct val="100000"/>
            </a:pPr>
            <a:r>
              <a:rPr lang="en-US" sz="800" dirty="0">
                <a:solidFill>
                  <a:schemeClr val="tx1">
                    <a:lumMod val="50000"/>
                  </a:schemeClr>
                </a:solidFill>
                <a:latin typeface="Georgia Regular" charset="0"/>
                <a:ea typeface="Georgia Regular" charset="0"/>
                <a:cs typeface="Georgia Regular" charset="0"/>
              </a:rPr>
              <a:t> [Zhu and Wu. ’14]</a:t>
            </a:r>
          </a:p>
        </p:txBody>
      </p:sp>
      <p:sp>
        <p:nvSpPr>
          <p:cNvPr id="15" name="TextBox 14"/>
          <p:cNvSpPr txBox="1"/>
          <p:nvPr/>
        </p:nvSpPr>
        <p:spPr>
          <a:xfrm>
            <a:off x="2320578" y="2224446"/>
            <a:ext cx="1660433" cy="570092"/>
          </a:xfrm>
          <a:prstGeom prst="rect">
            <a:avLst/>
          </a:prstGeom>
          <a:noFill/>
          <a:ln>
            <a:noFill/>
          </a:ln>
          <a:effectLst/>
        </p:spPr>
        <p:txBody>
          <a:bodyPr wrap="square" rtlCol="0">
            <a:spAutoFit/>
          </a:bodyPr>
          <a:lstStyle>
            <a:defPPr>
              <a:defRPr lang="en-US"/>
            </a:defPPr>
            <a:lvl1pPr defTabSz="430213">
              <a:lnSpc>
                <a:spcPts val="1160"/>
              </a:lnSpc>
              <a:spcAft>
                <a:spcPts val="400"/>
              </a:spcAft>
              <a:buSzPct val="100000"/>
              <a:defRPr b="1">
                <a:solidFill>
                  <a:schemeClr val="bg1"/>
                </a:solidFill>
              </a:defRPr>
            </a:lvl1pPr>
          </a:lstStyle>
          <a:p>
            <a:pPr>
              <a:lnSpc>
                <a:spcPct val="60000"/>
              </a:lnSpc>
            </a:pPr>
            <a:r>
              <a:rPr lang="en-US" sz="1050" b="0" dirty="0">
                <a:solidFill>
                  <a:schemeClr val="tx1">
                    <a:lumMod val="50000"/>
                  </a:schemeClr>
                </a:solidFill>
                <a:latin typeface="Georgia Regular" charset="0"/>
                <a:ea typeface="Georgia Regular" charset="0"/>
                <a:cs typeface="Georgia Regular" charset="0"/>
              </a:rPr>
              <a:t>Text Classifier</a:t>
            </a:r>
          </a:p>
          <a:p>
            <a:pPr>
              <a:lnSpc>
                <a:spcPct val="60000"/>
              </a:lnSpc>
            </a:pPr>
            <a:r>
              <a:rPr lang="en-US" sz="800" b="0" dirty="0">
                <a:solidFill>
                  <a:schemeClr val="tx1">
                    <a:lumMod val="50000"/>
                  </a:schemeClr>
                </a:solidFill>
                <a:latin typeface="Georgia Regular" charset="0"/>
                <a:ea typeface="Georgia Regular" charset="0"/>
                <a:cs typeface="Georgia Regular" charset="0"/>
              </a:rPr>
              <a:t>[Liu et al. </a:t>
            </a:r>
            <a:r>
              <a:rPr lang="uk-UA" sz="800" b="0" dirty="0">
                <a:solidFill>
                  <a:schemeClr val="tx1">
                    <a:lumMod val="50000"/>
                  </a:schemeClr>
                </a:solidFill>
                <a:latin typeface="Georgia Regular" charset="0"/>
                <a:ea typeface="Georgia Regular" charset="0"/>
                <a:cs typeface="Georgia Regular" charset="0"/>
              </a:rPr>
              <a:t>’</a:t>
            </a:r>
            <a:r>
              <a:rPr lang="en-US" sz="800" b="0" dirty="0">
                <a:solidFill>
                  <a:schemeClr val="tx1">
                    <a:lumMod val="50000"/>
                  </a:schemeClr>
                </a:solidFill>
                <a:latin typeface="Georgia Regular" charset="0"/>
                <a:ea typeface="Georgia Regular" charset="0"/>
                <a:cs typeface="Georgia Regular" charset="0"/>
              </a:rPr>
              <a:t>03</a:t>
            </a:r>
          </a:p>
          <a:p>
            <a:pPr>
              <a:lnSpc>
                <a:spcPct val="60000"/>
              </a:lnSpc>
            </a:pPr>
            <a:r>
              <a:rPr lang="en-US" sz="800" b="0" dirty="0">
                <a:solidFill>
                  <a:schemeClr val="tx1">
                    <a:lumMod val="50000"/>
                  </a:schemeClr>
                </a:solidFill>
                <a:latin typeface="Georgia Regular" charset="0"/>
                <a:ea typeface="Georgia Regular" charset="0"/>
                <a:cs typeface="Georgia Regular" charset="0"/>
              </a:rPr>
              <a:t>Zhang and Lee’09,</a:t>
            </a:r>
          </a:p>
          <a:p>
            <a:pPr>
              <a:lnSpc>
                <a:spcPct val="60000"/>
              </a:lnSpc>
            </a:pPr>
            <a:r>
              <a:rPr lang="en-US" sz="800" b="0" dirty="0">
                <a:solidFill>
                  <a:schemeClr val="tx1">
                    <a:lumMod val="50000"/>
                  </a:schemeClr>
                </a:solidFill>
                <a:latin typeface="Georgia Regular" charset="0"/>
                <a:ea typeface="Georgia Regular" charset="0"/>
                <a:cs typeface="Georgia Regular" charset="0"/>
              </a:rPr>
              <a:t>Zhu et al.’13]</a:t>
            </a:r>
          </a:p>
        </p:txBody>
      </p:sp>
      <p:sp>
        <p:nvSpPr>
          <p:cNvPr id="16" name="Rounded Rectangle 15"/>
          <p:cNvSpPr/>
          <p:nvPr/>
        </p:nvSpPr>
        <p:spPr>
          <a:xfrm>
            <a:off x="5590188" y="1697613"/>
            <a:ext cx="1587786"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solidFill>
                  <a:schemeClr val="tx1">
                    <a:lumMod val="50000"/>
                  </a:schemeClr>
                </a:solidFill>
                <a:latin typeface="Helvetica Neue" charset="0"/>
                <a:ea typeface="Helvetica Neue" charset="0"/>
                <a:cs typeface="Helvetica Neue" charset="0"/>
              </a:rPr>
              <a:t>Words</a:t>
            </a:r>
          </a:p>
        </p:txBody>
      </p:sp>
      <p:sp>
        <p:nvSpPr>
          <p:cNvPr id="18" name="TextBox 17"/>
          <p:cNvSpPr txBox="1"/>
          <p:nvPr/>
        </p:nvSpPr>
        <p:spPr>
          <a:xfrm>
            <a:off x="5962806" y="2824906"/>
            <a:ext cx="1168911" cy="363946"/>
          </a:xfrm>
          <a:prstGeom prst="rect">
            <a:avLst/>
          </a:prstGeom>
          <a:noFill/>
          <a:ln>
            <a:noFill/>
          </a:ln>
          <a:effectLst/>
        </p:spPr>
        <p:txBody>
          <a:bodyPr wrap="none" rtlCol="0">
            <a:spAutoFit/>
          </a:bodyPr>
          <a:lstStyle/>
          <a:p>
            <a:pPr algn="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Annotations</a:t>
            </a:r>
          </a:p>
          <a:p>
            <a:pPr algn="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[Hanafi </a:t>
            </a:r>
            <a:r>
              <a:rPr lang="pt-BR" sz="1050" dirty="0">
                <a:solidFill>
                  <a:schemeClr val="tx1">
                    <a:lumMod val="50000"/>
                  </a:schemeClr>
                </a:solidFill>
                <a:latin typeface="Georgia Regular" charset="0"/>
                <a:ea typeface="Georgia Regular" charset="0"/>
                <a:cs typeface="Georgia Regular" charset="0"/>
              </a:rPr>
              <a:t>et al.’17]</a:t>
            </a:r>
            <a:endParaRPr lang="en-US" sz="1050" dirty="0">
              <a:solidFill>
                <a:schemeClr val="tx1">
                  <a:lumMod val="50000"/>
                </a:schemeClr>
              </a:solidFill>
              <a:latin typeface="Georgia Regular" charset="0"/>
              <a:ea typeface="Georgia Regular" charset="0"/>
              <a:cs typeface="Georgia Regular" charset="0"/>
            </a:endParaRPr>
          </a:p>
        </p:txBody>
      </p:sp>
      <p:sp>
        <p:nvSpPr>
          <p:cNvPr id="19" name="TextBox 18"/>
          <p:cNvSpPr txBox="1"/>
          <p:nvPr/>
        </p:nvSpPr>
        <p:spPr>
          <a:xfrm>
            <a:off x="5590189" y="2255069"/>
            <a:ext cx="1571264"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Regular Expressions</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a:t>
            </a:r>
            <a:r>
              <a:rPr lang="en-US" sz="1050" dirty="0" err="1">
                <a:solidFill>
                  <a:schemeClr val="tx1">
                    <a:lumMod val="50000"/>
                  </a:schemeClr>
                </a:solidFill>
                <a:latin typeface="Georgia Regular" charset="0"/>
                <a:ea typeface="Georgia Regular" charset="0"/>
                <a:cs typeface="Georgia Regular" charset="0"/>
              </a:rPr>
              <a:t>Agichtein</a:t>
            </a:r>
            <a:r>
              <a:rPr lang="en-US" sz="1050" dirty="0">
                <a:solidFill>
                  <a:schemeClr val="tx1">
                    <a:lumMod val="50000"/>
                  </a:schemeClr>
                </a:solidFill>
                <a:latin typeface="Georgia Regular" charset="0"/>
                <a:ea typeface="Georgia Regular" charset="0"/>
                <a:cs typeface="Georgia Regular" charset="0"/>
              </a:rPr>
              <a:t> et al.’00]</a:t>
            </a:r>
          </a:p>
        </p:txBody>
      </p:sp>
      <p:sp>
        <p:nvSpPr>
          <p:cNvPr id="20" name="TextBox 19"/>
          <p:cNvSpPr txBox="1"/>
          <p:nvPr/>
        </p:nvSpPr>
        <p:spPr>
          <a:xfrm>
            <a:off x="7465677" y="2289554"/>
            <a:ext cx="1285929"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Entity Mentions</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[Wang et al.’15]</a:t>
            </a:r>
          </a:p>
        </p:txBody>
      </p:sp>
      <p:sp>
        <p:nvSpPr>
          <p:cNvPr id="21" name="TextBox 20"/>
          <p:cNvSpPr txBox="1"/>
          <p:nvPr/>
        </p:nvSpPr>
        <p:spPr>
          <a:xfrm>
            <a:off x="7558708" y="3194530"/>
            <a:ext cx="1402949" cy="387286"/>
          </a:xfrm>
          <a:prstGeom prst="rect">
            <a:avLst/>
          </a:prstGeom>
          <a:noFill/>
          <a:ln>
            <a:noFill/>
          </a:ln>
          <a:effectLst/>
        </p:spPr>
        <p:txBody>
          <a:bodyPr wrap="none" rtlCol="0">
            <a:spAutoFit/>
          </a:bodyPr>
          <a:lstStyle/>
          <a:p>
            <a:pPr algn="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Schema Matching</a:t>
            </a:r>
          </a:p>
          <a:p>
            <a:pPr algn="r" defTabSz="322660">
              <a:lnSpc>
                <a:spcPts val="1095"/>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a:t>
            </a:r>
            <a:r>
              <a:rPr lang="en-US" sz="1050" dirty="0" err="1">
                <a:solidFill>
                  <a:schemeClr val="tx1">
                    <a:lumMod val="50000"/>
                  </a:schemeClr>
                </a:solidFill>
                <a:latin typeface="Georgia Regular" charset="0"/>
                <a:ea typeface="Georgia Regular" charset="0"/>
                <a:cs typeface="Georgia Regular" charset="0"/>
              </a:rPr>
              <a:t>Yakout</a:t>
            </a:r>
            <a:r>
              <a:rPr lang="en-US" sz="1050" dirty="0">
                <a:solidFill>
                  <a:schemeClr val="tx1">
                    <a:lumMod val="50000"/>
                  </a:schemeClr>
                </a:solidFill>
                <a:latin typeface="Georgia Regular" charset="0"/>
                <a:ea typeface="Georgia Regular" charset="0"/>
                <a:cs typeface="Georgia Regular" charset="0"/>
              </a:rPr>
              <a:t> et </a:t>
            </a:r>
            <a:r>
              <a:rPr lang="is-IS" sz="1050" dirty="0">
                <a:solidFill>
                  <a:schemeClr val="tx1">
                    <a:lumMod val="50000"/>
                  </a:schemeClr>
                </a:solidFill>
                <a:latin typeface="Georgia Regular" charset="0"/>
                <a:ea typeface="Georgia Regular" charset="0"/>
                <a:cs typeface="Georgia Regular" charset="0"/>
              </a:rPr>
              <a:t>al.’18]</a:t>
            </a:r>
            <a:endParaRPr lang="en-US" sz="1050" dirty="0">
              <a:solidFill>
                <a:schemeClr val="tx1">
                  <a:lumMod val="50000"/>
                </a:schemeClr>
              </a:solidFill>
              <a:latin typeface="Georgia Regular" charset="0"/>
              <a:ea typeface="Georgia Regular" charset="0"/>
              <a:cs typeface="Georgia Regular" charset="0"/>
            </a:endParaRPr>
          </a:p>
        </p:txBody>
      </p:sp>
      <p:cxnSp>
        <p:nvCxnSpPr>
          <p:cNvPr id="22" name="Elbow Connector 21"/>
          <p:cNvCxnSpPr>
            <a:stCxn id="9" idx="2"/>
            <a:endCxn id="11" idx="0"/>
          </p:cNvCxnSpPr>
          <p:nvPr/>
        </p:nvCxnSpPr>
        <p:spPr>
          <a:xfrm rot="16200000" flipH="1">
            <a:off x="4016320" y="1019260"/>
            <a:ext cx="564263" cy="792443"/>
          </a:xfrm>
          <a:prstGeom prst="bentConnector3">
            <a:avLst>
              <a:gd name="adj1" fmla="val 50000"/>
            </a:avLst>
          </a:prstGeom>
          <a:ln w="28575"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28" idx="2"/>
            <a:endCxn id="16" idx="0"/>
          </p:cNvCxnSpPr>
          <p:nvPr/>
        </p:nvCxnSpPr>
        <p:spPr>
          <a:xfrm rot="5400000">
            <a:off x="6621640" y="1012896"/>
            <a:ext cx="447159" cy="922276"/>
          </a:xfrm>
          <a:prstGeom prst="bentConnector3">
            <a:avLst>
              <a:gd name="adj1" fmla="val 50000"/>
            </a:avLst>
          </a:prstGeom>
          <a:ln w="28575"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4" name="Elbow Connector 23"/>
          <p:cNvCxnSpPr>
            <a:stCxn id="28" idx="2"/>
            <a:endCxn id="12" idx="0"/>
          </p:cNvCxnSpPr>
          <p:nvPr/>
        </p:nvCxnSpPr>
        <p:spPr>
          <a:xfrm rot="16200000" flipH="1">
            <a:off x="7519434" y="1037377"/>
            <a:ext cx="447159" cy="873314"/>
          </a:xfrm>
          <a:prstGeom prst="bentConnector3">
            <a:avLst>
              <a:gd name="adj1" fmla="val 50000"/>
            </a:avLst>
          </a:prstGeom>
          <a:ln w="28575"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8" name="Rounded Rectangle 27"/>
          <p:cNvSpPr/>
          <p:nvPr/>
        </p:nvSpPr>
        <p:spPr>
          <a:xfrm>
            <a:off x="6233695" y="483577"/>
            <a:ext cx="2145323" cy="766877"/>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lumMod val="50000"/>
                  </a:schemeClr>
                </a:solidFill>
                <a:latin typeface="Helvetica Neue Condensed Black" charset="0"/>
                <a:ea typeface="Helvetica Neue Condensed Black" charset="0"/>
                <a:cs typeface="Helvetica Neue Condensed Black" charset="0"/>
              </a:rPr>
              <a:t>Semi-Structured</a:t>
            </a:r>
            <a:endParaRPr lang="en-US" sz="2100" b="1" dirty="0">
              <a:solidFill>
                <a:schemeClr val="tx1">
                  <a:lumMod val="50000"/>
                </a:schemeClr>
              </a:solidFill>
              <a:latin typeface="Helvetica Neue Condensed Black" charset="0"/>
              <a:ea typeface="Helvetica Neue Condensed Black" charset="0"/>
              <a:cs typeface="Helvetica Neue Condensed Black" charset="0"/>
            </a:endParaRPr>
          </a:p>
          <a:p>
            <a:pPr algn="ctr"/>
            <a:r>
              <a:rPr lang="en-US" sz="2100" b="1" dirty="0">
                <a:solidFill>
                  <a:schemeClr val="tx1">
                    <a:lumMod val="50000"/>
                  </a:schemeClr>
                </a:solidFill>
                <a:latin typeface="Helvetica Neue Condensed Black" charset="0"/>
                <a:ea typeface="Helvetica Neue Condensed Black" charset="0"/>
                <a:cs typeface="Helvetica Neue Condensed Black" charset="0"/>
              </a:rPr>
              <a:t>information</a:t>
            </a:r>
          </a:p>
        </p:txBody>
      </p:sp>
      <p:sp>
        <p:nvSpPr>
          <p:cNvPr id="29" name="TextBox 28"/>
          <p:cNvSpPr txBox="1"/>
          <p:nvPr/>
        </p:nvSpPr>
        <p:spPr>
          <a:xfrm>
            <a:off x="161194" y="798602"/>
            <a:ext cx="2064989" cy="369332"/>
          </a:xfrm>
          <a:prstGeom prst="rect">
            <a:avLst/>
          </a:prstGeom>
          <a:noFill/>
          <a:ln>
            <a:noFill/>
          </a:ln>
          <a:effectLst/>
        </p:spPr>
        <p:txBody>
          <a:bodyPr wrap="none" rtlCol="0">
            <a:spAutoFit/>
          </a:bodyPr>
          <a:lstStyle/>
          <a:p>
            <a:pPr defTabSz="322660">
              <a:spcAft>
                <a:spcPts val="300"/>
              </a:spcAft>
              <a:buSzPct val="100000"/>
            </a:pPr>
            <a:r>
              <a:rPr lang="en-US" b="1" dirty="0">
                <a:solidFill>
                  <a:schemeClr val="tx1">
                    <a:lumMod val="50000"/>
                  </a:schemeClr>
                </a:solidFill>
                <a:latin typeface="Helvetica Neue" charset="0"/>
                <a:ea typeface="Helvetica Neue" charset="0"/>
                <a:cs typeface="Helvetica Neue" charset="0"/>
              </a:rPr>
              <a:t>SEARCHING </a:t>
            </a:r>
            <a:r>
              <a:rPr lang="en-US" dirty="0">
                <a:solidFill>
                  <a:schemeClr val="tx1">
                    <a:lumMod val="50000"/>
                  </a:schemeClr>
                </a:solidFill>
                <a:latin typeface="Helvetica Neue Thin" charset="0"/>
                <a:ea typeface="Helvetica Neue Thin" charset="0"/>
                <a:cs typeface="Helvetica Neue Thin" charset="0"/>
              </a:rPr>
              <a:t>FOR</a:t>
            </a:r>
          </a:p>
        </p:txBody>
      </p:sp>
      <p:sp>
        <p:nvSpPr>
          <p:cNvPr id="30" name="TextBox 29"/>
          <p:cNvSpPr txBox="1"/>
          <p:nvPr/>
        </p:nvSpPr>
        <p:spPr>
          <a:xfrm>
            <a:off x="201879" y="1761177"/>
            <a:ext cx="1899174" cy="369332"/>
          </a:xfrm>
          <a:prstGeom prst="rect">
            <a:avLst/>
          </a:prstGeom>
          <a:noFill/>
          <a:ln>
            <a:noFill/>
          </a:ln>
          <a:effectLst/>
        </p:spPr>
        <p:txBody>
          <a:bodyPr wrap="none" rtlCol="0">
            <a:spAutoFit/>
          </a:bodyPr>
          <a:lstStyle/>
          <a:p>
            <a:pPr defTabSz="322660">
              <a:spcAft>
                <a:spcPts val="300"/>
              </a:spcAft>
              <a:buSzPct val="100000"/>
            </a:pPr>
            <a:r>
              <a:rPr lang="en-US" dirty="0">
                <a:solidFill>
                  <a:schemeClr val="tx1">
                    <a:lumMod val="50000"/>
                  </a:schemeClr>
                </a:solidFill>
                <a:latin typeface="Helvetica Neue Thin" charset="0"/>
                <a:ea typeface="Helvetica Neue Thin" charset="0"/>
                <a:cs typeface="Helvetica Neue Thin" charset="0"/>
              </a:rPr>
              <a:t>BY </a:t>
            </a:r>
            <a:r>
              <a:rPr lang="en-US" b="1" dirty="0">
                <a:solidFill>
                  <a:schemeClr val="tx1">
                    <a:lumMod val="50000"/>
                  </a:schemeClr>
                </a:solidFill>
                <a:latin typeface="Helvetica Neue" charset="0"/>
                <a:ea typeface="Helvetica Neue" charset="0"/>
                <a:cs typeface="Helvetica Neue" charset="0"/>
              </a:rPr>
              <a:t>LOOKING</a:t>
            </a:r>
            <a:r>
              <a:rPr lang="en-US" dirty="0">
                <a:solidFill>
                  <a:schemeClr val="tx1">
                    <a:lumMod val="50000"/>
                  </a:schemeClr>
                </a:solidFill>
                <a:latin typeface="Helvetica Neue Thin" charset="0"/>
                <a:ea typeface="Helvetica Neue Thin" charset="0"/>
                <a:cs typeface="Helvetica Neue Thin" charset="0"/>
              </a:rPr>
              <a:t> </a:t>
            </a:r>
            <a:r>
              <a:rPr lang="en-US" b="1" dirty="0">
                <a:solidFill>
                  <a:schemeClr val="tx1">
                    <a:lumMod val="50000"/>
                  </a:schemeClr>
                </a:solidFill>
                <a:latin typeface="Helvetica Neue Thin" charset="0"/>
                <a:ea typeface="Helvetica Neue Thin" charset="0"/>
                <a:cs typeface="Helvetica Neue Thin" charset="0"/>
              </a:rPr>
              <a:t>AT</a:t>
            </a:r>
          </a:p>
        </p:txBody>
      </p:sp>
      <p:cxnSp>
        <p:nvCxnSpPr>
          <p:cNvPr id="258" name="Elbow Connector 257"/>
          <p:cNvCxnSpPr>
            <a:stCxn id="9" idx="2"/>
            <a:endCxn id="10" idx="0"/>
          </p:cNvCxnSpPr>
          <p:nvPr/>
        </p:nvCxnSpPr>
        <p:spPr>
          <a:xfrm rot="5400000">
            <a:off x="3206215" y="1001598"/>
            <a:ext cx="564263" cy="827770"/>
          </a:xfrm>
          <a:prstGeom prst="bentConnector3">
            <a:avLst>
              <a:gd name="adj1" fmla="val 50000"/>
            </a:avLst>
          </a:prstGeom>
          <a:ln w="28575"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61" name="TextBox 260"/>
          <p:cNvSpPr txBox="1"/>
          <p:nvPr/>
        </p:nvSpPr>
        <p:spPr>
          <a:xfrm>
            <a:off x="445525" y="2478658"/>
            <a:ext cx="1329210" cy="369332"/>
          </a:xfrm>
          <a:prstGeom prst="rect">
            <a:avLst/>
          </a:prstGeom>
          <a:noFill/>
          <a:ln>
            <a:noFill/>
          </a:ln>
          <a:effectLst/>
        </p:spPr>
        <p:txBody>
          <a:bodyPr wrap="none" rtlCol="0">
            <a:spAutoFit/>
          </a:bodyPr>
          <a:lstStyle/>
          <a:p>
            <a:pPr defTabSz="322660">
              <a:spcAft>
                <a:spcPts val="300"/>
              </a:spcAft>
              <a:buSzPct val="100000"/>
            </a:pPr>
            <a:r>
              <a:rPr lang="en-US" b="1" dirty="0">
                <a:solidFill>
                  <a:schemeClr val="tx1">
                    <a:lumMod val="50000"/>
                  </a:schemeClr>
                </a:solidFill>
                <a:latin typeface="Helvetica Neue" charset="0"/>
                <a:ea typeface="Helvetica Neue" charset="0"/>
                <a:cs typeface="Helvetica Neue" charset="0"/>
              </a:rPr>
              <a:t>APPLYING</a:t>
            </a:r>
            <a:endParaRPr lang="en-US" dirty="0">
              <a:solidFill>
                <a:schemeClr val="tx1">
                  <a:lumMod val="50000"/>
                </a:schemeClr>
              </a:solidFill>
              <a:latin typeface="Helvetica Neue Thin" charset="0"/>
              <a:ea typeface="Helvetica Neue Thin" charset="0"/>
              <a:cs typeface="Helvetica Neue Thin" charset="0"/>
            </a:endParaRPr>
          </a:p>
        </p:txBody>
      </p:sp>
      <p:sp>
        <p:nvSpPr>
          <p:cNvPr id="27" name="TextBox 26"/>
          <p:cNvSpPr txBox="1"/>
          <p:nvPr/>
        </p:nvSpPr>
        <p:spPr>
          <a:xfrm>
            <a:off x="3959805" y="3253993"/>
            <a:ext cx="1468345" cy="363946"/>
          </a:xfrm>
          <a:prstGeom prst="rect">
            <a:avLst/>
          </a:prstGeom>
          <a:noFill/>
          <a:ln>
            <a:noFill/>
          </a:ln>
          <a:effectLst/>
        </p:spPr>
        <p:txBody>
          <a:bodyPr wrap="square" rtlCol="0">
            <a:spAutoFit/>
          </a:bodyPr>
          <a:lstStyle/>
          <a:p>
            <a:pPr algn="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Entity Linking</a:t>
            </a:r>
          </a:p>
          <a:p>
            <a:pPr algn="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a:t>
            </a:r>
            <a:r>
              <a:rPr lang="en-US" sz="1050" dirty="0" err="1">
                <a:solidFill>
                  <a:schemeClr val="tx1">
                    <a:lumMod val="50000"/>
                  </a:schemeClr>
                </a:solidFill>
                <a:latin typeface="Georgia Regular" charset="0"/>
                <a:ea typeface="Georgia Regular" charset="0"/>
                <a:cs typeface="Georgia Regular" charset="0"/>
              </a:rPr>
              <a:t>Bordino</a:t>
            </a:r>
            <a:r>
              <a:rPr lang="en-US" sz="1050" dirty="0">
                <a:solidFill>
                  <a:schemeClr val="tx1">
                    <a:lumMod val="50000"/>
                  </a:schemeClr>
                </a:solidFill>
                <a:latin typeface="Georgia Regular" charset="0"/>
                <a:ea typeface="Georgia Regular" charset="0"/>
                <a:cs typeface="Georgia Regular" charset="0"/>
              </a:rPr>
              <a:t> et al. ’13</a:t>
            </a:r>
            <a:r>
              <a:rPr lang="pt-BR" sz="1050" dirty="0">
                <a:solidFill>
                  <a:schemeClr val="tx1">
                    <a:lumMod val="50000"/>
                  </a:schemeClr>
                </a:solidFill>
                <a:latin typeface="Georgia Regular" charset="0"/>
                <a:ea typeface="Georgia Regular" charset="0"/>
                <a:cs typeface="Georgia Regular" charset="0"/>
              </a:rPr>
              <a:t>]</a:t>
            </a:r>
            <a:endParaRPr lang="en-US" sz="1050" dirty="0">
              <a:solidFill>
                <a:schemeClr val="tx1">
                  <a:lumMod val="50000"/>
                </a:schemeClr>
              </a:solidFill>
              <a:latin typeface="Georgia Regular" charset="0"/>
              <a:ea typeface="Georgia Regular" charset="0"/>
              <a:cs typeface="Georgia Regular" charset="0"/>
            </a:endParaRPr>
          </a:p>
        </p:txBody>
      </p:sp>
      <p:sp>
        <p:nvSpPr>
          <p:cNvPr id="31" name="TextBox 30"/>
          <p:cNvSpPr txBox="1"/>
          <p:nvPr/>
        </p:nvSpPr>
        <p:spPr>
          <a:xfrm>
            <a:off x="2311094" y="3256704"/>
            <a:ext cx="1620848" cy="319768"/>
          </a:xfrm>
          <a:prstGeom prst="rect">
            <a:avLst/>
          </a:prstGeom>
          <a:noFill/>
          <a:ln>
            <a:noFill/>
          </a:ln>
          <a:effectLst/>
        </p:spPr>
        <p:txBody>
          <a:bodyPr wrap="square" rtlCol="0">
            <a:spAutoFit/>
          </a:bodyPr>
          <a:lstStyle/>
          <a:p>
            <a:pPr defTabSz="430213">
              <a:lnSpc>
                <a:spcPct val="60000"/>
              </a:lnSpc>
              <a:spcAft>
                <a:spcPts val="400"/>
              </a:spcAft>
              <a:buSzPct val="100000"/>
            </a:pPr>
            <a:r>
              <a:rPr lang="en-US" sz="1050" dirty="0">
                <a:solidFill>
                  <a:schemeClr val="tx1">
                    <a:lumMod val="50000"/>
                  </a:schemeClr>
                </a:solidFill>
                <a:latin typeface="Georgia Regular" charset="0"/>
              </a:rPr>
              <a:t>Segmentation</a:t>
            </a:r>
          </a:p>
          <a:p>
            <a:pPr defTabSz="430213">
              <a:lnSpc>
                <a:spcPct val="60000"/>
              </a:lnSpc>
              <a:spcAft>
                <a:spcPts val="400"/>
              </a:spcAft>
              <a:buSzPct val="100000"/>
            </a:pPr>
            <a:r>
              <a:rPr lang="en-US" sz="800" dirty="0">
                <a:solidFill>
                  <a:schemeClr val="tx1">
                    <a:lumMod val="50000"/>
                  </a:schemeClr>
                </a:solidFill>
                <a:latin typeface="Georgia Regular" charset="0"/>
              </a:rPr>
              <a:t>[Papadimitriou et al. ’17]</a:t>
            </a:r>
          </a:p>
        </p:txBody>
      </p:sp>
      <p:sp>
        <p:nvSpPr>
          <p:cNvPr id="32" name="Rounded Rectangle 31"/>
          <p:cNvSpPr/>
          <p:nvPr/>
        </p:nvSpPr>
        <p:spPr>
          <a:xfrm>
            <a:off x="2311094" y="3684830"/>
            <a:ext cx="3125459"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Documents/Citations/Queries recommendations</a:t>
            </a:r>
          </a:p>
        </p:txBody>
      </p:sp>
      <p:sp>
        <p:nvSpPr>
          <p:cNvPr id="33" name="TextBox 32"/>
          <p:cNvSpPr txBox="1"/>
          <p:nvPr/>
        </p:nvSpPr>
        <p:spPr>
          <a:xfrm>
            <a:off x="445525" y="3750224"/>
            <a:ext cx="1497526" cy="369332"/>
          </a:xfrm>
          <a:prstGeom prst="rect">
            <a:avLst/>
          </a:prstGeom>
          <a:noFill/>
          <a:ln>
            <a:noFill/>
          </a:ln>
          <a:effectLst/>
        </p:spPr>
        <p:txBody>
          <a:bodyPr wrap="none" rtlCol="0">
            <a:spAutoFit/>
          </a:bodyPr>
          <a:lstStyle/>
          <a:p>
            <a:pPr defTabSz="322660">
              <a:spcAft>
                <a:spcPts val="300"/>
              </a:spcAft>
              <a:buSzPct val="100000"/>
            </a:pPr>
            <a:r>
              <a:rPr lang="en-US" b="1" dirty="0">
                <a:solidFill>
                  <a:schemeClr val="tx1">
                    <a:lumMod val="50000"/>
                  </a:schemeClr>
                </a:solidFill>
                <a:latin typeface="Helvetica Neue" charset="0"/>
                <a:ea typeface="Helvetica Neue" charset="0"/>
                <a:cs typeface="Helvetica Neue" charset="0"/>
              </a:rPr>
              <a:t>PRODUCES</a:t>
            </a:r>
            <a:endParaRPr lang="en-US" dirty="0">
              <a:solidFill>
                <a:schemeClr val="tx1">
                  <a:lumMod val="50000"/>
                </a:schemeClr>
              </a:solidFill>
              <a:latin typeface="Helvetica Neue Thin" charset="0"/>
              <a:ea typeface="Helvetica Neue Thin" charset="0"/>
              <a:cs typeface="Helvetica Neue Thin" charset="0"/>
            </a:endParaRPr>
          </a:p>
        </p:txBody>
      </p:sp>
      <p:sp>
        <p:nvSpPr>
          <p:cNvPr id="38" name="TextBox 37"/>
          <p:cNvSpPr txBox="1"/>
          <p:nvPr/>
        </p:nvSpPr>
        <p:spPr>
          <a:xfrm>
            <a:off x="5583542" y="3230626"/>
            <a:ext cx="1353256"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Entity Extraction</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[Ritter et al.’15]</a:t>
            </a:r>
          </a:p>
        </p:txBody>
      </p:sp>
      <p:sp>
        <p:nvSpPr>
          <p:cNvPr id="39" name="Rounded Rectangle 38"/>
          <p:cNvSpPr/>
          <p:nvPr/>
        </p:nvSpPr>
        <p:spPr>
          <a:xfrm>
            <a:off x="5568988" y="3684835"/>
            <a:ext cx="1608987"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Relation Extraction</a:t>
            </a:r>
          </a:p>
          <a:p>
            <a:pPr algn="ctr"/>
            <a:r>
              <a:rPr lang="en-US" sz="1100" b="1"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Document Matching</a:t>
            </a:r>
          </a:p>
        </p:txBody>
      </p:sp>
      <p:sp>
        <p:nvSpPr>
          <p:cNvPr id="40" name="Rounded Rectangle 39"/>
          <p:cNvSpPr/>
          <p:nvPr/>
        </p:nvSpPr>
        <p:spPr>
          <a:xfrm>
            <a:off x="7397682" y="3680348"/>
            <a:ext cx="1563975"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algn="ctr"/>
            <a:r>
              <a:rPr lang="en-US" sz="1100" b="1"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Entity Augmentation</a:t>
            </a:r>
          </a:p>
          <a:p>
            <a:pPr algn="ctr"/>
            <a:r>
              <a:rPr lang="en-US" sz="1100" b="1"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Concept Expansion</a:t>
            </a:r>
          </a:p>
        </p:txBody>
      </p:sp>
      <p:sp>
        <p:nvSpPr>
          <p:cNvPr id="36" name="TextBox 35">
            <a:extLst>
              <a:ext uri="{FF2B5EF4-FFF2-40B4-BE49-F238E27FC236}">
                <a16:creationId xmlns:a16="http://schemas.microsoft.com/office/drawing/2014/main" id="{D9C87D2E-E458-D646-AD7B-E3135C798576}"/>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5287511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1" y="277718"/>
            <a:ext cx="4427525" cy="1105789"/>
          </a:xfrm>
        </p:spPr>
        <p:txBody>
          <a:bodyPr/>
          <a:lstStyle/>
          <a:p>
            <a:r>
              <a:rPr lang="en-US" sz="2800" dirty="0"/>
              <a:t>Document</a:t>
            </a:r>
            <a:r>
              <a:rPr lang="en-US" b="1" dirty="0">
                <a:latin typeface="Helvetica Neue" panose="02000503000000020004" pitchFamily="2" charset="0"/>
              </a:rPr>
              <a:t> </a:t>
            </a:r>
            <a:r>
              <a:rPr lang="en-US" sz="2800" dirty="0"/>
              <a:t>Search</a:t>
            </a:r>
            <a:br>
              <a:rPr lang="en-US" b="1" dirty="0">
                <a:latin typeface="Helvetica Neue" panose="02000503000000020004" pitchFamily="2" charset="0"/>
              </a:rPr>
            </a:br>
            <a:r>
              <a:rPr lang="en-US" sz="1800" dirty="0">
                <a:latin typeface="Helvetica Neue Light" panose="02000403000000020004" pitchFamily="2" charset="0"/>
              </a:rPr>
              <a:t>Keyword Queries </a:t>
            </a:r>
            <a:br>
              <a:rPr lang="en-US" sz="1800" dirty="0">
                <a:latin typeface="Helvetica Neue Light" panose="02000403000000020004" pitchFamily="2" charset="0"/>
              </a:rPr>
            </a:br>
            <a:r>
              <a:rPr lang="en-US" sz="1800" dirty="0">
                <a:latin typeface="Helvetica Neue Light" panose="02000403000000020004" pitchFamily="2" charset="0"/>
              </a:rPr>
              <a:t>&amp; Relevance</a:t>
            </a:r>
          </a:p>
        </p:txBody>
      </p:sp>
      <p:sp>
        <p:nvSpPr>
          <p:cNvPr id="4" name="Text Placeholder 3">
            <a:extLst>
              <a:ext uri="{FF2B5EF4-FFF2-40B4-BE49-F238E27FC236}">
                <a16:creationId xmlns:a16="http://schemas.microsoft.com/office/drawing/2014/main" id="{50E091E9-97F0-A34F-80FF-9F9C412ABD83}"/>
              </a:ext>
            </a:extLst>
          </p:cNvPr>
          <p:cNvSpPr>
            <a:spLocks noGrp="1"/>
          </p:cNvSpPr>
          <p:nvPr>
            <p:ph type="body" sz="quarter" idx="12"/>
          </p:nvPr>
        </p:nvSpPr>
        <p:spPr>
          <a:xfrm>
            <a:off x="440530" y="1549003"/>
            <a:ext cx="4047343" cy="2777772"/>
          </a:xfrm>
        </p:spPr>
        <p:txBody>
          <a:bodyPr/>
          <a:lstStyle/>
          <a:p>
            <a:pPr marL="0" indent="0">
              <a:buNone/>
            </a:pPr>
            <a:r>
              <a:rPr lang="en-US" sz="1600" dirty="0">
                <a:latin typeface="Helvetica Neue Condensed" panose="02000503000000020004" pitchFamily="2" charset="0"/>
                <a:ea typeface="Helvetica Neue Condensed" panose="02000503000000020004" pitchFamily="2" charset="0"/>
                <a:cs typeface="Helvetica Neue Condensed" panose="02000503000000020004" pitchFamily="2" charset="0"/>
              </a:rPr>
              <a:t>Keyword query: search text with text</a:t>
            </a:r>
          </a:p>
          <a:p>
            <a:pPr marL="253604" lvl="1"/>
            <a:r>
              <a:rPr lang="en-US" sz="1200" b="1" dirty="0">
                <a:latin typeface="Helvetica Neue" panose="02000503000000020004" pitchFamily="2" charset="0"/>
              </a:rPr>
              <a:t>“Action movie with magic”</a:t>
            </a:r>
          </a:p>
          <a:p>
            <a:pPr marL="253604" lvl="1"/>
            <a:endParaRPr lang="en-US" sz="1400" dirty="0">
              <a:latin typeface="Helvetica Neue" panose="02000503000000020004" pitchFamily="2" charset="0"/>
            </a:endParaRPr>
          </a:p>
          <a:p>
            <a:pPr marL="0" indent="0">
              <a:buNone/>
            </a:pPr>
            <a:r>
              <a:rPr lang="en-US" sz="1600" b="0" dirty="0">
                <a:latin typeface="Helvetica Neue" panose="02000503000000020004" pitchFamily="2" charset="0"/>
              </a:rPr>
              <a:t>Search documents containing </a:t>
            </a:r>
            <a:r>
              <a:rPr lang="en-US" sz="1600" b="0" i="1" u="sng" dirty="0">
                <a:latin typeface="Helvetica Neue" panose="02000503000000020004" pitchFamily="2" charset="0"/>
              </a:rPr>
              <a:t>those exact words</a:t>
            </a:r>
          </a:p>
          <a:p>
            <a:endParaRPr lang="en-US" sz="1600" b="0" dirty="0">
              <a:latin typeface="Helvetica Neue" panose="02000503000000020004" pitchFamily="2" charset="0"/>
            </a:endParaRPr>
          </a:p>
        </p:txBody>
      </p:sp>
      <p:pic>
        <p:nvPicPr>
          <p:cNvPr id="1032" name="Picture 8" descr="Related image">
            <a:extLst>
              <a:ext uri="{FF2B5EF4-FFF2-40B4-BE49-F238E27FC236}">
                <a16:creationId xmlns:a16="http://schemas.microsoft.com/office/drawing/2014/main" id="{C1A3AAA0-A083-AD41-BD15-226BB7EC28F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76199" y="669489"/>
            <a:ext cx="926923" cy="46346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pbs.twimg.com/media/DX4cm75VwAAoay4.jpg">
            <a:extLst>
              <a:ext uri="{FF2B5EF4-FFF2-40B4-BE49-F238E27FC236}">
                <a16:creationId xmlns:a16="http://schemas.microsoft.com/office/drawing/2014/main" id="{E7913BA2-5417-9E4D-AD5B-DC895C7641E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955341" y="1132951"/>
            <a:ext cx="2046065" cy="2169319"/>
          </a:xfrm>
          <a:prstGeom prst="rect">
            <a:avLst/>
          </a:prstGeom>
          <a:noFill/>
          <a:ln>
            <a:solidFill>
              <a:schemeClr val="bg2"/>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8" name="Picture 14" descr="https://pbs.twimg.com/media/D0NfwfcX0AAKaVK.jpg">
            <a:extLst>
              <a:ext uri="{FF2B5EF4-FFF2-40B4-BE49-F238E27FC236}">
                <a16:creationId xmlns:a16="http://schemas.microsoft.com/office/drawing/2014/main" id="{B35C128E-A925-E04C-9511-AAA8266717D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43889" y="2407489"/>
            <a:ext cx="1809272" cy="2169319"/>
          </a:xfrm>
          <a:prstGeom prst="rect">
            <a:avLst/>
          </a:prstGeom>
          <a:noFill/>
          <a:ln>
            <a:solidFill>
              <a:schemeClr val="bg2"/>
            </a:solidFill>
          </a:ln>
          <a:effectLst>
            <a:outerShdw blurRad="50800" dist="38100" dir="5400000" algn="t" rotWithShape="0">
              <a:prstClr val="black">
                <a:alpha val="40000"/>
              </a:prstClr>
            </a:outerShdw>
          </a:effectLst>
        </p:spPr>
      </p:pic>
      <p:pic>
        <p:nvPicPr>
          <p:cNvPr id="1036" name="Picture 12" descr="https://pbs.twimg.com/media/D6KzMraWAAgJ-mf.jpg">
            <a:extLst>
              <a:ext uri="{FF2B5EF4-FFF2-40B4-BE49-F238E27FC236}">
                <a16:creationId xmlns:a16="http://schemas.microsoft.com/office/drawing/2014/main" id="{F705F1C8-5E06-5841-BFAD-A344A99265A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37245" y="3492148"/>
            <a:ext cx="1992457" cy="1123745"/>
          </a:xfrm>
          <a:prstGeom prst="rect">
            <a:avLst/>
          </a:prstGeom>
          <a:noFill/>
          <a:ln>
            <a:solidFill>
              <a:schemeClr val="bg2"/>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0" name="Picture 16" descr="https://pbs.twimg.com/media/Dz9vaKrWoAEN3wu.jpg">
            <a:extLst>
              <a:ext uri="{FF2B5EF4-FFF2-40B4-BE49-F238E27FC236}">
                <a16:creationId xmlns:a16="http://schemas.microsoft.com/office/drawing/2014/main" id="{19110EB6-E279-8143-86B3-A639DAE7950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919529" y="1517539"/>
            <a:ext cx="1758386" cy="1026898"/>
          </a:xfrm>
          <a:prstGeom prst="rect">
            <a:avLst/>
          </a:prstGeom>
          <a:noFill/>
          <a:ln>
            <a:solidFill>
              <a:schemeClr val="bg2"/>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2" name="Picture 18" descr="https://pbs.twimg.com/media/DylGqEHUcAE3ZY2.jpg">
            <a:extLst>
              <a:ext uri="{FF2B5EF4-FFF2-40B4-BE49-F238E27FC236}">
                <a16:creationId xmlns:a16="http://schemas.microsoft.com/office/drawing/2014/main" id="{80A1B065-59CA-ED41-A4B9-D1AA4CBF266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31014" y="2465250"/>
            <a:ext cx="1825055" cy="1026898"/>
          </a:xfrm>
          <a:prstGeom prst="rect">
            <a:avLst/>
          </a:prstGeom>
          <a:noFill/>
          <a:ln>
            <a:solidFill>
              <a:schemeClr val="bg2"/>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5EBCCE1-3B2F-D543-A03C-7A99274A9DB3}"/>
              </a:ext>
            </a:extLst>
          </p:cNvPr>
          <p:cNvSpPr txBox="1"/>
          <p:nvPr/>
        </p:nvSpPr>
        <p:spPr>
          <a:xfrm>
            <a:off x="750106" y="2711826"/>
            <a:ext cx="3780908" cy="1362745"/>
          </a:xfrm>
          <a:prstGeom prst="rect">
            <a:avLst/>
          </a:prstGeom>
          <a:noFill/>
        </p:spPr>
        <p:txBody>
          <a:bodyPr wrap="square" rtlCol="0">
            <a:spAutoFit/>
          </a:bodyPr>
          <a:lstStyle/>
          <a:p>
            <a:pPr>
              <a:lnSpc>
                <a:spcPct val="125000"/>
              </a:lnSpc>
            </a:pPr>
            <a:r>
              <a:rPr lang="en-US" sz="1350" dirty="0">
                <a:latin typeface="Helvetica Neue" panose="02000503000000020004" pitchFamily="2" charset="0"/>
              </a:rPr>
              <a:t>… a live </a:t>
            </a:r>
            <a:r>
              <a:rPr lang="en-US" sz="1350" u="sng" dirty="0">
                <a:latin typeface="Helvetica Neue" panose="02000503000000020004" pitchFamily="2" charset="0"/>
              </a:rPr>
              <a:t>action movie</a:t>
            </a:r>
            <a:r>
              <a:rPr lang="en-US" sz="1350" dirty="0">
                <a:latin typeface="Helvetica Neue" panose="02000503000000020004" pitchFamily="2" charset="0"/>
              </a:rPr>
              <a:t>…</a:t>
            </a:r>
          </a:p>
          <a:p>
            <a:pPr>
              <a:lnSpc>
                <a:spcPct val="125000"/>
              </a:lnSpc>
            </a:pPr>
            <a:r>
              <a:rPr lang="en-US" sz="1350" dirty="0">
                <a:latin typeface="Helvetica Neue" panose="02000503000000020004" pitchFamily="2" charset="0"/>
              </a:rPr>
              <a:t>…. there is plenty of </a:t>
            </a:r>
            <a:r>
              <a:rPr lang="en-US" sz="1350" u="sng" dirty="0">
                <a:latin typeface="Helvetica Neue" panose="02000503000000020004" pitchFamily="2" charset="0"/>
              </a:rPr>
              <a:t>action</a:t>
            </a:r>
            <a:r>
              <a:rPr lang="en-US" sz="1350" dirty="0">
                <a:latin typeface="Helvetica Neue" panose="02000503000000020004" pitchFamily="2" charset="0"/>
              </a:rPr>
              <a:t>…</a:t>
            </a:r>
          </a:p>
          <a:p>
            <a:pPr>
              <a:lnSpc>
                <a:spcPct val="125000"/>
              </a:lnSpc>
            </a:pPr>
            <a:r>
              <a:rPr lang="en-US" sz="1350" dirty="0">
                <a:latin typeface="Helvetica Neue" panose="02000503000000020004" pitchFamily="2" charset="0"/>
              </a:rPr>
              <a:t>… packed </a:t>
            </a:r>
            <a:r>
              <a:rPr lang="en-US" sz="1350" u="sng" dirty="0">
                <a:latin typeface="Helvetica Neue" panose="02000503000000020004" pitchFamily="2" charset="0"/>
              </a:rPr>
              <a:t>with action</a:t>
            </a:r>
            <a:r>
              <a:rPr lang="en-US" sz="1350" dirty="0">
                <a:latin typeface="Helvetica Neue" panose="02000503000000020004" pitchFamily="2" charset="0"/>
              </a:rPr>
              <a:t>…</a:t>
            </a:r>
          </a:p>
          <a:p>
            <a:pPr>
              <a:lnSpc>
                <a:spcPct val="125000"/>
              </a:lnSpc>
            </a:pPr>
            <a:r>
              <a:rPr lang="en-US" sz="1350" dirty="0">
                <a:latin typeface="Helvetica Neue" panose="02000503000000020004" pitchFamily="2" charset="0"/>
              </a:rPr>
              <a:t>… </a:t>
            </a:r>
            <a:r>
              <a:rPr lang="en-US" sz="1350" u="sng" dirty="0">
                <a:latin typeface="Helvetica Neue" panose="02000503000000020004" pitchFamily="2" charset="0"/>
              </a:rPr>
              <a:t>Magic</a:t>
            </a:r>
            <a:r>
              <a:rPr lang="en-US" sz="1350" dirty="0">
                <a:latin typeface="Helvetica Neue" panose="02000503000000020004" pitchFamily="2" charset="0"/>
              </a:rPr>
              <a:t> Mike is comedy </a:t>
            </a:r>
            <a:r>
              <a:rPr lang="en-US" sz="1350" u="sng" dirty="0">
                <a:latin typeface="Helvetica Neue" panose="02000503000000020004" pitchFamily="2" charset="0"/>
              </a:rPr>
              <a:t>movie</a:t>
            </a:r>
            <a:r>
              <a:rPr lang="en-US" sz="1350" dirty="0">
                <a:latin typeface="Helvetica Neue" panose="02000503000000020004" pitchFamily="2" charset="0"/>
              </a:rPr>
              <a:t> …</a:t>
            </a:r>
          </a:p>
          <a:p>
            <a:pPr>
              <a:lnSpc>
                <a:spcPct val="125000"/>
              </a:lnSpc>
            </a:pPr>
            <a:r>
              <a:rPr lang="en-US" sz="1350" dirty="0">
                <a:latin typeface="Helvetica Neue" panose="02000503000000020004" pitchFamily="2" charset="0"/>
              </a:rPr>
              <a:t>… in Harry Potter </a:t>
            </a:r>
            <a:r>
              <a:rPr lang="en-US" sz="1350" u="sng" dirty="0">
                <a:latin typeface="Helvetica Neue" panose="02000503000000020004" pitchFamily="2" charset="0"/>
              </a:rPr>
              <a:t>magic</a:t>
            </a:r>
            <a:r>
              <a:rPr lang="en-US" sz="1350" dirty="0">
                <a:latin typeface="Helvetica Neue" panose="02000503000000020004" pitchFamily="2" charset="0"/>
              </a:rPr>
              <a:t> is everywhere..</a:t>
            </a:r>
          </a:p>
        </p:txBody>
      </p:sp>
      <p:sp>
        <p:nvSpPr>
          <p:cNvPr id="11" name="TextBox 10">
            <a:extLst>
              <a:ext uri="{FF2B5EF4-FFF2-40B4-BE49-F238E27FC236}">
                <a16:creationId xmlns:a16="http://schemas.microsoft.com/office/drawing/2014/main" id="{C5985BD5-F401-E64E-8EE8-80EC24BA6F98}"/>
              </a:ext>
            </a:extLst>
          </p:cNvPr>
          <p:cNvSpPr txBox="1"/>
          <p:nvPr/>
        </p:nvSpPr>
        <p:spPr>
          <a:xfrm>
            <a:off x="-1101375" y="4113867"/>
            <a:ext cx="4047344" cy="918968"/>
          </a:xfrm>
          <a:prstGeom prst="rect">
            <a:avLst/>
          </a:prstGeom>
          <a:solidFill>
            <a:srgbClr val="C00000"/>
          </a:solidFill>
        </p:spPr>
        <p:txBody>
          <a:bodyPr wrap="square" lIns="135000" tIns="135000" rIns="135000" bIns="135000" rtlCol="0">
            <a:spAutoFit/>
          </a:bodyPr>
          <a:lstStyle/>
          <a:p>
            <a:pPr algn="r"/>
            <a:r>
              <a:rPr lang="en-GB" sz="1500" dirty="0">
                <a:solidFill>
                  <a:schemeClr val="bg1"/>
                </a:solidFill>
                <a:latin typeface="Helvetica Neue Light" panose="02000403000000020004" pitchFamily="2" charset="0"/>
              </a:rPr>
              <a:t>Is this enough?</a:t>
            </a:r>
          </a:p>
          <a:p>
            <a:pPr algn="r"/>
            <a:r>
              <a:rPr lang="en-GB" sz="1350" b="1"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Identify “relevant words” </a:t>
            </a:r>
          </a:p>
          <a:p>
            <a:pPr algn="r"/>
            <a:r>
              <a:rPr lang="en-GB" sz="1350" b="1"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and “relevant documents”</a:t>
            </a:r>
          </a:p>
        </p:txBody>
      </p:sp>
      <p:sp>
        <p:nvSpPr>
          <p:cNvPr id="14" name="TextBox 13">
            <a:extLst>
              <a:ext uri="{FF2B5EF4-FFF2-40B4-BE49-F238E27FC236}">
                <a16:creationId xmlns:a16="http://schemas.microsoft.com/office/drawing/2014/main" id="{03DCBC8B-FFEC-C64F-9B4C-871AE5BD5418}"/>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2330157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1" y="277718"/>
            <a:ext cx="4427525" cy="1105789"/>
          </a:xfrm>
        </p:spPr>
        <p:txBody>
          <a:bodyPr/>
          <a:lstStyle/>
          <a:p>
            <a:r>
              <a:rPr lang="en-US" sz="2800" dirty="0"/>
              <a:t>Document</a:t>
            </a:r>
            <a:r>
              <a:rPr lang="en-US" sz="2800" b="1" dirty="0">
                <a:latin typeface="Helvetica Neue" panose="02000503000000020004" pitchFamily="2" charset="0"/>
              </a:rPr>
              <a:t> </a:t>
            </a:r>
            <a:r>
              <a:rPr lang="en-US" sz="2800" dirty="0"/>
              <a:t>Search</a:t>
            </a:r>
            <a:br>
              <a:rPr lang="en-US" sz="2800" b="1" dirty="0">
                <a:latin typeface="Helvetica Neue" panose="02000503000000020004" pitchFamily="2" charset="0"/>
              </a:rPr>
            </a:br>
            <a:r>
              <a:rPr lang="en-US" sz="1800" dirty="0">
                <a:latin typeface="Helvetica Neue Light" panose="02000403000000020004" pitchFamily="2" charset="0"/>
              </a:rPr>
              <a:t>Relevant Keywords</a:t>
            </a:r>
          </a:p>
        </p:txBody>
      </p:sp>
      <p:sp>
        <p:nvSpPr>
          <p:cNvPr id="4" name="Text Placeholder 3">
            <a:extLst>
              <a:ext uri="{FF2B5EF4-FFF2-40B4-BE49-F238E27FC236}">
                <a16:creationId xmlns:a16="http://schemas.microsoft.com/office/drawing/2014/main" id="{50E091E9-97F0-A34F-80FF-9F9C412ABD83}"/>
              </a:ext>
            </a:extLst>
          </p:cNvPr>
          <p:cNvSpPr>
            <a:spLocks noGrp="1"/>
          </p:cNvSpPr>
          <p:nvPr>
            <p:ph type="body" sz="quarter" idx="12"/>
          </p:nvPr>
        </p:nvSpPr>
        <p:spPr>
          <a:xfrm>
            <a:off x="440531" y="1094874"/>
            <a:ext cx="3227460" cy="3231901"/>
          </a:xfrm>
        </p:spPr>
        <p:txBody>
          <a:bodyPr>
            <a:noAutofit/>
          </a:bodyPr>
          <a:lstStyle/>
          <a:p>
            <a:pPr marL="0" indent="0">
              <a:buNone/>
            </a:pPr>
            <a:r>
              <a:rPr lang="en-US" sz="1400" b="1" dirty="0">
                <a:latin typeface="Helvetica Neue" panose="02000503000000020004" pitchFamily="2" charset="0"/>
              </a:rPr>
              <a:t>Relevance:</a:t>
            </a:r>
            <a:r>
              <a:rPr lang="en-US" sz="1400" b="0" dirty="0">
                <a:latin typeface="Helvetica Neue" panose="02000503000000020004" pitchFamily="2" charset="0"/>
              </a:rPr>
              <a:t> which keywords are more helpful in describing the content of the document?</a:t>
            </a:r>
          </a:p>
          <a:p>
            <a:pPr marL="0" indent="0">
              <a:buNone/>
            </a:pPr>
            <a:r>
              <a:rPr lang="en-US" sz="1400" b="1" dirty="0">
                <a:solidFill>
                  <a:srgbClr val="FF0000"/>
                </a:solidFill>
                <a:latin typeface="Helvetica Neue" panose="02000503000000020004" pitchFamily="2" charset="0"/>
              </a:rPr>
              <a:t>	Relevance ≠ Frequency</a:t>
            </a:r>
          </a:p>
          <a:p>
            <a:endParaRPr lang="en-US" sz="1400" b="0" dirty="0">
              <a:latin typeface="Helvetica Neue" panose="02000503000000020004" pitchFamily="2" charset="0"/>
            </a:endParaRPr>
          </a:p>
          <a:p>
            <a:endParaRPr lang="en-US" sz="1400" b="0" dirty="0">
              <a:latin typeface="Helvetica Neue" panose="02000503000000020004" pitchFamily="2" charset="0"/>
            </a:endParaRPr>
          </a:p>
          <a:p>
            <a:endParaRPr lang="en-US" sz="1400" b="0" dirty="0">
              <a:latin typeface="Helvetica Neue" panose="02000503000000020004" pitchFamily="2" charset="0"/>
            </a:endParaRPr>
          </a:p>
          <a:p>
            <a:pPr marL="0" indent="0">
              <a:buNone/>
            </a:pPr>
            <a:endParaRPr lang="en-US" sz="1400" b="0" dirty="0">
              <a:latin typeface="Helvetica Neue" panose="02000503000000020004" pitchFamily="2" charset="0"/>
            </a:endParaRPr>
          </a:p>
          <a:p>
            <a:pPr marL="257175" indent="-257175">
              <a:buFont typeface="+mj-lt"/>
              <a:buAutoNum type="arabicPeriod"/>
            </a:pPr>
            <a:r>
              <a:rPr lang="en-US" sz="1400" dirty="0">
                <a:latin typeface="Helvetica Neue" panose="02000503000000020004" pitchFamily="2" charset="0"/>
              </a:rPr>
              <a:t>Term-frequency</a:t>
            </a:r>
            <a:r>
              <a:rPr lang="en-US" sz="1400" b="0" dirty="0">
                <a:latin typeface="Helvetica Neue" panose="02000503000000020004" pitchFamily="2" charset="0"/>
              </a:rPr>
              <a:t>: how many times the term appears in the document</a:t>
            </a:r>
          </a:p>
          <a:p>
            <a:pPr marL="257175" indent="-257175">
              <a:buFont typeface="+mj-lt"/>
              <a:buAutoNum type="arabicPeriod"/>
            </a:pPr>
            <a:r>
              <a:rPr lang="en-US" sz="1400" dirty="0">
                <a:latin typeface="Helvetica Neue" panose="02000503000000020004" pitchFamily="2" charset="0"/>
              </a:rPr>
              <a:t>Document-frequency</a:t>
            </a:r>
            <a:r>
              <a:rPr lang="en-US" sz="1400" b="0" dirty="0">
                <a:latin typeface="Helvetica Neue" panose="02000503000000020004" pitchFamily="2" charset="0"/>
              </a:rPr>
              <a:t>: In how many documents the term appears</a:t>
            </a:r>
          </a:p>
          <a:p>
            <a:endParaRPr lang="en-US" sz="1400" b="0" dirty="0">
              <a:latin typeface="Helvetica Neue" panose="02000503000000020004" pitchFamily="2" charset="0"/>
            </a:endParaRPr>
          </a:p>
        </p:txBody>
      </p:sp>
      <p:sp>
        <p:nvSpPr>
          <p:cNvPr id="11" name="TextBox 10">
            <a:extLst>
              <a:ext uri="{FF2B5EF4-FFF2-40B4-BE49-F238E27FC236}">
                <a16:creationId xmlns:a16="http://schemas.microsoft.com/office/drawing/2014/main" id="{C5985BD5-F401-E64E-8EE8-80EC24BA6F98}"/>
              </a:ext>
            </a:extLst>
          </p:cNvPr>
          <p:cNvSpPr txBox="1"/>
          <p:nvPr/>
        </p:nvSpPr>
        <p:spPr>
          <a:xfrm>
            <a:off x="-891811" y="2181777"/>
            <a:ext cx="4047344" cy="826635"/>
          </a:xfrm>
          <a:prstGeom prst="rect">
            <a:avLst/>
          </a:prstGeom>
          <a:solidFill>
            <a:srgbClr val="C00000"/>
          </a:solidFill>
        </p:spPr>
        <p:txBody>
          <a:bodyPr wrap="square" lIns="135000" tIns="135000" rIns="135000" bIns="135000" rtlCol="0">
            <a:spAutoFit/>
          </a:bodyPr>
          <a:lstStyle/>
          <a:p>
            <a:pPr algn="r"/>
            <a:r>
              <a:rPr lang="en-GB" sz="1200" dirty="0">
                <a:solidFill>
                  <a:schemeClr val="bg1"/>
                </a:solidFill>
                <a:latin typeface="Helvetica Neue" panose="02000503000000020004" pitchFamily="2" charset="0"/>
              </a:rPr>
              <a:t>What keywords are more</a:t>
            </a:r>
            <a:r>
              <a:rPr lang="en-GB" sz="1200" u="sng" dirty="0">
                <a:solidFill>
                  <a:schemeClr val="bg1"/>
                </a:solidFill>
                <a:latin typeface="Helvetica Neue" panose="02000503000000020004" pitchFamily="2" charset="0"/>
              </a:rPr>
              <a:t> likely to be used</a:t>
            </a:r>
            <a:r>
              <a:rPr lang="en-GB" sz="1200" dirty="0">
                <a:solidFill>
                  <a:schemeClr val="bg1"/>
                </a:solidFill>
                <a:latin typeface="Helvetica Neue" panose="02000503000000020004" pitchFamily="2" charset="0"/>
              </a:rPr>
              <a:t> </a:t>
            </a:r>
          </a:p>
          <a:p>
            <a:pPr algn="r"/>
            <a:r>
              <a:rPr lang="en-GB" sz="1200" dirty="0">
                <a:solidFill>
                  <a:schemeClr val="bg1"/>
                </a:solidFill>
                <a:latin typeface="Helvetica Neue" panose="02000503000000020004" pitchFamily="2" charset="0"/>
              </a:rPr>
              <a:t>to describe the document we want </a:t>
            </a:r>
          </a:p>
          <a:p>
            <a:pPr algn="r"/>
            <a:r>
              <a:rPr lang="en-GB" sz="1200" dirty="0">
                <a:solidFill>
                  <a:schemeClr val="bg1"/>
                </a:solidFill>
                <a:latin typeface="Helvetica Neue" panose="02000503000000020004" pitchFamily="2" charset="0"/>
              </a:rPr>
              <a:t>and </a:t>
            </a:r>
            <a:r>
              <a:rPr lang="en-GB" sz="1200" u="sng" dirty="0">
                <a:solidFill>
                  <a:schemeClr val="bg1"/>
                </a:solidFill>
                <a:latin typeface="Helvetica Neue" panose="02000503000000020004" pitchFamily="2" charset="0"/>
              </a:rPr>
              <a:t>not other documents </a:t>
            </a:r>
          </a:p>
        </p:txBody>
      </p:sp>
      <p:sp>
        <p:nvSpPr>
          <p:cNvPr id="7" name="TextBox 6">
            <a:extLst>
              <a:ext uri="{FF2B5EF4-FFF2-40B4-BE49-F238E27FC236}">
                <a16:creationId xmlns:a16="http://schemas.microsoft.com/office/drawing/2014/main" id="{32885E3A-ED15-044B-A71A-DE7F8FD2F623}"/>
              </a:ext>
            </a:extLst>
          </p:cNvPr>
          <p:cNvSpPr txBox="1"/>
          <p:nvPr/>
        </p:nvSpPr>
        <p:spPr>
          <a:xfrm>
            <a:off x="440531" y="4048626"/>
            <a:ext cx="2577755" cy="688135"/>
          </a:xfrm>
          <a:prstGeom prst="rect">
            <a:avLst/>
          </a:prstGeom>
          <a:solidFill>
            <a:schemeClr val="tx2">
              <a:lumMod val="75000"/>
            </a:schemeClr>
          </a:solidFill>
        </p:spPr>
        <p:txBody>
          <a:bodyPr wrap="none" lIns="135000" tIns="135000" rIns="135000" bIns="135000" rtlCol="0">
            <a:spAutoFit/>
          </a:bodyPr>
          <a:lstStyle/>
          <a:p>
            <a:r>
              <a:rPr lang="en-US" sz="1350" dirty="0">
                <a:solidFill>
                  <a:schemeClr val="bg1"/>
                </a:solidFill>
                <a:latin typeface="Helvetica Neue" panose="02000503000000020004" pitchFamily="2" charset="0"/>
              </a:rPr>
              <a:t>TF-IDF: Term Frequency </a:t>
            </a:r>
          </a:p>
          <a:p>
            <a:r>
              <a:rPr lang="en-US" sz="1350" dirty="0">
                <a:solidFill>
                  <a:schemeClr val="bg1"/>
                </a:solidFill>
                <a:latin typeface="Helvetica Neue" panose="02000503000000020004" pitchFamily="2" charset="0"/>
              </a:rPr>
              <a:t> Inverse Document Frequency</a:t>
            </a:r>
          </a:p>
        </p:txBody>
      </p:sp>
      <p:sp>
        <p:nvSpPr>
          <p:cNvPr id="8" name="Rectangle 7">
            <a:extLst>
              <a:ext uri="{FF2B5EF4-FFF2-40B4-BE49-F238E27FC236}">
                <a16:creationId xmlns:a16="http://schemas.microsoft.com/office/drawing/2014/main" id="{3CC6B280-C070-6C4E-BE96-552A012105FA}"/>
              </a:ext>
            </a:extLst>
          </p:cNvPr>
          <p:cNvSpPr/>
          <p:nvPr/>
        </p:nvSpPr>
        <p:spPr>
          <a:xfrm>
            <a:off x="6271210" y="38045"/>
            <a:ext cx="3512067" cy="219291"/>
          </a:xfrm>
          <a:prstGeom prst="rect">
            <a:avLst/>
          </a:prstGeom>
        </p:spPr>
        <p:txBody>
          <a:bodyPr wrap="square">
            <a:spAutoFit/>
          </a:bodyPr>
          <a:lstStyle/>
          <a:p>
            <a:r>
              <a:rPr lang="en-US" sz="825" dirty="0">
                <a:solidFill>
                  <a:schemeClr val="tx1">
                    <a:lumMod val="50000"/>
                    <a:lumOff val="50000"/>
                  </a:schemeClr>
                </a:solidFill>
                <a:latin typeface="Helvetica Neue" panose="02000503000000020004" pitchFamily="2" charset="0"/>
              </a:rPr>
              <a:t>https://</a:t>
            </a:r>
            <a:r>
              <a:rPr lang="en-US" sz="825" dirty="0" err="1">
                <a:solidFill>
                  <a:schemeClr val="tx1">
                    <a:lumMod val="50000"/>
                    <a:lumOff val="50000"/>
                  </a:schemeClr>
                </a:solidFill>
                <a:latin typeface="Helvetica Neue" panose="02000503000000020004" pitchFamily="2" charset="0"/>
              </a:rPr>
              <a:t>www.kdnuggets.com</a:t>
            </a:r>
            <a:r>
              <a:rPr lang="en-US" sz="825" dirty="0">
                <a:solidFill>
                  <a:schemeClr val="tx1">
                    <a:lumMod val="50000"/>
                    <a:lumOff val="50000"/>
                  </a:schemeClr>
                </a:solidFill>
                <a:latin typeface="Helvetica Neue" panose="02000503000000020004" pitchFamily="2" charset="0"/>
              </a:rPr>
              <a:t>/2018/08/wtf-</a:t>
            </a:r>
            <a:r>
              <a:rPr lang="en-US" sz="825" dirty="0" err="1">
                <a:solidFill>
                  <a:schemeClr val="tx1">
                    <a:lumMod val="50000"/>
                    <a:lumOff val="50000"/>
                  </a:schemeClr>
                </a:solidFill>
                <a:latin typeface="Helvetica Neue" panose="02000503000000020004" pitchFamily="2" charset="0"/>
              </a:rPr>
              <a:t>tf</a:t>
            </a:r>
            <a:r>
              <a:rPr lang="en-US" sz="825" dirty="0">
                <a:solidFill>
                  <a:schemeClr val="tx1">
                    <a:lumMod val="50000"/>
                    <a:lumOff val="50000"/>
                  </a:schemeClr>
                </a:solidFill>
                <a:latin typeface="Helvetica Neue" panose="02000503000000020004" pitchFamily="2" charset="0"/>
              </a:rPr>
              <a:t>-</a:t>
            </a:r>
            <a:r>
              <a:rPr lang="en-US" sz="825" dirty="0" err="1">
                <a:solidFill>
                  <a:schemeClr val="tx1">
                    <a:lumMod val="50000"/>
                    <a:lumOff val="50000"/>
                  </a:schemeClr>
                </a:solidFill>
                <a:latin typeface="Helvetica Neue" panose="02000503000000020004" pitchFamily="2" charset="0"/>
              </a:rPr>
              <a:t>idf.html</a:t>
            </a:r>
            <a:endParaRPr lang="en-US" sz="825" dirty="0">
              <a:solidFill>
                <a:schemeClr val="tx1">
                  <a:lumMod val="50000"/>
                  <a:lumOff val="50000"/>
                </a:schemeClr>
              </a:solidFill>
              <a:latin typeface="Helvetica Neue" panose="02000503000000020004" pitchFamily="2" charset="0"/>
            </a:endParaRPr>
          </a:p>
        </p:txBody>
      </p:sp>
      <p:grpSp>
        <p:nvGrpSpPr>
          <p:cNvPr id="6" name="Group 5">
            <a:extLst>
              <a:ext uri="{FF2B5EF4-FFF2-40B4-BE49-F238E27FC236}">
                <a16:creationId xmlns:a16="http://schemas.microsoft.com/office/drawing/2014/main" id="{17102B76-0F32-D545-AE26-5396B12F8C36}"/>
              </a:ext>
            </a:extLst>
          </p:cNvPr>
          <p:cNvGrpSpPr/>
          <p:nvPr/>
        </p:nvGrpSpPr>
        <p:grpSpPr>
          <a:xfrm>
            <a:off x="4139646" y="385297"/>
            <a:ext cx="4901570" cy="4024859"/>
            <a:chOff x="5519527" y="131766"/>
            <a:chExt cx="6535427" cy="5366479"/>
          </a:xfrm>
        </p:grpSpPr>
        <p:pic>
          <p:nvPicPr>
            <p:cNvPr id="2050" name="Picture 2" descr="https://cdn-images-1.medium.com/max/1600/1*cWNg9xM7U11QmrdsC1gkbg.png">
              <a:extLst>
                <a:ext uri="{FF2B5EF4-FFF2-40B4-BE49-F238E27FC236}">
                  <a16:creationId xmlns:a16="http://schemas.microsoft.com/office/drawing/2014/main" id="{40112D43-E727-B24C-B7DC-8CFAF7CAA9F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19527" y="131766"/>
              <a:ext cx="6535427" cy="53664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11D7A30-3BB8-D749-8FC1-DFDC609A5691}"/>
                </a:ext>
              </a:extLst>
            </p:cNvPr>
            <p:cNvSpPr/>
            <p:nvPr/>
          </p:nvSpPr>
          <p:spPr>
            <a:xfrm>
              <a:off x="5748528" y="2548128"/>
              <a:ext cx="742213" cy="164592"/>
            </a:xfrm>
            <a:prstGeom prst="rect">
              <a:avLst/>
            </a:prstGeom>
            <a:solidFill>
              <a:srgbClr val="454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Frequent</a:t>
              </a:r>
            </a:p>
          </p:txBody>
        </p:sp>
        <p:sp>
          <p:nvSpPr>
            <p:cNvPr id="10" name="Rectangle 9">
              <a:extLst>
                <a:ext uri="{FF2B5EF4-FFF2-40B4-BE49-F238E27FC236}">
                  <a16:creationId xmlns:a16="http://schemas.microsoft.com/office/drawing/2014/main" id="{D2186D40-6B3E-E44E-98F3-CF3BFDEB7564}"/>
                </a:ext>
              </a:extLst>
            </p:cNvPr>
            <p:cNvSpPr/>
            <p:nvPr/>
          </p:nvSpPr>
          <p:spPr>
            <a:xfrm>
              <a:off x="7863840" y="2548128"/>
              <a:ext cx="742213" cy="164592"/>
            </a:xfrm>
            <a:prstGeom prst="rect">
              <a:avLst/>
            </a:prstGeom>
            <a:solidFill>
              <a:srgbClr val="454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Frequent</a:t>
              </a:r>
            </a:p>
          </p:txBody>
        </p:sp>
        <p:sp>
          <p:nvSpPr>
            <p:cNvPr id="12" name="Rectangle 11">
              <a:extLst>
                <a:ext uri="{FF2B5EF4-FFF2-40B4-BE49-F238E27FC236}">
                  <a16:creationId xmlns:a16="http://schemas.microsoft.com/office/drawing/2014/main" id="{50EDD73D-F0FD-E847-9330-EDCDFC4F95A4}"/>
                </a:ext>
              </a:extLst>
            </p:cNvPr>
            <p:cNvSpPr/>
            <p:nvPr/>
          </p:nvSpPr>
          <p:spPr>
            <a:xfrm>
              <a:off x="10095593" y="2548128"/>
              <a:ext cx="742213" cy="164592"/>
            </a:xfrm>
            <a:prstGeom prst="rect">
              <a:avLst/>
            </a:prstGeom>
            <a:solidFill>
              <a:srgbClr val="454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Frequent</a:t>
              </a:r>
            </a:p>
          </p:txBody>
        </p:sp>
      </p:grpSp>
      <p:sp>
        <p:nvSpPr>
          <p:cNvPr id="13" name="TextBox 12">
            <a:extLst>
              <a:ext uri="{FF2B5EF4-FFF2-40B4-BE49-F238E27FC236}">
                <a16:creationId xmlns:a16="http://schemas.microsoft.com/office/drawing/2014/main" id="{CE15B4FC-5540-ED40-BA9F-005B058D2D7D}"/>
              </a:ext>
            </a:extLst>
          </p:cNvPr>
          <p:cNvSpPr txBox="1"/>
          <p:nvPr/>
        </p:nvSpPr>
        <p:spPr>
          <a:xfrm>
            <a:off x="4048273" y="3808458"/>
            <a:ext cx="2855475" cy="949745"/>
          </a:xfrm>
          <a:prstGeom prst="rect">
            <a:avLst/>
          </a:prstGeom>
          <a:solidFill>
            <a:srgbClr val="C00000"/>
          </a:solidFill>
        </p:spPr>
        <p:txBody>
          <a:bodyPr wrap="square" lIns="135000" tIns="135000" rIns="135000" bIns="135000" rtlCol="0">
            <a:spAutoFit/>
          </a:bodyPr>
          <a:lstStyle/>
          <a:p>
            <a:pPr algn="ctr"/>
            <a:r>
              <a:rPr lang="en-GB" sz="16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FEW SELECTED KEYWORDS </a:t>
            </a:r>
          </a:p>
          <a:p>
            <a:pPr algn="ctr"/>
            <a:r>
              <a:rPr lang="en-GB" sz="16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IN THE USER QUERY</a:t>
            </a:r>
          </a:p>
          <a:p>
            <a:pPr algn="ctr"/>
            <a:r>
              <a:rPr lang="en-GB" sz="1200" b="1" i="1" dirty="0">
                <a:solidFill>
                  <a:schemeClr val="bg1"/>
                </a:solidFill>
                <a:latin typeface="Helvetica Neue" panose="02000503000000020004" pitchFamily="2" charset="0"/>
              </a:rPr>
              <a:t>What keywords to choose?</a:t>
            </a:r>
            <a:endParaRPr lang="en-GB" sz="1200" b="1" i="1" u="sng" dirty="0">
              <a:solidFill>
                <a:schemeClr val="bg1"/>
              </a:solidFill>
              <a:latin typeface="Helvetica Neue" panose="02000503000000020004" pitchFamily="2" charset="0"/>
            </a:endParaRPr>
          </a:p>
        </p:txBody>
      </p:sp>
      <p:sp>
        <p:nvSpPr>
          <p:cNvPr id="15" name="TextBox 14">
            <a:extLst>
              <a:ext uri="{FF2B5EF4-FFF2-40B4-BE49-F238E27FC236}">
                <a16:creationId xmlns:a16="http://schemas.microsoft.com/office/drawing/2014/main" id="{D091B3C9-F57C-1443-AA9A-A75C88B06203}"/>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5500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500"/>
                                        <p:tgtEl>
                                          <p:spTgt spid="4">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7" end="7"/>
                                            </p:txEl>
                                          </p:spTgt>
                                        </p:tgtEl>
                                        <p:attrNameLst>
                                          <p:attrName>style.visibility</p:attrName>
                                        </p:attrNameLst>
                                      </p:cBhvr>
                                      <p:to>
                                        <p:strVal val="visible"/>
                                      </p:to>
                                    </p:set>
                                    <p:animEffect transition="in" filter="fade">
                                      <p:cBhvr>
                                        <p:cTn id="18" dur="500"/>
                                        <p:tgtEl>
                                          <p:spTgt spid="4">
                                            <p:txEl>
                                              <p:pRg st="7" end="7"/>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erson, outdoor, sport, archery&#10;&#10;Description automatically generated">
            <a:extLst>
              <a:ext uri="{FF2B5EF4-FFF2-40B4-BE49-F238E27FC236}">
                <a16:creationId xmlns:a16="http://schemas.microsoft.com/office/drawing/2014/main" id="{59966F0F-6BA2-8A42-AEE5-A70B2BE63C1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0104" y="0"/>
            <a:ext cx="5170348" cy="5143500"/>
          </a:xfrm>
          <a:prstGeom prst="rect">
            <a:avLst/>
          </a:prstGeom>
          <a:ln w="127000">
            <a:solidFill>
              <a:schemeClr val="tx1"/>
            </a:solidFill>
          </a:ln>
        </p:spPr>
      </p:pic>
      <p:pic>
        <p:nvPicPr>
          <p:cNvPr id="11" name="Picture 10" descr="A picture containing indoor, person&#10;&#10;Description automatically generated">
            <a:extLst>
              <a:ext uri="{FF2B5EF4-FFF2-40B4-BE49-F238E27FC236}">
                <a16:creationId xmlns:a16="http://schemas.microsoft.com/office/drawing/2014/main" id="{9C15ABA2-BE9F-E747-B167-FB3FF64C57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41374" y="0"/>
            <a:ext cx="4817259" cy="5163728"/>
          </a:xfrm>
          <a:prstGeom prst="rect">
            <a:avLst/>
          </a:prstGeom>
          <a:ln w="127000">
            <a:solidFill>
              <a:schemeClr val="tx1"/>
            </a:solidFill>
          </a:ln>
        </p:spPr>
      </p:pic>
      <p:sp>
        <p:nvSpPr>
          <p:cNvPr id="12" name="TextBox 11">
            <a:extLst>
              <a:ext uri="{FF2B5EF4-FFF2-40B4-BE49-F238E27FC236}">
                <a16:creationId xmlns:a16="http://schemas.microsoft.com/office/drawing/2014/main" id="{6F5A6715-4A7D-8F4C-9934-3B1F42970739}"/>
              </a:ext>
            </a:extLst>
          </p:cNvPr>
          <p:cNvSpPr txBox="1"/>
          <p:nvPr/>
        </p:nvSpPr>
        <p:spPr>
          <a:xfrm>
            <a:off x="-631234" y="4124401"/>
            <a:ext cx="5272607" cy="1039327"/>
          </a:xfrm>
          <a:prstGeom prst="rect">
            <a:avLst/>
          </a:prstGeom>
          <a:gradFill>
            <a:gsLst>
              <a:gs pos="12000">
                <a:schemeClr val="tx1">
                  <a:lumMod val="65000"/>
                  <a:lumOff val="35000"/>
                  <a:alpha val="0"/>
                </a:schemeClr>
              </a:gs>
              <a:gs pos="91000">
                <a:schemeClr val="tx1">
                  <a:alpha val="65000"/>
                </a:schemeClr>
              </a:gs>
            </a:gsLst>
            <a:lin ang="5400000" scaled="1"/>
          </a:gradFill>
          <a:effectLst>
            <a:outerShdw blurRad="50800" dist="38100" dir="5400000" algn="t" rotWithShape="0">
              <a:prstClr val="black">
                <a:alpha val="40000"/>
              </a:prstClr>
            </a:outerShdw>
          </a:effectLst>
        </p:spPr>
        <p:txBody>
          <a:bodyPr wrap="square" rtlCol="0">
            <a:noAutofit/>
          </a:bodyPr>
          <a:lstStyle/>
          <a:p>
            <a:pPr algn="ctr" defTabSz="430213">
              <a:spcAft>
                <a:spcPts val="400"/>
              </a:spcAft>
              <a:buSzPct val="100000"/>
            </a:pPr>
            <a:r>
              <a:rPr lang="en-US" sz="2400" b="1" dirty="0">
                <a:solidFill>
                  <a:schemeClr val="bg1"/>
                </a:solidFill>
                <a:latin typeface="Helvetica Neue" charset="0"/>
                <a:ea typeface="Helvetica Neue" charset="0"/>
                <a:cs typeface="Helvetica Neue" charset="0"/>
              </a:rPr>
              <a:t>TRADITIONAL</a:t>
            </a:r>
          </a:p>
          <a:p>
            <a:pPr algn="ctr" defTabSz="430213">
              <a:spcAft>
                <a:spcPts val="400"/>
              </a:spcAft>
              <a:buSzPct val="100000"/>
            </a:pPr>
            <a:r>
              <a:rPr lang="en-US" sz="2400" b="1" dirty="0">
                <a:solidFill>
                  <a:schemeClr val="bg1"/>
                </a:solidFill>
                <a:latin typeface="Helvetica Neue" charset="0"/>
                <a:ea typeface="Helvetica Neue" charset="0"/>
                <a:cs typeface="Helvetica Neue" charset="0"/>
              </a:rPr>
              <a:t>SEARCH</a:t>
            </a:r>
          </a:p>
        </p:txBody>
      </p:sp>
      <p:sp>
        <p:nvSpPr>
          <p:cNvPr id="13" name="TextBox 12">
            <a:extLst>
              <a:ext uri="{FF2B5EF4-FFF2-40B4-BE49-F238E27FC236}">
                <a16:creationId xmlns:a16="http://schemas.microsoft.com/office/drawing/2014/main" id="{1CB5CD52-667D-404F-B8F7-5A0E67C485ED}"/>
              </a:ext>
            </a:extLst>
          </p:cNvPr>
          <p:cNvSpPr txBox="1"/>
          <p:nvPr/>
        </p:nvSpPr>
        <p:spPr>
          <a:xfrm>
            <a:off x="4413699" y="4126194"/>
            <a:ext cx="5272607" cy="1039327"/>
          </a:xfrm>
          <a:prstGeom prst="rect">
            <a:avLst/>
          </a:prstGeom>
          <a:gradFill>
            <a:gsLst>
              <a:gs pos="12000">
                <a:schemeClr val="tx1">
                  <a:lumMod val="65000"/>
                  <a:lumOff val="35000"/>
                  <a:alpha val="0"/>
                </a:schemeClr>
              </a:gs>
              <a:gs pos="91000">
                <a:schemeClr val="tx1">
                  <a:alpha val="65000"/>
                </a:schemeClr>
              </a:gs>
            </a:gsLst>
            <a:lin ang="5400000" scaled="1"/>
          </a:gradFill>
          <a:effectLst>
            <a:outerShdw blurRad="50800" dist="38100" dir="5400000" algn="t" rotWithShape="0">
              <a:prstClr val="black">
                <a:alpha val="40000"/>
              </a:prstClr>
            </a:outerShdw>
          </a:effectLst>
        </p:spPr>
        <p:txBody>
          <a:bodyPr wrap="square" rtlCol="0">
            <a:noAutofit/>
          </a:bodyPr>
          <a:lstStyle/>
          <a:p>
            <a:pPr marL="0" algn="ctr" defTabSz="430213">
              <a:spcAft>
                <a:spcPts val="400"/>
              </a:spcAft>
              <a:buSzPct val="100000"/>
            </a:pPr>
            <a:r>
              <a:rPr lang="en-US" sz="2400" b="1" dirty="0">
                <a:solidFill>
                  <a:schemeClr val="bg1"/>
                </a:solidFill>
                <a:latin typeface="Helvetica Neue" charset="0"/>
                <a:ea typeface="Helvetica Neue" charset="0"/>
                <a:cs typeface="Helvetica Neue" charset="0"/>
              </a:rPr>
              <a:t>EXPLORATORY</a:t>
            </a:r>
          </a:p>
          <a:p>
            <a:pPr marL="0" algn="ctr" defTabSz="430213">
              <a:spcAft>
                <a:spcPts val="400"/>
              </a:spcAft>
              <a:buSzPct val="100000"/>
            </a:pPr>
            <a:r>
              <a:rPr lang="en-US" sz="2400" b="1" dirty="0">
                <a:solidFill>
                  <a:schemeClr val="bg1"/>
                </a:solidFill>
                <a:latin typeface="Helvetica Neue" charset="0"/>
                <a:ea typeface="Helvetica Neue" charset="0"/>
                <a:cs typeface="Helvetica Neue" charset="0"/>
              </a:rPr>
              <a:t>SEARCH</a:t>
            </a:r>
          </a:p>
        </p:txBody>
      </p:sp>
      <p:sp>
        <p:nvSpPr>
          <p:cNvPr id="6" name="TextBox 5">
            <a:extLst>
              <a:ext uri="{FF2B5EF4-FFF2-40B4-BE49-F238E27FC236}">
                <a16:creationId xmlns:a16="http://schemas.microsoft.com/office/drawing/2014/main" id="{D3683851-C39A-3B48-8BE0-7FC2133D43E6}"/>
              </a:ext>
            </a:extLst>
          </p:cNvPr>
          <p:cNvSpPr txBox="1"/>
          <p:nvPr/>
        </p:nvSpPr>
        <p:spPr>
          <a:xfrm>
            <a:off x="2954866" y="4972365"/>
            <a:ext cx="3137397" cy="246221"/>
          </a:xfrm>
          <a:prstGeom prst="rect">
            <a:avLst/>
          </a:prstGeom>
          <a:noFill/>
        </p:spPr>
        <p:txBody>
          <a:bodyPr wrap="none" rtlCol="0">
            <a:spAutoFit/>
          </a:bodyPr>
          <a:lstStyle/>
          <a:p>
            <a:pPr defTabSz="430213">
              <a:spcAft>
                <a:spcPts val="400"/>
              </a:spcAft>
              <a:buSzPct val="100000"/>
            </a:pPr>
            <a:r>
              <a:rPr lang="en-GB" sz="1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1809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B8FADD-88C2-6C43-A405-F2F57CCE4E80}"/>
              </a:ext>
            </a:extLst>
          </p:cNvPr>
          <p:cNvSpPr/>
          <p:nvPr/>
        </p:nvSpPr>
        <p:spPr>
          <a:xfrm>
            <a:off x="-38154" y="483577"/>
            <a:ext cx="557699" cy="1023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Rounded Rectangle 3"/>
          <p:cNvSpPr/>
          <p:nvPr/>
        </p:nvSpPr>
        <p:spPr>
          <a:xfrm>
            <a:off x="2328456" y="1710234"/>
            <a:ext cx="1492009" cy="1895744"/>
          </a:xfrm>
          <a:prstGeom prst="roundRect">
            <a:avLst>
              <a:gd name="adj" fmla="val 5198"/>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lumMod val="50000"/>
                </a:schemeClr>
              </a:solidFill>
              <a:latin typeface="Helvetica Neue" charset="0"/>
              <a:ea typeface="Helvetica Neue" charset="0"/>
              <a:cs typeface="Helvetica Neue" charset="0"/>
            </a:endParaRPr>
          </a:p>
        </p:txBody>
      </p:sp>
      <p:sp>
        <p:nvSpPr>
          <p:cNvPr id="5" name="Rounded Rectangle 4"/>
          <p:cNvSpPr/>
          <p:nvPr/>
        </p:nvSpPr>
        <p:spPr>
          <a:xfrm>
            <a:off x="3952796" y="1708987"/>
            <a:ext cx="1485855" cy="1895744"/>
          </a:xfrm>
          <a:prstGeom prst="roundRect">
            <a:avLst>
              <a:gd name="adj" fmla="val 7078"/>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lumMod val="50000"/>
                </a:schemeClr>
              </a:solidFill>
              <a:latin typeface="Helvetica Neue" charset="0"/>
              <a:ea typeface="Helvetica Neue" charset="0"/>
              <a:cs typeface="Helvetica Neue" charset="0"/>
            </a:endParaRPr>
          </a:p>
        </p:txBody>
      </p:sp>
      <p:sp>
        <p:nvSpPr>
          <p:cNvPr id="6" name="Rounded Rectangle 5"/>
          <p:cNvSpPr/>
          <p:nvPr/>
        </p:nvSpPr>
        <p:spPr>
          <a:xfrm>
            <a:off x="5588518" y="1704399"/>
            <a:ext cx="1589525" cy="1895744"/>
          </a:xfrm>
          <a:prstGeom prst="roundRect">
            <a:avLst>
              <a:gd name="adj" fmla="val 6778"/>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lumMod val="50000"/>
                </a:schemeClr>
              </a:solidFill>
              <a:latin typeface="Helvetica Neue" charset="0"/>
              <a:ea typeface="Helvetica Neue" charset="0"/>
              <a:cs typeface="Helvetica Neue" charset="0"/>
            </a:endParaRPr>
          </a:p>
        </p:txBody>
      </p:sp>
      <p:sp>
        <p:nvSpPr>
          <p:cNvPr id="7" name="Rounded Rectangle 6"/>
          <p:cNvSpPr/>
          <p:nvPr/>
        </p:nvSpPr>
        <p:spPr>
          <a:xfrm>
            <a:off x="7397682" y="1704399"/>
            <a:ext cx="1563975" cy="1895744"/>
          </a:xfrm>
          <a:prstGeom prst="roundRect">
            <a:avLst>
              <a:gd name="adj" fmla="val 6778"/>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lumMod val="50000"/>
                </a:schemeClr>
              </a:solidFill>
              <a:latin typeface="Helvetica Neue" charset="0"/>
              <a:ea typeface="Helvetica Neue" charset="0"/>
              <a:cs typeface="Helvetica Neue" charset="0"/>
            </a:endParaRPr>
          </a:p>
        </p:txBody>
      </p:sp>
      <p:sp>
        <p:nvSpPr>
          <p:cNvPr id="9" name="Rounded Rectangle 8"/>
          <p:cNvSpPr/>
          <p:nvPr/>
        </p:nvSpPr>
        <p:spPr>
          <a:xfrm>
            <a:off x="3174829" y="575895"/>
            <a:ext cx="1454803" cy="557456"/>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lumMod val="50000"/>
                  </a:schemeClr>
                </a:solidFill>
                <a:latin typeface="Helvetica Neue Condensed Black" charset="0"/>
                <a:ea typeface="Helvetica Neue Condensed Black" charset="0"/>
                <a:cs typeface="Helvetica Neue Condensed Black" charset="0"/>
              </a:rPr>
              <a:t>Documents</a:t>
            </a:r>
            <a:endParaRPr lang="en-US" b="1" dirty="0">
              <a:solidFill>
                <a:schemeClr val="tx1">
                  <a:lumMod val="50000"/>
                </a:schemeClr>
              </a:solidFill>
              <a:latin typeface="Helvetica Neue Condensed Black" charset="0"/>
              <a:ea typeface="Helvetica Neue Condensed Black" charset="0"/>
              <a:cs typeface="Helvetica Neue Condensed Black" charset="0"/>
            </a:endParaRPr>
          </a:p>
        </p:txBody>
      </p:sp>
      <p:sp>
        <p:nvSpPr>
          <p:cNvPr id="10" name="Rounded Rectangle 9"/>
          <p:cNvSpPr/>
          <p:nvPr/>
        </p:nvSpPr>
        <p:spPr>
          <a:xfrm>
            <a:off x="2328456" y="1697613"/>
            <a:ext cx="1492009"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Words</a:t>
            </a:r>
          </a:p>
        </p:txBody>
      </p:sp>
      <p:sp>
        <p:nvSpPr>
          <p:cNvPr id="11" name="Rounded Rectangle 10"/>
          <p:cNvSpPr/>
          <p:nvPr/>
        </p:nvSpPr>
        <p:spPr>
          <a:xfrm>
            <a:off x="3952795" y="1697613"/>
            <a:ext cx="1483758"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solidFill>
                  <a:schemeClr val="tx1">
                    <a:lumMod val="50000"/>
                  </a:schemeClr>
                </a:solidFill>
                <a:latin typeface="Helvetica Neue" charset="0"/>
                <a:ea typeface="Helvetica Neue" charset="0"/>
                <a:cs typeface="Helvetica Neue" charset="0"/>
              </a:rPr>
              <a:t>Meta-Data</a:t>
            </a:r>
          </a:p>
        </p:txBody>
      </p:sp>
      <p:sp>
        <p:nvSpPr>
          <p:cNvPr id="12" name="Rounded Rectangle 11"/>
          <p:cNvSpPr/>
          <p:nvPr/>
        </p:nvSpPr>
        <p:spPr>
          <a:xfrm>
            <a:off x="7397682" y="1697613"/>
            <a:ext cx="1563976" cy="473378"/>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lumMod val="50000"/>
                  </a:schemeClr>
                </a:solidFill>
                <a:latin typeface="Helvetica Neue" charset="0"/>
                <a:ea typeface="Helvetica Neue" charset="0"/>
                <a:cs typeface="Helvetica Neue" charset="0"/>
              </a:rPr>
              <a:t>Web-Tables</a:t>
            </a:r>
          </a:p>
        </p:txBody>
      </p:sp>
      <p:sp>
        <p:nvSpPr>
          <p:cNvPr id="13" name="TextBox 12"/>
          <p:cNvSpPr txBox="1"/>
          <p:nvPr/>
        </p:nvSpPr>
        <p:spPr>
          <a:xfrm>
            <a:off x="3981013" y="2246545"/>
            <a:ext cx="1234633" cy="671722"/>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Citation Graph </a:t>
            </a:r>
          </a:p>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Navigation</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[El-</a:t>
            </a:r>
            <a:r>
              <a:rPr lang="en-US" sz="1050" dirty="0" err="1">
                <a:solidFill>
                  <a:schemeClr val="tx1">
                    <a:lumMod val="50000"/>
                  </a:schemeClr>
                </a:solidFill>
                <a:latin typeface="Georgia Regular" charset="0"/>
                <a:ea typeface="Georgia Regular" charset="0"/>
                <a:cs typeface="Georgia Regular" charset="0"/>
              </a:rPr>
              <a:t>Arini</a:t>
            </a:r>
            <a:r>
              <a:rPr lang="en-US" sz="1050" dirty="0">
                <a:solidFill>
                  <a:schemeClr val="tx1">
                    <a:lumMod val="50000"/>
                  </a:schemeClr>
                </a:solidFill>
                <a:latin typeface="Georgia Regular" charset="0"/>
                <a:ea typeface="Georgia Regular" charset="0"/>
                <a:cs typeface="Georgia Regular" charset="0"/>
              </a:rPr>
              <a:t>  et al.’11</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 </a:t>
            </a:r>
            <a:r>
              <a:rPr lang="en-US" sz="1050" dirty="0" err="1">
                <a:solidFill>
                  <a:schemeClr val="tx1">
                    <a:lumMod val="50000"/>
                  </a:schemeClr>
                </a:solidFill>
                <a:latin typeface="Georgia Regular" charset="0"/>
                <a:ea typeface="Georgia Regular" charset="0"/>
                <a:cs typeface="Georgia Regular" charset="0"/>
              </a:rPr>
              <a:t>Jia</a:t>
            </a:r>
            <a:r>
              <a:rPr lang="en-US" sz="1050" dirty="0">
                <a:solidFill>
                  <a:schemeClr val="tx1">
                    <a:lumMod val="50000"/>
                  </a:schemeClr>
                </a:solidFill>
                <a:latin typeface="Georgia Regular" charset="0"/>
                <a:ea typeface="Georgia Regular" charset="0"/>
                <a:cs typeface="Georgia Regular" charset="0"/>
              </a:rPr>
              <a:t> and </a:t>
            </a:r>
            <a:r>
              <a:rPr lang="en-US" sz="1050" dirty="0" err="1">
                <a:solidFill>
                  <a:schemeClr val="tx1">
                    <a:lumMod val="50000"/>
                  </a:schemeClr>
                </a:solidFill>
                <a:latin typeface="Georgia Regular" charset="0"/>
                <a:ea typeface="Georgia Regular" charset="0"/>
                <a:cs typeface="Georgia Regular" charset="0"/>
              </a:rPr>
              <a:t>Saule</a:t>
            </a:r>
            <a:r>
              <a:rPr lang="pt-BR" sz="1050" dirty="0">
                <a:solidFill>
                  <a:schemeClr val="tx1">
                    <a:lumMod val="50000"/>
                  </a:schemeClr>
                </a:solidFill>
                <a:latin typeface="Georgia Regular" charset="0"/>
                <a:ea typeface="Georgia Regular" charset="0"/>
                <a:cs typeface="Georgia Regular" charset="0"/>
              </a:rPr>
              <a:t>’17</a:t>
            </a:r>
            <a:r>
              <a:rPr lang="en-US" sz="1050" dirty="0">
                <a:solidFill>
                  <a:schemeClr val="tx1">
                    <a:lumMod val="50000"/>
                  </a:schemeClr>
                </a:solidFill>
                <a:latin typeface="Georgia Regular" charset="0"/>
                <a:ea typeface="Georgia Regular" charset="0"/>
                <a:cs typeface="Georgia Regular" charset="0"/>
              </a:rPr>
              <a:t>]</a:t>
            </a:r>
          </a:p>
        </p:txBody>
      </p:sp>
      <p:sp>
        <p:nvSpPr>
          <p:cNvPr id="14" name="TextBox 13"/>
          <p:cNvSpPr txBox="1"/>
          <p:nvPr/>
        </p:nvSpPr>
        <p:spPr>
          <a:xfrm>
            <a:off x="2494270" y="2898071"/>
            <a:ext cx="1361120" cy="363946"/>
          </a:xfrm>
          <a:prstGeom prst="rect">
            <a:avLst/>
          </a:prstGeom>
          <a:noFill/>
          <a:ln>
            <a:noFill/>
          </a:ln>
          <a:effectLst/>
        </p:spPr>
        <p:txBody>
          <a:bodyPr wrap="square" rtlCol="0">
            <a:spAutoFit/>
          </a:bodyPr>
          <a:lstStyle/>
          <a:p>
            <a:pPr algn="r" defTabSz="322660">
              <a:lnSpc>
                <a:spcPts val="870"/>
              </a:lnSpc>
              <a:spcAft>
                <a:spcPts val="300"/>
              </a:spcAft>
              <a:buSzPct val="100000"/>
            </a:pPr>
            <a:r>
              <a:rPr lang="en-US" sz="1000" dirty="0">
                <a:solidFill>
                  <a:schemeClr val="tx1">
                    <a:lumMod val="50000"/>
                  </a:schemeClr>
                </a:solidFill>
                <a:latin typeface="Georgia Regular" charset="0"/>
                <a:ea typeface="Georgia Regular" charset="0"/>
                <a:cs typeface="Georgia Regular" charset="0"/>
              </a:rPr>
              <a:t>Topic </a:t>
            </a:r>
            <a:r>
              <a:rPr lang="en-US" sz="900" dirty="0">
                <a:solidFill>
                  <a:schemeClr val="tx1">
                    <a:lumMod val="50000"/>
                  </a:schemeClr>
                </a:solidFill>
                <a:latin typeface="Georgia Regular" charset="0"/>
                <a:ea typeface="Georgia Regular" charset="0"/>
                <a:cs typeface="Georgia Regular" charset="0"/>
              </a:rPr>
              <a:t>Models</a:t>
            </a:r>
            <a:endParaRPr lang="en-US" sz="1000" dirty="0">
              <a:solidFill>
                <a:schemeClr val="tx1">
                  <a:lumMod val="50000"/>
                </a:schemeClr>
              </a:solidFill>
              <a:latin typeface="Georgia Regular" charset="0"/>
              <a:ea typeface="Georgia Regular" charset="0"/>
              <a:cs typeface="Georgia Regular" charset="0"/>
            </a:endParaRPr>
          </a:p>
          <a:p>
            <a:pPr algn="r" defTabSz="322660">
              <a:lnSpc>
                <a:spcPts val="870"/>
              </a:lnSpc>
              <a:spcAft>
                <a:spcPts val="300"/>
              </a:spcAft>
              <a:buSzPct val="100000"/>
            </a:pPr>
            <a:r>
              <a:rPr lang="en-US" sz="800" dirty="0">
                <a:solidFill>
                  <a:schemeClr val="tx1">
                    <a:lumMod val="50000"/>
                  </a:schemeClr>
                </a:solidFill>
                <a:latin typeface="Georgia Regular" charset="0"/>
                <a:ea typeface="Georgia Regular" charset="0"/>
                <a:cs typeface="Georgia Regular" charset="0"/>
              </a:rPr>
              <a:t> [Zhu and Wu. ’14]</a:t>
            </a:r>
          </a:p>
        </p:txBody>
      </p:sp>
      <p:sp>
        <p:nvSpPr>
          <p:cNvPr id="15" name="TextBox 14"/>
          <p:cNvSpPr txBox="1"/>
          <p:nvPr/>
        </p:nvSpPr>
        <p:spPr>
          <a:xfrm>
            <a:off x="2320578" y="2224446"/>
            <a:ext cx="1660433" cy="570092"/>
          </a:xfrm>
          <a:prstGeom prst="rect">
            <a:avLst/>
          </a:prstGeom>
          <a:noFill/>
          <a:ln>
            <a:noFill/>
          </a:ln>
          <a:effectLst/>
        </p:spPr>
        <p:txBody>
          <a:bodyPr wrap="square" rtlCol="0">
            <a:spAutoFit/>
          </a:bodyPr>
          <a:lstStyle>
            <a:defPPr>
              <a:defRPr lang="en-US"/>
            </a:defPPr>
            <a:lvl1pPr defTabSz="430213">
              <a:lnSpc>
                <a:spcPts val="1160"/>
              </a:lnSpc>
              <a:spcAft>
                <a:spcPts val="400"/>
              </a:spcAft>
              <a:buSzPct val="100000"/>
              <a:defRPr b="1">
                <a:solidFill>
                  <a:schemeClr val="bg1"/>
                </a:solidFill>
              </a:defRPr>
            </a:lvl1pPr>
          </a:lstStyle>
          <a:p>
            <a:pPr>
              <a:lnSpc>
                <a:spcPct val="60000"/>
              </a:lnSpc>
            </a:pPr>
            <a:r>
              <a:rPr lang="en-US" sz="1050" b="0" dirty="0">
                <a:solidFill>
                  <a:schemeClr val="tx1">
                    <a:lumMod val="50000"/>
                  </a:schemeClr>
                </a:solidFill>
                <a:latin typeface="Georgia Regular" charset="0"/>
                <a:ea typeface="Georgia Regular" charset="0"/>
                <a:cs typeface="Georgia Regular" charset="0"/>
              </a:rPr>
              <a:t>Text Classifier</a:t>
            </a:r>
          </a:p>
          <a:p>
            <a:pPr>
              <a:lnSpc>
                <a:spcPct val="60000"/>
              </a:lnSpc>
            </a:pPr>
            <a:r>
              <a:rPr lang="en-US" sz="800" b="0" dirty="0">
                <a:solidFill>
                  <a:schemeClr val="tx1">
                    <a:lumMod val="50000"/>
                  </a:schemeClr>
                </a:solidFill>
                <a:latin typeface="Georgia Regular" charset="0"/>
                <a:ea typeface="Georgia Regular" charset="0"/>
                <a:cs typeface="Georgia Regular" charset="0"/>
              </a:rPr>
              <a:t>[Liu et al. </a:t>
            </a:r>
            <a:r>
              <a:rPr lang="uk-UA" sz="800" b="0" dirty="0">
                <a:solidFill>
                  <a:schemeClr val="tx1">
                    <a:lumMod val="50000"/>
                  </a:schemeClr>
                </a:solidFill>
                <a:latin typeface="Georgia Regular" charset="0"/>
                <a:ea typeface="Georgia Regular" charset="0"/>
                <a:cs typeface="Georgia Regular" charset="0"/>
              </a:rPr>
              <a:t>’</a:t>
            </a:r>
            <a:r>
              <a:rPr lang="en-US" sz="800" b="0" dirty="0">
                <a:solidFill>
                  <a:schemeClr val="tx1">
                    <a:lumMod val="50000"/>
                  </a:schemeClr>
                </a:solidFill>
                <a:latin typeface="Georgia Regular" charset="0"/>
                <a:ea typeface="Georgia Regular" charset="0"/>
                <a:cs typeface="Georgia Regular" charset="0"/>
              </a:rPr>
              <a:t>03</a:t>
            </a:r>
          </a:p>
          <a:p>
            <a:pPr>
              <a:lnSpc>
                <a:spcPct val="60000"/>
              </a:lnSpc>
            </a:pPr>
            <a:r>
              <a:rPr lang="en-US" sz="800" b="0" dirty="0">
                <a:solidFill>
                  <a:schemeClr val="tx1">
                    <a:lumMod val="50000"/>
                  </a:schemeClr>
                </a:solidFill>
                <a:latin typeface="Georgia Regular" charset="0"/>
                <a:ea typeface="Georgia Regular" charset="0"/>
                <a:cs typeface="Georgia Regular" charset="0"/>
              </a:rPr>
              <a:t>Zhang and Lee’09,</a:t>
            </a:r>
          </a:p>
          <a:p>
            <a:pPr>
              <a:lnSpc>
                <a:spcPct val="60000"/>
              </a:lnSpc>
            </a:pPr>
            <a:r>
              <a:rPr lang="en-US" sz="800" b="0" dirty="0">
                <a:solidFill>
                  <a:schemeClr val="tx1">
                    <a:lumMod val="50000"/>
                  </a:schemeClr>
                </a:solidFill>
                <a:latin typeface="Georgia Regular" charset="0"/>
                <a:ea typeface="Georgia Regular" charset="0"/>
                <a:cs typeface="Georgia Regular" charset="0"/>
              </a:rPr>
              <a:t>Zhu et al.’13]</a:t>
            </a:r>
          </a:p>
        </p:txBody>
      </p:sp>
      <p:sp>
        <p:nvSpPr>
          <p:cNvPr id="16" name="Rounded Rectangle 15"/>
          <p:cNvSpPr/>
          <p:nvPr/>
        </p:nvSpPr>
        <p:spPr>
          <a:xfrm>
            <a:off x="5590188" y="1697613"/>
            <a:ext cx="1587786"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lumMod val="50000"/>
                  </a:schemeClr>
                </a:solidFill>
                <a:latin typeface="Helvetica Neue" charset="0"/>
                <a:ea typeface="Helvetica Neue" charset="0"/>
                <a:cs typeface="Helvetica Neue" charset="0"/>
              </a:rPr>
              <a:t>Words</a:t>
            </a:r>
          </a:p>
        </p:txBody>
      </p:sp>
      <p:sp>
        <p:nvSpPr>
          <p:cNvPr id="18" name="TextBox 17"/>
          <p:cNvSpPr txBox="1"/>
          <p:nvPr/>
        </p:nvSpPr>
        <p:spPr>
          <a:xfrm>
            <a:off x="5962806" y="2824906"/>
            <a:ext cx="1168911" cy="363946"/>
          </a:xfrm>
          <a:prstGeom prst="rect">
            <a:avLst/>
          </a:prstGeom>
          <a:noFill/>
          <a:ln>
            <a:noFill/>
          </a:ln>
          <a:effectLst/>
        </p:spPr>
        <p:txBody>
          <a:bodyPr wrap="none" rtlCol="0">
            <a:spAutoFit/>
          </a:bodyPr>
          <a:lstStyle/>
          <a:p>
            <a:pPr algn="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Annotations</a:t>
            </a:r>
          </a:p>
          <a:p>
            <a:pPr algn="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[Hanafi </a:t>
            </a:r>
            <a:r>
              <a:rPr lang="pt-BR" sz="1050" dirty="0">
                <a:solidFill>
                  <a:schemeClr val="tx1">
                    <a:lumMod val="50000"/>
                  </a:schemeClr>
                </a:solidFill>
                <a:latin typeface="Georgia Regular" charset="0"/>
                <a:ea typeface="Georgia Regular" charset="0"/>
                <a:cs typeface="Georgia Regular" charset="0"/>
              </a:rPr>
              <a:t>et al.’17]</a:t>
            </a:r>
            <a:endParaRPr lang="en-US" sz="1050" dirty="0">
              <a:solidFill>
                <a:schemeClr val="tx1">
                  <a:lumMod val="50000"/>
                </a:schemeClr>
              </a:solidFill>
              <a:latin typeface="Georgia Regular" charset="0"/>
              <a:ea typeface="Georgia Regular" charset="0"/>
              <a:cs typeface="Georgia Regular" charset="0"/>
            </a:endParaRPr>
          </a:p>
        </p:txBody>
      </p:sp>
      <p:sp>
        <p:nvSpPr>
          <p:cNvPr id="19" name="TextBox 18"/>
          <p:cNvSpPr txBox="1"/>
          <p:nvPr/>
        </p:nvSpPr>
        <p:spPr>
          <a:xfrm>
            <a:off x="5590189" y="2255069"/>
            <a:ext cx="1571264"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Regular Expressions</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a:t>
            </a:r>
            <a:r>
              <a:rPr lang="en-US" sz="1050" dirty="0" err="1">
                <a:solidFill>
                  <a:schemeClr val="tx1">
                    <a:lumMod val="50000"/>
                  </a:schemeClr>
                </a:solidFill>
                <a:latin typeface="Georgia Regular" charset="0"/>
                <a:ea typeface="Georgia Regular" charset="0"/>
                <a:cs typeface="Georgia Regular" charset="0"/>
              </a:rPr>
              <a:t>Agichtein</a:t>
            </a:r>
            <a:r>
              <a:rPr lang="en-US" sz="1050" dirty="0">
                <a:solidFill>
                  <a:schemeClr val="tx1">
                    <a:lumMod val="50000"/>
                  </a:schemeClr>
                </a:solidFill>
                <a:latin typeface="Georgia Regular" charset="0"/>
                <a:ea typeface="Georgia Regular" charset="0"/>
                <a:cs typeface="Georgia Regular" charset="0"/>
              </a:rPr>
              <a:t> et al.’00]</a:t>
            </a:r>
          </a:p>
        </p:txBody>
      </p:sp>
      <p:sp>
        <p:nvSpPr>
          <p:cNvPr id="20" name="TextBox 19"/>
          <p:cNvSpPr txBox="1"/>
          <p:nvPr/>
        </p:nvSpPr>
        <p:spPr>
          <a:xfrm>
            <a:off x="7465677" y="2289554"/>
            <a:ext cx="1285929"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Entity Mentions</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[Wang et al.’15]</a:t>
            </a:r>
          </a:p>
        </p:txBody>
      </p:sp>
      <p:sp>
        <p:nvSpPr>
          <p:cNvPr id="21" name="TextBox 20"/>
          <p:cNvSpPr txBox="1"/>
          <p:nvPr/>
        </p:nvSpPr>
        <p:spPr>
          <a:xfrm>
            <a:off x="7558708" y="3194530"/>
            <a:ext cx="1402949" cy="387286"/>
          </a:xfrm>
          <a:prstGeom prst="rect">
            <a:avLst/>
          </a:prstGeom>
          <a:noFill/>
          <a:ln>
            <a:noFill/>
          </a:ln>
          <a:effectLst/>
        </p:spPr>
        <p:txBody>
          <a:bodyPr wrap="none" rtlCol="0">
            <a:spAutoFit/>
          </a:bodyPr>
          <a:lstStyle/>
          <a:p>
            <a:pPr algn="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Schema Matching</a:t>
            </a:r>
          </a:p>
          <a:p>
            <a:pPr algn="r" defTabSz="322660">
              <a:lnSpc>
                <a:spcPts val="1095"/>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a:t>
            </a:r>
            <a:r>
              <a:rPr lang="en-US" sz="1050" dirty="0" err="1">
                <a:solidFill>
                  <a:schemeClr val="tx1">
                    <a:lumMod val="50000"/>
                  </a:schemeClr>
                </a:solidFill>
                <a:latin typeface="Georgia Regular" charset="0"/>
                <a:ea typeface="Georgia Regular" charset="0"/>
                <a:cs typeface="Georgia Regular" charset="0"/>
              </a:rPr>
              <a:t>Yakout</a:t>
            </a:r>
            <a:r>
              <a:rPr lang="en-US" sz="1050" dirty="0">
                <a:solidFill>
                  <a:schemeClr val="tx1">
                    <a:lumMod val="50000"/>
                  </a:schemeClr>
                </a:solidFill>
                <a:latin typeface="Georgia Regular" charset="0"/>
                <a:ea typeface="Georgia Regular" charset="0"/>
                <a:cs typeface="Georgia Regular" charset="0"/>
              </a:rPr>
              <a:t> et </a:t>
            </a:r>
            <a:r>
              <a:rPr lang="is-IS" sz="1050" dirty="0">
                <a:solidFill>
                  <a:schemeClr val="tx1">
                    <a:lumMod val="50000"/>
                  </a:schemeClr>
                </a:solidFill>
                <a:latin typeface="Georgia Regular" charset="0"/>
                <a:ea typeface="Georgia Regular" charset="0"/>
                <a:cs typeface="Georgia Regular" charset="0"/>
              </a:rPr>
              <a:t>al.’18]</a:t>
            </a:r>
            <a:endParaRPr lang="en-US" sz="1050" dirty="0">
              <a:solidFill>
                <a:schemeClr val="tx1">
                  <a:lumMod val="50000"/>
                </a:schemeClr>
              </a:solidFill>
              <a:latin typeface="Georgia Regular" charset="0"/>
              <a:ea typeface="Georgia Regular" charset="0"/>
              <a:cs typeface="Georgia Regular" charset="0"/>
            </a:endParaRPr>
          </a:p>
        </p:txBody>
      </p:sp>
      <p:cxnSp>
        <p:nvCxnSpPr>
          <p:cNvPr id="22" name="Elbow Connector 21"/>
          <p:cNvCxnSpPr>
            <a:stCxn id="9" idx="2"/>
            <a:endCxn id="11" idx="0"/>
          </p:cNvCxnSpPr>
          <p:nvPr/>
        </p:nvCxnSpPr>
        <p:spPr>
          <a:xfrm rot="16200000" flipH="1">
            <a:off x="4016320" y="1019260"/>
            <a:ext cx="564263" cy="792443"/>
          </a:xfrm>
          <a:prstGeom prst="bentConnector3">
            <a:avLst>
              <a:gd name="adj1" fmla="val 50000"/>
            </a:avLst>
          </a:prstGeom>
          <a:ln w="28575"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28" idx="2"/>
            <a:endCxn id="16" idx="0"/>
          </p:cNvCxnSpPr>
          <p:nvPr/>
        </p:nvCxnSpPr>
        <p:spPr>
          <a:xfrm rot="5400000">
            <a:off x="6621640" y="1012896"/>
            <a:ext cx="447159" cy="922276"/>
          </a:xfrm>
          <a:prstGeom prst="bentConnector3">
            <a:avLst>
              <a:gd name="adj1" fmla="val 50000"/>
            </a:avLst>
          </a:prstGeom>
          <a:ln w="28575"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4" name="Elbow Connector 23"/>
          <p:cNvCxnSpPr>
            <a:stCxn id="28" idx="2"/>
            <a:endCxn id="12" idx="0"/>
          </p:cNvCxnSpPr>
          <p:nvPr/>
        </p:nvCxnSpPr>
        <p:spPr>
          <a:xfrm rot="16200000" flipH="1">
            <a:off x="7519434" y="1037377"/>
            <a:ext cx="447159" cy="873314"/>
          </a:xfrm>
          <a:prstGeom prst="bentConnector3">
            <a:avLst>
              <a:gd name="adj1" fmla="val 50000"/>
            </a:avLst>
          </a:prstGeom>
          <a:ln w="28575"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8" name="Rounded Rectangle 27"/>
          <p:cNvSpPr/>
          <p:nvPr/>
        </p:nvSpPr>
        <p:spPr>
          <a:xfrm>
            <a:off x="6233695" y="483577"/>
            <a:ext cx="2145323" cy="766877"/>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lumMod val="50000"/>
                  </a:schemeClr>
                </a:solidFill>
                <a:latin typeface="Helvetica Neue Condensed Black" charset="0"/>
                <a:ea typeface="Helvetica Neue Condensed Black" charset="0"/>
                <a:cs typeface="Helvetica Neue Condensed Black" charset="0"/>
              </a:rPr>
              <a:t>Semi-Structured</a:t>
            </a:r>
            <a:endParaRPr lang="en-US" sz="2100" b="1" dirty="0">
              <a:solidFill>
                <a:schemeClr val="tx1">
                  <a:lumMod val="50000"/>
                </a:schemeClr>
              </a:solidFill>
              <a:latin typeface="Helvetica Neue Condensed Black" charset="0"/>
              <a:ea typeface="Helvetica Neue Condensed Black" charset="0"/>
              <a:cs typeface="Helvetica Neue Condensed Black" charset="0"/>
            </a:endParaRPr>
          </a:p>
          <a:p>
            <a:pPr algn="ctr"/>
            <a:r>
              <a:rPr lang="en-US" sz="2100" b="1" dirty="0">
                <a:solidFill>
                  <a:schemeClr val="tx1">
                    <a:lumMod val="50000"/>
                  </a:schemeClr>
                </a:solidFill>
                <a:latin typeface="Helvetica Neue Condensed Black" charset="0"/>
                <a:ea typeface="Helvetica Neue Condensed Black" charset="0"/>
                <a:cs typeface="Helvetica Neue Condensed Black" charset="0"/>
              </a:rPr>
              <a:t>information</a:t>
            </a:r>
          </a:p>
        </p:txBody>
      </p:sp>
      <p:sp>
        <p:nvSpPr>
          <p:cNvPr id="29" name="TextBox 28"/>
          <p:cNvSpPr txBox="1"/>
          <p:nvPr/>
        </p:nvSpPr>
        <p:spPr>
          <a:xfrm>
            <a:off x="161194" y="798602"/>
            <a:ext cx="2064989" cy="369332"/>
          </a:xfrm>
          <a:prstGeom prst="rect">
            <a:avLst/>
          </a:prstGeom>
          <a:noFill/>
          <a:ln>
            <a:noFill/>
          </a:ln>
          <a:effectLst/>
        </p:spPr>
        <p:txBody>
          <a:bodyPr wrap="none" rtlCol="0">
            <a:spAutoFit/>
          </a:bodyPr>
          <a:lstStyle/>
          <a:p>
            <a:pPr defTabSz="322660">
              <a:spcAft>
                <a:spcPts val="300"/>
              </a:spcAft>
              <a:buSzPct val="100000"/>
            </a:pPr>
            <a:r>
              <a:rPr lang="en-US" b="1" dirty="0">
                <a:solidFill>
                  <a:schemeClr val="tx1">
                    <a:lumMod val="50000"/>
                  </a:schemeClr>
                </a:solidFill>
                <a:latin typeface="Helvetica Neue" charset="0"/>
                <a:ea typeface="Helvetica Neue" charset="0"/>
                <a:cs typeface="Helvetica Neue" charset="0"/>
              </a:rPr>
              <a:t>SEARCHING </a:t>
            </a:r>
            <a:r>
              <a:rPr lang="en-US" dirty="0">
                <a:solidFill>
                  <a:schemeClr val="tx1">
                    <a:lumMod val="50000"/>
                  </a:schemeClr>
                </a:solidFill>
                <a:latin typeface="Helvetica Neue Thin" charset="0"/>
                <a:ea typeface="Helvetica Neue Thin" charset="0"/>
                <a:cs typeface="Helvetica Neue Thin" charset="0"/>
              </a:rPr>
              <a:t>FOR</a:t>
            </a:r>
          </a:p>
        </p:txBody>
      </p:sp>
      <p:sp>
        <p:nvSpPr>
          <p:cNvPr id="30" name="TextBox 29"/>
          <p:cNvSpPr txBox="1"/>
          <p:nvPr/>
        </p:nvSpPr>
        <p:spPr>
          <a:xfrm>
            <a:off x="201879" y="1761177"/>
            <a:ext cx="1899174" cy="369332"/>
          </a:xfrm>
          <a:prstGeom prst="rect">
            <a:avLst/>
          </a:prstGeom>
          <a:noFill/>
          <a:ln>
            <a:noFill/>
          </a:ln>
          <a:effectLst/>
        </p:spPr>
        <p:txBody>
          <a:bodyPr wrap="none" rtlCol="0">
            <a:spAutoFit/>
          </a:bodyPr>
          <a:lstStyle/>
          <a:p>
            <a:pPr defTabSz="322660">
              <a:spcAft>
                <a:spcPts val="300"/>
              </a:spcAft>
              <a:buSzPct val="100000"/>
            </a:pPr>
            <a:r>
              <a:rPr lang="en-US" dirty="0">
                <a:solidFill>
                  <a:schemeClr val="tx1">
                    <a:lumMod val="50000"/>
                  </a:schemeClr>
                </a:solidFill>
                <a:latin typeface="Helvetica Neue Thin" charset="0"/>
                <a:ea typeface="Helvetica Neue Thin" charset="0"/>
                <a:cs typeface="Helvetica Neue Thin" charset="0"/>
              </a:rPr>
              <a:t>BY </a:t>
            </a:r>
            <a:r>
              <a:rPr lang="en-US" b="1" dirty="0">
                <a:solidFill>
                  <a:schemeClr val="tx1">
                    <a:lumMod val="50000"/>
                  </a:schemeClr>
                </a:solidFill>
                <a:latin typeface="Helvetica Neue" charset="0"/>
                <a:ea typeface="Helvetica Neue" charset="0"/>
                <a:cs typeface="Helvetica Neue" charset="0"/>
              </a:rPr>
              <a:t>LOOKING</a:t>
            </a:r>
            <a:r>
              <a:rPr lang="en-US" dirty="0">
                <a:solidFill>
                  <a:schemeClr val="tx1">
                    <a:lumMod val="50000"/>
                  </a:schemeClr>
                </a:solidFill>
                <a:latin typeface="Helvetica Neue Thin" charset="0"/>
                <a:ea typeface="Helvetica Neue Thin" charset="0"/>
                <a:cs typeface="Helvetica Neue Thin" charset="0"/>
              </a:rPr>
              <a:t> </a:t>
            </a:r>
            <a:r>
              <a:rPr lang="en-US" b="1" dirty="0">
                <a:solidFill>
                  <a:schemeClr val="tx1">
                    <a:lumMod val="50000"/>
                  </a:schemeClr>
                </a:solidFill>
                <a:latin typeface="Helvetica Neue Thin" charset="0"/>
                <a:ea typeface="Helvetica Neue Thin" charset="0"/>
                <a:cs typeface="Helvetica Neue Thin" charset="0"/>
              </a:rPr>
              <a:t>AT</a:t>
            </a:r>
          </a:p>
        </p:txBody>
      </p:sp>
      <p:cxnSp>
        <p:nvCxnSpPr>
          <p:cNvPr id="258" name="Elbow Connector 257"/>
          <p:cNvCxnSpPr>
            <a:stCxn id="9" idx="2"/>
            <a:endCxn id="10" idx="0"/>
          </p:cNvCxnSpPr>
          <p:nvPr/>
        </p:nvCxnSpPr>
        <p:spPr>
          <a:xfrm rot="5400000">
            <a:off x="3206215" y="1001598"/>
            <a:ext cx="564263" cy="827770"/>
          </a:xfrm>
          <a:prstGeom prst="bentConnector3">
            <a:avLst>
              <a:gd name="adj1" fmla="val 50000"/>
            </a:avLst>
          </a:prstGeom>
          <a:ln w="28575"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61" name="TextBox 260"/>
          <p:cNvSpPr txBox="1"/>
          <p:nvPr/>
        </p:nvSpPr>
        <p:spPr>
          <a:xfrm>
            <a:off x="445525" y="2478658"/>
            <a:ext cx="1329210" cy="369332"/>
          </a:xfrm>
          <a:prstGeom prst="rect">
            <a:avLst/>
          </a:prstGeom>
          <a:noFill/>
          <a:ln>
            <a:noFill/>
          </a:ln>
          <a:effectLst/>
        </p:spPr>
        <p:txBody>
          <a:bodyPr wrap="none" rtlCol="0">
            <a:spAutoFit/>
          </a:bodyPr>
          <a:lstStyle/>
          <a:p>
            <a:pPr defTabSz="322660">
              <a:spcAft>
                <a:spcPts val="300"/>
              </a:spcAft>
              <a:buSzPct val="100000"/>
            </a:pPr>
            <a:r>
              <a:rPr lang="en-US" b="1" dirty="0">
                <a:solidFill>
                  <a:schemeClr val="tx1">
                    <a:lumMod val="50000"/>
                  </a:schemeClr>
                </a:solidFill>
                <a:latin typeface="Helvetica Neue" charset="0"/>
                <a:ea typeface="Helvetica Neue" charset="0"/>
                <a:cs typeface="Helvetica Neue" charset="0"/>
              </a:rPr>
              <a:t>APPLYING</a:t>
            </a:r>
            <a:endParaRPr lang="en-US" dirty="0">
              <a:solidFill>
                <a:schemeClr val="tx1">
                  <a:lumMod val="50000"/>
                </a:schemeClr>
              </a:solidFill>
              <a:latin typeface="Helvetica Neue Thin" charset="0"/>
              <a:ea typeface="Helvetica Neue Thin" charset="0"/>
              <a:cs typeface="Helvetica Neue Thin" charset="0"/>
            </a:endParaRPr>
          </a:p>
        </p:txBody>
      </p:sp>
      <p:sp>
        <p:nvSpPr>
          <p:cNvPr id="27" name="TextBox 26"/>
          <p:cNvSpPr txBox="1"/>
          <p:nvPr/>
        </p:nvSpPr>
        <p:spPr>
          <a:xfrm>
            <a:off x="3959805" y="3253993"/>
            <a:ext cx="1468345" cy="363946"/>
          </a:xfrm>
          <a:prstGeom prst="rect">
            <a:avLst/>
          </a:prstGeom>
          <a:noFill/>
          <a:ln>
            <a:noFill/>
          </a:ln>
          <a:effectLst/>
        </p:spPr>
        <p:txBody>
          <a:bodyPr wrap="square" rtlCol="0">
            <a:spAutoFit/>
          </a:bodyPr>
          <a:lstStyle/>
          <a:p>
            <a:pPr algn="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Entity Linking</a:t>
            </a:r>
          </a:p>
          <a:p>
            <a:pPr algn="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a:t>
            </a:r>
            <a:r>
              <a:rPr lang="en-US" sz="1050" dirty="0" err="1">
                <a:solidFill>
                  <a:schemeClr val="tx1">
                    <a:lumMod val="50000"/>
                  </a:schemeClr>
                </a:solidFill>
                <a:latin typeface="Georgia Regular" charset="0"/>
                <a:ea typeface="Georgia Regular" charset="0"/>
                <a:cs typeface="Georgia Regular" charset="0"/>
              </a:rPr>
              <a:t>Bordino</a:t>
            </a:r>
            <a:r>
              <a:rPr lang="en-US" sz="1050" dirty="0">
                <a:solidFill>
                  <a:schemeClr val="tx1">
                    <a:lumMod val="50000"/>
                  </a:schemeClr>
                </a:solidFill>
                <a:latin typeface="Georgia Regular" charset="0"/>
                <a:ea typeface="Georgia Regular" charset="0"/>
                <a:cs typeface="Georgia Regular" charset="0"/>
              </a:rPr>
              <a:t> et al. ’13</a:t>
            </a:r>
            <a:r>
              <a:rPr lang="pt-BR" sz="1050" dirty="0">
                <a:solidFill>
                  <a:schemeClr val="tx1">
                    <a:lumMod val="50000"/>
                  </a:schemeClr>
                </a:solidFill>
                <a:latin typeface="Georgia Regular" charset="0"/>
                <a:ea typeface="Georgia Regular" charset="0"/>
                <a:cs typeface="Georgia Regular" charset="0"/>
              </a:rPr>
              <a:t>]</a:t>
            </a:r>
            <a:endParaRPr lang="en-US" sz="1050" dirty="0">
              <a:solidFill>
                <a:schemeClr val="tx1">
                  <a:lumMod val="50000"/>
                </a:schemeClr>
              </a:solidFill>
              <a:latin typeface="Georgia Regular" charset="0"/>
              <a:ea typeface="Georgia Regular" charset="0"/>
              <a:cs typeface="Georgia Regular" charset="0"/>
            </a:endParaRPr>
          </a:p>
        </p:txBody>
      </p:sp>
      <p:sp>
        <p:nvSpPr>
          <p:cNvPr id="31" name="TextBox 30"/>
          <p:cNvSpPr txBox="1"/>
          <p:nvPr/>
        </p:nvSpPr>
        <p:spPr>
          <a:xfrm>
            <a:off x="2311094" y="3256704"/>
            <a:ext cx="1620848" cy="319768"/>
          </a:xfrm>
          <a:prstGeom prst="rect">
            <a:avLst/>
          </a:prstGeom>
          <a:noFill/>
          <a:ln>
            <a:noFill/>
          </a:ln>
          <a:effectLst/>
        </p:spPr>
        <p:txBody>
          <a:bodyPr wrap="square" rtlCol="0">
            <a:spAutoFit/>
          </a:bodyPr>
          <a:lstStyle/>
          <a:p>
            <a:pPr defTabSz="430213">
              <a:lnSpc>
                <a:spcPct val="60000"/>
              </a:lnSpc>
              <a:spcAft>
                <a:spcPts val="400"/>
              </a:spcAft>
              <a:buSzPct val="100000"/>
            </a:pPr>
            <a:r>
              <a:rPr lang="en-US" sz="1050" dirty="0">
                <a:solidFill>
                  <a:schemeClr val="tx1">
                    <a:lumMod val="50000"/>
                  </a:schemeClr>
                </a:solidFill>
                <a:latin typeface="Georgia Regular" charset="0"/>
              </a:rPr>
              <a:t>Segmentation</a:t>
            </a:r>
          </a:p>
          <a:p>
            <a:pPr defTabSz="430213">
              <a:lnSpc>
                <a:spcPct val="60000"/>
              </a:lnSpc>
              <a:spcAft>
                <a:spcPts val="400"/>
              </a:spcAft>
              <a:buSzPct val="100000"/>
            </a:pPr>
            <a:r>
              <a:rPr lang="en-US" sz="800" dirty="0">
                <a:solidFill>
                  <a:schemeClr val="tx1">
                    <a:lumMod val="50000"/>
                  </a:schemeClr>
                </a:solidFill>
                <a:latin typeface="Georgia Regular" charset="0"/>
              </a:rPr>
              <a:t>[Papadimitriou et al. ’17]</a:t>
            </a:r>
          </a:p>
        </p:txBody>
      </p:sp>
      <p:sp>
        <p:nvSpPr>
          <p:cNvPr id="32" name="Rounded Rectangle 31"/>
          <p:cNvSpPr/>
          <p:nvPr/>
        </p:nvSpPr>
        <p:spPr>
          <a:xfrm>
            <a:off x="2311094" y="3684830"/>
            <a:ext cx="3125459"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Documents/Citations/Queries recommendations</a:t>
            </a:r>
          </a:p>
        </p:txBody>
      </p:sp>
      <p:sp>
        <p:nvSpPr>
          <p:cNvPr id="33" name="TextBox 32"/>
          <p:cNvSpPr txBox="1"/>
          <p:nvPr/>
        </p:nvSpPr>
        <p:spPr>
          <a:xfrm>
            <a:off x="445525" y="3750224"/>
            <a:ext cx="1497526" cy="369332"/>
          </a:xfrm>
          <a:prstGeom prst="rect">
            <a:avLst/>
          </a:prstGeom>
          <a:noFill/>
          <a:ln>
            <a:noFill/>
          </a:ln>
          <a:effectLst/>
        </p:spPr>
        <p:txBody>
          <a:bodyPr wrap="none" rtlCol="0">
            <a:spAutoFit/>
          </a:bodyPr>
          <a:lstStyle/>
          <a:p>
            <a:pPr defTabSz="322660">
              <a:spcAft>
                <a:spcPts val="300"/>
              </a:spcAft>
              <a:buSzPct val="100000"/>
            </a:pPr>
            <a:r>
              <a:rPr lang="en-US" b="1" dirty="0">
                <a:solidFill>
                  <a:schemeClr val="tx1">
                    <a:lumMod val="50000"/>
                  </a:schemeClr>
                </a:solidFill>
                <a:latin typeface="Helvetica Neue" charset="0"/>
                <a:ea typeface="Helvetica Neue" charset="0"/>
                <a:cs typeface="Helvetica Neue" charset="0"/>
              </a:rPr>
              <a:t>PRODUCES</a:t>
            </a:r>
            <a:endParaRPr lang="en-US" dirty="0">
              <a:solidFill>
                <a:schemeClr val="tx1">
                  <a:lumMod val="50000"/>
                </a:schemeClr>
              </a:solidFill>
              <a:latin typeface="Helvetica Neue Thin" charset="0"/>
              <a:ea typeface="Helvetica Neue Thin" charset="0"/>
              <a:cs typeface="Helvetica Neue Thin" charset="0"/>
            </a:endParaRPr>
          </a:p>
        </p:txBody>
      </p:sp>
      <p:sp>
        <p:nvSpPr>
          <p:cNvPr id="38" name="TextBox 37"/>
          <p:cNvSpPr txBox="1"/>
          <p:nvPr/>
        </p:nvSpPr>
        <p:spPr>
          <a:xfrm>
            <a:off x="5583542" y="3230626"/>
            <a:ext cx="1353256"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Entity Extraction</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[Ritter et al.’15]</a:t>
            </a:r>
          </a:p>
        </p:txBody>
      </p:sp>
      <p:sp>
        <p:nvSpPr>
          <p:cNvPr id="39" name="Rounded Rectangle 38"/>
          <p:cNvSpPr/>
          <p:nvPr/>
        </p:nvSpPr>
        <p:spPr>
          <a:xfrm>
            <a:off x="5568988" y="3684835"/>
            <a:ext cx="1608987"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Relation Extraction</a:t>
            </a:r>
          </a:p>
          <a:p>
            <a:pPr algn="ctr"/>
            <a:r>
              <a:rPr lang="en-US" sz="1100"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Document Matching</a:t>
            </a:r>
          </a:p>
        </p:txBody>
      </p:sp>
      <p:sp>
        <p:nvSpPr>
          <p:cNvPr id="40" name="Rounded Rectangle 39"/>
          <p:cNvSpPr/>
          <p:nvPr/>
        </p:nvSpPr>
        <p:spPr>
          <a:xfrm>
            <a:off x="7397682" y="3680348"/>
            <a:ext cx="1563975"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Entity Augmentation</a:t>
            </a:r>
          </a:p>
          <a:p>
            <a:pPr algn="ctr"/>
            <a:r>
              <a:rPr lang="en-US" sz="1100"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Concept Expansion</a:t>
            </a:r>
          </a:p>
        </p:txBody>
      </p:sp>
      <p:sp>
        <p:nvSpPr>
          <p:cNvPr id="8" name="Rectangle 7">
            <a:extLst>
              <a:ext uri="{FF2B5EF4-FFF2-40B4-BE49-F238E27FC236}">
                <a16:creationId xmlns:a16="http://schemas.microsoft.com/office/drawing/2014/main" id="{848EBE55-6B7A-A34A-8780-A164E422AA24}"/>
              </a:ext>
            </a:extLst>
          </p:cNvPr>
          <p:cNvSpPr/>
          <p:nvPr/>
        </p:nvSpPr>
        <p:spPr>
          <a:xfrm>
            <a:off x="5453915" y="184417"/>
            <a:ext cx="3652014" cy="4398745"/>
          </a:xfrm>
          <a:prstGeom prst="rect">
            <a:avLst/>
          </a:prstGeom>
          <a:solidFill>
            <a:schemeClr val="bg1">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ooter Placeholder 2">
            <a:extLst>
              <a:ext uri="{FF2B5EF4-FFF2-40B4-BE49-F238E27FC236}">
                <a16:creationId xmlns:a16="http://schemas.microsoft.com/office/drawing/2014/main" id="{71A2462A-7498-4F46-80E4-4D768BC80C8D}"/>
              </a:ext>
            </a:extLst>
          </p:cNvPr>
          <p:cNvSpPr txBox="1">
            <a:spLocks/>
          </p:cNvSpPr>
          <p:nvPr/>
        </p:nvSpPr>
        <p:spPr>
          <a:xfrm>
            <a:off x="3002062" y="4771117"/>
            <a:ext cx="3173621" cy="274637"/>
          </a:xfrm>
          <a:prstGeom prst="rect">
            <a:avLst/>
          </a:prstGeom>
        </p:spPr>
        <p:txBody>
          <a:bodyPr vert="horz" lIns="91440" tIns="45720" rIns="91440" bIns="45720" rtlCol="0" anchor="ctr"/>
          <a:lstStyle>
            <a:defPPr>
              <a:defRPr lang="en-US"/>
            </a:defPPr>
            <a:lvl1pPr marL="0" algn="ctr" defTabSz="457200" rtl="0" eaLnBrk="1" latinLnBrk="0" hangingPunct="1">
              <a:defRPr lang="en-US" sz="1000" b="0" i="0" kern="1200" dirty="0">
                <a:solidFill>
                  <a:srgbClr val="285096"/>
                </a:solidFill>
                <a:latin typeface="Helvetica Neue"/>
                <a:ea typeface="+mn-ea"/>
                <a:cs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spTree>
    <p:extLst>
      <p:ext uri="{BB962C8B-B14F-4D97-AF65-F5344CB8AC3E}">
        <p14:creationId xmlns:p14="http://schemas.microsoft.com/office/powerpoint/2010/main" val="4746613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1" y="277718"/>
            <a:ext cx="4427525"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Documents as Examples</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US" sz="1800" dirty="0">
                <a:latin typeface="Helvetica Neue Light" panose="02000403000000020004" pitchFamily="2" charset="0"/>
              </a:rPr>
              <a:t>Exemplar documents</a:t>
            </a:r>
          </a:p>
        </p:txBody>
      </p:sp>
      <p:sp>
        <p:nvSpPr>
          <p:cNvPr id="4" name="Text Placeholder 3">
            <a:extLst>
              <a:ext uri="{FF2B5EF4-FFF2-40B4-BE49-F238E27FC236}">
                <a16:creationId xmlns:a16="http://schemas.microsoft.com/office/drawing/2014/main" id="{50E091E9-97F0-A34F-80FF-9F9C412ABD83}"/>
              </a:ext>
            </a:extLst>
          </p:cNvPr>
          <p:cNvSpPr>
            <a:spLocks noGrp="1"/>
          </p:cNvSpPr>
          <p:nvPr>
            <p:ph type="body" sz="quarter" idx="12"/>
          </p:nvPr>
        </p:nvSpPr>
        <p:spPr>
          <a:xfrm>
            <a:off x="440530" y="1014214"/>
            <a:ext cx="3776237" cy="3312561"/>
          </a:xfrm>
        </p:spPr>
        <p:txBody>
          <a:bodyPr wrap="square">
            <a:noAutofit/>
          </a:bodyPr>
          <a:lstStyle/>
          <a:p>
            <a:pPr marL="0" indent="0">
              <a:buNone/>
            </a:pPr>
            <a:r>
              <a:rPr lang="en-GB" sz="1600" b="0" dirty="0">
                <a:latin typeface="Helvetica Neue" panose="02000503000000020004" pitchFamily="2" charset="0"/>
              </a:rPr>
              <a:t>Set </a:t>
            </a:r>
            <a:r>
              <a:rPr lang="en-GB" sz="1600" u="sng" dirty="0">
                <a:latin typeface="Helvetica Neue" panose="02000503000000020004" pitchFamily="2" charset="0"/>
              </a:rPr>
              <a:t>of exemplar documents </a:t>
            </a:r>
          </a:p>
          <a:p>
            <a:pPr marL="0" indent="0">
              <a:buNone/>
            </a:pPr>
            <a:r>
              <a:rPr lang="en-GB" sz="1600" b="0" dirty="0">
                <a:latin typeface="Helvetica Neue" panose="02000503000000020004" pitchFamily="2" charset="0"/>
              </a:rPr>
              <a:t>rather than a set of keywords. </a:t>
            </a:r>
          </a:p>
          <a:p>
            <a:pPr marL="0" indent="0">
              <a:buNone/>
            </a:pPr>
            <a:endParaRPr lang="en-GB" sz="1600" b="0" dirty="0">
              <a:latin typeface="Helvetica Neue" panose="02000503000000020004" pitchFamily="2" charset="0"/>
            </a:endParaRPr>
          </a:p>
          <a:p>
            <a:endParaRPr lang="en-GB" sz="1600" b="0" dirty="0">
              <a:latin typeface="Helvetica Neue" panose="02000503000000020004" pitchFamily="2" charset="0"/>
            </a:endParaRPr>
          </a:p>
          <a:p>
            <a:endParaRPr lang="en-GB" sz="2400" b="0" dirty="0">
              <a:latin typeface="Helvetica Neue" panose="02000503000000020004" pitchFamily="2" charset="0"/>
            </a:endParaRPr>
          </a:p>
          <a:p>
            <a:pPr marL="0" indent="0">
              <a:buNone/>
            </a:pPr>
            <a:r>
              <a:rPr lang="en-US" sz="1200" b="0" i="1" dirty="0">
                <a:latin typeface="Helvetica Neue Light" panose="02000403000000020004" pitchFamily="2" charset="0"/>
                <a:ea typeface="Helvetica Neue Light" panose="02000403000000020004" pitchFamily="2" charset="0"/>
              </a:rPr>
              <a:t>Identify what makes them </a:t>
            </a:r>
            <a:r>
              <a:rPr lang="en-US" sz="1200" b="0" i="1" u="sng" dirty="0">
                <a:latin typeface="Helvetica Neue Light" panose="02000403000000020004" pitchFamily="2" charset="0"/>
                <a:ea typeface="Helvetica Neue Light" panose="02000403000000020004" pitchFamily="2" charset="0"/>
              </a:rPr>
              <a:t>special</a:t>
            </a:r>
            <a:r>
              <a:rPr lang="en-US" sz="1200" b="0" i="1" dirty="0">
                <a:latin typeface="Helvetica Neue Light" panose="02000403000000020004" pitchFamily="2" charset="0"/>
                <a:ea typeface="Helvetica Neue Light" panose="02000403000000020004" pitchFamily="2" charset="0"/>
              </a:rPr>
              <a:t>, i.e., relevant</a:t>
            </a:r>
          </a:p>
          <a:p>
            <a:pPr marL="0" indent="0">
              <a:buNone/>
            </a:pPr>
            <a:endParaRPr lang="en-US" sz="1600" b="0" dirty="0">
              <a:latin typeface="Helvetica Neue" panose="02000503000000020004" pitchFamily="2" charset="0"/>
            </a:endParaRPr>
          </a:p>
          <a:p>
            <a:endParaRPr lang="en-US" sz="1600" b="0" dirty="0">
              <a:latin typeface="Helvetica Neue" panose="02000503000000020004" pitchFamily="2" charset="0"/>
            </a:endParaRPr>
          </a:p>
          <a:p>
            <a:endParaRPr lang="en-US" sz="1600" b="0" dirty="0">
              <a:latin typeface="Helvetica Neue" panose="02000503000000020004" pitchFamily="2" charset="0"/>
            </a:endParaRPr>
          </a:p>
          <a:p>
            <a:pPr marL="0" indent="0">
              <a:buNone/>
            </a:pPr>
            <a:endParaRPr lang="en-US" sz="1600" b="0" dirty="0">
              <a:latin typeface="Helvetica Neue" panose="02000503000000020004" pitchFamily="2" charset="0"/>
            </a:endParaRPr>
          </a:p>
          <a:p>
            <a:endParaRPr lang="en-US" sz="1600" b="0" dirty="0">
              <a:latin typeface="Helvetica Neue" panose="02000503000000020004" pitchFamily="2" charset="0"/>
            </a:endParaRPr>
          </a:p>
        </p:txBody>
      </p:sp>
      <p:sp>
        <p:nvSpPr>
          <p:cNvPr id="11" name="TextBox 10">
            <a:extLst>
              <a:ext uri="{FF2B5EF4-FFF2-40B4-BE49-F238E27FC236}">
                <a16:creationId xmlns:a16="http://schemas.microsoft.com/office/drawing/2014/main" id="{C5985BD5-F401-E64E-8EE8-80EC24BA6F98}"/>
              </a:ext>
            </a:extLst>
          </p:cNvPr>
          <p:cNvSpPr txBox="1"/>
          <p:nvPr/>
        </p:nvSpPr>
        <p:spPr>
          <a:xfrm>
            <a:off x="4283016" y="3233402"/>
            <a:ext cx="4540847" cy="1357549"/>
          </a:xfrm>
          <a:prstGeom prst="rect">
            <a:avLst/>
          </a:prstGeom>
          <a:solidFill>
            <a:srgbClr val="C00000"/>
          </a:solidFill>
        </p:spPr>
        <p:txBody>
          <a:bodyPr wrap="square" lIns="135000" tIns="135000" rIns="135000" bIns="135000" rtlCol="0">
            <a:spAutoFit/>
          </a:bodyPr>
          <a:lstStyle/>
          <a:p>
            <a:pPr algn="ctr"/>
            <a:r>
              <a:rPr lang="en-GB" sz="1350" b="1" dirty="0">
                <a:solidFill>
                  <a:schemeClr val="bg1"/>
                </a:solidFill>
                <a:latin typeface="Helvetica Neue" panose="02000503000000020004" pitchFamily="2" charset="0"/>
              </a:rPr>
              <a:t>PROBLEM</a:t>
            </a:r>
            <a:r>
              <a:rPr lang="en-GB" sz="1350" dirty="0">
                <a:solidFill>
                  <a:schemeClr val="bg1"/>
                </a:solidFill>
                <a:latin typeface="Helvetica Neue" panose="02000503000000020004" pitchFamily="2" charset="0"/>
              </a:rPr>
              <a:t>:</a:t>
            </a:r>
            <a:r>
              <a:rPr lang="en-GB" sz="1350" b="1" dirty="0">
                <a:solidFill>
                  <a:schemeClr val="bg1"/>
                </a:solidFill>
                <a:latin typeface="Helvetica Neue" panose="02000503000000020004" pitchFamily="2" charset="0"/>
              </a:rPr>
              <a:t>MISSING NEGATIVE CLASS</a:t>
            </a:r>
            <a:endParaRPr lang="en-GB" sz="1350" b="1" i="1" dirty="0">
              <a:solidFill>
                <a:schemeClr val="bg1"/>
              </a:solidFill>
              <a:latin typeface="Helvetica Neue" panose="02000503000000020004" pitchFamily="2" charset="0"/>
            </a:endParaRPr>
          </a:p>
          <a:p>
            <a:pPr algn="ctr"/>
            <a:r>
              <a:rPr lang="en-GB" sz="1500" b="1" i="1" dirty="0">
                <a:solidFill>
                  <a:schemeClr val="bg1"/>
                </a:solidFill>
                <a:latin typeface="Helvetica Neue" panose="02000503000000020004" pitchFamily="2" charset="0"/>
              </a:rPr>
              <a:t>Few positive examples</a:t>
            </a:r>
            <a:r>
              <a:rPr lang="en-GB" sz="1500" dirty="0">
                <a:solidFill>
                  <a:schemeClr val="bg1"/>
                </a:solidFill>
                <a:latin typeface="Helvetica Neue" panose="02000503000000020004" pitchFamily="2" charset="0"/>
              </a:rPr>
              <a:t> and </a:t>
            </a:r>
          </a:p>
          <a:p>
            <a:pPr algn="ctr"/>
            <a:r>
              <a:rPr lang="en-GB" sz="1500" dirty="0">
                <a:solidFill>
                  <a:schemeClr val="bg1"/>
                </a:solidFill>
                <a:latin typeface="Helvetica Neue" panose="02000503000000020004" pitchFamily="2" charset="0"/>
              </a:rPr>
              <a:t>a </a:t>
            </a:r>
            <a:r>
              <a:rPr lang="en-GB" sz="1500" b="1" i="1" dirty="0">
                <a:solidFill>
                  <a:schemeClr val="bg1"/>
                </a:solidFill>
                <a:latin typeface="Helvetica Neue" panose="02000503000000020004" pitchFamily="2" charset="0"/>
              </a:rPr>
              <a:t>large set of unknown.</a:t>
            </a:r>
          </a:p>
          <a:p>
            <a:pPr algn="ctr"/>
            <a:r>
              <a:rPr lang="en-GB" sz="1350" dirty="0">
                <a:solidFill>
                  <a:schemeClr val="bg1"/>
                </a:solidFill>
                <a:latin typeface="Helvetica Neue" panose="02000503000000020004" pitchFamily="2" charset="0"/>
              </a:rPr>
              <a:t>What </a:t>
            </a:r>
            <a:r>
              <a:rPr lang="en-GB" sz="1350" i="1" u="sng" dirty="0">
                <a:solidFill>
                  <a:schemeClr val="bg1"/>
                </a:solidFill>
                <a:latin typeface="Helvetica Neue" panose="02000503000000020004" pitchFamily="2" charset="0"/>
              </a:rPr>
              <a:t>features</a:t>
            </a:r>
            <a:r>
              <a:rPr lang="en-GB" sz="1350" dirty="0">
                <a:solidFill>
                  <a:schemeClr val="bg1"/>
                </a:solidFill>
                <a:latin typeface="Helvetica Neue" panose="02000503000000020004" pitchFamily="2" charset="0"/>
              </a:rPr>
              <a:t> can </a:t>
            </a:r>
            <a:r>
              <a:rPr lang="en-GB" sz="1350" i="1" u="sng" dirty="0">
                <a:solidFill>
                  <a:schemeClr val="bg1"/>
                </a:solidFill>
                <a:latin typeface="Helvetica Neue" panose="02000503000000020004" pitchFamily="2" charset="0"/>
              </a:rPr>
              <a:t>discriminate</a:t>
            </a:r>
            <a:r>
              <a:rPr lang="en-GB" sz="1350" dirty="0">
                <a:solidFill>
                  <a:schemeClr val="bg1"/>
                </a:solidFill>
                <a:latin typeface="Helvetica Neue" panose="02000503000000020004" pitchFamily="2" charset="0"/>
              </a:rPr>
              <a:t> relevant and irrelevant? </a:t>
            </a:r>
          </a:p>
          <a:p>
            <a:pPr algn="ctr"/>
            <a:r>
              <a:rPr lang="en-GB" sz="1350" dirty="0">
                <a:solidFill>
                  <a:schemeClr val="bg1"/>
                </a:solidFill>
                <a:latin typeface="Helvetica Neue" panose="02000503000000020004" pitchFamily="2" charset="0"/>
              </a:rPr>
              <a:t>Would be better to have </a:t>
            </a:r>
            <a:r>
              <a:rPr lang="en-GB" sz="1350" i="1" u="sng" dirty="0">
                <a:solidFill>
                  <a:schemeClr val="bg1"/>
                </a:solidFill>
                <a:latin typeface="Helvetica Neue" panose="02000503000000020004" pitchFamily="2" charset="0"/>
              </a:rPr>
              <a:t>some negative examples</a:t>
            </a:r>
          </a:p>
        </p:txBody>
      </p:sp>
      <p:pic>
        <p:nvPicPr>
          <p:cNvPr id="6" name="Picture 5" descr="A screenshot of a cell phone&#10;&#10;Description automatically generated">
            <a:extLst>
              <a:ext uri="{FF2B5EF4-FFF2-40B4-BE49-F238E27FC236}">
                <a16:creationId xmlns:a16="http://schemas.microsoft.com/office/drawing/2014/main" id="{FF7986EF-8D0C-C841-9FE1-9AA4ECD210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6337" y="1014214"/>
            <a:ext cx="2159346" cy="2004129"/>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9E713652-3811-414E-A59D-57DD458EA0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21931" y="963895"/>
            <a:ext cx="2201932" cy="2063735"/>
          </a:xfrm>
          <a:prstGeom prst="rect">
            <a:avLst/>
          </a:prstGeom>
        </p:spPr>
      </p:pic>
      <p:sp>
        <p:nvSpPr>
          <p:cNvPr id="10" name="TextBox 9">
            <a:extLst>
              <a:ext uri="{FF2B5EF4-FFF2-40B4-BE49-F238E27FC236}">
                <a16:creationId xmlns:a16="http://schemas.microsoft.com/office/drawing/2014/main" id="{ADE0B335-07A3-3D46-8FE7-EE3C488E7948}"/>
              </a:ext>
            </a:extLst>
          </p:cNvPr>
          <p:cNvSpPr txBox="1"/>
          <p:nvPr/>
        </p:nvSpPr>
        <p:spPr>
          <a:xfrm>
            <a:off x="5506718" y="701413"/>
            <a:ext cx="2371162" cy="300082"/>
          </a:xfrm>
          <a:prstGeom prst="rect">
            <a:avLst/>
          </a:prstGeom>
          <a:noFill/>
        </p:spPr>
        <p:txBody>
          <a:bodyPr wrap="none" rtlCol="0">
            <a:spAutoFit/>
          </a:bodyPr>
          <a:lstStyle/>
          <a:p>
            <a:r>
              <a:rPr lang="en-US" sz="1350" b="1" dirty="0">
                <a:latin typeface="Helvetica Neue" panose="02000503000000020004" pitchFamily="2" charset="0"/>
              </a:rPr>
              <a:t>Find me movies like these:</a:t>
            </a:r>
          </a:p>
        </p:txBody>
      </p:sp>
      <p:sp>
        <p:nvSpPr>
          <p:cNvPr id="12" name="TextBox 11">
            <a:extLst>
              <a:ext uri="{FF2B5EF4-FFF2-40B4-BE49-F238E27FC236}">
                <a16:creationId xmlns:a16="http://schemas.microsoft.com/office/drawing/2014/main" id="{6B33CC4B-DD56-5144-B5F8-F1304B26E559}"/>
              </a:ext>
            </a:extLst>
          </p:cNvPr>
          <p:cNvSpPr txBox="1"/>
          <p:nvPr/>
        </p:nvSpPr>
        <p:spPr>
          <a:xfrm>
            <a:off x="320137" y="3010023"/>
            <a:ext cx="3681840" cy="1311383"/>
          </a:xfrm>
          <a:prstGeom prst="rect">
            <a:avLst/>
          </a:prstGeom>
          <a:solidFill>
            <a:schemeClr val="tx1">
              <a:lumMod val="20000"/>
              <a:lumOff val="80000"/>
            </a:schemeClr>
          </a:solidFill>
        </p:spPr>
        <p:txBody>
          <a:bodyPr wrap="none" lIns="135000" tIns="135000" rIns="135000" bIns="135000" rtlCol="0">
            <a:spAutoFit/>
          </a:bodyPr>
          <a:lstStyle/>
          <a:p>
            <a:r>
              <a:rPr lang="en-GB" sz="1350" b="1" dirty="0">
                <a:solidFill>
                  <a:schemeClr val="tx1">
                    <a:lumMod val="50000"/>
                  </a:schemeClr>
                </a:solidFill>
                <a:latin typeface="Helvetica Neue" panose="02000503000000020004" pitchFamily="2" charset="0"/>
              </a:rPr>
              <a:t>Example-based Document Search</a:t>
            </a:r>
            <a:r>
              <a:rPr lang="en-GB" sz="1350" dirty="0">
                <a:solidFill>
                  <a:schemeClr val="tx1">
                    <a:lumMod val="50000"/>
                  </a:schemeClr>
                </a:solidFill>
                <a:latin typeface="Helvetica Neue" panose="02000503000000020004" pitchFamily="2" charset="0"/>
              </a:rPr>
              <a:t> </a:t>
            </a:r>
          </a:p>
          <a:p>
            <a:r>
              <a:rPr lang="en-GB" sz="1350" dirty="0">
                <a:solidFill>
                  <a:schemeClr val="tx1">
                    <a:lumMod val="50000"/>
                  </a:schemeClr>
                </a:solidFill>
                <a:latin typeface="Helvetica Neue" panose="02000503000000020004" pitchFamily="2" charset="0"/>
              </a:rPr>
              <a:t>Given a corpus of documents D, </a:t>
            </a:r>
          </a:p>
          <a:p>
            <a:r>
              <a:rPr lang="en-GB" sz="1350" dirty="0">
                <a:solidFill>
                  <a:schemeClr val="tx1">
                    <a:lumMod val="50000"/>
                  </a:schemeClr>
                </a:solidFill>
                <a:latin typeface="Helvetica Neue" panose="02000503000000020004" pitchFamily="2" charset="0"/>
              </a:rPr>
              <a:t>and a small set of relevant documents (</a:t>
            </a:r>
            <a:r>
              <a:rPr lang="en-GB" sz="1350" dirty="0" err="1">
                <a:solidFill>
                  <a:schemeClr val="tx1">
                    <a:lumMod val="50000"/>
                  </a:schemeClr>
                </a:solidFill>
                <a:latin typeface="Helvetica Neue" panose="02000503000000020004" pitchFamily="2" charset="0"/>
              </a:rPr>
              <a:t>D</a:t>
            </a:r>
            <a:r>
              <a:rPr lang="en-GB" sz="1350" baseline="-25000" dirty="0" err="1">
                <a:solidFill>
                  <a:schemeClr val="tx1">
                    <a:lumMod val="50000"/>
                  </a:schemeClr>
                </a:solidFill>
                <a:latin typeface="Helvetica Neue" panose="02000503000000020004" pitchFamily="2" charset="0"/>
              </a:rPr>
              <a:t>rel</a:t>
            </a:r>
            <a:r>
              <a:rPr lang="en-GB" sz="1350" dirty="0">
                <a:solidFill>
                  <a:schemeClr val="tx1">
                    <a:lumMod val="50000"/>
                  </a:schemeClr>
                </a:solidFill>
                <a:latin typeface="Helvetica Neue" panose="02000503000000020004" pitchFamily="2" charset="0"/>
              </a:rPr>
              <a:t>), </a:t>
            </a:r>
          </a:p>
          <a:p>
            <a:r>
              <a:rPr lang="en-GB" sz="1350" dirty="0">
                <a:solidFill>
                  <a:schemeClr val="tx1">
                    <a:lumMod val="50000"/>
                  </a:schemeClr>
                </a:solidFill>
                <a:latin typeface="Helvetica Neue" panose="02000503000000020004" pitchFamily="2" charset="0"/>
              </a:rPr>
              <a:t>identify a set of answer documents D</a:t>
            </a:r>
            <a:r>
              <a:rPr lang="en-GB" sz="1350" baseline="-25000" dirty="0">
                <a:solidFill>
                  <a:schemeClr val="tx1">
                    <a:lumMod val="50000"/>
                  </a:schemeClr>
                </a:solidFill>
                <a:latin typeface="Helvetica Neue" panose="02000503000000020004" pitchFamily="2" charset="0"/>
              </a:rPr>
              <a:t>A</a:t>
            </a:r>
            <a:r>
              <a:rPr lang="en-GB" sz="1350" dirty="0">
                <a:solidFill>
                  <a:schemeClr val="tx1">
                    <a:lumMod val="50000"/>
                  </a:schemeClr>
                </a:solidFill>
                <a:latin typeface="Helvetica Neue" panose="02000503000000020004" pitchFamily="2" charset="0"/>
              </a:rPr>
              <a:t> </a:t>
            </a:r>
          </a:p>
          <a:p>
            <a:r>
              <a:rPr lang="en-GB" sz="1350" dirty="0">
                <a:solidFill>
                  <a:schemeClr val="tx1">
                    <a:lumMod val="50000"/>
                  </a:schemeClr>
                </a:solidFill>
                <a:latin typeface="Helvetica Neue" panose="02000503000000020004" pitchFamily="2" charset="0"/>
              </a:rPr>
              <a:t>such that </a:t>
            </a:r>
            <a:r>
              <a:rPr lang="en-GB" sz="1350" dirty="0" err="1">
                <a:solidFill>
                  <a:schemeClr val="tx1">
                    <a:lumMod val="50000"/>
                  </a:schemeClr>
                </a:solidFill>
                <a:latin typeface="Helvetica Neue" panose="02000503000000020004" pitchFamily="2" charset="0"/>
              </a:rPr>
              <a:t>D</a:t>
            </a:r>
            <a:r>
              <a:rPr lang="en-GB" sz="1350" baseline="-25000" dirty="0" err="1">
                <a:solidFill>
                  <a:schemeClr val="tx1">
                    <a:lumMod val="50000"/>
                  </a:schemeClr>
                </a:solidFill>
                <a:latin typeface="Helvetica Neue" panose="02000503000000020004" pitchFamily="2" charset="0"/>
              </a:rPr>
              <a:t>rel</a:t>
            </a:r>
            <a:r>
              <a:rPr lang="en-GB" sz="1350" dirty="0">
                <a:solidFill>
                  <a:schemeClr val="tx1">
                    <a:lumMod val="50000"/>
                  </a:schemeClr>
                </a:solidFill>
                <a:latin typeface="Helvetica Neue" panose="02000503000000020004" pitchFamily="2" charset="0"/>
              </a:rPr>
              <a:t> ⊆ D</a:t>
            </a:r>
            <a:r>
              <a:rPr lang="en-GB" sz="1350" baseline="-25000" dirty="0">
                <a:solidFill>
                  <a:schemeClr val="tx1">
                    <a:lumMod val="50000"/>
                  </a:schemeClr>
                </a:solidFill>
                <a:latin typeface="Helvetica Neue" panose="02000503000000020004" pitchFamily="2" charset="0"/>
              </a:rPr>
              <a:t>A</a:t>
            </a:r>
            <a:r>
              <a:rPr lang="en-GB" sz="1350" dirty="0">
                <a:solidFill>
                  <a:schemeClr val="tx1">
                    <a:lumMod val="50000"/>
                  </a:schemeClr>
                </a:solidFill>
                <a:latin typeface="Helvetica Neue" panose="02000503000000020004" pitchFamily="2" charset="0"/>
              </a:rPr>
              <a:t> ⊆ D. </a:t>
            </a:r>
          </a:p>
        </p:txBody>
      </p:sp>
      <p:sp>
        <p:nvSpPr>
          <p:cNvPr id="14" name="TextBox 13">
            <a:extLst>
              <a:ext uri="{FF2B5EF4-FFF2-40B4-BE49-F238E27FC236}">
                <a16:creationId xmlns:a16="http://schemas.microsoft.com/office/drawing/2014/main" id="{67F95520-B86C-4A4D-8AE9-02635EC284C4}"/>
              </a:ext>
            </a:extLst>
          </p:cNvPr>
          <p:cNvSpPr txBox="1"/>
          <p:nvPr/>
        </p:nvSpPr>
        <p:spPr>
          <a:xfrm>
            <a:off x="323850" y="1577994"/>
            <a:ext cx="3550060" cy="949745"/>
          </a:xfrm>
          <a:prstGeom prst="rect">
            <a:avLst/>
          </a:prstGeom>
          <a:solidFill>
            <a:schemeClr val="tx2">
              <a:lumMod val="75000"/>
            </a:schemeClr>
          </a:solidFill>
        </p:spPr>
        <p:txBody>
          <a:bodyPr wrap="square" lIns="135000" tIns="135000" rIns="135000" bIns="135000" rtlCol="0">
            <a:spAutoFit/>
          </a:bodyPr>
          <a:lstStyle/>
          <a:p>
            <a:pPr algn="ctr"/>
            <a:r>
              <a:rPr lang="en-US" sz="16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An entire document may contain more information!</a:t>
            </a:r>
          </a:p>
          <a:p>
            <a:pPr algn="ctr"/>
            <a:r>
              <a:rPr lang="en-US" sz="1200" i="1" u="sng" dirty="0">
                <a:solidFill>
                  <a:schemeClr val="bg1"/>
                </a:solidFill>
                <a:latin typeface="Helvetica Neue Light" panose="02000403000000020004" pitchFamily="2" charset="0"/>
              </a:rPr>
              <a:t>It also contains more noise</a:t>
            </a:r>
          </a:p>
        </p:txBody>
      </p:sp>
      <p:sp>
        <p:nvSpPr>
          <p:cNvPr id="5" name="Rectangle 4">
            <a:extLst>
              <a:ext uri="{FF2B5EF4-FFF2-40B4-BE49-F238E27FC236}">
                <a16:creationId xmlns:a16="http://schemas.microsoft.com/office/drawing/2014/main" id="{B7F8E81C-A278-6041-AC21-9C30F00886FE}"/>
              </a:ext>
            </a:extLst>
          </p:cNvPr>
          <p:cNvSpPr/>
          <p:nvPr/>
        </p:nvSpPr>
        <p:spPr>
          <a:xfrm>
            <a:off x="7451802" y="338291"/>
            <a:ext cx="1310615" cy="300082"/>
          </a:xfrm>
          <a:prstGeom prst="rect">
            <a:avLst/>
          </a:prstGeom>
        </p:spPr>
        <p:txBody>
          <a:bodyPr wrap="none">
            <a:spAutoFit/>
          </a:bodyPr>
          <a:lstStyle/>
          <a:p>
            <a:r>
              <a:rPr lang="en-GB" sz="1350" dirty="0">
                <a:solidFill>
                  <a:srgbClr val="0072E5"/>
                </a:solidFill>
                <a:latin typeface="LibreCaslonText"/>
              </a:rPr>
              <a:t>Liu et al. </a:t>
            </a:r>
            <a:r>
              <a:rPr lang="en-GB" sz="1350" dirty="0">
                <a:latin typeface="LibreCaslonText"/>
              </a:rPr>
              <a:t>[</a:t>
            </a:r>
            <a:r>
              <a:rPr lang="en-GB" sz="1350" dirty="0">
                <a:solidFill>
                  <a:srgbClr val="0072E5"/>
                </a:solidFill>
                <a:latin typeface="LibreCaslonText"/>
              </a:rPr>
              <a:t>2003</a:t>
            </a:r>
            <a:r>
              <a:rPr lang="en-GB" sz="1350" dirty="0">
                <a:latin typeface="LibreCaslonText"/>
              </a:rPr>
              <a:t>] </a:t>
            </a:r>
          </a:p>
        </p:txBody>
      </p:sp>
      <p:sp>
        <p:nvSpPr>
          <p:cNvPr id="15" name="TextBox 14">
            <a:extLst>
              <a:ext uri="{FF2B5EF4-FFF2-40B4-BE49-F238E27FC236}">
                <a16:creationId xmlns:a16="http://schemas.microsoft.com/office/drawing/2014/main" id="{E54D2D99-A8A1-0046-A438-D98383BAEF17}"/>
              </a:ext>
            </a:extLst>
          </p:cNvPr>
          <p:cNvSpPr txBox="1"/>
          <p:nvPr/>
        </p:nvSpPr>
        <p:spPr>
          <a:xfrm>
            <a:off x="507496" y="4220256"/>
            <a:ext cx="3210942" cy="518858"/>
          </a:xfrm>
          <a:prstGeom prst="rect">
            <a:avLst/>
          </a:prstGeom>
          <a:solidFill>
            <a:schemeClr val="tx2">
              <a:lumMod val="75000"/>
            </a:schemeClr>
          </a:solidFill>
        </p:spPr>
        <p:txBody>
          <a:bodyPr wrap="none" lIns="135000" tIns="135000" rIns="135000" bIns="135000" rtlCol="0">
            <a:spAutoFit/>
          </a:bodyPr>
          <a:lstStyle/>
          <a:p>
            <a:pPr algn="ctr"/>
            <a:r>
              <a:rPr lang="en-US" sz="16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Model as a classification problem!</a:t>
            </a:r>
          </a:p>
        </p:txBody>
      </p:sp>
      <p:sp>
        <p:nvSpPr>
          <p:cNvPr id="16" name="TextBox 15">
            <a:extLst>
              <a:ext uri="{FF2B5EF4-FFF2-40B4-BE49-F238E27FC236}">
                <a16:creationId xmlns:a16="http://schemas.microsoft.com/office/drawing/2014/main" id="{DB49C41C-BED1-214B-8270-9F82DBCE36DF}"/>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0971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1" y="277718"/>
            <a:ext cx="4427525" cy="1105789"/>
          </a:xfrm>
        </p:spPr>
        <p:txBody>
          <a:bodyPr/>
          <a:lstStyle/>
          <a:p>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Text Classifiers</a:t>
            </a:r>
            <a:br>
              <a:rPr lang="en-US" b="1" dirty="0">
                <a:latin typeface="Helvetica Neue" panose="02000503000000020004" pitchFamily="2" charset="0"/>
              </a:rPr>
            </a:br>
            <a:r>
              <a:rPr lang="en-GB" sz="1800" dirty="0">
                <a:latin typeface="Helvetica Neue Light" panose="02000403000000020004" pitchFamily="2" charset="0"/>
              </a:rPr>
              <a:t>Using Positive and Unlabeled Examples</a:t>
            </a:r>
            <a:br>
              <a:rPr lang="en-GB" sz="1800" dirty="0">
                <a:latin typeface="Helvetica Neue Light" panose="02000403000000020004" pitchFamily="2" charset="0"/>
              </a:rPr>
            </a:br>
            <a:endParaRPr lang="en-US" sz="1800" dirty="0">
              <a:latin typeface="Helvetica Neue Light" panose="02000403000000020004" pitchFamily="2" charset="0"/>
            </a:endParaRPr>
          </a:p>
        </p:txBody>
      </p:sp>
      <p:pic>
        <p:nvPicPr>
          <p:cNvPr id="15" name="Picture 14" descr="A screenshot of a cell phone&#10;&#10;Description automatically generated">
            <a:extLst>
              <a:ext uri="{FF2B5EF4-FFF2-40B4-BE49-F238E27FC236}">
                <a16:creationId xmlns:a16="http://schemas.microsoft.com/office/drawing/2014/main" id="{A888157B-29E7-F646-8627-06C51C55D2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425" y="3111460"/>
            <a:ext cx="7172325" cy="1571625"/>
          </a:xfrm>
          <a:prstGeom prst="rect">
            <a:avLst/>
          </a:prstGeom>
        </p:spPr>
      </p:pic>
      <p:sp>
        <p:nvSpPr>
          <p:cNvPr id="16" name="TextBox 15">
            <a:extLst>
              <a:ext uri="{FF2B5EF4-FFF2-40B4-BE49-F238E27FC236}">
                <a16:creationId xmlns:a16="http://schemas.microsoft.com/office/drawing/2014/main" id="{B2CB717E-38F7-E547-B993-EB30DF833ED4}"/>
              </a:ext>
            </a:extLst>
          </p:cNvPr>
          <p:cNvSpPr txBox="1"/>
          <p:nvPr/>
        </p:nvSpPr>
        <p:spPr>
          <a:xfrm>
            <a:off x="717258" y="1186200"/>
            <a:ext cx="3242360" cy="1893593"/>
          </a:xfrm>
          <a:prstGeom prst="rect">
            <a:avLst/>
          </a:prstGeom>
          <a:solidFill>
            <a:schemeClr val="tx1">
              <a:lumMod val="20000"/>
              <a:lumOff val="80000"/>
            </a:schemeClr>
          </a:solidFill>
        </p:spPr>
        <p:txBody>
          <a:bodyPr wrap="none" lIns="135000" tIns="135000" rIns="135000" bIns="135000" rtlCol="0">
            <a:spAutoFit/>
          </a:bodyPr>
          <a:lstStyle/>
          <a:p>
            <a:r>
              <a:rPr lang="en-GB" sz="1350" b="1" dirty="0">
                <a:solidFill>
                  <a:schemeClr val="tx1">
                    <a:lumMod val="50000"/>
                  </a:schemeClr>
                </a:solidFill>
                <a:latin typeface="Helvetica Neue" panose="02000503000000020004" pitchFamily="2" charset="0"/>
              </a:rPr>
              <a:t>Positive Unlabeled learning</a:t>
            </a:r>
          </a:p>
          <a:p>
            <a:pPr marL="214313" indent="-214313">
              <a:lnSpc>
                <a:spcPct val="150000"/>
              </a:lnSpc>
              <a:buFont typeface="Arial" panose="020B0604020202020204" pitchFamily="34" charset="0"/>
              <a:buChar char="•"/>
            </a:pPr>
            <a:r>
              <a:rPr lang="en-GB" sz="1350" dirty="0">
                <a:solidFill>
                  <a:schemeClr val="tx1">
                    <a:lumMod val="50000"/>
                  </a:schemeClr>
                </a:solidFill>
                <a:latin typeface="Helvetica Neue" panose="02000503000000020004" pitchFamily="2" charset="0"/>
              </a:rPr>
              <a:t>a corpus of documents D, </a:t>
            </a:r>
          </a:p>
          <a:p>
            <a:pPr marL="214313" indent="-214313">
              <a:lnSpc>
                <a:spcPct val="150000"/>
              </a:lnSpc>
              <a:buFont typeface="Arial" panose="020B0604020202020204" pitchFamily="34" charset="0"/>
              <a:buChar char="•"/>
            </a:pPr>
            <a:r>
              <a:rPr lang="en-GB" sz="1350" dirty="0">
                <a:solidFill>
                  <a:schemeClr val="tx1">
                    <a:lumMod val="50000"/>
                  </a:schemeClr>
                </a:solidFill>
                <a:latin typeface="Helvetica Neue" panose="02000503000000020004" pitchFamily="2" charset="0"/>
              </a:rPr>
              <a:t>2 Classes: </a:t>
            </a:r>
            <a:r>
              <a:rPr lang="en-GB" sz="1350" dirty="0">
                <a:latin typeface="Helvetica Neue" panose="02000503000000020004" pitchFamily="2" charset="0"/>
              </a:rPr>
              <a:t>relevant ⊤ &amp; irrelevant ⊥</a:t>
            </a:r>
          </a:p>
          <a:p>
            <a:pPr marL="214313" indent="-214313">
              <a:lnSpc>
                <a:spcPct val="150000"/>
              </a:lnSpc>
              <a:buFont typeface="Arial" panose="020B0604020202020204" pitchFamily="34" charset="0"/>
              <a:buChar char="•"/>
            </a:pPr>
            <a:r>
              <a:rPr lang="en-GB" sz="1350" dirty="0">
                <a:solidFill>
                  <a:schemeClr val="tx1">
                    <a:lumMod val="50000"/>
                  </a:schemeClr>
                </a:solidFill>
                <a:latin typeface="Helvetica Neue" panose="02000503000000020004" pitchFamily="2" charset="0"/>
              </a:rPr>
              <a:t>relevant documents (</a:t>
            </a:r>
            <a:r>
              <a:rPr lang="en-GB" sz="1350" dirty="0" err="1">
                <a:solidFill>
                  <a:schemeClr val="tx1">
                    <a:lumMod val="50000"/>
                  </a:schemeClr>
                </a:solidFill>
                <a:latin typeface="Helvetica Neue" panose="02000503000000020004" pitchFamily="2" charset="0"/>
              </a:rPr>
              <a:t>D</a:t>
            </a:r>
            <a:r>
              <a:rPr lang="en-GB" sz="1350" baseline="-25000" dirty="0" err="1">
                <a:solidFill>
                  <a:schemeClr val="tx1">
                    <a:lumMod val="50000"/>
                  </a:schemeClr>
                </a:solidFill>
                <a:latin typeface="Helvetica Neue" panose="02000503000000020004" pitchFamily="2" charset="0"/>
              </a:rPr>
              <a:t>rel</a:t>
            </a:r>
            <a:r>
              <a:rPr lang="en-GB" sz="1350" dirty="0">
                <a:solidFill>
                  <a:schemeClr val="tx1">
                    <a:lumMod val="50000"/>
                  </a:schemeClr>
                </a:solidFill>
                <a:latin typeface="Helvetica Neue" panose="02000503000000020004" pitchFamily="2" charset="0"/>
              </a:rPr>
              <a:t>)</a:t>
            </a:r>
          </a:p>
          <a:p>
            <a:pPr lvl="1"/>
            <a:r>
              <a:rPr lang="en-GB" sz="1350" dirty="0">
                <a:latin typeface="Helvetica Neue" panose="02000503000000020004" pitchFamily="2" charset="0"/>
              </a:rPr>
              <a:t>∀d ∈ </a:t>
            </a:r>
            <a:r>
              <a:rPr lang="en-GB" sz="1350" dirty="0" err="1">
                <a:solidFill>
                  <a:schemeClr val="tx1">
                    <a:lumMod val="50000"/>
                  </a:schemeClr>
                </a:solidFill>
                <a:latin typeface="Helvetica Neue" panose="02000503000000020004" pitchFamily="2" charset="0"/>
              </a:rPr>
              <a:t>D</a:t>
            </a:r>
            <a:r>
              <a:rPr lang="en-GB" sz="1350" baseline="-25000" dirty="0" err="1">
                <a:solidFill>
                  <a:schemeClr val="tx1">
                    <a:lumMod val="50000"/>
                  </a:schemeClr>
                </a:solidFill>
                <a:latin typeface="Helvetica Neue" panose="02000503000000020004" pitchFamily="2" charset="0"/>
              </a:rPr>
              <a:t>rel</a:t>
            </a:r>
            <a:r>
              <a:rPr lang="en-GB" sz="1350" dirty="0">
                <a:latin typeface="Helvetica Neue" panose="02000503000000020004" pitchFamily="2" charset="0"/>
              </a:rPr>
              <a:t>. class(d) = ⊤</a:t>
            </a:r>
          </a:p>
          <a:p>
            <a:pPr marL="214313" indent="-214313">
              <a:lnSpc>
                <a:spcPct val="150000"/>
              </a:lnSpc>
              <a:buFont typeface="Arial" panose="020B0604020202020204" pitchFamily="34" charset="0"/>
              <a:buChar char="•"/>
            </a:pPr>
            <a:r>
              <a:rPr lang="en-GB" sz="1350" dirty="0">
                <a:latin typeface="Helvetica Neue" panose="02000503000000020004" pitchFamily="2" charset="0"/>
              </a:rPr>
              <a:t>Unlabeled documents U = D −</a:t>
            </a:r>
            <a:r>
              <a:rPr lang="en-GB" sz="1350" dirty="0">
                <a:solidFill>
                  <a:schemeClr val="tx1">
                    <a:lumMod val="50000"/>
                  </a:schemeClr>
                </a:solidFill>
                <a:latin typeface="Helvetica Neue" panose="02000503000000020004" pitchFamily="2" charset="0"/>
              </a:rPr>
              <a:t> </a:t>
            </a:r>
            <a:r>
              <a:rPr lang="en-GB" sz="1350" dirty="0" err="1">
                <a:solidFill>
                  <a:schemeClr val="tx1">
                    <a:lumMod val="50000"/>
                  </a:schemeClr>
                </a:solidFill>
                <a:latin typeface="Helvetica Neue" panose="02000503000000020004" pitchFamily="2" charset="0"/>
              </a:rPr>
              <a:t>D</a:t>
            </a:r>
            <a:r>
              <a:rPr lang="en-GB" sz="1350" baseline="-25000" dirty="0" err="1">
                <a:solidFill>
                  <a:schemeClr val="tx1">
                    <a:lumMod val="50000"/>
                  </a:schemeClr>
                </a:solidFill>
                <a:latin typeface="Helvetica Neue" panose="02000503000000020004" pitchFamily="2" charset="0"/>
              </a:rPr>
              <a:t>rel</a:t>
            </a:r>
            <a:endParaRPr lang="en-GB" sz="1350" dirty="0">
              <a:latin typeface="Helvetica Neue" panose="02000503000000020004" pitchFamily="2" charset="0"/>
            </a:endParaRPr>
          </a:p>
        </p:txBody>
      </p:sp>
      <p:sp>
        <p:nvSpPr>
          <p:cNvPr id="17" name="TextBox 16">
            <a:extLst>
              <a:ext uri="{FF2B5EF4-FFF2-40B4-BE49-F238E27FC236}">
                <a16:creationId xmlns:a16="http://schemas.microsoft.com/office/drawing/2014/main" id="{4FB75A17-7E95-E147-997A-CAA97B3C5747}"/>
              </a:ext>
            </a:extLst>
          </p:cNvPr>
          <p:cNvSpPr txBox="1"/>
          <p:nvPr/>
        </p:nvSpPr>
        <p:spPr>
          <a:xfrm>
            <a:off x="4677246" y="1186200"/>
            <a:ext cx="3060739" cy="895884"/>
          </a:xfrm>
          <a:prstGeom prst="rect">
            <a:avLst/>
          </a:prstGeom>
          <a:solidFill>
            <a:schemeClr val="tx1">
              <a:lumMod val="20000"/>
              <a:lumOff val="80000"/>
            </a:schemeClr>
          </a:solidFill>
        </p:spPr>
        <p:txBody>
          <a:bodyPr wrap="square" lIns="135000" tIns="135000" rIns="135000" bIns="135000" rtlCol="0">
            <a:spAutoFit/>
          </a:bodyPr>
          <a:lstStyle/>
          <a:p>
            <a:r>
              <a:rPr lang="en-GB" sz="1350" b="1" dirty="0">
                <a:solidFill>
                  <a:schemeClr val="tx1">
                    <a:lumMod val="50000"/>
                  </a:schemeClr>
                </a:solidFill>
                <a:latin typeface="Helvetica Neue" panose="02000503000000020004" pitchFamily="2" charset="0"/>
              </a:rPr>
              <a:t>Goal:</a:t>
            </a:r>
          </a:p>
          <a:p>
            <a:r>
              <a:rPr lang="en-GB" sz="1350" dirty="0">
                <a:latin typeface="Helvetica Neue" panose="02000503000000020004" pitchFamily="2" charset="0"/>
              </a:rPr>
              <a:t>       train a classifier C : D → {⊤, ⊥},</a:t>
            </a:r>
          </a:p>
          <a:p>
            <a:r>
              <a:rPr lang="en-GB" sz="1350" dirty="0">
                <a:solidFill>
                  <a:schemeClr val="tx1">
                    <a:lumMod val="50000"/>
                  </a:schemeClr>
                </a:solidFill>
                <a:latin typeface="Helvetica Neue" panose="02000503000000020004" pitchFamily="2" charset="0"/>
              </a:rPr>
              <a:t>       to predict </a:t>
            </a:r>
            <a:r>
              <a:rPr lang="en-GB" sz="1350" dirty="0">
                <a:latin typeface="Helvetica Neue" panose="02000503000000020004" pitchFamily="2" charset="0"/>
              </a:rPr>
              <a:t>class(u) ∀ u ∈ U. </a:t>
            </a:r>
          </a:p>
        </p:txBody>
      </p:sp>
      <p:sp>
        <p:nvSpPr>
          <p:cNvPr id="18" name="TextBox 17">
            <a:extLst>
              <a:ext uri="{FF2B5EF4-FFF2-40B4-BE49-F238E27FC236}">
                <a16:creationId xmlns:a16="http://schemas.microsoft.com/office/drawing/2014/main" id="{B8552AD3-B746-9F4F-BC26-38FCE8FED9AE}"/>
              </a:ext>
            </a:extLst>
          </p:cNvPr>
          <p:cNvSpPr txBox="1"/>
          <p:nvPr/>
        </p:nvSpPr>
        <p:spPr>
          <a:xfrm>
            <a:off x="4677247" y="2132980"/>
            <a:ext cx="3060739" cy="942051"/>
          </a:xfrm>
          <a:prstGeom prst="rect">
            <a:avLst/>
          </a:prstGeom>
          <a:solidFill>
            <a:srgbClr val="C00000"/>
          </a:solidFill>
        </p:spPr>
        <p:txBody>
          <a:bodyPr wrap="square" lIns="135000" tIns="135000" rIns="135000" bIns="135000" rtlCol="0">
            <a:spAutoFit/>
          </a:bodyPr>
          <a:lstStyle/>
          <a:p>
            <a:r>
              <a:rPr lang="en-GB" sz="1350" b="1" dirty="0">
                <a:solidFill>
                  <a:schemeClr val="bg1"/>
                </a:solidFill>
                <a:latin typeface="Helvetica Neue" panose="02000503000000020004" pitchFamily="2" charset="0"/>
              </a:rPr>
              <a:t>Missing:</a:t>
            </a:r>
          </a:p>
          <a:p>
            <a:r>
              <a:rPr lang="en-GB" sz="1500" dirty="0">
                <a:solidFill>
                  <a:schemeClr val="bg1"/>
                </a:solidFill>
                <a:latin typeface="Helvetica Neue" panose="02000503000000020004" pitchFamily="2" charset="0"/>
              </a:rPr>
              <a:t>To train C we need examples </a:t>
            </a:r>
          </a:p>
          <a:p>
            <a:r>
              <a:rPr lang="en-GB" sz="1500" dirty="0">
                <a:solidFill>
                  <a:schemeClr val="bg1"/>
                </a:solidFill>
                <a:latin typeface="Helvetica Neue" panose="02000503000000020004" pitchFamily="2" charset="0"/>
              </a:rPr>
              <a:t>for the negative class ⊥</a:t>
            </a:r>
            <a:endParaRPr lang="en-GB" sz="1350" dirty="0">
              <a:solidFill>
                <a:schemeClr val="bg1"/>
              </a:solidFill>
              <a:latin typeface="Helvetica Neue" panose="02000503000000020004" pitchFamily="2" charset="0"/>
            </a:endParaRPr>
          </a:p>
        </p:txBody>
      </p:sp>
      <p:sp>
        <p:nvSpPr>
          <p:cNvPr id="19" name="Rectangle 18">
            <a:extLst>
              <a:ext uri="{FF2B5EF4-FFF2-40B4-BE49-F238E27FC236}">
                <a16:creationId xmlns:a16="http://schemas.microsoft.com/office/drawing/2014/main" id="{F69B685E-1D1E-D64A-91E3-8B404FBCB6FE}"/>
              </a:ext>
            </a:extLst>
          </p:cNvPr>
          <p:cNvSpPr/>
          <p:nvPr/>
        </p:nvSpPr>
        <p:spPr>
          <a:xfrm>
            <a:off x="7451802" y="338291"/>
            <a:ext cx="1310615" cy="300082"/>
          </a:xfrm>
          <a:prstGeom prst="rect">
            <a:avLst/>
          </a:prstGeom>
        </p:spPr>
        <p:txBody>
          <a:bodyPr wrap="none">
            <a:spAutoFit/>
          </a:bodyPr>
          <a:lstStyle/>
          <a:p>
            <a:r>
              <a:rPr lang="en-GB" sz="1350" dirty="0">
                <a:solidFill>
                  <a:srgbClr val="0072E5"/>
                </a:solidFill>
                <a:latin typeface="LibreCaslonText"/>
              </a:rPr>
              <a:t>Liu et al. </a:t>
            </a:r>
            <a:r>
              <a:rPr lang="en-GB" sz="1350" dirty="0">
                <a:latin typeface="LibreCaslonText"/>
              </a:rPr>
              <a:t>[</a:t>
            </a:r>
            <a:r>
              <a:rPr lang="en-GB" sz="1350" dirty="0">
                <a:solidFill>
                  <a:srgbClr val="0072E5"/>
                </a:solidFill>
                <a:latin typeface="LibreCaslonText"/>
              </a:rPr>
              <a:t>2003</a:t>
            </a:r>
            <a:r>
              <a:rPr lang="en-GB" sz="1350" dirty="0">
                <a:latin typeface="LibreCaslonText"/>
              </a:rPr>
              <a:t>] </a:t>
            </a:r>
          </a:p>
        </p:txBody>
      </p:sp>
      <p:sp>
        <p:nvSpPr>
          <p:cNvPr id="10" name="TextBox 9">
            <a:extLst>
              <a:ext uri="{FF2B5EF4-FFF2-40B4-BE49-F238E27FC236}">
                <a16:creationId xmlns:a16="http://schemas.microsoft.com/office/drawing/2014/main" id="{0292066D-AECE-E049-84C6-DC7C0DB2EBCF}"/>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182385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5071913"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Inferring Negative Examples (I)</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Assign a label to Unlabeled data: </a:t>
            </a:r>
            <a:br>
              <a:rPr lang="en-GB" sz="1800" dirty="0">
                <a:latin typeface="Helvetica Neue Light" panose="02000403000000020004" pitchFamily="2" charset="0"/>
              </a:rPr>
            </a:br>
            <a:r>
              <a:rPr lang="en-GB" sz="1350" dirty="0">
                <a:latin typeface="Helvetica Neue Light" panose="02000403000000020004" pitchFamily="2" charset="0"/>
              </a:rPr>
              <a:t>how to determine a negative sample set without asking the user</a:t>
            </a:r>
            <a:br>
              <a:rPr lang="en-GB" sz="1350" dirty="0">
                <a:latin typeface="Helvetica Neue Light" panose="02000403000000020004" pitchFamily="2" charset="0"/>
              </a:rPr>
            </a:br>
            <a:br>
              <a:rPr lang="en-GB" sz="1800" dirty="0">
                <a:latin typeface="Helvetica Neue Light" panose="02000403000000020004" pitchFamily="2" charset="0"/>
              </a:rPr>
            </a:br>
            <a:endParaRPr lang="en-US" sz="1800" dirty="0">
              <a:latin typeface="Helvetica Neue Light" panose="02000403000000020004" pitchFamily="2" charset="0"/>
            </a:endParaRPr>
          </a:p>
        </p:txBody>
      </p:sp>
      <p:sp>
        <p:nvSpPr>
          <p:cNvPr id="8" name="TextBox 7">
            <a:extLst>
              <a:ext uri="{FF2B5EF4-FFF2-40B4-BE49-F238E27FC236}">
                <a16:creationId xmlns:a16="http://schemas.microsoft.com/office/drawing/2014/main" id="{9CDBF035-F047-6146-B8AF-B2BB01A2E029}"/>
              </a:ext>
            </a:extLst>
          </p:cNvPr>
          <p:cNvSpPr txBox="1"/>
          <p:nvPr/>
        </p:nvSpPr>
        <p:spPr>
          <a:xfrm>
            <a:off x="440531" y="1550022"/>
            <a:ext cx="4315824" cy="3023905"/>
          </a:xfrm>
          <a:prstGeom prst="rect">
            <a:avLst/>
          </a:prstGeom>
          <a:noFill/>
        </p:spPr>
        <p:txBody>
          <a:bodyPr wrap="square" rtlCol="0">
            <a:spAutoFit/>
          </a:bodyPr>
          <a:lstStyle/>
          <a:p>
            <a:r>
              <a:rPr lang="da" sz="1400" b="1" dirty="0">
                <a:latin typeface="Helvetica Neue" panose="02000503000000020004" pitchFamily="2" charset="0"/>
              </a:rPr>
              <a:t>4 Alternative approaches</a:t>
            </a:r>
          </a:p>
          <a:p>
            <a:endParaRPr lang="da" sz="1350" b="1" dirty="0">
              <a:latin typeface="Helvetica Neue" panose="02000503000000020004" pitchFamily="2" charset="0"/>
            </a:endParaRPr>
          </a:p>
          <a:p>
            <a:pPr marL="214313" indent="-214313">
              <a:buFont typeface="Arial" panose="020B0604020202020204" pitchFamily="34" charset="0"/>
              <a:buChar char="•"/>
            </a:pPr>
            <a:r>
              <a:rPr lang="da" sz="1350" b="1" dirty="0">
                <a:latin typeface="Helvetica Neue" panose="02000503000000020004" pitchFamily="2" charset="0"/>
              </a:rPr>
              <a:t>Naïve Bayes</a:t>
            </a:r>
            <a:r>
              <a:rPr lang="da" sz="1350" dirty="0">
                <a:latin typeface="Helvetica Neue" panose="02000503000000020004" pitchFamily="2" charset="0"/>
              </a:rPr>
              <a:t> (McCallum et al. [1998]) </a:t>
            </a:r>
          </a:p>
          <a:p>
            <a:pPr marL="557186" lvl="1" indent="-214313">
              <a:buFont typeface="Arial" panose="020B0604020202020204" pitchFamily="34" charset="0"/>
              <a:buChar char="•"/>
            </a:pPr>
            <a:r>
              <a:rPr lang="da" sz="1200" u="sng" dirty="0">
                <a:latin typeface="Helvetica Neue" panose="02000503000000020004" pitchFamily="2" charset="0"/>
              </a:rPr>
              <a:t>All unlabeled data are assumed negatives</a:t>
            </a:r>
          </a:p>
          <a:p>
            <a:pPr marL="557186" lvl="1" indent="-214313">
              <a:buFont typeface="Arial" panose="020B0604020202020204" pitchFamily="34" charset="0"/>
              <a:buChar char="•"/>
            </a:pPr>
            <a:r>
              <a:rPr lang="da" sz="1200" dirty="0">
                <a:latin typeface="Helvetica Neue" panose="02000503000000020004" pitchFamily="2" charset="0"/>
              </a:rPr>
              <a:t>NB-Classifier estimates </a:t>
            </a:r>
            <a:r>
              <a:rPr lang="da" sz="1200" b="1" dirty="0">
                <a:latin typeface="Helvetica Neue" panose="02000503000000020004" pitchFamily="2" charset="0"/>
              </a:rPr>
              <a:t>P(c|d)</a:t>
            </a:r>
            <a:r>
              <a:rPr lang="da" sz="1200" dirty="0">
                <a:latin typeface="Helvetica Neue" panose="02000503000000020004" pitchFamily="2" charset="0"/>
              </a:rPr>
              <a:t> based on on  </a:t>
            </a:r>
            <a:r>
              <a:rPr lang="da" sz="1200" b="1" dirty="0">
                <a:latin typeface="Helvetica Neue" panose="02000503000000020004" pitchFamily="2" charset="0"/>
              </a:rPr>
              <a:t>P(w|c) </a:t>
            </a:r>
            <a:r>
              <a:rPr lang="da" sz="1200" dirty="0">
                <a:latin typeface="Helvetica Neue" panose="02000503000000020004" pitchFamily="2" charset="0"/>
              </a:rPr>
              <a:t>with </a:t>
            </a:r>
            <a:r>
              <a:rPr lang="da" sz="1200" b="1" dirty="0">
                <a:latin typeface="Helvetica Neue" panose="02000503000000020004" pitchFamily="2" charset="0"/>
              </a:rPr>
              <a:t>c </a:t>
            </a:r>
            <a:r>
              <a:rPr lang="en-GB" sz="1200" b="1" dirty="0"/>
              <a:t>∈ </a:t>
            </a:r>
            <a:r>
              <a:rPr lang="en-GB" sz="1200" b="1" dirty="0">
                <a:latin typeface="Helvetica Neue" panose="02000503000000020004" pitchFamily="2" charset="0"/>
              </a:rPr>
              <a:t>{⊤, ⊥} , d </a:t>
            </a:r>
            <a:r>
              <a:rPr lang="en-GB" sz="1200" b="1" dirty="0"/>
              <a:t>∈ </a:t>
            </a:r>
            <a:r>
              <a:rPr lang="da" sz="1200" b="1" dirty="0">
                <a:latin typeface="Helvetica Neue" panose="02000503000000020004" pitchFamily="2" charset="0"/>
              </a:rPr>
              <a:t>D</a:t>
            </a:r>
            <a:r>
              <a:rPr lang="da" sz="1200" dirty="0">
                <a:latin typeface="Helvetica Neue" panose="02000503000000020004" pitchFamily="2" charset="0"/>
              </a:rPr>
              <a:t>, and words </a:t>
            </a:r>
            <a:r>
              <a:rPr lang="da" sz="1200" b="1" dirty="0">
                <a:latin typeface="Helvetica Neue" panose="02000503000000020004" pitchFamily="2" charset="0"/>
              </a:rPr>
              <a:t>w </a:t>
            </a:r>
            <a:r>
              <a:rPr lang="en-GB" sz="1200" b="1" dirty="0"/>
              <a:t>∈W</a:t>
            </a:r>
          </a:p>
          <a:p>
            <a:pPr lvl="1"/>
            <a:endParaRPr lang="da" sz="1350" dirty="0">
              <a:latin typeface="Helvetica Neue" panose="02000503000000020004" pitchFamily="2" charset="0"/>
            </a:endParaRPr>
          </a:p>
          <a:p>
            <a:pPr marL="214313" indent="-214313">
              <a:buFont typeface="Arial" panose="020B0604020202020204" pitchFamily="34" charset="0"/>
              <a:buChar char="•"/>
            </a:pPr>
            <a:r>
              <a:rPr lang="it" sz="1350" dirty="0">
                <a:latin typeface="Helvetica Neue" panose="02000503000000020004" pitchFamily="2" charset="0"/>
              </a:rPr>
              <a:t>The </a:t>
            </a:r>
            <a:r>
              <a:rPr lang="it" sz="1350" b="1" dirty="0">
                <a:latin typeface="Helvetica Neue" panose="02000503000000020004" pitchFamily="2" charset="0"/>
              </a:rPr>
              <a:t>Rocchio</a:t>
            </a:r>
            <a:r>
              <a:rPr lang="it" sz="1350" dirty="0">
                <a:latin typeface="Helvetica Neue" panose="02000503000000020004" pitchFamily="2" charset="0"/>
              </a:rPr>
              <a:t> technique (Raskutti et al. [2002])</a:t>
            </a:r>
          </a:p>
          <a:p>
            <a:pPr marL="557186" lvl="1" indent="-214313">
              <a:buFont typeface="Arial" panose="020B0604020202020204" pitchFamily="34" charset="0"/>
              <a:buChar char="•"/>
            </a:pPr>
            <a:r>
              <a:rPr lang="en-GB" sz="1200" dirty="0">
                <a:latin typeface="Helvetica Neue" panose="02000503000000020004" pitchFamily="2" charset="0"/>
              </a:rPr>
              <a:t>∀d ∈ </a:t>
            </a:r>
            <a:r>
              <a:rPr lang="en-GB" sz="1200" dirty="0">
                <a:solidFill>
                  <a:schemeClr val="tx1">
                    <a:lumMod val="50000"/>
                  </a:schemeClr>
                </a:solidFill>
                <a:latin typeface="Helvetica Neue" panose="02000503000000020004" pitchFamily="2" charset="0"/>
              </a:rPr>
              <a:t>D</a:t>
            </a:r>
            <a:r>
              <a:rPr lang="en-GB" sz="1200" baseline="-25000" dirty="0">
                <a:solidFill>
                  <a:schemeClr val="tx1">
                    <a:lumMod val="50000"/>
                  </a:schemeClr>
                </a:solidFill>
                <a:latin typeface="Helvetica Neue" panose="02000503000000020004" pitchFamily="2" charset="0"/>
              </a:rPr>
              <a:t>    </a:t>
            </a:r>
            <a:r>
              <a:rPr lang="en-GB" sz="1200" dirty="0"/>
              <a:t>d⃗ is the TF-IDF vector representation</a:t>
            </a:r>
          </a:p>
          <a:p>
            <a:pPr marL="557186" lvl="1" indent="-214313">
              <a:buFont typeface="Arial" panose="020B0604020202020204" pitchFamily="34" charset="0"/>
              <a:buChar char="•"/>
            </a:pPr>
            <a:r>
              <a:rPr lang="en-GB" sz="1200" dirty="0"/>
              <a:t>Build </a:t>
            </a:r>
            <a:r>
              <a:rPr lang="en-GB" sz="1200" u="sng" dirty="0"/>
              <a:t>prototype vectors</a:t>
            </a:r>
            <a:r>
              <a:rPr lang="en-GB" sz="1200" dirty="0"/>
              <a:t> ⃗</a:t>
            </a:r>
            <a:r>
              <a:rPr lang="en-GB" sz="1200" dirty="0" err="1"/>
              <a:t>c</a:t>
            </a:r>
            <a:r>
              <a:rPr lang="en-GB" sz="1200" baseline="-25000" dirty="0" err="1"/>
              <a:t>T</a:t>
            </a:r>
            <a:r>
              <a:rPr lang="en-GB" sz="1200" baseline="-25000" dirty="0"/>
              <a:t> </a:t>
            </a:r>
            <a:r>
              <a:rPr lang="en-GB" sz="1200" dirty="0"/>
              <a:t>for documents in </a:t>
            </a:r>
            <a:r>
              <a:rPr lang="en-GB" sz="1200" dirty="0" err="1">
                <a:solidFill>
                  <a:schemeClr val="tx1">
                    <a:lumMod val="50000"/>
                  </a:schemeClr>
                </a:solidFill>
                <a:latin typeface="Helvetica Neue" panose="02000503000000020004" pitchFamily="2" charset="0"/>
              </a:rPr>
              <a:t>D</a:t>
            </a:r>
            <a:r>
              <a:rPr lang="en-GB" sz="1200" baseline="-25000" dirty="0" err="1">
                <a:solidFill>
                  <a:schemeClr val="tx1">
                    <a:lumMod val="50000"/>
                  </a:schemeClr>
                </a:solidFill>
                <a:latin typeface="Helvetica Neue" panose="02000503000000020004" pitchFamily="2" charset="0"/>
              </a:rPr>
              <a:t>rel</a:t>
            </a:r>
            <a:endParaRPr lang="en-GB" sz="1200" dirty="0"/>
          </a:p>
          <a:p>
            <a:pPr marL="557186" lvl="1" indent="-214313">
              <a:buFont typeface="Arial" panose="020B0604020202020204" pitchFamily="34" charset="0"/>
              <a:buChar char="•"/>
            </a:pPr>
            <a:r>
              <a:rPr lang="en-GB" sz="1200" dirty="0"/>
              <a:t>and ⃗c</a:t>
            </a:r>
            <a:r>
              <a:rPr lang="en-GB" sz="1200" dirty="0">
                <a:latin typeface="Helvetica Neue" panose="02000503000000020004" pitchFamily="2" charset="0"/>
              </a:rPr>
              <a:t> </a:t>
            </a:r>
            <a:r>
              <a:rPr lang="en-GB" sz="1200" baseline="-25000" dirty="0">
                <a:latin typeface="Helvetica Neue" panose="02000503000000020004" pitchFamily="2" charset="0"/>
              </a:rPr>
              <a:t>⊥ </a:t>
            </a:r>
            <a:r>
              <a:rPr lang="en-GB" sz="1200" dirty="0">
                <a:latin typeface="Helvetica Neue" panose="02000503000000020004" pitchFamily="2" charset="0"/>
              </a:rPr>
              <a:t>for documents in U</a:t>
            </a:r>
          </a:p>
          <a:p>
            <a:pPr marL="557186" lvl="1" indent="-214313">
              <a:buFont typeface="Arial" panose="020B0604020202020204" pitchFamily="34" charset="0"/>
              <a:buChar char="•"/>
            </a:pPr>
            <a:r>
              <a:rPr lang="en-GB" sz="1200" dirty="0">
                <a:latin typeface="Helvetica Neue" panose="02000503000000020004" pitchFamily="2" charset="0"/>
              </a:rPr>
              <a:t>Compare each ∀d ∈ U with </a:t>
            </a:r>
            <a:r>
              <a:rPr lang="en-GB" sz="1200" dirty="0"/>
              <a:t>⃗</a:t>
            </a:r>
            <a:r>
              <a:rPr lang="en-GB" sz="1200" dirty="0" err="1"/>
              <a:t>c</a:t>
            </a:r>
            <a:r>
              <a:rPr lang="en-GB" sz="1200" baseline="-25000" dirty="0" err="1"/>
              <a:t>T</a:t>
            </a:r>
            <a:r>
              <a:rPr lang="en-GB" sz="1200" baseline="-25000" dirty="0"/>
              <a:t>  </a:t>
            </a:r>
            <a:r>
              <a:rPr lang="en-GB" sz="1200" dirty="0"/>
              <a:t> and  ⃗c</a:t>
            </a:r>
            <a:r>
              <a:rPr lang="en-GB" sz="1200" dirty="0">
                <a:latin typeface="Helvetica Neue" panose="02000503000000020004" pitchFamily="2" charset="0"/>
              </a:rPr>
              <a:t> </a:t>
            </a:r>
            <a:r>
              <a:rPr lang="en-GB" sz="1200" baseline="-25000" dirty="0">
                <a:latin typeface="Helvetica Neue" panose="02000503000000020004" pitchFamily="2" charset="0"/>
              </a:rPr>
              <a:t>⊥ </a:t>
            </a:r>
          </a:p>
          <a:p>
            <a:pPr marL="557186" lvl="1" indent="-214313">
              <a:buFont typeface="Arial" panose="020B0604020202020204" pitchFamily="34" charset="0"/>
              <a:buChar char="•"/>
            </a:pPr>
            <a:r>
              <a:rPr lang="en-GB" sz="1200" dirty="0">
                <a:latin typeface="Helvetica Neue" panose="02000503000000020004" pitchFamily="2" charset="0"/>
              </a:rPr>
              <a:t>assign the class of the most similar vector</a:t>
            </a:r>
            <a:endParaRPr lang="en-GB" sz="1200" dirty="0"/>
          </a:p>
          <a:p>
            <a:pPr marL="557186" lvl="1" indent="-214313">
              <a:buFont typeface="Arial" panose="020B0604020202020204" pitchFamily="34" charset="0"/>
              <a:buChar char="•"/>
            </a:pPr>
            <a:endParaRPr lang="it" sz="1350" dirty="0">
              <a:latin typeface="Helvetica Neue" panose="02000503000000020004" pitchFamily="2" charset="0"/>
            </a:endParaRPr>
          </a:p>
          <a:p>
            <a:pPr marL="214313" indent="-214313">
              <a:buFont typeface="Arial" panose="020B0604020202020204" pitchFamily="34" charset="0"/>
              <a:buChar char="•"/>
            </a:pPr>
            <a:endParaRPr lang="en-US" sz="1350" dirty="0">
              <a:latin typeface="Helvetica Neue" panose="02000503000000020004" pitchFamily="2" charset="0"/>
            </a:endParaRPr>
          </a:p>
        </p:txBody>
      </p:sp>
      <p:pic>
        <p:nvPicPr>
          <p:cNvPr id="9" name="Picture 8">
            <a:extLst>
              <a:ext uri="{FF2B5EF4-FFF2-40B4-BE49-F238E27FC236}">
                <a16:creationId xmlns:a16="http://schemas.microsoft.com/office/drawing/2014/main" id="{223C4945-F7EC-4448-BB5A-CC45C8870F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7801" y="3177787"/>
            <a:ext cx="3627114" cy="616895"/>
          </a:xfrm>
          <a:prstGeom prst="rect">
            <a:avLst/>
          </a:prstGeom>
        </p:spPr>
      </p:pic>
      <p:sp>
        <p:nvSpPr>
          <p:cNvPr id="12" name="Rectangle 11">
            <a:extLst>
              <a:ext uri="{FF2B5EF4-FFF2-40B4-BE49-F238E27FC236}">
                <a16:creationId xmlns:a16="http://schemas.microsoft.com/office/drawing/2014/main" id="{51673A75-1C04-A442-B2F3-5265AE6F5F04}"/>
              </a:ext>
            </a:extLst>
          </p:cNvPr>
          <p:cNvSpPr/>
          <p:nvPr/>
        </p:nvSpPr>
        <p:spPr>
          <a:xfrm>
            <a:off x="7451802" y="338291"/>
            <a:ext cx="1310615" cy="300082"/>
          </a:xfrm>
          <a:prstGeom prst="rect">
            <a:avLst/>
          </a:prstGeom>
        </p:spPr>
        <p:txBody>
          <a:bodyPr wrap="none">
            <a:spAutoFit/>
          </a:bodyPr>
          <a:lstStyle/>
          <a:p>
            <a:r>
              <a:rPr lang="en-GB" sz="1350" dirty="0">
                <a:solidFill>
                  <a:srgbClr val="0072E5"/>
                </a:solidFill>
                <a:latin typeface="LibreCaslonText"/>
              </a:rPr>
              <a:t>Liu et al. </a:t>
            </a:r>
            <a:r>
              <a:rPr lang="en-GB" sz="1350" dirty="0">
                <a:latin typeface="LibreCaslonText"/>
              </a:rPr>
              <a:t>[</a:t>
            </a:r>
            <a:r>
              <a:rPr lang="en-GB" sz="1350" dirty="0">
                <a:solidFill>
                  <a:srgbClr val="0072E5"/>
                </a:solidFill>
                <a:latin typeface="LibreCaslonText"/>
              </a:rPr>
              <a:t>2003</a:t>
            </a:r>
            <a:r>
              <a:rPr lang="en-GB" sz="1350" dirty="0">
                <a:latin typeface="LibreCaslonText"/>
              </a:rPr>
              <a:t>] </a:t>
            </a:r>
          </a:p>
        </p:txBody>
      </p:sp>
      <p:sp>
        <p:nvSpPr>
          <p:cNvPr id="19" name="TextBox 18">
            <a:extLst>
              <a:ext uri="{FF2B5EF4-FFF2-40B4-BE49-F238E27FC236}">
                <a16:creationId xmlns:a16="http://schemas.microsoft.com/office/drawing/2014/main" id="{C7BF8AC4-CD22-9B43-B81D-91A83A11FE36}"/>
              </a:ext>
            </a:extLst>
          </p:cNvPr>
          <p:cNvSpPr txBox="1"/>
          <p:nvPr/>
        </p:nvSpPr>
        <p:spPr>
          <a:xfrm>
            <a:off x="5910263" y="917157"/>
            <a:ext cx="3023254" cy="895884"/>
          </a:xfrm>
          <a:prstGeom prst="rect">
            <a:avLst/>
          </a:prstGeom>
          <a:solidFill>
            <a:schemeClr val="tx1">
              <a:lumMod val="20000"/>
              <a:lumOff val="80000"/>
            </a:schemeClr>
          </a:solidFill>
        </p:spPr>
        <p:txBody>
          <a:bodyPr wrap="square" lIns="135000" tIns="135000" rIns="135000" bIns="135000" rtlCol="0">
            <a:spAutoFit/>
          </a:bodyPr>
          <a:lstStyle/>
          <a:p>
            <a:r>
              <a:rPr lang="en-GB" sz="1350" b="1" dirty="0">
                <a:solidFill>
                  <a:schemeClr val="tx1">
                    <a:lumMod val="50000"/>
                  </a:schemeClr>
                </a:solidFill>
                <a:latin typeface="Helvetica Neue" panose="02000503000000020004" pitchFamily="2" charset="0"/>
              </a:rPr>
              <a:t>Goal:</a:t>
            </a:r>
          </a:p>
          <a:p>
            <a:r>
              <a:rPr lang="en-GB" sz="1350" dirty="0">
                <a:latin typeface="Helvetica Neue" panose="02000503000000020004" pitchFamily="2" charset="0"/>
              </a:rPr>
              <a:t>Determine set of elements to be regarded as reliable negatives (RN)</a:t>
            </a:r>
          </a:p>
        </p:txBody>
      </p:sp>
      <p:sp>
        <p:nvSpPr>
          <p:cNvPr id="11" name="TextBox 10">
            <a:extLst>
              <a:ext uri="{FF2B5EF4-FFF2-40B4-BE49-F238E27FC236}">
                <a16:creationId xmlns:a16="http://schemas.microsoft.com/office/drawing/2014/main" id="{2AB6B734-7E70-8844-9906-FBB157B0AB15}"/>
              </a:ext>
            </a:extLst>
          </p:cNvPr>
          <p:cNvSpPr txBox="1"/>
          <p:nvPr/>
        </p:nvSpPr>
        <p:spPr>
          <a:xfrm>
            <a:off x="6037563" y="1743690"/>
            <a:ext cx="2749404" cy="518858"/>
          </a:xfrm>
          <a:prstGeom prst="rect">
            <a:avLst/>
          </a:prstGeom>
          <a:solidFill>
            <a:schemeClr val="tx2">
              <a:lumMod val="75000"/>
            </a:schemeClr>
          </a:solidFill>
        </p:spPr>
        <p:txBody>
          <a:bodyPr wrap="none" lIns="135000" tIns="135000" rIns="135000" bIns="135000" rtlCol="0">
            <a:spAutoFit/>
          </a:bodyPr>
          <a:lstStyle/>
          <a:p>
            <a:pPr algn="ctr"/>
            <a:r>
              <a:rPr lang="en-US" sz="16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Train a “simplistic” classifier</a:t>
            </a:r>
          </a:p>
        </p:txBody>
      </p:sp>
      <p:sp>
        <p:nvSpPr>
          <p:cNvPr id="13" name="TextBox 12">
            <a:extLst>
              <a:ext uri="{FF2B5EF4-FFF2-40B4-BE49-F238E27FC236}">
                <a16:creationId xmlns:a16="http://schemas.microsoft.com/office/drawing/2014/main" id="{E60360EA-2F2D-7B46-B9D7-38E633AF6CDC}"/>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0276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animEffect transition="in" filter="fade">
                                      <p:cBhvr>
                                        <p:cTn id="7" dur="500"/>
                                        <p:tgtEl>
                                          <p:spTgt spid="8">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7" end="7"/>
                                            </p:txEl>
                                          </p:spTgt>
                                        </p:tgtEl>
                                        <p:attrNameLst>
                                          <p:attrName>style.visibility</p:attrName>
                                        </p:attrNameLst>
                                      </p:cBhvr>
                                      <p:to>
                                        <p:strVal val="visible"/>
                                      </p:to>
                                    </p:set>
                                    <p:animEffect transition="in" filter="fade">
                                      <p:cBhvr>
                                        <p:cTn id="10" dur="500"/>
                                        <p:tgtEl>
                                          <p:spTgt spid="8">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8" end="8"/>
                                            </p:txEl>
                                          </p:spTgt>
                                        </p:tgtEl>
                                        <p:attrNameLst>
                                          <p:attrName>style.visibility</p:attrName>
                                        </p:attrNameLst>
                                      </p:cBhvr>
                                      <p:to>
                                        <p:strVal val="visible"/>
                                      </p:to>
                                    </p:set>
                                    <p:animEffect transition="in" filter="fade">
                                      <p:cBhvr>
                                        <p:cTn id="13" dur="500"/>
                                        <p:tgtEl>
                                          <p:spTgt spid="8">
                                            <p:txEl>
                                              <p:pRg st="8" end="8"/>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9" end="9"/>
                                            </p:txEl>
                                          </p:spTgt>
                                        </p:tgtEl>
                                        <p:attrNameLst>
                                          <p:attrName>style.visibility</p:attrName>
                                        </p:attrNameLst>
                                      </p:cBhvr>
                                      <p:to>
                                        <p:strVal val="visible"/>
                                      </p:to>
                                    </p:set>
                                    <p:animEffect transition="in" filter="fade">
                                      <p:cBhvr>
                                        <p:cTn id="16" dur="500"/>
                                        <p:tgtEl>
                                          <p:spTgt spid="8">
                                            <p:txEl>
                                              <p:pRg st="9" end="9"/>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10" end="10"/>
                                            </p:txEl>
                                          </p:spTgt>
                                        </p:tgtEl>
                                        <p:attrNameLst>
                                          <p:attrName>style.visibility</p:attrName>
                                        </p:attrNameLst>
                                      </p:cBhvr>
                                      <p:to>
                                        <p:strVal val="visible"/>
                                      </p:to>
                                    </p:set>
                                    <p:animEffect transition="in" filter="fade">
                                      <p:cBhvr>
                                        <p:cTn id="19" dur="500"/>
                                        <p:tgtEl>
                                          <p:spTgt spid="8">
                                            <p:txEl>
                                              <p:pRg st="10" end="1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xEl>
                                              <p:pRg st="11" end="11"/>
                                            </p:txEl>
                                          </p:spTgt>
                                        </p:tgtEl>
                                        <p:attrNameLst>
                                          <p:attrName>style.visibility</p:attrName>
                                        </p:attrNameLst>
                                      </p:cBhvr>
                                      <p:to>
                                        <p:strVal val="visible"/>
                                      </p:to>
                                    </p:set>
                                    <p:animEffect transition="in" filter="fade">
                                      <p:cBhvr>
                                        <p:cTn id="22" dur="500"/>
                                        <p:tgtEl>
                                          <p:spTgt spid="8">
                                            <p:txEl>
                                              <p:pRg st="11" end="1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Exploration</a:t>
            </a:r>
          </a:p>
        </p:txBody>
      </p:sp>
      <p:sp>
        <p:nvSpPr>
          <p:cNvPr id="4" name="Rounded Rectangle 3"/>
          <p:cNvSpPr/>
          <p:nvPr/>
        </p:nvSpPr>
        <p:spPr>
          <a:xfrm>
            <a:off x="1447797" y="4177115"/>
            <a:ext cx="1430867" cy="389466"/>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Helvetica Neue Regular" charset="0"/>
              </a:rPr>
              <a:t>Traditional</a:t>
            </a:r>
          </a:p>
        </p:txBody>
      </p:sp>
      <p:sp>
        <p:nvSpPr>
          <p:cNvPr id="5" name="Rounded Rectangle 4"/>
          <p:cNvSpPr/>
          <p:nvPr/>
        </p:nvSpPr>
        <p:spPr>
          <a:xfrm>
            <a:off x="5993823" y="4140200"/>
            <a:ext cx="1329267" cy="389466"/>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Helvetica Neue Regular" charset="0"/>
              </a:rPr>
              <a:t>On data</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399" y="871441"/>
            <a:ext cx="2751667" cy="1547813"/>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7398" y="2523067"/>
            <a:ext cx="2751667" cy="1550235"/>
          </a:xfrm>
          <a:prstGeom prst="rect">
            <a:avLst/>
          </a:prstGeo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94740" y="2573535"/>
            <a:ext cx="2306151" cy="1499767"/>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94740" y="891973"/>
            <a:ext cx="2463716" cy="1539822"/>
          </a:xfrm>
          <a:prstGeom prst="rect">
            <a:avLst/>
          </a:prstGeom>
        </p:spPr>
      </p:pic>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72046" y="665951"/>
            <a:ext cx="1811701" cy="1698469"/>
          </a:xfrm>
          <a:prstGeom prst="rect">
            <a:avLst/>
          </a:prstGeom>
        </p:spPr>
      </p:pic>
      <p:pic>
        <p:nvPicPr>
          <p:cNvPr id="6" name="Picture 5">
            <a:extLst>
              <a:ext uri="{FF2B5EF4-FFF2-40B4-BE49-F238E27FC236}">
                <a16:creationId xmlns:a16="http://schemas.microsoft.com/office/drawing/2014/main" id="{4498A53F-F6DA-1642-85DA-A23936B12E3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60585" y="2212364"/>
            <a:ext cx="2306151" cy="1733948"/>
          </a:xfrm>
          <a:prstGeom prst="rect">
            <a:avLst/>
          </a:prstGeom>
        </p:spPr>
      </p:pic>
      <p:sp>
        <p:nvSpPr>
          <p:cNvPr id="13" name="TextBox 12">
            <a:extLst>
              <a:ext uri="{FF2B5EF4-FFF2-40B4-BE49-F238E27FC236}">
                <a16:creationId xmlns:a16="http://schemas.microsoft.com/office/drawing/2014/main" id="{D819CF07-9318-1B45-8491-89E6F8FE17AB}"/>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669947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5618817"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Inferring Negative Examples (II)</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Assign a label to Unlabeled data: </a:t>
            </a:r>
            <a:br>
              <a:rPr lang="en-GB" sz="1800" dirty="0">
                <a:latin typeface="Helvetica Neue Light" panose="02000403000000020004" pitchFamily="2" charset="0"/>
              </a:rPr>
            </a:br>
            <a:r>
              <a:rPr lang="en-GB" sz="1350" dirty="0">
                <a:latin typeface="Helvetica Neue Light" panose="02000403000000020004" pitchFamily="2" charset="0"/>
              </a:rPr>
              <a:t>how to determine a negative sample set without asking the user</a:t>
            </a:r>
            <a:br>
              <a:rPr lang="en-GB" sz="1350" dirty="0">
                <a:latin typeface="Helvetica Neue Light" panose="02000403000000020004" pitchFamily="2" charset="0"/>
              </a:rPr>
            </a:br>
            <a:br>
              <a:rPr lang="en-GB" sz="1800" dirty="0">
                <a:latin typeface="Helvetica Neue Light" panose="02000403000000020004" pitchFamily="2" charset="0"/>
              </a:rPr>
            </a:br>
            <a:endParaRPr lang="en-US" sz="1800" dirty="0">
              <a:latin typeface="Helvetica Neue Light" panose="02000403000000020004" pitchFamily="2" charset="0"/>
            </a:endParaRPr>
          </a:p>
        </p:txBody>
      </p:sp>
      <p:sp>
        <p:nvSpPr>
          <p:cNvPr id="8" name="TextBox 7">
            <a:extLst>
              <a:ext uri="{FF2B5EF4-FFF2-40B4-BE49-F238E27FC236}">
                <a16:creationId xmlns:a16="http://schemas.microsoft.com/office/drawing/2014/main" id="{9CDBF035-F047-6146-B8AF-B2BB01A2E029}"/>
              </a:ext>
            </a:extLst>
          </p:cNvPr>
          <p:cNvSpPr txBox="1"/>
          <p:nvPr/>
        </p:nvSpPr>
        <p:spPr>
          <a:xfrm>
            <a:off x="440531" y="1547706"/>
            <a:ext cx="5775074" cy="2823850"/>
          </a:xfrm>
          <a:prstGeom prst="rect">
            <a:avLst/>
          </a:prstGeom>
          <a:noFill/>
        </p:spPr>
        <p:txBody>
          <a:bodyPr wrap="square" rtlCol="0">
            <a:spAutoFit/>
          </a:bodyPr>
          <a:lstStyle/>
          <a:p>
            <a:r>
              <a:rPr lang="da" sz="1400" b="1" dirty="0">
                <a:latin typeface="Helvetica Neue" panose="02000503000000020004" pitchFamily="2" charset="0"/>
              </a:rPr>
              <a:t>4 Alternative approaches</a:t>
            </a:r>
          </a:p>
          <a:p>
            <a:pPr marL="557186" lvl="1" indent="-214313">
              <a:buFont typeface="Arial" panose="020B0604020202020204" pitchFamily="34" charset="0"/>
              <a:buChar char="•"/>
            </a:pPr>
            <a:endParaRPr lang="it" sz="1350" dirty="0">
              <a:latin typeface="Helvetica Neue" panose="02000503000000020004" pitchFamily="2" charset="0"/>
            </a:endParaRPr>
          </a:p>
          <a:p>
            <a:pPr marL="214313" indent="-214313">
              <a:buFont typeface="Arial" panose="020B0604020202020204" pitchFamily="34" charset="0"/>
              <a:buChar char="•"/>
            </a:pPr>
            <a:r>
              <a:rPr lang="fr" sz="1350" dirty="0">
                <a:latin typeface="Helvetica Neue" panose="02000503000000020004" pitchFamily="2" charset="0"/>
              </a:rPr>
              <a:t>The </a:t>
            </a:r>
            <a:r>
              <a:rPr lang="fr" sz="1350" b="1" dirty="0" err="1">
                <a:latin typeface="Helvetica Neue" panose="02000503000000020004" pitchFamily="2" charset="0"/>
              </a:rPr>
              <a:t>Spy</a:t>
            </a:r>
            <a:r>
              <a:rPr lang="fr" sz="1350" dirty="0">
                <a:latin typeface="Helvetica Neue" panose="02000503000000020004" pitchFamily="2" charset="0"/>
              </a:rPr>
              <a:t> technique (Liu et al. [2002]) </a:t>
            </a:r>
          </a:p>
          <a:p>
            <a:pPr marL="557186" lvl="1" indent="-214313">
              <a:buFont typeface="Arial" panose="020B0604020202020204" pitchFamily="34" charset="0"/>
              <a:buChar char="•"/>
            </a:pPr>
            <a:r>
              <a:rPr lang="fr" sz="1200" dirty="0">
                <a:latin typeface="Helvetica Neue" panose="02000503000000020004" pitchFamily="2" charset="0"/>
              </a:rPr>
              <a:t>Extract a </a:t>
            </a:r>
            <a:r>
              <a:rPr lang="fr" sz="1200" dirty="0" err="1">
                <a:latin typeface="Helvetica Neue" panose="02000503000000020004" pitchFamily="2" charset="0"/>
              </a:rPr>
              <a:t>sample</a:t>
            </a:r>
            <a:r>
              <a:rPr lang="fr" sz="1200" dirty="0">
                <a:latin typeface="Helvetica Neue" panose="02000503000000020004" pitchFamily="2" charset="0"/>
              </a:rPr>
              <a:t> S </a:t>
            </a:r>
            <a:r>
              <a:rPr lang="fr" sz="1200" dirty="0" err="1">
                <a:latin typeface="Helvetica Neue" panose="02000503000000020004" pitchFamily="2" charset="0"/>
              </a:rPr>
              <a:t>from</a:t>
            </a:r>
            <a:r>
              <a:rPr lang="fr" sz="1200" dirty="0">
                <a:latin typeface="Helvetica Neue" panose="02000503000000020004" pitchFamily="2" charset="0"/>
              </a:rPr>
              <a:t> the positive </a:t>
            </a:r>
            <a:r>
              <a:rPr lang="fr" sz="1200" dirty="0" err="1">
                <a:latin typeface="Helvetica Neue" panose="02000503000000020004" pitchFamily="2" charset="0"/>
              </a:rPr>
              <a:t>example</a:t>
            </a:r>
            <a:endParaRPr lang="fr" sz="1200" dirty="0">
              <a:latin typeface="Helvetica Neue" panose="02000503000000020004" pitchFamily="2" charset="0"/>
            </a:endParaRPr>
          </a:p>
          <a:p>
            <a:pPr marL="557186" lvl="1" indent="-214313">
              <a:buFont typeface="Arial" panose="020B0604020202020204" pitchFamily="34" charset="0"/>
              <a:buChar char="•"/>
            </a:pPr>
            <a:r>
              <a:rPr lang="fr" sz="1200" dirty="0" err="1">
                <a:latin typeface="Helvetica Neue" panose="02000503000000020004" pitchFamily="2" charset="0"/>
              </a:rPr>
              <a:t>Merge</a:t>
            </a:r>
            <a:r>
              <a:rPr lang="fr" sz="1200" dirty="0">
                <a:latin typeface="Helvetica Neue" panose="02000503000000020004" pitchFamily="2" charset="0"/>
              </a:rPr>
              <a:t> S in U (</a:t>
            </a:r>
            <a:r>
              <a:rPr lang="fr" sz="1200" dirty="0" err="1">
                <a:latin typeface="Helvetica Neue" panose="02000503000000020004" pitchFamily="2" charset="0"/>
              </a:rPr>
              <a:t>deploy</a:t>
            </a:r>
            <a:r>
              <a:rPr lang="fr" sz="1200" dirty="0">
                <a:latin typeface="Helvetica Neue" panose="02000503000000020004" pitchFamily="2" charset="0"/>
              </a:rPr>
              <a:t> the </a:t>
            </a:r>
            <a:r>
              <a:rPr lang="fr" sz="1200" dirty="0" err="1">
                <a:latin typeface="Helvetica Neue" panose="02000503000000020004" pitchFamily="2" charset="0"/>
              </a:rPr>
              <a:t>spies</a:t>
            </a:r>
            <a:r>
              <a:rPr lang="fr" sz="1200" dirty="0">
                <a:latin typeface="Helvetica Neue" panose="02000503000000020004" pitchFamily="2" charset="0"/>
              </a:rPr>
              <a:t>!)</a:t>
            </a:r>
          </a:p>
          <a:p>
            <a:pPr marL="557186" lvl="1" indent="-214313">
              <a:buFont typeface="Arial" panose="020B0604020202020204" pitchFamily="34" charset="0"/>
              <a:buChar char="•"/>
            </a:pPr>
            <a:r>
              <a:rPr lang="fr" sz="1200" dirty="0" err="1">
                <a:latin typeface="Helvetica Neue" panose="02000503000000020004" pitchFamily="2" charset="0"/>
              </a:rPr>
              <a:t>Build</a:t>
            </a:r>
            <a:r>
              <a:rPr lang="fr" sz="1200" dirty="0">
                <a:latin typeface="Helvetica Neue" panose="02000503000000020004" pitchFamily="2" charset="0"/>
              </a:rPr>
              <a:t> NB classifier </a:t>
            </a:r>
            <a:r>
              <a:rPr lang="fr" sz="1200" dirty="0" err="1">
                <a:latin typeface="Helvetica Neue" panose="02000503000000020004" pitchFamily="2" charset="0"/>
              </a:rPr>
              <a:t>with</a:t>
            </a:r>
            <a:r>
              <a:rPr lang="fr" sz="1200" dirty="0">
                <a:latin typeface="Helvetica Neue" panose="02000503000000020004" pitchFamily="2" charset="0"/>
              </a:rPr>
              <a:t> EM</a:t>
            </a:r>
          </a:p>
          <a:p>
            <a:pPr marL="557186" lvl="1" indent="-214313">
              <a:buFont typeface="Arial" panose="020B0604020202020204" pitchFamily="34" charset="0"/>
              <a:buChar char="•"/>
            </a:pPr>
            <a:r>
              <a:rPr lang="fr" sz="1200" dirty="0" err="1">
                <a:latin typeface="Helvetica Neue" panose="02000503000000020004" pitchFamily="2" charset="0"/>
              </a:rPr>
              <a:t>Determine</a:t>
            </a:r>
            <a:r>
              <a:rPr lang="fr" sz="1200" dirty="0">
                <a:latin typeface="Helvetica Neue" panose="02000503000000020004" pitchFamily="2" charset="0"/>
              </a:rPr>
              <a:t> </a:t>
            </a:r>
            <a:r>
              <a:rPr lang="fr" sz="1200" dirty="0" err="1">
                <a:latin typeface="Helvetica Neue" panose="02000503000000020004" pitchFamily="2" charset="0"/>
              </a:rPr>
              <a:t>threshold</a:t>
            </a:r>
            <a:r>
              <a:rPr lang="fr" sz="1200" dirty="0">
                <a:latin typeface="Helvetica Neue" panose="02000503000000020004" pitchFamily="2" charset="0"/>
              </a:rPr>
              <a:t> </a:t>
            </a:r>
            <a:r>
              <a:rPr lang="fr" sz="1200" dirty="0" err="1">
                <a:latin typeface="Helvetica Neue" panose="02000503000000020004" pitchFamily="2" charset="0"/>
              </a:rPr>
              <a:t>t</a:t>
            </a:r>
            <a:r>
              <a:rPr lang="fr" sz="1200" dirty="0">
                <a:latin typeface="Helvetica Neue" panose="02000503000000020004" pitchFamily="2" charset="0"/>
              </a:rPr>
              <a:t> </a:t>
            </a:r>
            <a:r>
              <a:rPr lang="fr" sz="1200" dirty="0" err="1">
                <a:latin typeface="Helvetica Neue" panose="02000503000000020004" pitchFamily="2" charset="0"/>
              </a:rPr>
              <a:t>such</a:t>
            </a:r>
            <a:r>
              <a:rPr lang="fr" sz="1200" dirty="0">
                <a:latin typeface="Helvetica Neue" panose="02000503000000020004" pitchFamily="2" charset="0"/>
              </a:rPr>
              <a:t> </a:t>
            </a:r>
            <a:r>
              <a:rPr lang="fr" sz="1200" dirty="0" err="1">
                <a:latin typeface="Helvetica Neue" panose="02000503000000020004" pitchFamily="2" charset="0"/>
              </a:rPr>
              <a:t>that</a:t>
            </a:r>
            <a:r>
              <a:rPr lang="fr" sz="1200" dirty="0">
                <a:latin typeface="Helvetica Neue" panose="02000503000000020004" pitchFamily="2" charset="0"/>
              </a:rPr>
              <a:t> all </a:t>
            </a:r>
            <a:r>
              <a:rPr lang="fr" sz="1200" dirty="0" err="1">
                <a:latin typeface="Helvetica Neue" panose="02000503000000020004" pitchFamily="2" charset="0"/>
              </a:rPr>
              <a:t>spies</a:t>
            </a:r>
            <a:r>
              <a:rPr lang="fr" sz="1200" dirty="0">
                <a:latin typeface="Helvetica Neue" panose="02000503000000020004" pitchFamily="2" charset="0"/>
              </a:rPr>
              <a:t> are </a:t>
            </a:r>
            <a:r>
              <a:rPr lang="fr" sz="1200" dirty="0" err="1">
                <a:latin typeface="Helvetica Neue" panose="02000503000000020004" pitchFamily="2" charset="0"/>
              </a:rPr>
              <a:t>correctly</a:t>
            </a:r>
            <a:r>
              <a:rPr lang="fr" sz="1200" dirty="0">
                <a:latin typeface="Helvetica Neue" panose="02000503000000020004" pitchFamily="2" charset="0"/>
              </a:rPr>
              <a:t> </a:t>
            </a:r>
            <a:r>
              <a:rPr lang="fr" sz="1200" dirty="0" err="1">
                <a:latin typeface="Helvetica Neue" panose="02000503000000020004" pitchFamily="2" charset="0"/>
              </a:rPr>
              <a:t>classified</a:t>
            </a:r>
            <a:endParaRPr lang="fr" sz="1200" dirty="0">
              <a:latin typeface="Helvetica Neue" panose="02000503000000020004" pitchFamily="2" charset="0"/>
            </a:endParaRPr>
          </a:p>
          <a:p>
            <a:pPr marL="557186" lvl="1" indent="-214313">
              <a:buFont typeface="Arial" panose="020B0604020202020204" pitchFamily="34" charset="0"/>
              <a:buChar char="•"/>
            </a:pPr>
            <a:r>
              <a:rPr lang="fr" sz="1200" dirty="0">
                <a:latin typeface="Helvetica Neue" panose="02000503000000020004" pitchFamily="2" charset="0"/>
              </a:rPr>
              <a:t>Document </a:t>
            </a:r>
            <a:r>
              <a:rPr lang="fr" sz="1200" dirty="0" err="1">
                <a:latin typeface="Helvetica Neue" panose="02000503000000020004" pitchFamily="2" charset="0"/>
              </a:rPr>
              <a:t>above</a:t>
            </a:r>
            <a:r>
              <a:rPr lang="fr" sz="1200" dirty="0">
                <a:latin typeface="Helvetica Neue" panose="02000503000000020004" pitchFamily="2" charset="0"/>
              </a:rPr>
              <a:t> the </a:t>
            </a:r>
            <a:r>
              <a:rPr lang="fr" sz="1200" dirty="0" err="1">
                <a:latin typeface="Helvetica Neue" panose="02000503000000020004" pitchFamily="2" charset="0"/>
              </a:rPr>
              <a:t>threshold</a:t>
            </a:r>
            <a:r>
              <a:rPr lang="fr" sz="1200" dirty="0">
                <a:latin typeface="Helvetica Neue" panose="02000503000000020004" pitchFamily="2" charset="0"/>
              </a:rPr>
              <a:t> are </a:t>
            </a:r>
            <a:r>
              <a:rPr lang="fr" sz="1200" dirty="0" err="1">
                <a:latin typeface="Helvetica Neue" panose="02000503000000020004" pitchFamily="2" charset="0"/>
              </a:rPr>
              <a:t>considered</a:t>
            </a:r>
            <a:r>
              <a:rPr lang="fr" sz="1200" dirty="0">
                <a:latin typeface="Helvetica Neue" panose="02000503000000020004" pitchFamily="2" charset="0"/>
              </a:rPr>
              <a:t> </a:t>
            </a:r>
            <a:r>
              <a:rPr lang="fr" sz="1200" dirty="0" err="1">
                <a:latin typeface="Helvetica Neue" panose="02000503000000020004" pitchFamily="2" charset="0"/>
              </a:rPr>
              <a:t>negative</a:t>
            </a:r>
            <a:endParaRPr lang="fr" sz="1200" dirty="0">
              <a:latin typeface="Helvetica Neue" panose="02000503000000020004" pitchFamily="2" charset="0"/>
            </a:endParaRPr>
          </a:p>
          <a:p>
            <a:pPr marL="214313" indent="-214313">
              <a:buFont typeface="Arial" panose="020B0604020202020204" pitchFamily="34" charset="0"/>
              <a:buChar char="•"/>
            </a:pPr>
            <a:endParaRPr lang="fr" sz="1350" dirty="0">
              <a:latin typeface="Helvetica Neue" panose="02000503000000020004" pitchFamily="2" charset="0"/>
            </a:endParaRPr>
          </a:p>
          <a:p>
            <a:pPr marL="214313" indent="-214313">
              <a:buFont typeface="Arial" panose="020B0604020202020204" pitchFamily="34" charset="0"/>
              <a:buChar char="•"/>
            </a:pPr>
            <a:r>
              <a:rPr lang="fr" sz="1350" b="1" dirty="0">
                <a:latin typeface="Helvetica Neue" panose="02000503000000020004" pitchFamily="2" charset="0"/>
              </a:rPr>
              <a:t>1-DNF</a:t>
            </a:r>
            <a:r>
              <a:rPr lang="fr" sz="1350" dirty="0">
                <a:latin typeface="Helvetica Neue" panose="02000503000000020004" pitchFamily="2" charset="0"/>
              </a:rPr>
              <a:t>* technique (</a:t>
            </a:r>
            <a:r>
              <a:rPr lang="fr" sz="1350" dirty="0" err="1">
                <a:latin typeface="Helvetica Neue" panose="02000503000000020004" pitchFamily="2" charset="0"/>
              </a:rPr>
              <a:t>Yu</a:t>
            </a:r>
            <a:r>
              <a:rPr lang="fr" sz="1350" dirty="0">
                <a:latin typeface="Helvetica Neue" panose="02000503000000020004" pitchFamily="2" charset="0"/>
              </a:rPr>
              <a:t> et al. [2002]). </a:t>
            </a:r>
          </a:p>
          <a:p>
            <a:r>
              <a:rPr lang="en-US" sz="1350" dirty="0">
                <a:latin typeface="Helvetica Neue" panose="02000503000000020004" pitchFamily="2" charset="0"/>
              </a:rPr>
              <a:t>       </a:t>
            </a:r>
            <a:r>
              <a:rPr lang="en-US" sz="1100" i="1" dirty="0">
                <a:latin typeface="Helvetica Neue" panose="02000503000000020004" pitchFamily="2" charset="0"/>
              </a:rPr>
              <a:t>*Disjunctive Normal Form</a:t>
            </a:r>
            <a:endParaRPr lang="fr" sz="1100" i="1" dirty="0">
              <a:latin typeface="Helvetica Neue" panose="02000503000000020004" pitchFamily="2" charset="0"/>
            </a:endParaRPr>
          </a:p>
          <a:p>
            <a:pPr marL="557186" lvl="1" indent="-214313">
              <a:buFont typeface="Arial" panose="020B0604020202020204" pitchFamily="34" charset="0"/>
              <a:buChar char="•"/>
            </a:pPr>
            <a:r>
              <a:rPr lang="fr" sz="1200" i="1" dirty="0">
                <a:latin typeface="Helvetica Neue" panose="02000503000000020004" pitchFamily="2" charset="0"/>
              </a:rPr>
              <a:t>Positive </a:t>
            </a:r>
            <a:r>
              <a:rPr lang="fr" sz="1200" i="1" dirty="0" err="1">
                <a:latin typeface="Helvetica Neue" panose="02000503000000020004" pitchFamily="2" charset="0"/>
              </a:rPr>
              <a:t>Example</a:t>
            </a:r>
            <a:r>
              <a:rPr lang="fr" sz="1200" i="1" dirty="0">
                <a:latin typeface="Helvetica Neue" panose="02000503000000020004" pitchFamily="2" charset="0"/>
              </a:rPr>
              <a:t> </a:t>
            </a:r>
            <a:r>
              <a:rPr lang="fr" sz="1200" i="1" dirty="0" err="1">
                <a:latin typeface="Helvetica Neue" panose="02000503000000020004" pitchFamily="2" charset="0"/>
              </a:rPr>
              <a:t>Based</a:t>
            </a:r>
            <a:r>
              <a:rPr lang="fr" sz="1200" i="1" dirty="0">
                <a:latin typeface="Helvetica Neue" panose="02000503000000020004" pitchFamily="2" charset="0"/>
              </a:rPr>
              <a:t> Learning</a:t>
            </a:r>
          </a:p>
          <a:p>
            <a:pPr marL="557186" lvl="1" indent="-214313">
              <a:buFont typeface="Arial" panose="020B0604020202020204" pitchFamily="34" charset="0"/>
              <a:buChar char="•"/>
            </a:pPr>
            <a:r>
              <a:rPr lang="fr" sz="1200" dirty="0" err="1">
                <a:latin typeface="Helvetica Neue" panose="02000503000000020004" pitchFamily="2" charset="0"/>
              </a:rPr>
              <a:t>Get</a:t>
            </a:r>
            <a:r>
              <a:rPr lang="fr" sz="1200" dirty="0">
                <a:latin typeface="Helvetica Neue" panose="02000503000000020004" pitchFamily="2" charset="0"/>
              </a:rPr>
              <a:t> </a:t>
            </a:r>
            <a:r>
              <a:rPr lang="fr" sz="1200" dirty="0" err="1">
                <a:latin typeface="Helvetica Neue" panose="02000503000000020004" pitchFamily="2" charset="0"/>
              </a:rPr>
              <a:t>words</a:t>
            </a:r>
            <a:r>
              <a:rPr lang="fr" sz="1200" dirty="0">
                <a:latin typeface="Helvetica Neue" panose="02000503000000020004" pitchFamily="2" charset="0"/>
              </a:rPr>
              <a:t> </a:t>
            </a:r>
            <a:r>
              <a:rPr lang="fr" sz="1200" dirty="0" err="1">
                <a:latin typeface="Helvetica Neue" panose="02000503000000020004" pitchFamily="2" charset="0"/>
              </a:rPr>
              <a:t>W</a:t>
            </a:r>
            <a:r>
              <a:rPr lang="fr" sz="1200" baseline="-25000" dirty="0" err="1">
                <a:latin typeface="Helvetica Neue" panose="02000503000000020004" pitchFamily="2" charset="0"/>
              </a:rPr>
              <a:t>f</a:t>
            </a:r>
            <a:r>
              <a:rPr lang="fr" sz="1200" baseline="-25000" dirty="0">
                <a:latin typeface="Helvetica Neue" panose="02000503000000020004" pitchFamily="2" charset="0"/>
              </a:rPr>
              <a:t> </a:t>
            </a:r>
            <a:r>
              <a:rPr lang="fr" sz="1200" dirty="0">
                <a:latin typeface="Helvetica Neue" panose="02000503000000020004" pitchFamily="2" charset="0"/>
              </a:rPr>
              <a:t>⊂ W.  </a:t>
            </a:r>
            <a:r>
              <a:rPr lang="fr" sz="1200" dirty="0" err="1">
                <a:latin typeface="Helvetica Neue" panose="02000503000000020004" pitchFamily="2" charset="0"/>
              </a:rPr>
              <a:t>freq</a:t>
            </a:r>
            <a:r>
              <a:rPr lang="fr" sz="1200" dirty="0">
                <a:latin typeface="Helvetica Neue" panose="02000503000000020004" pitchFamily="2" charset="0"/>
              </a:rPr>
              <a:t>(w, </a:t>
            </a:r>
            <a:r>
              <a:rPr lang="fr" sz="1200" dirty="0" err="1">
                <a:latin typeface="Helvetica Neue" panose="02000503000000020004" pitchFamily="2" charset="0"/>
              </a:rPr>
              <a:t>D</a:t>
            </a:r>
            <a:r>
              <a:rPr lang="fr" sz="1200" baseline="-25000" dirty="0" err="1">
                <a:latin typeface="Helvetica Neue" panose="02000503000000020004" pitchFamily="2" charset="0"/>
              </a:rPr>
              <a:t>rel</a:t>
            </a:r>
            <a:r>
              <a:rPr lang="fr" sz="1200" dirty="0">
                <a:latin typeface="Helvetica Neue" panose="02000503000000020004" pitchFamily="2" charset="0"/>
              </a:rPr>
              <a:t>)/|</a:t>
            </a:r>
            <a:r>
              <a:rPr lang="fr" sz="1200" dirty="0" err="1">
                <a:latin typeface="Helvetica Neue" panose="02000503000000020004" pitchFamily="2" charset="0"/>
              </a:rPr>
              <a:t>D</a:t>
            </a:r>
            <a:r>
              <a:rPr lang="fr" sz="1200" baseline="-25000" dirty="0" err="1">
                <a:latin typeface="Helvetica Neue" panose="02000503000000020004" pitchFamily="2" charset="0"/>
              </a:rPr>
              <a:t>rel</a:t>
            </a:r>
            <a:r>
              <a:rPr lang="fr" sz="1200" dirty="0">
                <a:latin typeface="Helvetica Neue" panose="02000503000000020004" pitchFamily="2" charset="0"/>
              </a:rPr>
              <a:t>| &gt; </a:t>
            </a:r>
            <a:r>
              <a:rPr lang="fr" sz="1200" dirty="0" err="1">
                <a:latin typeface="Helvetica Neue" panose="02000503000000020004" pitchFamily="2" charset="0"/>
              </a:rPr>
              <a:t>freq</a:t>
            </a:r>
            <a:r>
              <a:rPr lang="fr" sz="1200" dirty="0">
                <a:latin typeface="Helvetica Neue" panose="02000503000000020004" pitchFamily="2" charset="0"/>
              </a:rPr>
              <a:t>(w, U)/|U| </a:t>
            </a:r>
          </a:p>
          <a:p>
            <a:pPr marL="557186" lvl="1" indent="-214313">
              <a:buFont typeface="Arial" panose="020B0604020202020204" pitchFamily="34" charset="0"/>
              <a:buChar char="•"/>
            </a:pPr>
            <a:r>
              <a:rPr lang="fr" sz="1200" dirty="0" err="1">
                <a:latin typeface="Helvetica Neue" panose="02000503000000020004" pitchFamily="2" charset="0"/>
              </a:rPr>
              <a:t>Remove</a:t>
            </a:r>
            <a:r>
              <a:rPr lang="fr" sz="1200" dirty="0">
                <a:latin typeface="Helvetica Neue" panose="02000503000000020004" pitchFamily="2" charset="0"/>
              </a:rPr>
              <a:t> </a:t>
            </a:r>
            <a:r>
              <a:rPr lang="fr" sz="1200" dirty="0" err="1">
                <a:latin typeface="Helvetica Neue" panose="02000503000000020004" pitchFamily="2" charset="0"/>
              </a:rPr>
              <a:t>from</a:t>
            </a:r>
            <a:r>
              <a:rPr lang="fr" sz="1200" dirty="0">
                <a:latin typeface="Helvetica Neue" panose="02000503000000020004" pitchFamily="2" charset="0"/>
              </a:rPr>
              <a:t> U all documents </a:t>
            </a:r>
            <a:r>
              <a:rPr lang="fr" sz="1200" dirty="0" err="1">
                <a:latin typeface="Helvetica Neue" panose="02000503000000020004" pitchFamily="2" charset="0"/>
              </a:rPr>
              <a:t>containing</a:t>
            </a:r>
            <a:r>
              <a:rPr lang="fr" sz="1200" dirty="0">
                <a:latin typeface="Helvetica Neue" panose="02000503000000020004" pitchFamily="2" charset="0"/>
              </a:rPr>
              <a:t> </a:t>
            </a:r>
            <a:r>
              <a:rPr lang="fr" sz="1200" dirty="0" err="1">
                <a:latin typeface="Helvetica Neue" panose="02000503000000020004" pitchFamily="2" charset="0"/>
              </a:rPr>
              <a:t>any</a:t>
            </a:r>
            <a:r>
              <a:rPr lang="fr" sz="1200" dirty="0">
                <a:latin typeface="Helvetica Neue" panose="02000503000000020004" pitchFamily="2" charset="0"/>
              </a:rPr>
              <a:t> </a:t>
            </a:r>
            <a:r>
              <a:rPr lang="fr" sz="1200" dirty="0" err="1">
                <a:latin typeface="Helvetica Neue" panose="02000503000000020004" pitchFamily="2" charset="0"/>
              </a:rPr>
              <a:t>word</a:t>
            </a:r>
            <a:r>
              <a:rPr lang="fr" sz="1200" dirty="0">
                <a:latin typeface="Helvetica Neue" panose="02000503000000020004" pitchFamily="2" charset="0"/>
              </a:rPr>
              <a:t> in  </a:t>
            </a:r>
            <a:r>
              <a:rPr lang="fr" sz="1200" dirty="0" err="1">
                <a:latin typeface="Helvetica Neue" panose="02000503000000020004" pitchFamily="2" charset="0"/>
              </a:rPr>
              <a:t>W</a:t>
            </a:r>
            <a:r>
              <a:rPr lang="fr" sz="1200" baseline="-25000" dirty="0" err="1">
                <a:latin typeface="Helvetica Neue" panose="02000503000000020004" pitchFamily="2" charset="0"/>
              </a:rPr>
              <a:t>f</a:t>
            </a:r>
            <a:endParaRPr lang="fr" sz="1200" dirty="0">
              <a:latin typeface="Helvetica Neue" panose="02000503000000020004" pitchFamily="2" charset="0"/>
            </a:endParaRPr>
          </a:p>
        </p:txBody>
      </p:sp>
      <p:sp>
        <p:nvSpPr>
          <p:cNvPr id="12" name="Rectangle 11">
            <a:extLst>
              <a:ext uri="{FF2B5EF4-FFF2-40B4-BE49-F238E27FC236}">
                <a16:creationId xmlns:a16="http://schemas.microsoft.com/office/drawing/2014/main" id="{51673A75-1C04-A442-B2F3-5265AE6F5F04}"/>
              </a:ext>
            </a:extLst>
          </p:cNvPr>
          <p:cNvSpPr/>
          <p:nvPr/>
        </p:nvSpPr>
        <p:spPr>
          <a:xfrm>
            <a:off x="7451802" y="338291"/>
            <a:ext cx="1310615" cy="300082"/>
          </a:xfrm>
          <a:prstGeom prst="rect">
            <a:avLst/>
          </a:prstGeom>
        </p:spPr>
        <p:txBody>
          <a:bodyPr wrap="none">
            <a:spAutoFit/>
          </a:bodyPr>
          <a:lstStyle/>
          <a:p>
            <a:r>
              <a:rPr lang="en-GB" sz="1350" dirty="0">
                <a:solidFill>
                  <a:srgbClr val="0072E5"/>
                </a:solidFill>
                <a:latin typeface="LibreCaslonText"/>
              </a:rPr>
              <a:t>Liu et al. </a:t>
            </a:r>
            <a:r>
              <a:rPr lang="en-GB" sz="1350" dirty="0">
                <a:latin typeface="LibreCaslonText"/>
              </a:rPr>
              <a:t>[</a:t>
            </a:r>
            <a:r>
              <a:rPr lang="en-GB" sz="1350" dirty="0">
                <a:solidFill>
                  <a:srgbClr val="0072E5"/>
                </a:solidFill>
                <a:latin typeface="LibreCaslonText"/>
              </a:rPr>
              <a:t>2003</a:t>
            </a:r>
            <a:r>
              <a:rPr lang="en-GB" sz="1350" dirty="0">
                <a:latin typeface="LibreCaslonText"/>
              </a:rPr>
              <a:t>] </a:t>
            </a:r>
          </a:p>
        </p:txBody>
      </p:sp>
      <p:sp>
        <p:nvSpPr>
          <p:cNvPr id="11" name="TextBox 10">
            <a:extLst>
              <a:ext uri="{FF2B5EF4-FFF2-40B4-BE49-F238E27FC236}">
                <a16:creationId xmlns:a16="http://schemas.microsoft.com/office/drawing/2014/main" id="{B4A6CD2A-181C-4443-8857-8EAB118C25E2}"/>
              </a:ext>
            </a:extLst>
          </p:cNvPr>
          <p:cNvSpPr txBox="1"/>
          <p:nvPr/>
        </p:nvSpPr>
        <p:spPr>
          <a:xfrm>
            <a:off x="5910263" y="917157"/>
            <a:ext cx="3023254" cy="895884"/>
          </a:xfrm>
          <a:prstGeom prst="rect">
            <a:avLst/>
          </a:prstGeom>
          <a:solidFill>
            <a:schemeClr val="tx1">
              <a:lumMod val="20000"/>
              <a:lumOff val="80000"/>
            </a:schemeClr>
          </a:solidFill>
        </p:spPr>
        <p:txBody>
          <a:bodyPr wrap="square" lIns="135000" tIns="135000" rIns="135000" bIns="135000" rtlCol="0">
            <a:spAutoFit/>
          </a:bodyPr>
          <a:lstStyle/>
          <a:p>
            <a:r>
              <a:rPr lang="en-GB" sz="1350" b="1" dirty="0">
                <a:solidFill>
                  <a:schemeClr val="tx1">
                    <a:lumMod val="50000"/>
                  </a:schemeClr>
                </a:solidFill>
                <a:latin typeface="Helvetica Neue" panose="02000503000000020004" pitchFamily="2" charset="0"/>
              </a:rPr>
              <a:t>Goal:</a:t>
            </a:r>
          </a:p>
          <a:p>
            <a:r>
              <a:rPr lang="en-GB" sz="1350" dirty="0">
                <a:latin typeface="Helvetica Neue" panose="02000503000000020004" pitchFamily="2" charset="0"/>
              </a:rPr>
              <a:t>Determine set of elements to be regarded as reliable negatives (RN)</a:t>
            </a:r>
          </a:p>
        </p:txBody>
      </p:sp>
      <p:sp>
        <p:nvSpPr>
          <p:cNvPr id="13" name="TextBox 12">
            <a:extLst>
              <a:ext uri="{FF2B5EF4-FFF2-40B4-BE49-F238E27FC236}">
                <a16:creationId xmlns:a16="http://schemas.microsoft.com/office/drawing/2014/main" id="{DEB48B00-C544-D14E-89F7-B51114A5A881}"/>
              </a:ext>
            </a:extLst>
          </p:cNvPr>
          <p:cNvSpPr txBox="1"/>
          <p:nvPr/>
        </p:nvSpPr>
        <p:spPr>
          <a:xfrm>
            <a:off x="6037563" y="1743690"/>
            <a:ext cx="2749404" cy="518858"/>
          </a:xfrm>
          <a:prstGeom prst="rect">
            <a:avLst/>
          </a:prstGeom>
          <a:solidFill>
            <a:schemeClr val="tx2">
              <a:lumMod val="75000"/>
            </a:schemeClr>
          </a:solidFill>
        </p:spPr>
        <p:txBody>
          <a:bodyPr wrap="none" lIns="135000" tIns="135000" rIns="135000" bIns="135000" rtlCol="0">
            <a:spAutoFit/>
          </a:bodyPr>
          <a:lstStyle/>
          <a:p>
            <a:pPr algn="ctr"/>
            <a:r>
              <a:rPr lang="en-US" sz="16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Train a “simplistic” classifier</a:t>
            </a:r>
          </a:p>
        </p:txBody>
      </p:sp>
      <p:sp>
        <p:nvSpPr>
          <p:cNvPr id="4" name="Oval 3">
            <a:extLst>
              <a:ext uri="{FF2B5EF4-FFF2-40B4-BE49-F238E27FC236}">
                <a16:creationId xmlns:a16="http://schemas.microsoft.com/office/drawing/2014/main" id="{CD098738-C066-E248-A9BB-455E7B1CC768}"/>
              </a:ext>
            </a:extLst>
          </p:cNvPr>
          <p:cNvSpPr/>
          <p:nvPr/>
        </p:nvSpPr>
        <p:spPr>
          <a:xfrm>
            <a:off x="5750420" y="2385516"/>
            <a:ext cx="1189784" cy="1164134"/>
          </a:xfrm>
          <a:prstGeom prst="ellipse">
            <a:avLst/>
          </a:prstGeom>
          <a:solidFill>
            <a:schemeClr val="tx2">
              <a:lumMod val="20000"/>
              <a:lumOff val="80000"/>
            </a:schemeClr>
          </a:solidFill>
          <a:ln w="22225">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Oval 14">
            <a:extLst>
              <a:ext uri="{FF2B5EF4-FFF2-40B4-BE49-F238E27FC236}">
                <a16:creationId xmlns:a16="http://schemas.microsoft.com/office/drawing/2014/main" id="{D7D27891-0C38-544D-A8F1-AC0A7B301DA1}"/>
              </a:ext>
            </a:extLst>
          </p:cNvPr>
          <p:cNvSpPr/>
          <p:nvPr/>
        </p:nvSpPr>
        <p:spPr>
          <a:xfrm>
            <a:off x="6813176" y="2671978"/>
            <a:ext cx="2284878" cy="2020894"/>
          </a:xfrm>
          <a:prstGeom prst="ellipse">
            <a:avLst/>
          </a:prstGeom>
          <a:solidFill>
            <a:schemeClr val="bg2">
              <a:lumMod val="90000"/>
            </a:schemeClr>
          </a:solidFill>
          <a:ln w="19050">
            <a:solidFill>
              <a:schemeClr val="bg2">
                <a:lumMod val="25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Oval 15">
            <a:extLst>
              <a:ext uri="{FF2B5EF4-FFF2-40B4-BE49-F238E27FC236}">
                <a16:creationId xmlns:a16="http://schemas.microsoft.com/office/drawing/2014/main" id="{3C41AD95-E0C4-CC45-9BA5-B938CFA18014}"/>
              </a:ext>
            </a:extLst>
          </p:cNvPr>
          <p:cNvSpPr/>
          <p:nvPr/>
        </p:nvSpPr>
        <p:spPr>
          <a:xfrm>
            <a:off x="7616828" y="3388658"/>
            <a:ext cx="1316689" cy="1160778"/>
          </a:xfrm>
          <a:prstGeom prst="ellipse">
            <a:avLst/>
          </a:prstGeom>
          <a:solidFill>
            <a:schemeClr val="accent2">
              <a:lumMod val="40000"/>
              <a:lumOff val="60000"/>
            </a:schemeClr>
          </a:solidFill>
          <a:ln w="22225">
            <a:solidFill>
              <a:schemeClr val="bg2">
                <a:lumMod val="25000"/>
              </a:schemeClr>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Rectangle 4">
            <a:extLst>
              <a:ext uri="{FF2B5EF4-FFF2-40B4-BE49-F238E27FC236}">
                <a16:creationId xmlns:a16="http://schemas.microsoft.com/office/drawing/2014/main" id="{145FF7BA-8AA0-D844-A913-73CDD0BE82A8}"/>
              </a:ext>
            </a:extLst>
          </p:cNvPr>
          <p:cNvSpPr/>
          <p:nvPr/>
        </p:nvSpPr>
        <p:spPr>
          <a:xfrm>
            <a:off x="6063019" y="2782917"/>
            <a:ext cx="543739" cy="369332"/>
          </a:xfrm>
          <a:prstGeom prst="rect">
            <a:avLst/>
          </a:prstGeom>
        </p:spPr>
        <p:txBody>
          <a:bodyPr wrap="none">
            <a:spAutoFit/>
          </a:bodyPr>
          <a:lstStyle/>
          <a:p>
            <a:r>
              <a:rPr lang="fr" b="1" dirty="0" err="1">
                <a:latin typeface="Helvetica Neue" panose="02000503000000020004" pitchFamily="2" charset="0"/>
                <a:ea typeface="Helvetica Neue" panose="02000503000000020004" pitchFamily="2" charset="0"/>
                <a:cs typeface="Helvetica Neue" panose="02000503000000020004" pitchFamily="2" charset="0"/>
              </a:rPr>
              <a:t>D</a:t>
            </a:r>
            <a:r>
              <a:rPr lang="fr" b="1" baseline="-25000" dirty="0" err="1">
                <a:latin typeface="Helvetica Neue" panose="02000503000000020004" pitchFamily="2" charset="0"/>
                <a:ea typeface="Helvetica Neue" panose="02000503000000020004" pitchFamily="2" charset="0"/>
                <a:cs typeface="Helvetica Neue" panose="02000503000000020004" pitchFamily="2" charset="0"/>
              </a:rPr>
              <a:t>rel</a:t>
            </a:r>
            <a:endParaRPr lang="en-US"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TextBox 5">
            <a:extLst>
              <a:ext uri="{FF2B5EF4-FFF2-40B4-BE49-F238E27FC236}">
                <a16:creationId xmlns:a16="http://schemas.microsoft.com/office/drawing/2014/main" id="{3452C21D-91AF-B44F-B9B9-141AFBBA8E60}"/>
              </a:ext>
            </a:extLst>
          </p:cNvPr>
          <p:cNvSpPr txBox="1"/>
          <p:nvPr/>
        </p:nvSpPr>
        <p:spPr>
          <a:xfrm>
            <a:off x="8060209" y="3878263"/>
            <a:ext cx="484428" cy="338554"/>
          </a:xfrm>
          <a:prstGeom prst="rect">
            <a:avLst/>
          </a:prstGeom>
          <a:noFill/>
        </p:spPr>
        <p:txBody>
          <a:bodyPr wrap="none" rtlCol="0">
            <a:spAutoFit/>
          </a:bodyPr>
          <a:lstStyle/>
          <a:p>
            <a:pPr marL="0" defTabSz="430213">
              <a:spcAft>
                <a:spcPts val="400"/>
              </a:spcAft>
              <a:buSzPct val="100000"/>
            </a:pPr>
            <a:r>
              <a:rPr lang="en-US" sz="16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RN</a:t>
            </a:r>
          </a:p>
        </p:txBody>
      </p:sp>
      <p:sp>
        <p:nvSpPr>
          <p:cNvPr id="7" name="TextBox 6">
            <a:extLst>
              <a:ext uri="{FF2B5EF4-FFF2-40B4-BE49-F238E27FC236}">
                <a16:creationId xmlns:a16="http://schemas.microsoft.com/office/drawing/2014/main" id="{7BC00015-058A-6D49-B8CA-91FDC163E801}"/>
              </a:ext>
            </a:extLst>
          </p:cNvPr>
          <p:cNvSpPr txBox="1"/>
          <p:nvPr/>
        </p:nvSpPr>
        <p:spPr>
          <a:xfrm>
            <a:off x="7096153" y="3219381"/>
            <a:ext cx="336952" cy="338554"/>
          </a:xfrm>
          <a:prstGeom prst="rect">
            <a:avLst/>
          </a:prstGeom>
          <a:noFill/>
        </p:spPr>
        <p:txBody>
          <a:bodyPr wrap="none" rtlCol="0">
            <a:spAutoFit/>
          </a:bodyPr>
          <a:lstStyle/>
          <a:p>
            <a:pPr marL="0" defTabSz="430213">
              <a:spcAft>
                <a:spcPts val="400"/>
              </a:spcAft>
              <a:buSzPct val="100000"/>
            </a:pPr>
            <a:r>
              <a:rPr lang="en-US" sz="16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U</a:t>
            </a:r>
          </a:p>
        </p:txBody>
      </p:sp>
      <p:sp>
        <p:nvSpPr>
          <p:cNvPr id="14" name="TextBox 13">
            <a:extLst>
              <a:ext uri="{FF2B5EF4-FFF2-40B4-BE49-F238E27FC236}">
                <a16:creationId xmlns:a16="http://schemas.microsoft.com/office/drawing/2014/main" id="{32EBF489-3402-CB4C-8A11-D0CEE2DFB83D}"/>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1952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9" end="9"/>
                                            </p:txEl>
                                          </p:spTgt>
                                        </p:tgtEl>
                                        <p:attrNameLst>
                                          <p:attrName>style.visibility</p:attrName>
                                        </p:attrNameLst>
                                      </p:cBhvr>
                                      <p:to>
                                        <p:strVal val="visible"/>
                                      </p:to>
                                    </p:set>
                                    <p:animEffect transition="in" filter="fade">
                                      <p:cBhvr>
                                        <p:cTn id="7" dur="500"/>
                                        <p:tgtEl>
                                          <p:spTgt spid="8">
                                            <p:txEl>
                                              <p:pRg st="9" end="9"/>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0" end="10"/>
                                            </p:txEl>
                                          </p:spTgt>
                                        </p:tgtEl>
                                        <p:attrNameLst>
                                          <p:attrName>style.visibility</p:attrName>
                                        </p:attrNameLst>
                                      </p:cBhvr>
                                      <p:to>
                                        <p:strVal val="visible"/>
                                      </p:to>
                                    </p:set>
                                    <p:animEffect transition="in" filter="fade">
                                      <p:cBhvr>
                                        <p:cTn id="10" dur="500"/>
                                        <p:tgtEl>
                                          <p:spTgt spid="8">
                                            <p:txEl>
                                              <p:pRg st="10" end="1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11" end="11"/>
                                            </p:txEl>
                                          </p:spTgt>
                                        </p:tgtEl>
                                        <p:attrNameLst>
                                          <p:attrName>style.visibility</p:attrName>
                                        </p:attrNameLst>
                                      </p:cBhvr>
                                      <p:to>
                                        <p:strVal val="visible"/>
                                      </p:to>
                                    </p:set>
                                    <p:animEffect transition="in" filter="fade">
                                      <p:cBhvr>
                                        <p:cTn id="13" dur="500"/>
                                        <p:tgtEl>
                                          <p:spTgt spid="8">
                                            <p:txEl>
                                              <p:pRg st="11" end="1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12" end="12"/>
                                            </p:txEl>
                                          </p:spTgt>
                                        </p:tgtEl>
                                        <p:attrNameLst>
                                          <p:attrName>style.visibility</p:attrName>
                                        </p:attrNameLst>
                                      </p:cBhvr>
                                      <p:to>
                                        <p:strVal val="visible"/>
                                      </p:to>
                                    </p:set>
                                    <p:animEffect transition="in" filter="fade">
                                      <p:cBhvr>
                                        <p:cTn id="16" dur="500"/>
                                        <p:tgtEl>
                                          <p:spTgt spid="8">
                                            <p:txEl>
                                              <p:pRg st="12" end="1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13" end="13"/>
                                            </p:txEl>
                                          </p:spTgt>
                                        </p:tgtEl>
                                        <p:attrNameLst>
                                          <p:attrName>style.visibility</p:attrName>
                                        </p:attrNameLst>
                                      </p:cBhvr>
                                      <p:to>
                                        <p:strVal val="visible"/>
                                      </p:to>
                                    </p:set>
                                    <p:animEffect transition="in" filter="fade">
                                      <p:cBhvr>
                                        <p:cTn id="19" dur="500"/>
                                        <p:tgtEl>
                                          <p:spTgt spid="8">
                                            <p:txEl>
                                              <p:pRg st="13" end="1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5" grpId="0"/>
      <p:bldP spid="6" grpId="0"/>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5071913"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Training the Expert Classifier</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Exploit the partial-supervision </a:t>
            </a:r>
            <a:br>
              <a:rPr lang="en-GB" sz="1800" dirty="0">
                <a:latin typeface="Helvetica Neue Light" panose="02000403000000020004" pitchFamily="2" charset="0"/>
              </a:rPr>
            </a:br>
            <a:br>
              <a:rPr lang="en-GB" sz="1800" dirty="0">
                <a:latin typeface="Helvetica Neue Light" panose="02000403000000020004" pitchFamily="2" charset="0"/>
              </a:rPr>
            </a:br>
            <a:endParaRPr lang="en-US" sz="1800" dirty="0">
              <a:latin typeface="Helvetica Neue Light" panose="02000403000000020004" pitchFamily="2" charset="0"/>
            </a:endParaRPr>
          </a:p>
        </p:txBody>
      </p:sp>
      <p:sp>
        <p:nvSpPr>
          <p:cNvPr id="10" name="TextBox 9">
            <a:extLst>
              <a:ext uri="{FF2B5EF4-FFF2-40B4-BE49-F238E27FC236}">
                <a16:creationId xmlns:a16="http://schemas.microsoft.com/office/drawing/2014/main" id="{90E3B68E-FEC5-B247-87EF-5E3FD285CF76}"/>
              </a:ext>
            </a:extLst>
          </p:cNvPr>
          <p:cNvSpPr txBox="1"/>
          <p:nvPr/>
        </p:nvSpPr>
        <p:spPr>
          <a:xfrm>
            <a:off x="440531" y="1217253"/>
            <a:ext cx="4826427" cy="3508653"/>
          </a:xfrm>
          <a:prstGeom prst="rect">
            <a:avLst/>
          </a:prstGeom>
          <a:noFill/>
        </p:spPr>
        <p:txBody>
          <a:bodyPr wrap="square" rtlCol="0">
            <a:spAutoFit/>
          </a:bodyPr>
          <a:lstStyle/>
          <a:p>
            <a:r>
              <a:rPr lang="en-GB" sz="1350" b="1" dirty="0">
                <a:latin typeface="Helvetica Neue" panose="02000503000000020004" pitchFamily="2" charset="0"/>
              </a:rPr>
              <a:t>Expert Classifier</a:t>
            </a:r>
          </a:p>
          <a:p>
            <a:r>
              <a:rPr lang="en-GB" sz="1200" dirty="0">
                <a:latin typeface="Helvetica Neue" panose="02000503000000020004" pitchFamily="2" charset="0"/>
              </a:rPr>
              <a:t>Builds on the result of the first step to train a much more sophisticated and precise classifier.</a:t>
            </a:r>
          </a:p>
          <a:p>
            <a:r>
              <a:rPr lang="en-GB" sz="1200" dirty="0">
                <a:latin typeface="Helvetica Neue" panose="02000503000000020004" pitchFamily="2" charset="0"/>
              </a:rPr>
              <a:t> </a:t>
            </a:r>
          </a:p>
          <a:p>
            <a:pPr marL="257175" indent="-257175">
              <a:buFont typeface="Arial" panose="020B0604020202020204" pitchFamily="34" charset="0"/>
              <a:buChar char="•"/>
            </a:pPr>
            <a:r>
              <a:rPr lang="en-GB" sz="1350" b="1" dirty="0">
                <a:latin typeface="Helvetica Neue" panose="02000503000000020004" pitchFamily="2" charset="0"/>
              </a:rPr>
              <a:t>1-shot approach</a:t>
            </a:r>
          </a:p>
          <a:p>
            <a:pPr marL="600049" lvl="1" indent="-257175">
              <a:buFont typeface="Arial" panose="020B0604020202020204" pitchFamily="34" charset="0"/>
              <a:buChar char="•"/>
            </a:pPr>
            <a:r>
              <a:rPr lang="en-GB" sz="1350" dirty="0">
                <a:latin typeface="Helvetica Neue" panose="02000503000000020004" pitchFamily="2" charset="0"/>
              </a:rPr>
              <a:t>Use </a:t>
            </a:r>
            <a:r>
              <a:rPr lang="fr" sz="1350" dirty="0" err="1">
                <a:latin typeface="Helvetica Neue" panose="02000503000000020004" pitchFamily="2" charset="0"/>
              </a:rPr>
              <a:t>D</a:t>
            </a:r>
            <a:r>
              <a:rPr lang="fr" sz="1350" baseline="-25000" dirty="0" err="1">
                <a:latin typeface="Helvetica Neue" panose="02000503000000020004" pitchFamily="2" charset="0"/>
              </a:rPr>
              <a:t>rel</a:t>
            </a:r>
            <a:r>
              <a:rPr lang="fr" sz="1350" baseline="-25000" dirty="0">
                <a:latin typeface="Helvetica Neue" panose="02000503000000020004" pitchFamily="2" charset="0"/>
              </a:rPr>
              <a:t> </a:t>
            </a:r>
            <a:r>
              <a:rPr lang="fr" sz="1350" dirty="0">
                <a:latin typeface="Helvetica Neue" panose="02000503000000020004" pitchFamily="2" charset="0"/>
              </a:rPr>
              <a:t>and RN and train a classifier (SVM or EM)</a:t>
            </a:r>
            <a:endParaRPr lang="en-GB" sz="1350" dirty="0">
              <a:latin typeface="Helvetica Neue" panose="02000503000000020004" pitchFamily="2" charset="0"/>
            </a:endParaRPr>
          </a:p>
          <a:p>
            <a:pPr marL="257175" indent="-257175">
              <a:buFont typeface="Arial" panose="020B0604020202020204" pitchFamily="34" charset="0"/>
              <a:buChar char="•"/>
            </a:pPr>
            <a:endParaRPr lang="en-GB" sz="1350" dirty="0">
              <a:latin typeface="Helvetica Neue" panose="02000503000000020004" pitchFamily="2" charset="0"/>
            </a:endParaRPr>
          </a:p>
          <a:p>
            <a:pPr marL="257175" indent="-257175">
              <a:buFont typeface="Arial" panose="020B0604020202020204" pitchFamily="34" charset="0"/>
              <a:buChar char="•"/>
            </a:pPr>
            <a:r>
              <a:rPr lang="en-GB" sz="1350" b="1" dirty="0">
                <a:latin typeface="Helvetica Neue" panose="02000503000000020004" pitchFamily="2" charset="0"/>
              </a:rPr>
              <a:t>Iterative approach</a:t>
            </a:r>
          </a:p>
          <a:p>
            <a:pPr marL="600049" lvl="1" indent="-257175">
              <a:buFont typeface="Arial" panose="020B0604020202020204" pitchFamily="34" charset="0"/>
              <a:buChar char="•"/>
            </a:pPr>
            <a:r>
              <a:rPr lang="en-GB" sz="1350" dirty="0">
                <a:latin typeface="Helvetica Neue" panose="02000503000000020004" pitchFamily="2" charset="0"/>
              </a:rPr>
              <a:t>Use </a:t>
            </a:r>
            <a:r>
              <a:rPr lang="fr" sz="1350" dirty="0" err="1">
                <a:latin typeface="Helvetica Neue" panose="02000503000000020004" pitchFamily="2" charset="0"/>
              </a:rPr>
              <a:t>D</a:t>
            </a:r>
            <a:r>
              <a:rPr lang="fr" sz="1350" baseline="-25000" dirty="0" err="1">
                <a:latin typeface="Helvetica Neue" panose="02000503000000020004" pitchFamily="2" charset="0"/>
              </a:rPr>
              <a:t>rel</a:t>
            </a:r>
            <a:r>
              <a:rPr lang="fr" sz="1350" baseline="-25000" dirty="0">
                <a:latin typeface="Helvetica Neue" panose="02000503000000020004" pitchFamily="2" charset="0"/>
              </a:rPr>
              <a:t> </a:t>
            </a:r>
            <a:r>
              <a:rPr lang="fr" sz="1350" dirty="0">
                <a:latin typeface="Helvetica Neue" panose="02000503000000020004" pitchFamily="2" charset="0"/>
              </a:rPr>
              <a:t>and RN and train a classifier C</a:t>
            </a:r>
            <a:r>
              <a:rPr lang="fr" sz="1350" baseline="-25000" dirty="0">
                <a:latin typeface="Helvetica Neue" panose="02000503000000020004" pitchFamily="2" charset="0"/>
              </a:rPr>
              <a:t>i</a:t>
            </a:r>
          </a:p>
          <a:p>
            <a:pPr marL="600049" lvl="1" indent="-257175">
              <a:buFont typeface="Arial" panose="020B0604020202020204" pitchFamily="34" charset="0"/>
              <a:buChar char="•"/>
            </a:pPr>
            <a:r>
              <a:rPr lang="fr" sz="1350" dirty="0">
                <a:latin typeface="Helvetica Neue" panose="02000503000000020004" pitchFamily="2" charset="0"/>
              </a:rPr>
              <a:t>Use C</a:t>
            </a:r>
            <a:r>
              <a:rPr lang="fr" sz="1350" baseline="-25000" dirty="0">
                <a:latin typeface="Helvetica Neue" panose="02000503000000020004" pitchFamily="2" charset="0"/>
              </a:rPr>
              <a:t>i </a:t>
            </a:r>
            <a:r>
              <a:rPr lang="fr" sz="1350" dirty="0">
                <a:latin typeface="Helvetica Neue" panose="02000503000000020004" pitchFamily="2" charset="0"/>
              </a:rPr>
              <a:t>and extract new </a:t>
            </a:r>
            <a:r>
              <a:rPr lang="fr" sz="1350" dirty="0" err="1">
                <a:latin typeface="Helvetica Neue" panose="02000503000000020004" pitchFamily="2" charset="0"/>
              </a:rPr>
              <a:t>negative</a:t>
            </a:r>
            <a:r>
              <a:rPr lang="fr" sz="1350" dirty="0">
                <a:latin typeface="Helvetica Neue" panose="02000503000000020004" pitchFamily="2" charset="0"/>
              </a:rPr>
              <a:t> documents</a:t>
            </a:r>
            <a:r>
              <a:rPr lang="en-GB" sz="1350" dirty="0">
                <a:latin typeface="Helvetica Neue" panose="02000503000000020004" pitchFamily="2" charset="0"/>
              </a:rPr>
              <a:t> Q</a:t>
            </a:r>
          </a:p>
          <a:p>
            <a:pPr marL="600049" lvl="1" indent="-257175">
              <a:buFont typeface="Arial" panose="020B0604020202020204" pitchFamily="34" charset="0"/>
              <a:buChar char="•"/>
            </a:pPr>
            <a:r>
              <a:rPr lang="en-GB" sz="1350" dirty="0">
                <a:latin typeface="Helvetica Neue" panose="02000503000000020004" pitchFamily="2" charset="0"/>
              </a:rPr>
              <a:t>Add Q to RN, train a new classifier C</a:t>
            </a:r>
            <a:r>
              <a:rPr lang="en-GB" sz="1350" baseline="-25000" dirty="0">
                <a:latin typeface="Helvetica Neue" panose="02000503000000020004" pitchFamily="2" charset="0"/>
              </a:rPr>
              <a:t>i+1</a:t>
            </a:r>
          </a:p>
          <a:p>
            <a:pPr marL="600049" lvl="1" indent="-257175">
              <a:buFont typeface="Arial" panose="020B0604020202020204" pitchFamily="34" charset="0"/>
              <a:buChar char="•"/>
            </a:pPr>
            <a:r>
              <a:rPr lang="en-GB" sz="1350" dirty="0">
                <a:latin typeface="Helvetica Neue" panose="02000503000000020004" pitchFamily="2" charset="0"/>
              </a:rPr>
              <a:t>Continue until no more negative documents are retrieved</a:t>
            </a:r>
          </a:p>
          <a:p>
            <a:endParaRPr lang="en-US" sz="1050" dirty="0">
              <a:latin typeface="Helvetica Neue" panose="02000503000000020004" pitchFamily="2" charset="0"/>
            </a:endParaRPr>
          </a:p>
          <a:p>
            <a:pPr marL="336947" indent="-336947"/>
            <a:r>
              <a:rPr lang="en-US" sz="1350" dirty="0">
                <a:latin typeface="Helvetica Neue" panose="02000503000000020004" pitchFamily="2" charset="0"/>
              </a:rPr>
              <a:t>          [</a:t>
            </a:r>
            <a:r>
              <a:rPr lang="en-US" sz="1350" i="1" dirty="0">
                <a:latin typeface="Helvetica Neue" panose="02000503000000020004" pitchFamily="2" charset="0"/>
              </a:rPr>
              <a:t>Optionally</a:t>
            </a:r>
            <a:r>
              <a:rPr lang="en-US" sz="1350" dirty="0">
                <a:latin typeface="Helvetica Neue" panose="02000503000000020004" pitchFamily="2" charset="0"/>
              </a:rPr>
              <a:t>] evaluate the last trained classifier over </a:t>
            </a:r>
            <a:r>
              <a:rPr lang="fr" sz="1350" dirty="0" err="1">
                <a:latin typeface="Helvetica Neue" panose="02000503000000020004" pitchFamily="2" charset="0"/>
              </a:rPr>
              <a:t>D</a:t>
            </a:r>
            <a:r>
              <a:rPr lang="fr" sz="1350" baseline="-25000" dirty="0" err="1">
                <a:latin typeface="Helvetica Neue" panose="02000503000000020004" pitchFamily="2" charset="0"/>
              </a:rPr>
              <a:t>rel</a:t>
            </a:r>
            <a:r>
              <a:rPr lang="fr" sz="1350" baseline="-25000" dirty="0">
                <a:latin typeface="Helvetica Neue" panose="02000503000000020004" pitchFamily="2" charset="0"/>
              </a:rPr>
              <a:t>       </a:t>
            </a:r>
            <a:r>
              <a:rPr lang="fr" sz="1350" dirty="0">
                <a:latin typeface="Helvetica Neue" panose="02000503000000020004" pitchFamily="2" charset="0"/>
              </a:rPr>
              <a:t>and </a:t>
            </a:r>
            <a:r>
              <a:rPr lang="fr" sz="1350" dirty="0" err="1">
                <a:latin typeface="Helvetica Neue" panose="02000503000000020004" pitchFamily="2" charset="0"/>
              </a:rPr>
              <a:t>discard</a:t>
            </a:r>
            <a:r>
              <a:rPr lang="fr" sz="1350" dirty="0">
                <a:latin typeface="Helvetica Neue" panose="02000503000000020004" pitchFamily="2" charset="0"/>
              </a:rPr>
              <a:t> </a:t>
            </a:r>
            <a:r>
              <a:rPr lang="fr" sz="1350" dirty="0" err="1">
                <a:latin typeface="Helvetica Neue" panose="02000503000000020004" pitchFamily="2" charset="0"/>
              </a:rPr>
              <a:t>it</a:t>
            </a:r>
            <a:r>
              <a:rPr lang="fr" sz="1350" dirty="0">
                <a:latin typeface="Helvetica Neue" panose="02000503000000020004" pitchFamily="2" charset="0"/>
              </a:rPr>
              <a:t> if </a:t>
            </a:r>
            <a:r>
              <a:rPr lang="fr" sz="1350" dirty="0" err="1">
                <a:latin typeface="Helvetica Neue" panose="02000503000000020004" pitchFamily="2" charset="0"/>
              </a:rPr>
              <a:t>it</a:t>
            </a:r>
            <a:r>
              <a:rPr lang="fr" sz="1350" dirty="0">
                <a:latin typeface="Helvetica Neue" panose="02000503000000020004" pitchFamily="2" charset="0"/>
              </a:rPr>
              <a:t> </a:t>
            </a:r>
            <a:r>
              <a:rPr lang="fr" sz="1350" dirty="0" err="1">
                <a:latin typeface="Helvetica Neue" panose="02000503000000020004" pitchFamily="2" charset="0"/>
              </a:rPr>
              <a:t>performs</a:t>
            </a:r>
            <a:r>
              <a:rPr lang="fr" sz="1350" dirty="0">
                <a:latin typeface="Helvetica Neue" panose="02000503000000020004" pitchFamily="2" charset="0"/>
              </a:rPr>
              <a:t> </a:t>
            </a:r>
            <a:r>
              <a:rPr lang="fr" sz="1350" dirty="0" err="1">
                <a:latin typeface="Helvetica Neue" panose="02000503000000020004" pitchFamily="2" charset="0"/>
              </a:rPr>
              <a:t>poorly</a:t>
            </a:r>
            <a:r>
              <a:rPr lang="fr" sz="1350" dirty="0">
                <a:latin typeface="Helvetica Neue" panose="02000503000000020004" pitchFamily="2" charset="0"/>
              </a:rPr>
              <a:t> </a:t>
            </a:r>
          </a:p>
          <a:p>
            <a:pPr marL="336947" indent="-336947"/>
            <a:r>
              <a:rPr lang="fr" sz="1350" dirty="0">
                <a:latin typeface="Helvetica Neue" panose="02000503000000020004" pitchFamily="2" charset="0"/>
              </a:rPr>
              <a:t>  						          (</a:t>
            </a:r>
            <a:r>
              <a:rPr lang="fr" sz="1350" b="1" dirty="0" err="1">
                <a:latin typeface="Helvetica Neue" panose="02000503000000020004" pitchFamily="2" charset="0"/>
              </a:rPr>
              <a:t>Danger:</a:t>
            </a:r>
            <a:r>
              <a:rPr lang="fr" sz="1350" i="1" dirty="0" err="1">
                <a:latin typeface="Helvetica Neue" panose="02000503000000020004" pitchFamily="2" charset="0"/>
              </a:rPr>
              <a:t>Concept</a:t>
            </a:r>
            <a:r>
              <a:rPr lang="fr" sz="1350" i="1" dirty="0">
                <a:latin typeface="Helvetica Neue" panose="02000503000000020004" pitchFamily="2" charset="0"/>
              </a:rPr>
              <a:t> Drift</a:t>
            </a:r>
            <a:r>
              <a:rPr lang="fr" sz="1350" dirty="0">
                <a:latin typeface="Helvetica Neue" panose="02000503000000020004" pitchFamily="2" charset="0"/>
              </a:rPr>
              <a:t>)</a:t>
            </a:r>
            <a:endParaRPr lang="en-US" sz="1350" dirty="0">
              <a:latin typeface="Helvetica Neue" panose="02000503000000020004" pitchFamily="2" charset="0"/>
            </a:endParaRPr>
          </a:p>
        </p:txBody>
      </p:sp>
      <p:sp>
        <p:nvSpPr>
          <p:cNvPr id="12" name="Rectangle 11">
            <a:extLst>
              <a:ext uri="{FF2B5EF4-FFF2-40B4-BE49-F238E27FC236}">
                <a16:creationId xmlns:a16="http://schemas.microsoft.com/office/drawing/2014/main" id="{51673A75-1C04-A442-B2F3-5265AE6F5F04}"/>
              </a:ext>
            </a:extLst>
          </p:cNvPr>
          <p:cNvSpPr/>
          <p:nvPr/>
        </p:nvSpPr>
        <p:spPr>
          <a:xfrm>
            <a:off x="7451802" y="338291"/>
            <a:ext cx="1310615" cy="300082"/>
          </a:xfrm>
          <a:prstGeom prst="rect">
            <a:avLst/>
          </a:prstGeom>
        </p:spPr>
        <p:txBody>
          <a:bodyPr wrap="none">
            <a:spAutoFit/>
          </a:bodyPr>
          <a:lstStyle/>
          <a:p>
            <a:r>
              <a:rPr lang="en-GB" sz="1350" dirty="0">
                <a:solidFill>
                  <a:srgbClr val="0072E5"/>
                </a:solidFill>
                <a:latin typeface="LibreCaslonText"/>
              </a:rPr>
              <a:t>Liu et al. </a:t>
            </a:r>
            <a:r>
              <a:rPr lang="en-GB" sz="1350" dirty="0">
                <a:latin typeface="LibreCaslonText"/>
              </a:rPr>
              <a:t>[</a:t>
            </a:r>
            <a:r>
              <a:rPr lang="en-GB" sz="1350" dirty="0">
                <a:solidFill>
                  <a:srgbClr val="0072E5"/>
                </a:solidFill>
                <a:latin typeface="LibreCaslonText"/>
              </a:rPr>
              <a:t>2003</a:t>
            </a:r>
            <a:r>
              <a:rPr lang="en-GB" sz="1350" dirty="0">
                <a:latin typeface="LibreCaslonText"/>
              </a:rPr>
              <a:t>] </a:t>
            </a:r>
          </a:p>
        </p:txBody>
      </p:sp>
      <p:pic>
        <p:nvPicPr>
          <p:cNvPr id="1026" name="Picture 2" descr="https://upload.wikimedia.org/wikipedia/commons/thumb/b/b5/Svm_separating_hyperplanes_%28SVG%29.svg/1920px-Svm_separating_hyperplanes_%28SVG%29.svg.png">
            <a:extLst>
              <a:ext uri="{FF2B5EF4-FFF2-40B4-BE49-F238E27FC236}">
                <a16:creationId xmlns:a16="http://schemas.microsoft.com/office/drawing/2014/main" id="{22752051-EC9B-6A4A-AE98-E5987DEE7ED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96263" y="752136"/>
            <a:ext cx="2128830" cy="183857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9ED8B09-B33F-8B4F-BAA8-645D0E932B93}"/>
              </a:ext>
            </a:extLst>
          </p:cNvPr>
          <p:cNvSpPr txBox="1"/>
          <p:nvPr/>
        </p:nvSpPr>
        <p:spPr>
          <a:xfrm>
            <a:off x="5520893" y="2618600"/>
            <a:ext cx="3623108" cy="595802"/>
          </a:xfrm>
          <a:prstGeom prst="rect">
            <a:avLst/>
          </a:prstGeom>
          <a:solidFill>
            <a:schemeClr val="tx1">
              <a:lumMod val="20000"/>
              <a:lumOff val="80000"/>
            </a:schemeClr>
          </a:solidFill>
        </p:spPr>
        <p:txBody>
          <a:bodyPr wrap="square" lIns="135000" tIns="135000" rIns="135000" bIns="135000" rtlCol="0">
            <a:spAutoFit/>
          </a:bodyPr>
          <a:lstStyle/>
          <a:p>
            <a:r>
              <a:rPr lang="en-GB" sz="1050" dirty="0">
                <a:solidFill>
                  <a:schemeClr val="tx1">
                    <a:lumMod val="50000"/>
                  </a:schemeClr>
                </a:solidFill>
                <a:latin typeface="Helvetica Neue" panose="02000503000000020004" pitchFamily="2" charset="0"/>
              </a:rPr>
              <a:t>Methods perform </a:t>
            </a:r>
            <a:r>
              <a:rPr lang="en-GB" sz="1050" b="1" dirty="0">
                <a:solidFill>
                  <a:schemeClr val="tx1">
                    <a:lumMod val="50000"/>
                  </a:schemeClr>
                </a:solidFill>
                <a:latin typeface="Helvetica Neue" panose="02000503000000020004" pitchFamily="2" charset="0"/>
              </a:rPr>
              <a:t>poorly</a:t>
            </a:r>
            <a:r>
              <a:rPr lang="en-GB" sz="1050" dirty="0">
                <a:solidFill>
                  <a:schemeClr val="tx1">
                    <a:lumMod val="50000"/>
                  </a:schemeClr>
                </a:solidFill>
                <a:latin typeface="Helvetica Neue" panose="02000503000000020004" pitchFamily="2" charset="0"/>
              </a:rPr>
              <a:t> when </a:t>
            </a:r>
            <a:r>
              <a:rPr lang="en-GB" sz="1050" b="1" dirty="0">
                <a:solidFill>
                  <a:schemeClr val="tx1">
                    <a:lumMod val="50000"/>
                  </a:schemeClr>
                </a:solidFill>
                <a:latin typeface="Helvetica Neue" panose="02000503000000020004" pitchFamily="2" charset="0"/>
              </a:rPr>
              <a:t>the initial set of documents is very small </a:t>
            </a:r>
          </a:p>
        </p:txBody>
      </p:sp>
      <p:sp>
        <p:nvSpPr>
          <p:cNvPr id="11" name="TextBox 10">
            <a:extLst>
              <a:ext uri="{FF2B5EF4-FFF2-40B4-BE49-F238E27FC236}">
                <a16:creationId xmlns:a16="http://schemas.microsoft.com/office/drawing/2014/main" id="{EA24F734-D3D8-7E41-9FF0-DA7A4D430849}"/>
              </a:ext>
            </a:extLst>
          </p:cNvPr>
          <p:cNvSpPr txBox="1"/>
          <p:nvPr/>
        </p:nvSpPr>
        <p:spPr>
          <a:xfrm>
            <a:off x="5520894" y="3285849"/>
            <a:ext cx="3623107" cy="434219"/>
          </a:xfrm>
          <a:prstGeom prst="rect">
            <a:avLst/>
          </a:prstGeom>
          <a:solidFill>
            <a:schemeClr val="accent1">
              <a:lumMod val="75000"/>
            </a:schemeClr>
          </a:solidFill>
        </p:spPr>
        <p:txBody>
          <a:bodyPr wrap="square" lIns="135000" tIns="135000" rIns="135000" bIns="135000" rtlCol="0">
            <a:spAutoFit/>
          </a:bodyPr>
          <a:lstStyle/>
          <a:p>
            <a:r>
              <a:rPr lang="en-GB" sz="1050" b="1" dirty="0">
                <a:solidFill>
                  <a:schemeClr val="bg1"/>
                </a:solidFill>
                <a:latin typeface="Helvetica Neue" panose="02000503000000020004" pitchFamily="2" charset="0"/>
              </a:rPr>
              <a:t>The </a:t>
            </a:r>
            <a:r>
              <a:rPr lang="en-GB" sz="1050" b="1" dirty="0" err="1">
                <a:solidFill>
                  <a:schemeClr val="bg1"/>
                </a:solidFill>
                <a:latin typeface="Helvetica Neue" panose="02000503000000020004" pitchFamily="2" charset="0"/>
              </a:rPr>
              <a:t>Rocchio</a:t>
            </a:r>
            <a:r>
              <a:rPr lang="en-GB" sz="1050" b="1" dirty="0">
                <a:solidFill>
                  <a:schemeClr val="bg1"/>
                </a:solidFill>
                <a:latin typeface="Helvetica Neue" panose="02000503000000020004" pitchFamily="2" charset="0"/>
              </a:rPr>
              <a:t> approach + EM is best for this case</a:t>
            </a:r>
          </a:p>
        </p:txBody>
      </p:sp>
      <p:sp>
        <p:nvSpPr>
          <p:cNvPr id="13" name="TextBox 12">
            <a:extLst>
              <a:ext uri="{FF2B5EF4-FFF2-40B4-BE49-F238E27FC236}">
                <a16:creationId xmlns:a16="http://schemas.microsoft.com/office/drawing/2014/main" id="{02560922-B3FA-B940-8F4E-1C239E4A24E0}"/>
              </a:ext>
            </a:extLst>
          </p:cNvPr>
          <p:cNvSpPr txBox="1"/>
          <p:nvPr/>
        </p:nvSpPr>
        <p:spPr>
          <a:xfrm>
            <a:off x="5520894" y="3649657"/>
            <a:ext cx="3106746" cy="595802"/>
          </a:xfrm>
          <a:prstGeom prst="rect">
            <a:avLst/>
          </a:prstGeom>
          <a:noFill/>
        </p:spPr>
        <p:txBody>
          <a:bodyPr wrap="none" lIns="135000" tIns="135000" rIns="135000" bIns="135000" rtlCol="0">
            <a:spAutoFit/>
          </a:bodyPr>
          <a:lstStyle/>
          <a:p>
            <a:r>
              <a:rPr lang="en-US" sz="1050" dirty="0">
                <a:latin typeface="Helvetica Neue" panose="02000503000000020004" pitchFamily="2" charset="0"/>
                <a:cs typeface="Lao MN" pitchFamily="2" charset="0"/>
              </a:rPr>
              <a:t>Advanced models with TF-IDF or Topic models</a:t>
            </a:r>
          </a:p>
          <a:p>
            <a:r>
              <a:rPr lang="en-GB" sz="1050" i="1" dirty="0">
                <a:latin typeface="Helvetica Neue" panose="02000503000000020004" pitchFamily="2" charset="0"/>
                <a:cs typeface="Lao MN" pitchFamily="2" charset="0"/>
              </a:rPr>
              <a:t>Zhu et al. [2013] - Zhu and Wu [2014] </a:t>
            </a:r>
          </a:p>
        </p:txBody>
      </p:sp>
      <p:sp>
        <p:nvSpPr>
          <p:cNvPr id="4" name="TextBox 3">
            <a:extLst>
              <a:ext uri="{FF2B5EF4-FFF2-40B4-BE49-F238E27FC236}">
                <a16:creationId xmlns:a16="http://schemas.microsoft.com/office/drawing/2014/main" id="{7EEF87EE-0F5F-E84C-B8BE-FC0505340819}"/>
              </a:ext>
            </a:extLst>
          </p:cNvPr>
          <p:cNvSpPr txBox="1"/>
          <p:nvPr/>
        </p:nvSpPr>
        <p:spPr>
          <a:xfrm>
            <a:off x="5576134" y="4185531"/>
            <a:ext cx="3398687" cy="415498"/>
          </a:xfrm>
          <a:prstGeom prst="rect">
            <a:avLst/>
          </a:prstGeom>
          <a:noFill/>
        </p:spPr>
        <p:txBody>
          <a:bodyPr wrap="none" rtlCol="0">
            <a:spAutoFit/>
          </a:bodyPr>
          <a:lstStyle/>
          <a:p>
            <a:r>
              <a:rPr lang="en-US" sz="1050" dirty="0">
                <a:latin typeface="Helvetica Neue" panose="02000503000000020004" pitchFamily="2" charset="0"/>
              </a:rPr>
              <a:t>Beware of Class Imbalance!</a:t>
            </a:r>
          </a:p>
          <a:p>
            <a:r>
              <a:rPr lang="en-GB" sz="1050" i="1" dirty="0">
                <a:latin typeface="Helvetica Neue" panose="02000503000000020004" pitchFamily="2" charset="0"/>
              </a:rPr>
              <a:t>SMOTE: Synthetic Minority Over-sampling Technique</a:t>
            </a:r>
            <a:endParaRPr lang="en-US" sz="1050" i="1" dirty="0">
              <a:latin typeface="Helvetica Neue" panose="02000503000000020004" pitchFamily="2" charset="0"/>
            </a:endParaRPr>
          </a:p>
        </p:txBody>
      </p:sp>
      <p:sp>
        <p:nvSpPr>
          <p:cNvPr id="15" name="TextBox 14">
            <a:extLst>
              <a:ext uri="{FF2B5EF4-FFF2-40B4-BE49-F238E27FC236}">
                <a16:creationId xmlns:a16="http://schemas.microsoft.com/office/drawing/2014/main" id="{7B0D4570-0320-0E40-B1BA-4BE0B82DF209}"/>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01784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5071913"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Document Segmentation</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Intention-based relatedness</a:t>
            </a:r>
            <a:br>
              <a:rPr lang="en-GB" sz="1800" dirty="0">
                <a:latin typeface="Helvetica Neue Light" panose="02000403000000020004" pitchFamily="2" charset="0"/>
              </a:rPr>
            </a:br>
            <a:endParaRPr lang="en-US" sz="1800" dirty="0">
              <a:latin typeface="Helvetica Neue Light" panose="02000403000000020004" pitchFamily="2" charset="0"/>
            </a:endParaRPr>
          </a:p>
        </p:txBody>
      </p:sp>
      <p:sp>
        <p:nvSpPr>
          <p:cNvPr id="8" name="TextBox 7">
            <a:extLst>
              <a:ext uri="{FF2B5EF4-FFF2-40B4-BE49-F238E27FC236}">
                <a16:creationId xmlns:a16="http://schemas.microsoft.com/office/drawing/2014/main" id="{9CDBF035-F047-6146-B8AF-B2BB01A2E029}"/>
              </a:ext>
            </a:extLst>
          </p:cNvPr>
          <p:cNvSpPr txBox="1"/>
          <p:nvPr/>
        </p:nvSpPr>
        <p:spPr>
          <a:xfrm>
            <a:off x="440531" y="1361701"/>
            <a:ext cx="5775074" cy="923330"/>
          </a:xfrm>
          <a:prstGeom prst="rect">
            <a:avLst/>
          </a:prstGeom>
          <a:noFill/>
        </p:spPr>
        <p:txBody>
          <a:bodyPr wrap="square" rtlCol="0">
            <a:spAutoFit/>
          </a:bodyPr>
          <a:lstStyle/>
          <a:p>
            <a:r>
              <a:rPr lang="da" sz="1400" b="1" dirty="0">
                <a:latin typeface="Helvetica Neue" panose="02000503000000020004" pitchFamily="2" charset="0"/>
              </a:rPr>
              <a:t>Model documents as Composite Objects</a:t>
            </a:r>
          </a:p>
          <a:p>
            <a:r>
              <a:rPr lang="en-US" sz="1350" dirty="0">
                <a:latin typeface="Helvetica Neue" panose="02000503000000020004" pitchFamily="2" charset="0"/>
              </a:rPr>
              <a:t>Do not perform matching across the posts as a whole but across </a:t>
            </a:r>
            <a:r>
              <a:rPr lang="en-US" sz="1350" b="1" i="1" u="sng" dirty="0">
                <a:latin typeface="Helvetica Neue" panose="02000503000000020004" pitchFamily="2" charset="0"/>
              </a:rPr>
              <a:t>fragments</a:t>
            </a:r>
            <a:r>
              <a:rPr lang="en-US" sz="1350" dirty="0">
                <a:latin typeface="Helvetica Neue" panose="02000503000000020004" pitchFamily="2" charset="0"/>
              </a:rPr>
              <a:t> of them that are </a:t>
            </a:r>
            <a:r>
              <a:rPr lang="en-US" sz="1350" b="1" i="1" u="sng" dirty="0">
                <a:latin typeface="Helvetica Neue" panose="02000503000000020004" pitchFamily="2" charset="0"/>
              </a:rPr>
              <a:t>written for the same intention</a:t>
            </a:r>
          </a:p>
          <a:p>
            <a:endParaRPr lang="da" sz="1350" b="1" dirty="0">
              <a:latin typeface="Helvetica Neue" panose="02000503000000020004" pitchFamily="2" charset="0"/>
            </a:endParaRPr>
          </a:p>
        </p:txBody>
      </p:sp>
      <p:sp>
        <p:nvSpPr>
          <p:cNvPr id="4" name="Rectangle 3">
            <a:extLst>
              <a:ext uri="{FF2B5EF4-FFF2-40B4-BE49-F238E27FC236}">
                <a16:creationId xmlns:a16="http://schemas.microsoft.com/office/drawing/2014/main" id="{92D94E59-4D6A-7D46-8502-F0263AC41F7C}"/>
              </a:ext>
            </a:extLst>
          </p:cNvPr>
          <p:cNvSpPr/>
          <p:nvPr/>
        </p:nvSpPr>
        <p:spPr>
          <a:xfrm>
            <a:off x="6822484" y="306418"/>
            <a:ext cx="2101986" cy="300082"/>
          </a:xfrm>
          <a:prstGeom prst="rect">
            <a:avLst/>
          </a:prstGeom>
        </p:spPr>
        <p:txBody>
          <a:bodyPr wrap="none">
            <a:spAutoFit/>
          </a:bodyPr>
          <a:lstStyle/>
          <a:p>
            <a:r>
              <a:rPr lang="en-GB" sz="1350" dirty="0">
                <a:solidFill>
                  <a:srgbClr val="0072E5"/>
                </a:solidFill>
                <a:latin typeface="LibreCaslonText"/>
              </a:rPr>
              <a:t>Papadimitriou et al. </a:t>
            </a:r>
            <a:r>
              <a:rPr lang="en-GB" sz="1350" dirty="0">
                <a:latin typeface="LibreCaslonText"/>
              </a:rPr>
              <a:t>[</a:t>
            </a:r>
            <a:r>
              <a:rPr lang="en-GB" sz="1350" dirty="0">
                <a:solidFill>
                  <a:srgbClr val="0072E5"/>
                </a:solidFill>
                <a:latin typeface="LibreCaslonText"/>
              </a:rPr>
              <a:t>2017</a:t>
            </a:r>
            <a:r>
              <a:rPr lang="en-GB" sz="1350" dirty="0">
                <a:latin typeface="LibreCaslonText"/>
              </a:rPr>
              <a:t>] </a:t>
            </a:r>
            <a:endParaRPr lang="en-GB" sz="1350" dirty="0"/>
          </a:p>
        </p:txBody>
      </p:sp>
      <p:sp>
        <p:nvSpPr>
          <p:cNvPr id="9" name="Content Placeholder 2">
            <a:extLst>
              <a:ext uri="{FF2B5EF4-FFF2-40B4-BE49-F238E27FC236}">
                <a16:creationId xmlns:a16="http://schemas.microsoft.com/office/drawing/2014/main" id="{D251DEFD-AF72-3148-B7A9-20E850248505}"/>
              </a:ext>
            </a:extLst>
          </p:cNvPr>
          <p:cNvSpPr txBox="1">
            <a:spLocks/>
          </p:cNvSpPr>
          <p:nvPr/>
        </p:nvSpPr>
        <p:spPr>
          <a:xfrm>
            <a:off x="3019229" y="2385773"/>
            <a:ext cx="3048835" cy="1575848"/>
          </a:xfrm>
          <a:prstGeom prst="rect">
            <a:avLst/>
          </a:prstGeom>
          <a:solidFill>
            <a:schemeClr val="accent6">
              <a:lumMod val="20000"/>
              <a:lumOff val="80000"/>
            </a:schemeClr>
          </a:solidFill>
          <a:ln w="66675">
            <a:solidFill>
              <a:srgbClr val="9F2F16"/>
            </a:solidFill>
          </a:ln>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457200" rtl="0" eaLnBrk="1" latinLnBrk="0" hangingPunct="1">
              <a:spcBef>
                <a:spcPct val="20000"/>
              </a:spcBef>
              <a:buFont typeface="Arial"/>
              <a:buChar char="•"/>
              <a:defRPr lang="en-US" sz="2400" kern="1200" dirty="0" smtClean="0">
                <a:solidFill>
                  <a:schemeClr val="dk1"/>
                </a:solidFill>
                <a:latin typeface="+mn-lt"/>
                <a:ea typeface="+mn-ea"/>
                <a:cs typeface="+mn-cs"/>
              </a:defRPr>
            </a:lvl1pPr>
            <a:lvl2pPr marL="742950" indent="-285750" algn="l" defTabSz="457200" rtl="0" eaLnBrk="1" latinLnBrk="0" hangingPunct="1">
              <a:spcBef>
                <a:spcPct val="20000"/>
              </a:spcBef>
              <a:buFont typeface="Courier New"/>
              <a:buChar char="o"/>
              <a:defRPr lang="en-US" sz="2000" kern="1200" dirty="0" smtClean="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lang="en-US" sz="1800" kern="1200" dirty="0" smtClean="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just">
              <a:buNone/>
            </a:pPr>
            <a:r>
              <a:rPr sz="900" dirty="0">
                <a:solidFill>
                  <a:prstClr val="black"/>
                </a:solidFill>
                <a:latin typeface="Calibri"/>
              </a:rPr>
              <a:t>I have an HP system with a RAID 0 controller and 4 disks in form of a JBOD.</a:t>
            </a:r>
            <a:r>
              <a:rPr sz="900" dirty="0">
                <a:solidFill>
                  <a:srgbClr val="000000"/>
                </a:solidFill>
                <a:latin typeface="Calibri"/>
              </a:rPr>
              <a:t> </a:t>
            </a:r>
            <a:r>
              <a:rPr sz="900" dirty="0">
                <a:solidFill>
                  <a:prstClr val="black"/>
                </a:solidFill>
                <a:latin typeface="Calibri"/>
              </a:rPr>
              <a:t>I would like to install Hadoop with a replication 4 HDFS and only 320GB of disk space used from every disc.</a:t>
            </a:r>
            <a:r>
              <a:rPr sz="900" dirty="0">
                <a:solidFill>
                  <a:srgbClr val="FF0000"/>
                </a:solidFill>
                <a:latin typeface="Calibri"/>
              </a:rPr>
              <a:t> </a:t>
            </a:r>
            <a:r>
              <a:rPr sz="900" b="1" dirty="0">
                <a:solidFill>
                  <a:srgbClr val="FF0000"/>
                </a:solidFill>
                <a:latin typeface="Calibri"/>
              </a:rPr>
              <a:t>Do you know whether  it would perform ok or whether the partial use of the disk  would degrade performance.</a:t>
            </a:r>
            <a:r>
              <a:rPr sz="900" b="1" dirty="0">
                <a:solidFill>
                  <a:prstClr val="black"/>
                </a:solidFill>
                <a:latin typeface="Calibri"/>
              </a:rPr>
              <a:t> </a:t>
            </a:r>
            <a:r>
              <a:rPr sz="900" dirty="0">
                <a:solidFill>
                  <a:prstClr val="black"/>
                </a:solidFill>
                <a:latin typeface="Calibri"/>
              </a:rPr>
              <a:t>Friends have downloaded the Cloudera distribution but it didn’t work. It stopped since  the web site was suggesting to have 1TB disks</a:t>
            </a:r>
            <a:r>
              <a:rPr lang="en-US" sz="900" dirty="0">
                <a:solidFill>
                  <a:schemeClr val="tx1">
                    <a:lumMod val="50000"/>
                  </a:schemeClr>
                </a:solidFill>
                <a:latin typeface="Calibri"/>
              </a:rPr>
              <a:t>. </a:t>
            </a:r>
            <a:r>
              <a:rPr sz="900" dirty="0">
                <a:solidFill>
                  <a:schemeClr val="tx1">
                    <a:lumMod val="50000"/>
                  </a:schemeClr>
                </a:solidFill>
                <a:latin typeface="Calibri"/>
              </a:rPr>
              <a:t>I am asking because  I  do not want to install Linux and then realize that my </a:t>
            </a:r>
            <a:r>
              <a:rPr sz="900" b="1" dirty="0">
                <a:solidFill>
                  <a:schemeClr val="tx1">
                    <a:lumMod val="50000"/>
                  </a:schemeClr>
                </a:solidFill>
                <a:latin typeface="Calibri"/>
              </a:rPr>
              <a:t>hardware configuration is not the right one. </a:t>
            </a:r>
          </a:p>
          <a:p>
            <a:endParaRPr sz="825" b="1" dirty="0">
              <a:solidFill>
                <a:prstClr val="black"/>
              </a:solidFill>
              <a:latin typeface="Calibri"/>
            </a:endParaRPr>
          </a:p>
        </p:txBody>
      </p:sp>
      <p:sp>
        <p:nvSpPr>
          <p:cNvPr id="10" name="Content Placeholder 2">
            <a:extLst>
              <a:ext uri="{FF2B5EF4-FFF2-40B4-BE49-F238E27FC236}">
                <a16:creationId xmlns:a16="http://schemas.microsoft.com/office/drawing/2014/main" id="{F47300B1-EA07-1B47-8B15-E86A3BE15335}"/>
              </a:ext>
            </a:extLst>
          </p:cNvPr>
          <p:cNvSpPr txBox="1">
            <a:spLocks/>
          </p:cNvSpPr>
          <p:nvPr/>
        </p:nvSpPr>
        <p:spPr>
          <a:xfrm>
            <a:off x="6161741" y="1916268"/>
            <a:ext cx="2771775" cy="1080548"/>
          </a:xfrm>
          <a:prstGeom prst="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457200" rtl="0" eaLnBrk="1" latinLnBrk="0" hangingPunct="1">
              <a:spcBef>
                <a:spcPct val="20000"/>
              </a:spcBef>
              <a:buFont typeface="Arial"/>
              <a:buChar char="•"/>
              <a:defRPr lang="en-US" sz="2400" kern="1200" dirty="0" smtClean="0">
                <a:solidFill>
                  <a:schemeClr val="dk1"/>
                </a:solidFill>
                <a:latin typeface="+mn-lt"/>
                <a:ea typeface="+mn-ea"/>
                <a:cs typeface="+mn-cs"/>
              </a:defRPr>
            </a:lvl1pPr>
            <a:lvl2pPr marL="742950" indent="-285750" algn="l" defTabSz="457200" rtl="0" eaLnBrk="1" latinLnBrk="0" hangingPunct="1">
              <a:spcBef>
                <a:spcPct val="20000"/>
              </a:spcBef>
              <a:buFont typeface="Courier New"/>
              <a:buChar char="o"/>
              <a:defRPr lang="en-US" sz="2000" kern="1200" dirty="0" smtClean="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lang="en-US" sz="1800" kern="1200" dirty="0" smtClean="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just">
              <a:buNone/>
            </a:pPr>
            <a:r>
              <a:rPr lang="en-US" sz="900" dirty="0">
                <a:solidFill>
                  <a:prstClr val="black"/>
                </a:solidFill>
                <a:latin typeface="Calibri"/>
              </a:rPr>
              <a:t>My boss gave me yesterday an HP Pavilion computer with Intel Matrix Storage System, a 320GB drive and Linux pre-installed. </a:t>
            </a:r>
            <a:r>
              <a:rPr lang="en-US" sz="900" b="1" dirty="0">
                <a:solidFill>
                  <a:schemeClr val="tx1">
                    <a:lumMod val="50000"/>
                  </a:schemeClr>
                </a:solidFill>
                <a:latin typeface="Calibri"/>
              </a:rPr>
              <a:t>I am thinking to add an extra disk drive using a RAID 0 or 1. Can I do it without having to rebuild the entire system?</a:t>
            </a:r>
            <a:r>
              <a:rPr lang="en-US" sz="900" dirty="0">
                <a:solidFill>
                  <a:schemeClr val="tx1">
                    <a:lumMod val="50000"/>
                  </a:schemeClr>
                </a:solidFill>
                <a:latin typeface="Calibri"/>
              </a:rPr>
              <a:t> </a:t>
            </a:r>
            <a:r>
              <a:rPr lang="en-US" sz="900" dirty="0">
                <a:solidFill>
                  <a:prstClr val="black"/>
                </a:solidFill>
                <a:latin typeface="Calibri"/>
              </a:rPr>
              <a:t>I have already looked at the HP official web site for how to use a JBOD. But I have not found anything related to it.</a:t>
            </a:r>
          </a:p>
          <a:p>
            <a:pPr marL="0" indent="0">
              <a:buNone/>
            </a:pPr>
            <a:endParaRPr lang="en-US" sz="900" dirty="0">
              <a:solidFill>
                <a:prstClr val="black"/>
              </a:solidFill>
              <a:latin typeface="Calibri"/>
            </a:endParaRPr>
          </a:p>
        </p:txBody>
      </p:sp>
      <p:sp>
        <p:nvSpPr>
          <p:cNvPr id="13" name="Content Placeholder 2">
            <a:extLst>
              <a:ext uri="{FF2B5EF4-FFF2-40B4-BE49-F238E27FC236}">
                <a16:creationId xmlns:a16="http://schemas.microsoft.com/office/drawing/2014/main" id="{4A282AF1-119C-1545-BDBC-2A39D834791C}"/>
              </a:ext>
            </a:extLst>
          </p:cNvPr>
          <p:cNvSpPr txBox="1">
            <a:spLocks/>
          </p:cNvSpPr>
          <p:nvPr/>
        </p:nvSpPr>
        <p:spPr>
          <a:xfrm>
            <a:off x="6161741" y="975083"/>
            <a:ext cx="2783705" cy="647700"/>
          </a:xfrm>
          <a:prstGeom prst="rect">
            <a:avLst/>
          </a:prstGeom>
          <a:solidFill>
            <a:schemeClr val="accent3">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457200" rtl="0" eaLnBrk="1" latinLnBrk="0" hangingPunct="1">
              <a:spcBef>
                <a:spcPct val="20000"/>
              </a:spcBef>
              <a:buFont typeface="Arial"/>
              <a:buChar char="•"/>
              <a:defRPr lang="en-US" sz="2400" kern="1200" dirty="0" smtClean="0">
                <a:solidFill>
                  <a:schemeClr val="dk1"/>
                </a:solidFill>
                <a:latin typeface="+mn-lt"/>
                <a:ea typeface="+mn-ea"/>
                <a:cs typeface="+mn-cs"/>
              </a:defRPr>
            </a:lvl1pPr>
            <a:lvl2pPr marL="742950" indent="-285750" algn="l" defTabSz="457200" rtl="0" eaLnBrk="1" latinLnBrk="0" hangingPunct="1">
              <a:spcBef>
                <a:spcPct val="20000"/>
              </a:spcBef>
              <a:buFont typeface="Courier New"/>
              <a:buChar char="o"/>
              <a:defRPr lang="en-US" sz="2000" kern="1200" dirty="0" smtClean="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lang="en-US" sz="1800" kern="1200" dirty="0" smtClean="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buNone/>
            </a:pPr>
            <a:r>
              <a:rPr lang="en-US" sz="900" dirty="0">
                <a:solidFill>
                  <a:prstClr val="black"/>
                </a:solidFill>
                <a:latin typeface="Calibri"/>
              </a:rPr>
              <a:t>Extra RAID disk drives seem to be the solution to my problem but does adding RAID drives requires a </a:t>
            </a:r>
            <a:r>
              <a:rPr lang="en-US" sz="900" b="1" dirty="0">
                <a:solidFill>
                  <a:prstClr val="black"/>
                </a:solidFill>
                <a:latin typeface="Calibri"/>
              </a:rPr>
              <a:t>reformat and rebuild of the system to improve performance?</a:t>
            </a:r>
          </a:p>
          <a:p>
            <a:pPr marL="0" indent="0">
              <a:buNone/>
            </a:pPr>
            <a:endParaRPr lang="en-US" sz="900" dirty="0">
              <a:solidFill>
                <a:prstClr val="black"/>
              </a:solidFill>
              <a:latin typeface="Calibri"/>
            </a:endParaRPr>
          </a:p>
        </p:txBody>
      </p:sp>
      <p:sp>
        <p:nvSpPr>
          <p:cNvPr id="15" name="Content Placeholder 2">
            <a:extLst>
              <a:ext uri="{FF2B5EF4-FFF2-40B4-BE49-F238E27FC236}">
                <a16:creationId xmlns:a16="http://schemas.microsoft.com/office/drawing/2014/main" id="{24AD540B-518B-4D42-9B4B-96FE11AC0DA0}"/>
              </a:ext>
            </a:extLst>
          </p:cNvPr>
          <p:cNvSpPr txBox="1">
            <a:spLocks/>
          </p:cNvSpPr>
          <p:nvPr/>
        </p:nvSpPr>
        <p:spPr>
          <a:xfrm>
            <a:off x="6191877" y="3173697"/>
            <a:ext cx="2762251" cy="1028700"/>
          </a:xfrm>
          <a:prstGeom prst="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457200" rtl="0" eaLnBrk="1" latinLnBrk="0" hangingPunct="1">
              <a:spcBef>
                <a:spcPct val="20000"/>
              </a:spcBef>
              <a:buFont typeface="Arial"/>
              <a:buChar char="•"/>
              <a:defRPr lang="en-US" sz="2400" kern="1200" dirty="0" smtClean="0">
                <a:solidFill>
                  <a:schemeClr val="dk1"/>
                </a:solidFill>
                <a:latin typeface="+mn-lt"/>
                <a:ea typeface="+mn-ea"/>
                <a:cs typeface="+mn-cs"/>
              </a:defRPr>
            </a:lvl1pPr>
            <a:lvl2pPr marL="742950" indent="-285750" algn="l" defTabSz="457200" rtl="0" eaLnBrk="1" latinLnBrk="0" hangingPunct="1">
              <a:spcBef>
                <a:spcPct val="20000"/>
              </a:spcBef>
              <a:buFont typeface="Courier New"/>
              <a:buChar char="o"/>
              <a:defRPr lang="en-US" sz="2000" kern="1200" dirty="0" smtClean="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lang="en-US" sz="1800" kern="1200" dirty="0" smtClean="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buNone/>
            </a:pPr>
            <a:r>
              <a:rPr lang="en-US" sz="900" dirty="0">
                <a:solidFill>
                  <a:prstClr val="black"/>
                </a:solidFill>
                <a:latin typeface="Calibri"/>
              </a:rPr>
              <a:t>My HP Pavilion stops working after 15 min of activity.  I called our technical department but no luck</a:t>
            </a:r>
            <a:r>
              <a:rPr lang="en-US" sz="900" b="1" dirty="0">
                <a:solidFill>
                  <a:srgbClr val="FF0000"/>
                </a:solidFill>
                <a:latin typeface="Calibri"/>
              </a:rPr>
              <a:t>. </a:t>
            </a:r>
            <a:r>
              <a:rPr lang="en-US" sz="900" dirty="0">
                <a:solidFill>
                  <a:srgbClr val="000000"/>
                </a:solidFill>
                <a:latin typeface="Calibri"/>
              </a:rPr>
              <a:t>Despite the many calls, I did not manage to find </a:t>
            </a:r>
            <a:r>
              <a:rPr lang="en-US" sz="900" b="1" dirty="0">
                <a:solidFill>
                  <a:srgbClr val="000000"/>
                </a:solidFill>
                <a:latin typeface="Calibri"/>
              </a:rPr>
              <a:t>a person with adequate knowledge to find out what is wrong. </a:t>
            </a:r>
            <a:r>
              <a:rPr lang="en-US" sz="900" dirty="0">
                <a:solidFill>
                  <a:prstClr val="black"/>
                </a:solidFill>
                <a:latin typeface="Calibri"/>
              </a:rPr>
              <a:t>All they said is bring it to up and we will see, which frustrated me. At the end I had the brilliant idea to move it to a cooler place and voila. No more problems.  </a:t>
            </a:r>
          </a:p>
          <a:p>
            <a:pPr marL="0" indent="0">
              <a:buNone/>
            </a:pPr>
            <a:endParaRPr lang="en-US" sz="900" dirty="0">
              <a:solidFill>
                <a:prstClr val="black"/>
              </a:solidFill>
              <a:latin typeface="Calibri"/>
            </a:endParaRPr>
          </a:p>
        </p:txBody>
      </p:sp>
      <p:sp>
        <p:nvSpPr>
          <p:cNvPr id="16" name="Content Placeholder 2">
            <a:extLst>
              <a:ext uri="{FF2B5EF4-FFF2-40B4-BE49-F238E27FC236}">
                <a16:creationId xmlns:a16="http://schemas.microsoft.com/office/drawing/2014/main" id="{F1FED10C-F9D3-524F-B7A9-59928356C5BA}"/>
              </a:ext>
            </a:extLst>
          </p:cNvPr>
          <p:cNvSpPr txBox="1">
            <a:spLocks/>
          </p:cNvSpPr>
          <p:nvPr/>
        </p:nvSpPr>
        <p:spPr>
          <a:xfrm>
            <a:off x="8495414" y="1488041"/>
            <a:ext cx="552449" cy="247650"/>
          </a:xfrm>
          <a:prstGeom prst="rect">
            <a:avLst/>
          </a:prstGeom>
          <a:solidFill>
            <a:schemeClr val="accent3">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defPPr>
              <a:defRPr lang="en-US"/>
            </a:defPPr>
            <a:lvl1pPr marL="0" indent="0" algn="l" defTabSz="457200" eaLnBrk="1" fontAlgn="auto" latinLnBrk="0" hangingPunct="1">
              <a:spcBef>
                <a:spcPct val="20000"/>
              </a:spcBef>
              <a:spcAft>
                <a:spcPts val="0"/>
              </a:spcAft>
              <a:buFont typeface="Arial"/>
              <a:buNone/>
              <a:defRPr sz="1600" b="1">
                <a:solidFill>
                  <a:prstClr val="black"/>
                </a:solidFill>
                <a:latin typeface="Calibri"/>
              </a:defRPr>
            </a:lvl1pPr>
            <a:lvl2pPr marL="742950" indent="-285750" algn="l" defTabSz="457200" eaLnBrk="1" latinLnBrk="0" hangingPunct="1">
              <a:spcBef>
                <a:spcPct val="20000"/>
              </a:spcBef>
              <a:buFont typeface="Courier New"/>
              <a:buChar char="o"/>
              <a:defRPr sz="2000"/>
            </a:lvl2pPr>
            <a:lvl3pPr marL="1143000" indent="-228600" algn="l" defTabSz="457200" eaLnBrk="1" latinLnBrk="0" hangingPunct="1">
              <a:spcBef>
                <a:spcPct val="20000"/>
              </a:spcBef>
              <a:buFont typeface="Wingdings" charset="2"/>
              <a:buChar char="§"/>
              <a:defRPr sz="1800"/>
            </a:lvl3pPr>
            <a:lvl4pPr marL="1600200" indent="-228600" algn="l" defTabSz="457200" eaLnBrk="1" latinLnBrk="0" hangingPunct="1">
              <a:spcBef>
                <a:spcPct val="20000"/>
              </a:spcBef>
              <a:buFont typeface="Arial"/>
              <a:buChar char="–"/>
              <a:defRPr sz="1600"/>
            </a:lvl4pPr>
            <a:lvl5pPr marL="2057400" indent="-228600" algn="l" defTabSz="457200" eaLnBrk="1" latinLnBrk="0" hangingPunct="1">
              <a:spcBef>
                <a:spcPct val="20000"/>
              </a:spcBef>
              <a:buFont typeface="Arial"/>
              <a:buChar char="»"/>
              <a:defRPr sz="16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sz="1200" dirty="0"/>
              <a:t>Doc C</a:t>
            </a:r>
          </a:p>
        </p:txBody>
      </p:sp>
      <p:sp>
        <p:nvSpPr>
          <p:cNvPr id="17" name="Content Placeholder 2">
            <a:extLst>
              <a:ext uri="{FF2B5EF4-FFF2-40B4-BE49-F238E27FC236}">
                <a16:creationId xmlns:a16="http://schemas.microsoft.com/office/drawing/2014/main" id="{60903A16-5DB1-444C-B7F8-A8EBC4632CAF}"/>
              </a:ext>
            </a:extLst>
          </p:cNvPr>
          <p:cNvSpPr txBox="1">
            <a:spLocks/>
          </p:cNvSpPr>
          <p:nvPr/>
        </p:nvSpPr>
        <p:spPr>
          <a:xfrm>
            <a:off x="8427723" y="4078572"/>
            <a:ext cx="620142" cy="247650"/>
          </a:xfrm>
          <a:prstGeom prst="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defPPr>
              <a:defRPr lang="en-US"/>
            </a:defPPr>
            <a:lvl1pPr marL="0" indent="0" algn="l" defTabSz="457200" eaLnBrk="1" fontAlgn="auto" latinLnBrk="0" hangingPunct="1">
              <a:spcBef>
                <a:spcPct val="20000"/>
              </a:spcBef>
              <a:spcAft>
                <a:spcPts val="0"/>
              </a:spcAft>
              <a:buFont typeface="Arial"/>
              <a:buNone/>
              <a:defRPr sz="1600" b="1">
                <a:solidFill>
                  <a:prstClr val="black"/>
                </a:solidFill>
                <a:latin typeface="Calibri"/>
              </a:defRPr>
            </a:lvl1pPr>
            <a:lvl2pPr marL="742950" indent="-285750" algn="l" defTabSz="457200" eaLnBrk="1" latinLnBrk="0" hangingPunct="1">
              <a:spcBef>
                <a:spcPct val="20000"/>
              </a:spcBef>
              <a:buFont typeface="Courier New"/>
              <a:buChar char="o"/>
              <a:defRPr sz="2000"/>
            </a:lvl2pPr>
            <a:lvl3pPr marL="1143000" indent="-228600" algn="l" defTabSz="457200" eaLnBrk="1" latinLnBrk="0" hangingPunct="1">
              <a:spcBef>
                <a:spcPct val="20000"/>
              </a:spcBef>
              <a:buFont typeface="Wingdings" charset="2"/>
              <a:buChar char="§"/>
              <a:defRPr sz="1800"/>
            </a:lvl3pPr>
            <a:lvl4pPr marL="1600200" indent="-228600" algn="l" defTabSz="457200" eaLnBrk="1" latinLnBrk="0" hangingPunct="1">
              <a:spcBef>
                <a:spcPct val="20000"/>
              </a:spcBef>
              <a:buFont typeface="Arial"/>
              <a:buChar char="–"/>
              <a:defRPr sz="1600"/>
            </a:lvl4pPr>
            <a:lvl5pPr marL="2057400" indent="-228600" algn="l" defTabSz="457200" eaLnBrk="1" latinLnBrk="0" hangingPunct="1">
              <a:spcBef>
                <a:spcPct val="20000"/>
              </a:spcBef>
              <a:buFont typeface="Arial"/>
              <a:buChar char="»"/>
              <a:defRPr sz="16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sz="1200" dirty="0"/>
              <a:t>Doc D</a:t>
            </a:r>
          </a:p>
        </p:txBody>
      </p:sp>
      <p:sp>
        <p:nvSpPr>
          <p:cNvPr id="18" name="Content Placeholder 2">
            <a:extLst>
              <a:ext uri="{FF2B5EF4-FFF2-40B4-BE49-F238E27FC236}">
                <a16:creationId xmlns:a16="http://schemas.microsoft.com/office/drawing/2014/main" id="{E611BBBF-C5CF-6A49-8004-2781AD4D923A}"/>
              </a:ext>
            </a:extLst>
          </p:cNvPr>
          <p:cNvSpPr txBox="1">
            <a:spLocks/>
          </p:cNvSpPr>
          <p:nvPr/>
        </p:nvSpPr>
        <p:spPr>
          <a:xfrm>
            <a:off x="8427722" y="2813139"/>
            <a:ext cx="552449" cy="247650"/>
          </a:xfrm>
          <a:prstGeom prst="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defPPr>
              <a:defRPr lang="en-US"/>
            </a:defPPr>
            <a:lvl1pPr marL="0" indent="0" algn="l" defTabSz="457200" eaLnBrk="1" fontAlgn="auto" latinLnBrk="0" hangingPunct="1">
              <a:spcBef>
                <a:spcPct val="20000"/>
              </a:spcBef>
              <a:spcAft>
                <a:spcPts val="0"/>
              </a:spcAft>
              <a:buFont typeface="Arial"/>
              <a:buNone/>
              <a:defRPr sz="1600" b="1">
                <a:solidFill>
                  <a:prstClr val="black"/>
                </a:solidFill>
                <a:latin typeface="Calibri"/>
              </a:defRPr>
            </a:lvl1pPr>
            <a:lvl2pPr marL="742950" indent="-285750" algn="l" defTabSz="457200" eaLnBrk="1" latinLnBrk="0" hangingPunct="1">
              <a:spcBef>
                <a:spcPct val="20000"/>
              </a:spcBef>
              <a:buFont typeface="Courier New"/>
              <a:buChar char="o"/>
              <a:defRPr sz="2000"/>
            </a:lvl2pPr>
            <a:lvl3pPr marL="1143000" indent="-228600" algn="l" defTabSz="457200" eaLnBrk="1" latinLnBrk="0" hangingPunct="1">
              <a:spcBef>
                <a:spcPct val="20000"/>
              </a:spcBef>
              <a:buFont typeface="Wingdings" charset="2"/>
              <a:buChar char="§"/>
              <a:defRPr sz="1800"/>
            </a:lvl3pPr>
            <a:lvl4pPr marL="1600200" indent="-228600" algn="l" defTabSz="457200" eaLnBrk="1" latinLnBrk="0" hangingPunct="1">
              <a:spcBef>
                <a:spcPct val="20000"/>
              </a:spcBef>
              <a:buFont typeface="Arial"/>
              <a:buChar char="–"/>
              <a:defRPr sz="1600"/>
            </a:lvl4pPr>
            <a:lvl5pPr marL="2057400" indent="-228600" algn="l" defTabSz="457200" eaLnBrk="1" latinLnBrk="0" hangingPunct="1">
              <a:spcBef>
                <a:spcPct val="20000"/>
              </a:spcBef>
              <a:buFont typeface="Arial"/>
              <a:buChar char="»"/>
              <a:defRPr sz="16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sz="1200" dirty="0"/>
              <a:t>Doc B</a:t>
            </a:r>
          </a:p>
        </p:txBody>
      </p:sp>
      <p:sp>
        <p:nvSpPr>
          <p:cNvPr id="19" name="Content Placeholder 2">
            <a:extLst>
              <a:ext uri="{FF2B5EF4-FFF2-40B4-BE49-F238E27FC236}">
                <a16:creationId xmlns:a16="http://schemas.microsoft.com/office/drawing/2014/main" id="{AA56386D-9205-C54C-804E-B750624B3549}"/>
              </a:ext>
            </a:extLst>
          </p:cNvPr>
          <p:cNvSpPr txBox="1">
            <a:spLocks/>
          </p:cNvSpPr>
          <p:nvPr/>
        </p:nvSpPr>
        <p:spPr>
          <a:xfrm>
            <a:off x="5512443" y="3713971"/>
            <a:ext cx="555621" cy="247650"/>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457200" rtl="0" eaLnBrk="1" latinLnBrk="0" hangingPunct="1">
              <a:spcBef>
                <a:spcPct val="20000"/>
              </a:spcBef>
              <a:buFont typeface="Arial"/>
              <a:buChar char="•"/>
              <a:defRPr lang="en-US" sz="2400" kern="1200" dirty="0" smtClean="0">
                <a:solidFill>
                  <a:schemeClr val="dk1"/>
                </a:solidFill>
                <a:latin typeface="+mn-lt"/>
                <a:ea typeface="+mn-ea"/>
                <a:cs typeface="+mn-cs"/>
              </a:defRPr>
            </a:lvl1pPr>
            <a:lvl2pPr marL="742950" indent="-285750" algn="l" defTabSz="457200" rtl="0" eaLnBrk="1" latinLnBrk="0" hangingPunct="1">
              <a:spcBef>
                <a:spcPct val="20000"/>
              </a:spcBef>
              <a:buFont typeface="Courier New"/>
              <a:buChar char="o"/>
              <a:defRPr lang="en-US" sz="2000" kern="1200" dirty="0" smtClean="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lang="en-US" sz="1800" kern="1200" dirty="0" smtClean="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buNone/>
            </a:pPr>
            <a:r>
              <a:rPr lang="en-US" sz="1200" b="1" dirty="0">
                <a:solidFill>
                  <a:prstClr val="black"/>
                </a:solidFill>
                <a:latin typeface="Calibri"/>
              </a:rPr>
              <a:t>Doc A</a:t>
            </a:r>
          </a:p>
        </p:txBody>
      </p:sp>
      <p:sp>
        <p:nvSpPr>
          <p:cNvPr id="21" name="TextBox 20">
            <a:extLst>
              <a:ext uri="{FF2B5EF4-FFF2-40B4-BE49-F238E27FC236}">
                <a16:creationId xmlns:a16="http://schemas.microsoft.com/office/drawing/2014/main" id="{895C6DC8-0E52-0140-8369-A94BE58DB0ED}"/>
              </a:ext>
            </a:extLst>
          </p:cNvPr>
          <p:cNvSpPr txBox="1"/>
          <p:nvPr/>
        </p:nvSpPr>
        <p:spPr>
          <a:xfrm>
            <a:off x="269545" y="2426982"/>
            <a:ext cx="2687777" cy="1334466"/>
          </a:xfrm>
          <a:prstGeom prst="rect">
            <a:avLst/>
          </a:prstGeom>
          <a:solidFill>
            <a:schemeClr val="tx1">
              <a:lumMod val="20000"/>
              <a:lumOff val="80000"/>
            </a:schemeClr>
          </a:solidFill>
        </p:spPr>
        <p:txBody>
          <a:bodyPr wrap="square" lIns="135000" tIns="135000" rIns="135000" bIns="135000" rtlCol="0">
            <a:spAutoFit/>
          </a:bodyPr>
          <a:lstStyle/>
          <a:p>
            <a:r>
              <a:rPr lang="en-GB" sz="1350" b="1" dirty="0">
                <a:solidFill>
                  <a:schemeClr val="tx1">
                    <a:lumMod val="50000"/>
                  </a:schemeClr>
                </a:solidFill>
                <a:latin typeface="Helvetica Neue" panose="02000503000000020004" pitchFamily="2" charset="0"/>
              </a:rPr>
              <a:t>Intuition:</a:t>
            </a:r>
          </a:p>
          <a:p>
            <a:r>
              <a:rPr lang="en-GB" sz="1200" dirty="0">
                <a:latin typeface="Helvetica Neue" panose="02000503000000020004" pitchFamily="2" charset="0"/>
              </a:rPr>
              <a:t>Different parts of the document</a:t>
            </a:r>
          </a:p>
          <a:p>
            <a:r>
              <a:rPr lang="en-GB" sz="1200" dirty="0">
                <a:latin typeface="Helvetica Neue" panose="02000503000000020004" pitchFamily="2" charset="0"/>
              </a:rPr>
              <a:t>Have different Purposes:</a:t>
            </a:r>
          </a:p>
          <a:p>
            <a:pPr marL="214313" indent="-214313">
              <a:buFont typeface="Arial" panose="020B0604020202020204" pitchFamily="34" charset="0"/>
              <a:buChar char="•"/>
            </a:pPr>
            <a:r>
              <a:rPr lang="en-GB" sz="1050" dirty="0">
                <a:latin typeface="Helvetica Neue" panose="02000503000000020004" pitchFamily="2" charset="0"/>
              </a:rPr>
              <a:t>Provide background information</a:t>
            </a:r>
          </a:p>
          <a:p>
            <a:pPr marL="214313" indent="-214313">
              <a:buFont typeface="Arial" panose="020B0604020202020204" pitchFamily="34" charset="0"/>
              <a:buChar char="•"/>
            </a:pPr>
            <a:r>
              <a:rPr lang="en-GB" sz="1050" dirty="0">
                <a:latin typeface="Helvetica Neue" panose="02000503000000020004" pitchFamily="2" charset="0"/>
              </a:rPr>
              <a:t>Describe Problem</a:t>
            </a:r>
          </a:p>
          <a:p>
            <a:pPr marL="214313" indent="-214313">
              <a:buFont typeface="Arial" panose="020B0604020202020204" pitchFamily="34" charset="0"/>
              <a:buChar char="•"/>
            </a:pPr>
            <a:r>
              <a:rPr lang="en-GB" sz="1050" dirty="0">
                <a:latin typeface="Helvetica Neue" panose="02000503000000020004" pitchFamily="2" charset="0"/>
              </a:rPr>
              <a:t>Ask question…</a:t>
            </a:r>
          </a:p>
        </p:txBody>
      </p:sp>
      <p:sp>
        <p:nvSpPr>
          <p:cNvPr id="22" name="TextBox 21">
            <a:extLst>
              <a:ext uri="{FF2B5EF4-FFF2-40B4-BE49-F238E27FC236}">
                <a16:creationId xmlns:a16="http://schemas.microsoft.com/office/drawing/2014/main" id="{2B972915-8ADE-874F-9EBE-F92BD248A304}"/>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392105346"/>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5071913"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Segmentation</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Boundaries</a:t>
            </a:r>
            <a:endParaRPr lang="en-US" sz="1800" dirty="0">
              <a:latin typeface="Helvetica Neue Light" panose="02000403000000020004" pitchFamily="2" charset="0"/>
            </a:endParaRPr>
          </a:p>
        </p:txBody>
      </p:sp>
      <p:sp>
        <p:nvSpPr>
          <p:cNvPr id="4" name="Rectangle 3">
            <a:extLst>
              <a:ext uri="{FF2B5EF4-FFF2-40B4-BE49-F238E27FC236}">
                <a16:creationId xmlns:a16="http://schemas.microsoft.com/office/drawing/2014/main" id="{92D94E59-4D6A-7D46-8502-F0263AC41F7C}"/>
              </a:ext>
            </a:extLst>
          </p:cNvPr>
          <p:cNvSpPr/>
          <p:nvPr/>
        </p:nvSpPr>
        <p:spPr>
          <a:xfrm>
            <a:off x="6822484" y="306418"/>
            <a:ext cx="2101986" cy="300082"/>
          </a:xfrm>
          <a:prstGeom prst="rect">
            <a:avLst/>
          </a:prstGeom>
        </p:spPr>
        <p:txBody>
          <a:bodyPr wrap="none">
            <a:spAutoFit/>
          </a:bodyPr>
          <a:lstStyle/>
          <a:p>
            <a:r>
              <a:rPr lang="en-GB" sz="1350" dirty="0">
                <a:solidFill>
                  <a:srgbClr val="0072E5"/>
                </a:solidFill>
                <a:latin typeface="LibreCaslonText"/>
              </a:rPr>
              <a:t>Papadimitriou et al. </a:t>
            </a:r>
            <a:r>
              <a:rPr lang="en-GB" sz="1350" dirty="0">
                <a:latin typeface="LibreCaslonText"/>
              </a:rPr>
              <a:t>[</a:t>
            </a:r>
            <a:r>
              <a:rPr lang="en-GB" sz="1350" dirty="0">
                <a:solidFill>
                  <a:srgbClr val="0072E5"/>
                </a:solidFill>
                <a:latin typeface="LibreCaslonText"/>
              </a:rPr>
              <a:t>2017</a:t>
            </a:r>
            <a:r>
              <a:rPr lang="en-GB" sz="1350" dirty="0">
                <a:latin typeface="LibreCaslonText"/>
              </a:rPr>
              <a:t>] </a:t>
            </a:r>
            <a:endParaRPr lang="en-GB" sz="1350" dirty="0"/>
          </a:p>
        </p:txBody>
      </p:sp>
      <p:sp>
        <p:nvSpPr>
          <p:cNvPr id="20" name="TextBox 19">
            <a:extLst>
              <a:ext uri="{FF2B5EF4-FFF2-40B4-BE49-F238E27FC236}">
                <a16:creationId xmlns:a16="http://schemas.microsoft.com/office/drawing/2014/main" id="{60740591-2C30-834E-BC47-F0BBBB996E80}"/>
              </a:ext>
            </a:extLst>
          </p:cNvPr>
          <p:cNvSpPr txBox="1"/>
          <p:nvPr/>
        </p:nvSpPr>
        <p:spPr>
          <a:xfrm>
            <a:off x="4293572" y="2809060"/>
            <a:ext cx="926857" cy="300082"/>
          </a:xfrm>
          <a:prstGeom prst="rect">
            <a:avLst/>
          </a:prstGeom>
          <a:noFill/>
        </p:spPr>
        <p:txBody>
          <a:bodyPr wrap="none" rtlCol="0">
            <a:spAutoFit/>
          </a:bodyPr>
          <a:lstStyle/>
          <a:p>
            <a:pPr algn="l"/>
            <a:r>
              <a:rPr lang="en-US" sz="1350" b="1" dirty="0"/>
              <a:t>segment 2</a:t>
            </a:r>
          </a:p>
        </p:txBody>
      </p:sp>
      <p:cxnSp>
        <p:nvCxnSpPr>
          <p:cNvPr id="22" name="Straight Arrow Connector 21">
            <a:extLst>
              <a:ext uri="{FF2B5EF4-FFF2-40B4-BE49-F238E27FC236}">
                <a16:creationId xmlns:a16="http://schemas.microsoft.com/office/drawing/2014/main" id="{691A63CC-B801-EF48-90F0-C18CFF2BF384}"/>
              </a:ext>
            </a:extLst>
          </p:cNvPr>
          <p:cNvCxnSpPr>
            <a:cxnSpLocks/>
          </p:cNvCxnSpPr>
          <p:nvPr/>
        </p:nvCxnSpPr>
        <p:spPr bwMode="auto">
          <a:xfrm flipH="1">
            <a:off x="4271645" y="3040317"/>
            <a:ext cx="485356" cy="229159"/>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3" name="TextBox 22">
            <a:extLst>
              <a:ext uri="{FF2B5EF4-FFF2-40B4-BE49-F238E27FC236}">
                <a16:creationId xmlns:a16="http://schemas.microsoft.com/office/drawing/2014/main" id="{4E7DE7D5-2E89-BE4E-AE18-8054D5008AC4}"/>
              </a:ext>
            </a:extLst>
          </p:cNvPr>
          <p:cNvSpPr txBox="1"/>
          <p:nvPr/>
        </p:nvSpPr>
        <p:spPr>
          <a:xfrm>
            <a:off x="3608502" y="2328003"/>
            <a:ext cx="1097865" cy="300082"/>
          </a:xfrm>
          <a:prstGeom prst="rect">
            <a:avLst/>
          </a:prstGeom>
          <a:noFill/>
        </p:spPr>
        <p:txBody>
          <a:bodyPr wrap="none" rtlCol="0">
            <a:spAutoFit/>
          </a:bodyPr>
          <a:lstStyle/>
          <a:p>
            <a:pPr algn="l"/>
            <a:r>
              <a:rPr lang="en-US" sz="1350" b="1" dirty="0"/>
              <a:t>Good border</a:t>
            </a:r>
          </a:p>
        </p:txBody>
      </p:sp>
      <p:grpSp>
        <p:nvGrpSpPr>
          <p:cNvPr id="24" name="Group 23">
            <a:extLst>
              <a:ext uri="{FF2B5EF4-FFF2-40B4-BE49-F238E27FC236}">
                <a16:creationId xmlns:a16="http://schemas.microsoft.com/office/drawing/2014/main" id="{65F03347-4098-5543-848E-789B68F3BC32}"/>
              </a:ext>
            </a:extLst>
          </p:cNvPr>
          <p:cNvGrpSpPr/>
          <p:nvPr/>
        </p:nvGrpSpPr>
        <p:grpSpPr>
          <a:xfrm>
            <a:off x="901377" y="3364058"/>
            <a:ext cx="3670623" cy="370771"/>
            <a:chOff x="3124200" y="2878273"/>
            <a:chExt cx="4511430" cy="494361"/>
          </a:xfrm>
        </p:grpSpPr>
        <p:sp>
          <p:nvSpPr>
            <p:cNvPr id="25" name="TextBox 24">
              <a:extLst>
                <a:ext uri="{FF2B5EF4-FFF2-40B4-BE49-F238E27FC236}">
                  <a16:creationId xmlns:a16="http://schemas.microsoft.com/office/drawing/2014/main" id="{63E6D0D5-C813-FD4F-AFB5-C8AAE9C612B3}"/>
                </a:ext>
              </a:extLst>
            </p:cNvPr>
            <p:cNvSpPr txBox="1"/>
            <p:nvPr/>
          </p:nvSpPr>
          <p:spPr>
            <a:xfrm>
              <a:off x="5379916" y="2878273"/>
              <a:ext cx="1071514" cy="492442"/>
            </a:xfrm>
            <a:prstGeom prst="rect">
              <a:avLst/>
            </a:prstGeom>
            <a:solidFill>
              <a:srgbClr val="008000"/>
            </a:solidFill>
            <a:ln w="31750">
              <a:solidFill>
                <a:schemeClr val="tx1"/>
              </a:solidFill>
            </a:ln>
          </p:spPr>
          <p:txBody>
            <a:bodyPr wrap="square" rtlCol="0">
              <a:spAutoFit/>
            </a:bodyPr>
            <a:lstStyle/>
            <a:p>
              <a:pPr defTabSz="342900"/>
              <a:r>
                <a:rPr lang="en-US" dirty="0">
                  <a:solidFill>
                    <a:prstClr val="black"/>
                  </a:solidFill>
                  <a:latin typeface="Calibri"/>
                </a:rPr>
                <a:t>s </a:t>
              </a:r>
              <a:r>
                <a:rPr lang="en-US" baseline="-25000" dirty="0" err="1">
                  <a:solidFill>
                    <a:prstClr val="black"/>
                  </a:solidFill>
                  <a:latin typeface="Calibri"/>
                </a:rPr>
                <a:t>i</a:t>
              </a:r>
              <a:endParaRPr lang="en-US" baseline="-25000" dirty="0">
                <a:solidFill>
                  <a:prstClr val="black"/>
                </a:solidFill>
                <a:latin typeface="Calibri"/>
              </a:endParaRPr>
            </a:p>
          </p:txBody>
        </p:sp>
        <p:sp>
          <p:nvSpPr>
            <p:cNvPr id="26" name="TextBox 25">
              <a:extLst>
                <a:ext uri="{FF2B5EF4-FFF2-40B4-BE49-F238E27FC236}">
                  <a16:creationId xmlns:a16="http://schemas.microsoft.com/office/drawing/2014/main" id="{490B6C82-E4E6-B94A-84C6-271FF4D509C3}"/>
                </a:ext>
              </a:extLst>
            </p:cNvPr>
            <p:cNvSpPr txBox="1"/>
            <p:nvPr/>
          </p:nvSpPr>
          <p:spPr>
            <a:xfrm>
              <a:off x="6451429" y="2880192"/>
              <a:ext cx="1184201" cy="492442"/>
            </a:xfrm>
            <a:prstGeom prst="rect">
              <a:avLst/>
            </a:prstGeom>
            <a:solidFill>
              <a:schemeClr val="accent5">
                <a:lumMod val="75000"/>
              </a:schemeClr>
            </a:solidFill>
            <a:ln w="31750">
              <a:solidFill>
                <a:schemeClr val="tx1"/>
              </a:solidFill>
            </a:ln>
          </p:spPr>
          <p:txBody>
            <a:bodyPr wrap="square" rtlCol="0">
              <a:spAutoFit/>
            </a:bodyPr>
            <a:lstStyle/>
            <a:p>
              <a:pPr defTabSz="342900"/>
              <a:r>
                <a:rPr lang="en-US" dirty="0">
                  <a:solidFill>
                    <a:prstClr val="black"/>
                  </a:solidFill>
                  <a:latin typeface="Calibri"/>
                </a:rPr>
                <a:t>s </a:t>
              </a:r>
              <a:r>
                <a:rPr lang="en-US" baseline="-25000" dirty="0">
                  <a:solidFill>
                    <a:prstClr val="black"/>
                  </a:solidFill>
                  <a:latin typeface="Calibri"/>
                </a:rPr>
                <a:t>i+1</a:t>
              </a:r>
            </a:p>
          </p:txBody>
        </p:sp>
        <p:sp>
          <p:nvSpPr>
            <p:cNvPr id="27" name="TextBox 26">
              <a:extLst>
                <a:ext uri="{FF2B5EF4-FFF2-40B4-BE49-F238E27FC236}">
                  <a16:creationId xmlns:a16="http://schemas.microsoft.com/office/drawing/2014/main" id="{D5DA77AC-9568-9C4B-98E5-60A707180823}"/>
                </a:ext>
              </a:extLst>
            </p:cNvPr>
            <p:cNvSpPr txBox="1"/>
            <p:nvPr/>
          </p:nvSpPr>
          <p:spPr>
            <a:xfrm>
              <a:off x="3124200" y="2878273"/>
              <a:ext cx="969122" cy="492442"/>
            </a:xfrm>
            <a:prstGeom prst="rect">
              <a:avLst/>
            </a:prstGeom>
            <a:solidFill>
              <a:srgbClr val="008000"/>
            </a:solidFill>
            <a:ln w="31750">
              <a:solidFill>
                <a:schemeClr val="tx1"/>
              </a:solidFill>
            </a:ln>
          </p:spPr>
          <p:txBody>
            <a:bodyPr wrap="square" rtlCol="0">
              <a:spAutoFit/>
            </a:bodyPr>
            <a:lstStyle/>
            <a:p>
              <a:pPr defTabSz="342900"/>
              <a:r>
                <a:rPr lang="en-US" dirty="0">
                  <a:solidFill>
                    <a:prstClr val="black"/>
                  </a:solidFill>
                  <a:latin typeface="Calibri"/>
                </a:rPr>
                <a:t>s </a:t>
              </a:r>
              <a:r>
                <a:rPr lang="en-US" baseline="-25000" dirty="0">
                  <a:solidFill>
                    <a:prstClr val="black"/>
                  </a:solidFill>
                  <a:latin typeface="Calibri"/>
                </a:rPr>
                <a:t>i-2</a:t>
              </a:r>
            </a:p>
          </p:txBody>
        </p:sp>
        <p:sp>
          <p:nvSpPr>
            <p:cNvPr id="28" name="TextBox 27">
              <a:extLst>
                <a:ext uri="{FF2B5EF4-FFF2-40B4-BE49-F238E27FC236}">
                  <a16:creationId xmlns:a16="http://schemas.microsoft.com/office/drawing/2014/main" id="{0879F03A-4B4B-0C4F-91EC-2894B5B6A084}"/>
                </a:ext>
              </a:extLst>
            </p:cNvPr>
            <p:cNvSpPr txBox="1"/>
            <p:nvPr/>
          </p:nvSpPr>
          <p:spPr>
            <a:xfrm>
              <a:off x="4093322" y="2878273"/>
              <a:ext cx="1286593" cy="492442"/>
            </a:xfrm>
            <a:prstGeom prst="rect">
              <a:avLst/>
            </a:prstGeom>
            <a:solidFill>
              <a:srgbClr val="008000"/>
            </a:solidFill>
            <a:ln w="31750">
              <a:solidFill>
                <a:schemeClr val="tx1"/>
              </a:solidFill>
            </a:ln>
          </p:spPr>
          <p:txBody>
            <a:bodyPr wrap="square" rtlCol="0">
              <a:spAutoFit/>
            </a:bodyPr>
            <a:lstStyle/>
            <a:p>
              <a:pPr defTabSz="342900"/>
              <a:r>
                <a:rPr lang="en-US" dirty="0">
                  <a:solidFill>
                    <a:prstClr val="black"/>
                  </a:solidFill>
                  <a:latin typeface="Calibri"/>
                </a:rPr>
                <a:t>s </a:t>
              </a:r>
              <a:r>
                <a:rPr lang="en-US" baseline="-25000" dirty="0">
                  <a:solidFill>
                    <a:prstClr val="black"/>
                  </a:solidFill>
                  <a:latin typeface="Calibri"/>
                </a:rPr>
                <a:t>i-1</a:t>
              </a:r>
            </a:p>
          </p:txBody>
        </p:sp>
      </p:grpSp>
      <p:grpSp>
        <p:nvGrpSpPr>
          <p:cNvPr id="29" name="Group 28">
            <a:extLst>
              <a:ext uri="{FF2B5EF4-FFF2-40B4-BE49-F238E27FC236}">
                <a16:creationId xmlns:a16="http://schemas.microsoft.com/office/drawing/2014/main" id="{0E7F2E8F-DE62-7149-A2E8-F3459F24CF63}"/>
              </a:ext>
            </a:extLst>
          </p:cNvPr>
          <p:cNvGrpSpPr/>
          <p:nvPr/>
        </p:nvGrpSpPr>
        <p:grpSpPr>
          <a:xfrm>
            <a:off x="1465593" y="3013121"/>
            <a:ext cx="2397628" cy="374025"/>
            <a:chOff x="3842687" y="2093204"/>
            <a:chExt cx="2676712" cy="498699"/>
          </a:xfrm>
        </p:grpSpPr>
        <p:sp>
          <p:nvSpPr>
            <p:cNvPr id="30" name="TextBox 29">
              <a:extLst>
                <a:ext uri="{FF2B5EF4-FFF2-40B4-BE49-F238E27FC236}">
                  <a16:creationId xmlns:a16="http://schemas.microsoft.com/office/drawing/2014/main" id="{E1801AB9-EB20-1B40-9C2F-27CDFD44870A}"/>
                </a:ext>
              </a:extLst>
            </p:cNvPr>
            <p:cNvSpPr txBox="1"/>
            <p:nvPr/>
          </p:nvSpPr>
          <p:spPr>
            <a:xfrm>
              <a:off x="3842687" y="2093204"/>
              <a:ext cx="501270" cy="492442"/>
            </a:xfrm>
            <a:prstGeom prst="rect">
              <a:avLst/>
            </a:prstGeom>
            <a:noFill/>
          </p:spPr>
          <p:txBody>
            <a:bodyPr wrap="square" rtlCol="0">
              <a:spAutoFit/>
            </a:bodyPr>
            <a:lstStyle/>
            <a:p>
              <a:pPr defTabSz="342900"/>
              <a:r>
                <a:rPr lang="en-US" b="1" dirty="0">
                  <a:solidFill>
                    <a:srgbClr val="336633"/>
                  </a:solidFill>
                  <a:latin typeface="Calibri"/>
                </a:rPr>
                <a:t>b</a:t>
              </a:r>
              <a:r>
                <a:rPr lang="en-US" b="1" baseline="-25000" dirty="0">
                  <a:solidFill>
                    <a:prstClr val="black"/>
                  </a:solidFill>
                  <a:latin typeface="Calibri"/>
                </a:rPr>
                <a:t>1</a:t>
              </a:r>
            </a:p>
          </p:txBody>
        </p:sp>
        <p:sp>
          <p:nvSpPr>
            <p:cNvPr id="31" name="TextBox 30">
              <a:extLst>
                <a:ext uri="{FF2B5EF4-FFF2-40B4-BE49-F238E27FC236}">
                  <a16:creationId xmlns:a16="http://schemas.microsoft.com/office/drawing/2014/main" id="{13B045AB-E15D-2D4C-BD73-771234D3C76E}"/>
                </a:ext>
              </a:extLst>
            </p:cNvPr>
            <p:cNvSpPr txBox="1"/>
            <p:nvPr/>
          </p:nvSpPr>
          <p:spPr>
            <a:xfrm>
              <a:off x="5128897" y="2099461"/>
              <a:ext cx="501270" cy="492442"/>
            </a:xfrm>
            <a:prstGeom prst="rect">
              <a:avLst/>
            </a:prstGeom>
            <a:noFill/>
          </p:spPr>
          <p:txBody>
            <a:bodyPr wrap="square" rtlCol="0">
              <a:spAutoFit/>
            </a:bodyPr>
            <a:lstStyle/>
            <a:p>
              <a:pPr defTabSz="342900"/>
              <a:r>
                <a:rPr lang="en-US" b="1" dirty="0">
                  <a:solidFill>
                    <a:srgbClr val="336633"/>
                  </a:solidFill>
                  <a:latin typeface="Calibri"/>
                </a:rPr>
                <a:t>b</a:t>
              </a:r>
              <a:r>
                <a:rPr lang="en-US" b="1" baseline="-25000" dirty="0">
                  <a:solidFill>
                    <a:prstClr val="black"/>
                  </a:solidFill>
                  <a:latin typeface="Calibri"/>
                </a:rPr>
                <a:t>2</a:t>
              </a:r>
            </a:p>
          </p:txBody>
        </p:sp>
        <p:sp>
          <p:nvSpPr>
            <p:cNvPr id="32" name="TextBox 31">
              <a:extLst>
                <a:ext uri="{FF2B5EF4-FFF2-40B4-BE49-F238E27FC236}">
                  <a16:creationId xmlns:a16="http://schemas.microsoft.com/office/drawing/2014/main" id="{C8C43501-8D2C-E54C-BCFA-149620D94E54}"/>
                </a:ext>
              </a:extLst>
            </p:cNvPr>
            <p:cNvSpPr txBox="1"/>
            <p:nvPr/>
          </p:nvSpPr>
          <p:spPr>
            <a:xfrm>
              <a:off x="6018129" y="2093204"/>
              <a:ext cx="501270" cy="492442"/>
            </a:xfrm>
            <a:prstGeom prst="rect">
              <a:avLst/>
            </a:prstGeom>
            <a:noFill/>
          </p:spPr>
          <p:txBody>
            <a:bodyPr wrap="square" rtlCol="0">
              <a:spAutoFit/>
            </a:bodyPr>
            <a:lstStyle/>
            <a:p>
              <a:pPr defTabSz="342900"/>
              <a:r>
                <a:rPr lang="en-US" b="1" dirty="0">
                  <a:solidFill>
                    <a:srgbClr val="336633"/>
                  </a:solidFill>
                  <a:latin typeface="Calibri"/>
                </a:rPr>
                <a:t>b</a:t>
              </a:r>
              <a:r>
                <a:rPr lang="en-US" b="1" baseline="-25000" dirty="0">
                  <a:solidFill>
                    <a:prstClr val="black"/>
                  </a:solidFill>
                  <a:latin typeface="Calibri"/>
                </a:rPr>
                <a:t>3</a:t>
              </a:r>
            </a:p>
          </p:txBody>
        </p:sp>
      </p:grpSp>
      <p:pic>
        <p:nvPicPr>
          <p:cNvPr id="33" name="Picture 32" descr="Screen Shot 2017-04-20 at 09.25.24.png">
            <a:extLst>
              <a:ext uri="{FF2B5EF4-FFF2-40B4-BE49-F238E27FC236}">
                <a16:creationId xmlns:a16="http://schemas.microsoft.com/office/drawing/2014/main" id="{159E81FA-97BD-C946-B86F-9BFCFC4154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1028260"/>
            <a:ext cx="4267200" cy="873631"/>
          </a:xfrm>
          <a:prstGeom prst="rect">
            <a:avLst/>
          </a:prstGeom>
        </p:spPr>
      </p:pic>
      <p:sp>
        <p:nvSpPr>
          <p:cNvPr id="34" name="TextBox 33">
            <a:extLst>
              <a:ext uri="{FF2B5EF4-FFF2-40B4-BE49-F238E27FC236}">
                <a16:creationId xmlns:a16="http://schemas.microsoft.com/office/drawing/2014/main" id="{C4A850C4-9BFC-294C-9D81-B54FFA3804E1}"/>
              </a:ext>
            </a:extLst>
          </p:cNvPr>
          <p:cNvSpPr txBox="1"/>
          <p:nvPr/>
        </p:nvSpPr>
        <p:spPr>
          <a:xfrm>
            <a:off x="388508" y="1353813"/>
            <a:ext cx="3442984" cy="1131079"/>
          </a:xfrm>
          <a:prstGeom prst="rect">
            <a:avLst/>
          </a:prstGeom>
          <a:noFill/>
        </p:spPr>
        <p:txBody>
          <a:bodyPr wrap="square" rtlCol="0">
            <a:spAutoFit/>
          </a:bodyPr>
          <a:lstStyle/>
          <a:p>
            <a:r>
              <a:rPr lang="en-US" sz="1350" dirty="0">
                <a:latin typeface="Helvetica Neue" panose="02000503000000020004" pitchFamily="2" charset="0"/>
              </a:rPr>
              <a:t>Use text characteristics and identify points in which a significant variation of these characteristics occurs, and place a segmentation border there. </a:t>
            </a:r>
          </a:p>
          <a:p>
            <a:endParaRPr lang="en-US" sz="1350" dirty="0">
              <a:latin typeface="Helvetica Neue" panose="02000503000000020004" pitchFamily="2" charset="0"/>
            </a:endParaRPr>
          </a:p>
        </p:txBody>
      </p:sp>
      <p:cxnSp>
        <p:nvCxnSpPr>
          <p:cNvPr id="35" name="Straight Arrow Connector 34">
            <a:extLst>
              <a:ext uri="{FF2B5EF4-FFF2-40B4-BE49-F238E27FC236}">
                <a16:creationId xmlns:a16="http://schemas.microsoft.com/office/drawing/2014/main" id="{2ABC0989-96F4-F54C-89A0-E18D77D496B1}"/>
              </a:ext>
            </a:extLst>
          </p:cNvPr>
          <p:cNvCxnSpPr>
            <a:cxnSpLocks/>
            <a:stCxn id="23" idx="2"/>
            <a:endCxn id="32" idx="0"/>
          </p:cNvCxnSpPr>
          <p:nvPr/>
        </p:nvCxnSpPr>
        <p:spPr bwMode="auto">
          <a:xfrm flipH="1">
            <a:off x="3638718" y="2628085"/>
            <a:ext cx="518717" cy="385036"/>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6" name="TextBox 35">
            <a:extLst>
              <a:ext uri="{FF2B5EF4-FFF2-40B4-BE49-F238E27FC236}">
                <a16:creationId xmlns:a16="http://schemas.microsoft.com/office/drawing/2014/main" id="{ED2C6BBA-9BF7-B34E-8D6B-9401FD27DAFE}"/>
              </a:ext>
            </a:extLst>
          </p:cNvPr>
          <p:cNvSpPr txBox="1"/>
          <p:nvPr/>
        </p:nvSpPr>
        <p:spPr>
          <a:xfrm>
            <a:off x="587072" y="2469378"/>
            <a:ext cx="1372492" cy="300082"/>
          </a:xfrm>
          <a:prstGeom prst="rect">
            <a:avLst/>
          </a:prstGeom>
          <a:noFill/>
        </p:spPr>
        <p:txBody>
          <a:bodyPr wrap="none" rtlCol="0">
            <a:spAutoFit/>
          </a:bodyPr>
          <a:lstStyle/>
          <a:p>
            <a:pPr algn="l"/>
            <a:r>
              <a:rPr lang="en-US" sz="1350" b="1" dirty="0"/>
              <a:t>Not good border</a:t>
            </a:r>
          </a:p>
        </p:txBody>
      </p:sp>
      <p:cxnSp>
        <p:nvCxnSpPr>
          <p:cNvPr id="37" name="Straight Arrow Connector 36">
            <a:extLst>
              <a:ext uri="{FF2B5EF4-FFF2-40B4-BE49-F238E27FC236}">
                <a16:creationId xmlns:a16="http://schemas.microsoft.com/office/drawing/2014/main" id="{1B32A7A1-EBEB-7D41-B712-2150FE5D63AC}"/>
              </a:ext>
            </a:extLst>
          </p:cNvPr>
          <p:cNvCxnSpPr>
            <a:cxnSpLocks/>
            <a:endCxn id="30" idx="0"/>
          </p:cNvCxnSpPr>
          <p:nvPr/>
        </p:nvCxnSpPr>
        <p:spPr bwMode="auto">
          <a:xfrm>
            <a:off x="1295629" y="2746378"/>
            <a:ext cx="394467" cy="266742"/>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5" name="TextBox 4">
            <a:extLst>
              <a:ext uri="{FF2B5EF4-FFF2-40B4-BE49-F238E27FC236}">
                <a16:creationId xmlns:a16="http://schemas.microsoft.com/office/drawing/2014/main" id="{F3E52023-93D4-C548-A691-69B98ADBCEE3}"/>
              </a:ext>
            </a:extLst>
          </p:cNvPr>
          <p:cNvSpPr txBox="1"/>
          <p:nvPr/>
        </p:nvSpPr>
        <p:spPr>
          <a:xfrm>
            <a:off x="5297330" y="751261"/>
            <a:ext cx="3419590" cy="300082"/>
          </a:xfrm>
          <a:prstGeom prst="rect">
            <a:avLst/>
          </a:prstGeom>
          <a:noFill/>
        </p:spPr>
        <p:txBody>
          <a:bodyPr wrap="none" rtlCol="0">
            <a:spAutoFit/>
          </a:bodyPr>
          <a:lstStyle/>
          <a:p>
            <a:r>
              <a:rPr lang="en-US" sz="1350" b="1" dirty="0">
                <a:latin typeface="Helvetica Neue" panose="02000503000000020004" pitchFamily="2" charset="0"/>
              </a:rPr>
              <a:t>Communication means &amp; Text Features</a:t>
            </a:r>
          </a:p>
        </p:txBody>
      </p:sp>
      <p:pic>
        <p:nvPicPr>
          <p:cNvPr id="6" name="Picture 5">
            <a:extLst>
              <a:ext uri="{FF2B5EF4-FFF2-40B4-BE49-F238E27FC236}">
                <a16:creationId xmlns:a16="http://schemas.microsoft.com/office/drawing/2014/main" id="{B3DDF7C0-F0DB-1242-B6DB-C7F3BBF545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42356" y="1947047"/>
            <a:ext cx="3648075" cy="1724025"/>
          </a:xfrm>
          <a:prstGeom prst="rect">
            <a:avLst/>
          </a:prstGeom>
        </p:spPr>
      </p:pic>
      <p:sp>
        <p:nvSpPr>
          <p:cNvPr id="39" name="TextBox 38">
            <a:extLst>
              <a:ext uri="{FF2B5EF4-FFF2-40B4-BE49-F238E27FC236}">
                <a16:creationId xmlns:a16="http://schemas.microsoft.com/office/drawing/2014/main" id="{55B67310-6E7B-8B41-B67B-057359461CAF}"/>
              </a:ext>
            </a:extLst>
          </p:cNvPr>
          <p:cNvSpPr txBox="1"/>
          <p:nvPr/>
        </p:nvSpPr>
        <p:spPr>
          <a:xfrm>
            <a:off x="1914599" y="4302945"/>
            <a:ext cx="926857" cy="300082"/>
          </a:xfrm>
          <a:prstGeom prst="rect">
            <a:avLst/>
          </a:prstGeom>
          <a:noFill/>
        </p:spPr>
        <p:txBody>
          <a:bodyPr wrap="none" rtlCol="0">
            <a:spAutoFit/>
          </a:bodyPr>
          <a:lstStyle/>
          <a:p>
            <a:pPr algn="l"/>
            <a:r>
              <a:rPr lang="en-US" sz="1350" b="1" dirty="0"/>
              <a:t>segment 1</a:t>
            </a:r>
          </a:p>
        </p:txBody>
      </p:sp>
      <p:cxnSp>
        <p:nvCxnSpPr>
          <p:cNvPr id="40" name="Straight Arrow Connector 39">
            <a:extLst>
              <a:ext uri="{FF2B5EF4-FFF2-40B4-BE49-F238E27FC236}">
                <a16:creationId xmlns:a16="http://schemas.microsoft.com/office/drawing/2014/main" id="{09FE7826-7F80-2F44-B0A4-616237B5F0C4}"/>
              </a:ext>
            </a:extLst>
          </p:cNvPr>
          <p:cNvCxnSpPr>
            <a:cxnSpLocks/>
          </p:cNvCxnSpPr>
          <p:nvPr/>
        </p:nvCxnSpPr>
        <p:spPr bwMode="auto">
          <a:xfrm flipH="1" flipV="1">
            <a:off x="2290916" y="4046588"/>
            <a:ext cx="87112" cy="344845"/>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7" name="TextBox 46">
            <a:extLst>
              <a:ext uri="{FF2B5EF4-FFF2-40B4-BE49-F238E27FC236}">
                <a16:creationId xmlns:a16="http://schemas.microsoft.com/office/drawing/2014/main" id="{FA3A018B-E437-6146-A3DF-8309875716CB}"/>
              </a:ext>
            </a:extLst>
          </p:cNvPr>
          <p:cNvSpPr txBox="1"/>
          <p:nvPr/>
        </p:nvSpPr>
        <p:spPr>
          <a:xfrm>
            <a:off x="5391996" y="3778505"/>
            <a:ext cx="3517310" cy="854080"/>
          </a:xfrm>
          <a:prstGeom prst="rect">
            <a:avLst/>
          </a:prstGeom>
          <a:noFill/>
        </p:spPr>
        <p:txBody>
          <a:bodyPr wrap="none" rtlCol="0">
            <a:spAutoFit/>
          </a:bodyPr>
          <a:lstStyle/>
          <a:p>
            <a:r>
              <a:rPr lang="en-US" sz="1350" dirty="0">
                <a:latin typeface="Helvetica Neue" panose="02000503000000020004" pitchFamily="2" charset="0"/>
              </a:rPr>
              <a:t>Bottom-up approach</a:t>
            </a:r>
          </a:p>
          <a:p>
            <a:pPr marL="257175" indent="-257175">
              <a:buFont typeface="+mj-lt"/>
              <a:buAutoNum type="arabicPeriod"/>
            </a:pPr>
            <a:r>
              <a:rPr lang="en-US" sz="1200" dirty="0">
                <a:latin typeface="Helvetica Neue" panose="02000503000000020004" pitchFamily="2" charset="0"/>
              </a:rPr>
              <a:t>Start with single words as segments</a:t>
            </a:r>
          </a:p>
          <a:p>
            <a:pPr marL="257175" indent="-257175">
              <a:buFont typeface="+mj-lt"/>
              <a:buAutoNum type="arabicPeriod"/>
            </a:pPr>
            <a:r>
              <a:rPr lang="en-US" sz="1200" dirty="0">
                <a:latin typeface="Helvetica Neue" panose="02000503000000020004" pitchFamily="2" charset="0"/>
              </a:rPr>
              <a:t>Compute a </a:t>
            </a:r>
            <a:r>
              <a:rPr lang="en-US" sz="1200" b="1" dirty="0">
                <a:latin typeface="Helvetica Neue" panose="02000503000000020004" pitchFamily="2" charset="0"/>
              </a:rPr>
              <a:t>Diversity Index </a:t>
            </a:r>
            <a:r>
              <a:rPr lang="en-US" sz="1200" dirty="0">
                <a:latin typeface="Helvetica Neue" panose="02000503000000020004" pitchFamily="2" charset="0"/>
              </a:rPr>
              <a:t>in each segment</a:t>
            </a:r>
          </a:p>
          <a:p>
            <a:pPr marL="257175" indent="-257175">
              <a:buFont typeface="+mj-lt"/>
              <a:buAutoNum type="arabicPeriod"/>
            </a:pPr>
            <a:r>
              <a:rPr lang="en-US" sz="1200" dirty="0">
                <a:latin typeface="Helvetica Neue" panose="02000503000000020004" pitchFamily="2" charset="0"/>
              </a:rPr>
              <a:t>Merge segments with low diversity</a:t>
            </a:r>
          </a:p>
        </p:txBody>
      </p:sp>
      <p:cxnSp>
        <p:nvCxnSpPr>
          <p:cNvPr id="38" name="Straight Arrow Connector 37">
            <a:extLst>
              <a:ext uri="{FF2B5EF4-FFF2-40B4-BE49-F238E27FC236}">
                <a16:creationId xmlns:a16="http://schemas.microsoft.com/office/drawing/2014/main" id="{F855B521-994B-164C-B84A-337398C6F80C}"/>
              </a:ext>
            </a:extLst>
          </p:cNvPr>
          <p:cNvCxnSpPr>
            <a:cxnSpLocks/>
          </p:cNvCxnSpPr>
          <p:nvPr/>
        </p:nvCxnSpPr>
        <p:spPr bwMode="auto">
          <a:xfrm>
            <a:off x="1592826" y="2769460"/>
            <a:ext cx="1024872" cy="24366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8" name="Right Brace 7">
            <a:extLst>
              <a:ext uri="{FF2B5EF4-FFF2-40B4-BE49-F238E27FC236}">
                <a16:creationId xmlns:a16="http://schemas.microsoft.com/office/drawing/2014/main" id="{D04712D2-DFDC-8B4F-9069-B5B5AC0DCC8B}"/>
              </a:ext>
            </a:extLst>
          </p:cNvPr>
          <p:cNvSpPr/>
          <p:nvPr/>
        </p:nvSpPr>
        <p:spPr>
          <a:xfrm rot="5400000">
            <a:off x="2152733" y="2567801"/>
            <a:ext cx="194512" cy="2649379"/>
          </a:xfrm>
          <a:prstGeom prst="rightBrace">
            <a:avLst>
              <a:gd name="adj1" fmla="val 39770"/>
              <a:gd name="adj2" fmla="val 50000"/>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TextBox 41">
            <a:extLst>
              <a:ext uri="{FF2B5EF4-FFF2-40B4-BE49-F238E27FC236}">
                <a16:creationId xmlns:a16="http://schemas.microsoft.com/office/drawing/2014/main" id="{5D282DFA-A5FC-3545-AE9C-4A751C5D560F}"/>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233160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5071913"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Intention Clustering &amp; Matching</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Matching among segments with the same intention</a:t>
            </a:r>
            <a:endParaRPr lang="en-US" sz="1800" dirty="0">
              <a:latin typeface="Helvetica Neue Light" panose="02000403000000020004" pitchFamily="2" charset="0"/>
            </a:endParaRPr>
          </a:p>
        </p:txBody>
      </p:sp>
      <p:sp>
        <p:nvSpPr>
          <p:cNvPr id="4" name="Rectangle 3">
            <a:extLst>
              <a:ext uri="{FF2B5EF4-FFF2-40B4-BE49-F238E27FC236}">
                <a16:creationId xmlns:a16="http://schemas.microsoft.com/office/drawing/2014/main" id="{92D94E59-4D6A-7D46-8502-F0263AC41F7C}"/>
              </a:ext>
            </a:extLst>
          </p:cNvPr>
          <p:cNvSpPr/>
          <p:nvPr/>
        </p:nvSpPr>
        <p:spPr>
          <a:xfrm>
            <a:off x="6822484" y="306418"/>
            <a:ext cx="2101986" cy="300082"/>
          </a:xfrm>
          <a:prstGeom prst="rect">
            <a:avLst/>
          </a:prstGeom>
        </p:spPr>
        <p:txBody>
          <a:bodyPr wrap="none">
            <a:spAutoFit/>
          </a:bodyPr>
          <a:lstStyle/>
          <a:p>
            <a:r>
              <a:rPr lang="en-GB" sz="1350" dirty="0">
                <a:solidFill>
                  <a:srgbClr val="0072E5"/>
                </a:solidFill>
                <a:latin typeface="LibreCaslonText"/>
              </a:rPr>
              <a:t>Papadimitriou et al. </a:t>
            </a:r>
            <a:r>
              <a:rPr lang="en-GB" sz="1350" dirty="0">
                <a:latin typeface="LibreCaslonText"/>
              </a:rPr>
              <a:t>[</a:t>
            </a:r>
            <a:r>
              <a:rPr lang="en-GB" sz="1350" dirty="0">
                <a:solidFill>
                  <a:srgbClr val="0072E5"/>
                </a:solidFill>
                <a:latin typeface="LibreCaslonText"/>
              </a:rPr>
              <a:t>2017</a:t>
            </a:r>
            <a:r>
              <a:rPr lang="en-GB" sz="1350" dirty="0">
                <a:latin typeface="LibreCaslonText"/>
              </a:rPr>
              <a:t>] </a:t>
            </a:r>
            <a:endParaRPr lang="en-GB" sz="1350" dirty="0"/>
          </a:p>
        </p:txBody>
      </p:sp>
      <p:sp>
        <p:nvSpPr>
          <p:cNvPr id="38" name="Content Placeholder 2">
            <a:extLst>
              <a:ext uri="{FF2B5EF4-FFF2-40B4-BE49-F238E27FC236}">
                <a16:creationId xmlns:a16="http://schemas.microsoft.com/office/drawing/2014/main" id="{A97361EB-DDE4-CA49-8976-18DA1A54B411}"/>
              </a:ext>
            </a:extLst>
          </p:cNvPr>
          <p:cNvSpPr txBox="1">
            <a:spLocks/>
          </p:cNvSpPr>
          <p:nvPr/>
        </p:nvSpPr>
        <p:spPr>
          <a:xfrm>
            <a:off x="430233" y="4268284"/>
            <a:ext cx="3048835" cy="680498"/>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457200" rtl="0" eaLnBrk="1" latinLnBrk="0" hangingPunct="1">
              <a:spcBef>
                <a:spcPct val="20000"/>
              </a:spcBef>
              <a:buFont typeface="Arial"/>
              <a:buChar char="•"/>
              <a:defRPr lang="en-US" sz="2400" kern="1200" dirty="0" smtClean="0">
                <a:solidFill>
                  <a:schemeClr val="dk1"/>
                </a:solidFill>
                <a:latin typeface="+mn-lt"/>
                <a:ea typeface="+mn-ea"/>
                <a:cs typeface="+mn-cs"/>
              </a:defRPr>
            </a:lvl1pPr>
            <a:lvl2pPr marL="742950" indent="-285750" algn="l" defTabSz="457200" rtl="0" eaLnBrk="1" latinLnBrk="0" hangingPunct="1">
              <a:spcBef>
                <a:spcPct val="20000"/>
              </a:spcBef>
              <a:buFont typeface="Courier New"/>
              <a:buChar char="o"/>
              <a:defRPr lang="en-US" sz="2000" kern="1200" dirty="0" smtClean="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lang="en-US" sz="1800" kern="1200" dirty="0" smtClean="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just">
              <a:buNone/>
            </a:pPr>
            <a:r>
              <a:rPr sz="900" dirty="0">
                <a:solidFill>
                  <a:prstClr val="black"/>
                </a:solidFill>
                <a:latin typeface="Calibri"/>
              </a:rPr>
              <a:t>I have an HP system with a RAID 0 controller and 4 disks in form of a JBOD.</a:t>
            </a:r>
            <a:r>
              <a:rPr sz="900" dirty="0">
                <a:solidFill>
                  <a:srgbClr val="000000"/>
                </a:solidFill>
                <a:latin typeface="Calibri"/>
              </a:rPr>
              <a:t> </a:t>
            </a:r>
            <a:r>
              <a:rPr sz="900" dirty="0">
                <a:solidFill>
                  <a:prstClr val="black"/>
                </a:solidFill>
                <a:latin typeface="Calibri"/>
              </a:rPr>
              <a:t>I would like to install Hadoop with a replication 4 HDFS and only 320GB of disk space used from every disc.</a:t>
            </a:r>
            <a:r>
              <a:rPr sz="900" dirty="0">
                <a:solidFill>
                  <a:srgbClr val="FF0000"/>
                </a:solidFill>
                <a:latin typeface="Calibri"/>
              </a:rPr>
              <a:t> </a:t>
            </a:r>
            <a:endParaRPr sz="825" dirty="0">
              <a:solidFill>
                <a:prstClr val="black"/>
              </a:solidFill>
              <a:latin typeface="Calibri"/>
            </a:endParaRPr>
          </a:p>
        </p:txBody>
      </p:sp>
      <p:sp>
        <p:nvSpPr>
          <p:cNvPr id="41" name="Content Placeholder 2">
            <a:extLst>
              <a:ext uri="{FF2B5EF4-FFF2-40B4-BE49-F238E27FC236}">
                <a16:creationId xmlns:a16="http://schemas.microsoft.com/office/drawing/2014/main" id="{5E105960-95F4-DF4C-8BD6-159BEFA17121}"/>
              </a:ext>
            </a:extLst>
          </p:cNvPr>
          <p:cNvSpPr txBox="1">
            <a:spLocks/>
          </p:cNvSpPr>
          <p:nvPr/>
        </p:nvSpPr>
        <p:spPr>
          <a:xfrm>
            <a:off x="6046736" y="4209885"/>
            <a:ext cx="2771775" cy="489998"/>
          </a:xfrm>
          <a:prstGeom prst="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457200" rtl="0" eaLnBrk="1" latinLnBrk="0" hangingPunct="1">
              <a:spcBef>
                <a:spcPct val="20000"/>
              </a:spcBef>
              <a:buFont typeface="Arial"/>
              <a:buChar char="•"/>
              <a:defRPr lang="en-US" sz="2400" kern="1200" dirty="0" smtClean="0">
                <a:solidFill>
                  <a:schemeClr val="dk1"/>
                </a:solidFill>
                <a:latin typeface="+mn-lt"/>
                <a:ea typeface="+mn-ea"/>
                <a:cs typeface="+mn-cs"/>
              </a:defRPr>
            </a:lvl1pPr>
            <a:lvl2pPr marL="742950" indent="-285750" algn="l" defTabSz="457200" rtl="0" eaLnBrk="1" latinLnBrk="0" hangingPunct="1">
              <a:spcBef>
                <a:spcPct val="20000"/>
              </a:spcBef>
              <a:buFont typeface="Courier New"/>
              <a:buChar char="o"/>
              <a:defRPr lang="en-US" sz="2000" kern="1200" dirty="0" smtClean="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lang="en-US" sz="1800" kern="1200" dirty="0" smtClean="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just">
              <a:buNone/>
            </a:pPr>
            <a:r>
              <a:rPr lang="en-US" sz="900" dirty="0">
                <a:solidFill>
                  <a:prstClr val="black"/>
                </a:solidFill>
                <a:latin typeface="Calibri"/>
              </a:rPr>
              <a:t>My boss gave me yesterday an HP Pavilion computer with Intel Matrix Storage System, a 320GB drive and Linux pre-installed. </a:t>
            </a:r>
          </a:p>
        </p:txBody>
      </p:sp>
      <p:sp>
        <p:nvSpPr>
          <p:cNvPr id="42" name="Content Placeholder 2">
            <a:extLst>
              <a:ext uri="{FF2B5EF4-FFF2-40B4-BE49-F238E27FC236}">
                <a16:creationId xmlns:a16="http://schemas.microsoft.com/office/drawing/2014/main" id="{FA962F02-DD18-5D4F-B53E-01F2F28D55B4}"/>
              </a:ext>
            </a:extLst>
          </p:cNvPr>
          <p:cNvSpPr txBox="1">
            <a:spLocks/>
          </p:cNvSpPr>
          <p:nvPr/>
        </p:nvSpPr>
        <p:spPr>
          <a:xfrm>
            <a:off x="504528" y="4434433"/>
            <a:ext cx="3028949" cy="514349"/>
          </a:xfrm>
          <a:prstGeom prst="rect">
            <a:avLst/>
          </a:prstGeom>
          <a:solidFill>
            <a:schemeClr val="accent3">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457200" rtl="0" eaLnBrk="1" latinLnBrk="0" hangingPunct="1">
              <a:spcBef>
                <a:spcPct val="20000"/>
              </a:spcBef>
              <a:buFont typeface="Arial"/>
              <a:buChar char="•"/>
              <a:defRPr lang="en-US" sz="2400" kern="1200" dirty="0" smtClean="0">
                <a:solidFill>
                  <a:schemeClr val="dk1"/>
                </a:solidFill>
                <a:latin typeface="+mn-lt"/>
                <a:ea typeface="+mn-ea"/>
                <a:cs typeface="+mn-cs"/>
              </a:defRPr>
            </a:lvl1pPr>
            <a:lvl2pPr marL="742950" indent="-285750" algn="l" defTabSz="457200" rtl="0" eaLnBrk="1" latinLnBrk="0" hangingPunct="1">
              <a:spcBef>
                <a:spcPct val="20000"/>
              </a:spcBef>
              <a:buFont typeface="Courier New"/>
              <a:buChar char="o"/>
              <a:defRPr lang="en-US" sz="2000" kern="1200" dirty="0" smtClean="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lang="en-US" sz="1800" kern="1200" dirty="0" smtClean="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buNone/>
            </a:pPr>
            <a:r>
              <a:rPr lang="en-US" sz="900" dirty="0">
                <a:solidFill>
                  <a:prstClr val="black"/>
                </a:solidFill>
                <a:latin typeface="Calibri"/>
              </a:rPr>
              <a:t>Extra RAID disk drives seem to be the solution to my problem but does adding RAID drives requires a reformat and rebuild of the system to improve performance?</a:t>
            </a:r>
          </a:p>
          <a:p>
            <a:pPr marL="0" indent="0">
              <a:buNone/>
            </a:pPr>
            <a:endParaRPr lang="en-US" sz="900" dirty="0">
              <a:solidFill>
                <a:prstClr val="black"/>
              </a:solidFill>
              <a:latin typeface="Calibri"/>
            </a:endParaRPr>
          </a:p>
          <a:p>
            <a:pPr marL="0" indent="0">
              <a:buNone/>
            </a:pPr>
            <a:endParaRPr lang="en-US" sz="900" dirty="0">
              <a:solidFill>
                <a:prstClr val="black"/>
              </a:solidFill>
              <a:latin typeface="Calibri"/>
            </a:endParaRPr>
          </a:p>
        </p:txBody>
      </p:sp>
      <p:sp>
        <p:nvSpPr>
          <p:cNvPr id="43" name="Content Placeholder 2">
            <a:extLst>
              <a:ext uri="{FF2B5EF4-FFF2-40B4-BE49-F238E27FC236}">
                <a16:creationId xmlns:a16="http://schemas.microsoft.com/office/drawing/2014/main" id="{93B6B675-3E2A-3549-8F1E-659C64112B5A}"/>
              </a:ext>
            </a:extLst>
          </p:cNvPr>
          <p:cNvSpPr txBox="1">
            <a:spLocks/>
          </p:cNvSpPr>
          <p:nvPr/>
        </p:nvSpPr>
        <p:spPr>
          <a:xfrm>
            <a:off x="6039115" y="3548548"/>
            <a:ext cx="2762251" cy="523874"/>
          </a:xfrm>
          <a:prstGeom prst="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457200" rtl="0" eaLnBrk="1" latinLnBrk="0" hangingPunct="1">
              <a:spcBef>
                <a:spcPct val="20000"/>
              </a:spcBef>
              <a:buFont typeface="Arial"/>
              <a:buChar char="•"/>
              <a:defRPr lang="en-US" sz="2400" kern="1200" dirty="0" smtClean="0">
                <a:solidFill>
                  <a:schemeClr val="dk1"/>
                </a:solidFill>
                <a:latin typeface="+mn-lt"/>
                <a:ea typeface="+mn-ea"/>
                <a:cs typeface="+mn-cs"/>
              </a:defRPr>
            </a:lvl1pPr>
            <a:lvl2pPr marL="742950" indent="-285750" algn="l" defTabSz="457200" rtl="0" eaLnBrk="1" latinLnBrk="0" hangingPunct="1">
              <a:spcBef>
                <a:spcPct val="20000"/>
              </a:spcBef>
              <a:buFont typeface="Courier New"/>
              <a:buChar char="o"/>
              <a:defRPr lang="en-US" sz="2000" kern="1200" dirty="0" smtClean="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lang="en-US" sz="1800" kern="1200" dirty="0" smtClean="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buNone/>
            </a:pPr>
            <a:r>
              <a:rPr lang="en-US" sz="900" dirty="0">
                <a:solidFill>
                  <a:prstClr val="black"/>
                </a:solidFill>
                <a:latin typeface="Calibri"/>
              </a:rPr>
              <a:t>All they said is bring it to up and we will see, which frustrated me. At the end I had the brilliant idea to move it to a cooler place and voila. No more problems.  </a:t>
            </a:r>
          </a:p>
          <a:p>
            <a:pPr marL="0" indent="0">
              <a:buNone/>
            </a:pPr>
            <a:endParaRPr lang="en-US" sz="900" dirty="0">
              <a:solidFill>
                <a:prstClr val="black"/>
              </a:solidFill>
              <a:latin typeface="Calibri"/>
            </a:endParaRPr>
          </a:p>
        </p:txBody>
      </p:sp>
      <p:sp>
        <p:nvSpPr>
          <p:cNvPr id="44" name="Content Placeholder 2">
            <a:extLst>
              <a:ext uri="{FF2B5EF4-FFF2-40B4-BE49-F238E27FC236}">
                <a16:creationId xmlns:a16="http://schemas.microsoft.com/office/drawing/2014/main" id="{82FA5A9F-4618-C648-A8E9-96021D71D18F}"/>
              </a:ext>
            </a:extLst>
          </p:cNvPr>
          <p:cNvSpPr txBox="1">
            <a:spLocks/>
          </p:cNvSpPr>
          <p:nvPr/>
        </p:nvSpPr>
        <p:spPr>
          <a:xfrm>
            <a:off x="504528" y="3610354"/>
            <a:ext cx="3048835" cy="375698"/>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457200" rtl="0" eaLnBrk="1" latinLnBrk="0" hangingPunct="1">
              <a:spcBef>
                <a:spcPct val="20000"/>
              </a:spcBef>
              <a:buFont typeface="Arial"/>
              <a:buChar char="•"/>
              <a:defRPr lang="en-US" sz="2400" kern="1200" dirty="0" smtClean="0">
                <a:solidFill>
                  <a:schemeClr val="dk1"/>
                </a:solidFill>
                <a:latin typeface="+mn-lt"/>
                <a:ea typeface="+mn-ea"/>
                <a:cs typeface="+mn-cs"/>
              </a:defRPr>
            </a:lvl1pPr>
            <a:lvl2pPr marL="742950" indent="-285750" algn="l" defTabSz="457200" rtl="0" eaLnBrk="1" latinLnBrk="0" hangingPunct="1">
              <a:spcBef>
                <a:spcPct val="20000"/>
              </a:spcBef>
              <a:buFont typeface="Courier New"/>
              <a:buChar char="o"/>
              <a:defRPr lang="en-US" sz="2000" kern="1200" dirty="0" smtClean="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lang="en-US" sz="1800" kern="1200" dirty="0" smtClean="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just">
              <a:buNone/>
            </a:pPr>
            <a:r>
              <a:rPr sz="900" dirty="0">
                <a:solidFill>
                  <a:prstClr val="black"/>
                </a:solidFill>
                <a:latin typeface="Calibri"/>
              </a:rPr>
              <a:t>I am asking because  I  do not want to install Linux and then realize that my hardware configuration is not the right one. </a:t>
            </a:r>
            <a:endParaRPr sz="900" dirty="0">
              <a:solidFill>
                <a:srgbClr val="FF0000"/>
              </a:solidFill>
              <a:latin typeface="Calibri"/>
            </a:endParaRPr>
          </a:p>
          <a:p>
            <a:endParaRPr sz="825" dirty="0">
              <a:solidFill>
                <a:prstClr val="black"/>
              </a:solidFill>
              <a:latin typeface="Calibri"/>
            </a:endParaRPr>
          </a:p>
        </p:txBody>
      </p:sp>
      <p:sp>
        <p:nvSpPr>
          <p:cNvPr id="45" name="Content Placeholder 2">
            <a:extLst>
              <a:ext uri="{FF2B5EF4-FFF2-40B4-BE49-F238E27FC236}">
                <a16:creationId xmlns:a16="http://schemas.microsoft.com/office/drawing/2014/main" id="{0FD0A4DC-23D0-FE4F-8035-8B1C3919F3DC}"/>
              </a:ext>
            </a:extLst>
          </p:cNvPr>
          <p:cNvSpPr txBox="1">
            <a:spLocks/>
          </p:cNvSpPr>
          <p:nvPr/>
        </p:nvSpPr>
        <p:spPr>
          <a:xfrm>
            <a:off x="160675" y="3843772"/>
            <a:ext cx="2771775" cy="499523"/>
          </a:xfrm>
          <a:prstGeom prst="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457200" rtl="0" eaLnBrk="1" latinLnBrk="0" hangingPunct="1">
              <a:spcBef>
                <a:spcPct val="20000"/>
              </a:spcBef>
              <a:buFont typeface="Arial"/>
              <a:buChar char="•"/>
              <a:defRPr lang="en-US" sz="2400" kern="1200" dirty="0" smtClean="0">
                <a:solidFill>
                  <a:schemeClr val="dk1"/>
                </a:solidFill>
                <a:latin typeface="+mn-lt"/>
                <a:ea typeface="+mn-ea"/>
                <a:cs typeface="+mn-cs"/>
              </a:defRPr>
            </a:lvl1pPr>
            <a:lvl2pPr marL="742950" indent="-285750" algn="l" defTabSz="457200" rtl="0" eaLnBrk="1" latinLnBrk="0" hangingPunct="1">
              <a:spcBef>
                <a:spcPct val="20000"/>
              </a:spcBef>
              <a:buFont typeface="Courier New"/>
              <a:buChar char="o"/>
              <a:defRPr lang="en-US" sz="2000" kern="1200" dirty="0" smtClean="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lang="en-US" sz="1800" kern="1200" dirty="0" smtClean="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just">
              <a:buNone/>
            </a:pPr>
            <a:r>
              <a:rPr lang="en-US" sz="900" dirty="0">
                <a:solidFill>
                  <a:prstClr val="black"/>
                </a:solidFill>
                <a:latin typeface="Calibri"/>
              </a:rPr>
              <a:t>I have already looked at the HP official web site for how to use a JBOD. But I have not found anything related to it.</a:t>
            </a:r>
          </a:p>
          <a:p>
            <a:pPr marL="0" indent="0">
              <a:buNone/>
            </a:pPr>
            <a:endParaRPr lang="en-US" sz="900" dirty="0">
              <a:solidFill>
                <a:prstClr val="black"/>
              </a:solidFill>
              <a:latin typeface="Calibri"/>
            </a:endParaRPr>
          </a:p>
        </p:txBody>
      </p:sp>
      <p:sp>
        <p:nvSpPr>
          <p:cNvPr id="46" name="Content Placeholder 2">
            <a:extLst>
              <a:ext uri="{FF2B5EF4-FFF2-40B4-BE49-F238E27FC236}">
                <a16:creationId xmlns:a16="http://schemas.microsoft.com/office/drawing/2014/main" id="{6076F5F3-02DC-C648-B16F-3B43ADC1C17F}"/>
              </a:ext>
            </a:extLst>
          </p:cNvPr>
          <p:cNvSpPr txBox="1">
            <a:spLocks/>
          </p:cNvSpPr>
          <p:nvPr/>
        </p:nvSpPr>
        <p:spPr>
          <a:xfrm>
            <a:off x="6115315" y="4158148"/>
            <a:ext cx="2762251" cy="409574"/>
          </a:xfrm>
          <a:prstGeom prst="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457200" rtl="0" eaLnBrk="1" latinLnBrk="0" hangingPunct="1">
              <a:spcBef>
                <a:spcPct val="20000"/>
              </a:spcBef>
              <a:buFont typeface="Arial"/>
              <a:buChar char="•"/>
              <a:defRPr lang="en-US" sz="2400" kern="1200" dirty="0" smtClean="0">
                <a:solidFill>
                  <a:schemeClr val="dk1"/>
                </a:solidFill>
                <a:latin typeface="+mn-lt"/>
                <a:ea typeface="+mn-ea"/>
                <a:cs typeface="+mn-cs"/>
              </a:defRPr>
            </a:lvl1pPr>
            <a:lvl2pPr marL="742950" indent="-285750" algn="l" defTabSz="457200" rtl="0" eaLnBrk="1" latinLnBrk="0" hangingPunct="1">
              <a:spcBef>
                <a:spcPct val="20000"/>
              </a:spcBef>
              <a:buFont typeface="Courier New"/>
              <a:buChar char="o"/>
              <a:defRPr lang="en-US" sz="2000" kern="1200" dirty="0" smtClean="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lang="en-US" sz="1800" kern="1200" dirty="0" smtClean="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buNone/>
            </a:pPr>
            <a:r>
              <a:rPr lang="en-US" sz="900" dirty="0">
                <a:solidFill>
                  <a:prstClr val="black"/>
                </a:solidFill>
                <a:latin typeface="Calibri"/>
              </a:rPr>
              <a:t>My HP Pavilion stops working after 15 min of activity.  I called our technical department but no luck. </a:t>
            </a:r>
          </a:p>
        </p:txBody>
      </p:sp>
      <p:sp>
        <p:nvSpPr>
          <p:cNvPr id="47" name="Content Placeholder 2">
            <a:extLst>
              <a:ext uri="{FF2B5EF4-FFF2-40B4-BE49-F238E27FC236}">
                <a16:creationId xmlns:a16="http://schemas.microsoft.com/office/drawing/2014/main" id="{B14B0C85-9128-E44D-91D0-2BD778249B37}"/>
              </a:ext>
            </a:extLst>
          </p:cNvPr>
          <p:cNvSpPr txBox="1">
            <a:spLocks/>
          </p:cNvSpPr>
          <p:nvPr/>
        </p:nvSpPr>
        <p:spPr>
          <a:xfrm>
            <a:off x="5910647" y="1960129"/>
            <a:ext cx="3048835" cy="366173"/>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457200" rtl="0" eaLnBrk="1" latinLnBrk="0" hangingPunct="1">
              <a:spcBef>
                <a:spcPct val="20000"/>
              </a:spcBef>
              <a:buFont typeface="Arial"/>
              <a:buChar char="•"/>
              <a:defRPr lang="en-US" sz="2400" kern="1200" dirty="0" smtClean="0">
                <a:solidFill>
                  <a:schemeClr val="dk1"/>
                </a:solidFill>
                <a:latin typeface="+mn-lt"/>
                <a:ea typeface="+mn-ea"/>
                <a:cs typeface="+mn-cs"/>
              </a:defRPr>
            </a:lvl1pPr>
            <a:lvl2pPr marL="742950" indent="-285750" algn="l" defTabSz="457200" rtl="0" eaLnBrk="1" latinLnBrk="0" hangingPunct="1">
              <a:spcBef>
                <a:spcPct val="20000"/>
              </a:spcBef>
              <a:buFont typeface="Courier New"/>
              <a:buChar char="o"/>
              <a:defRPr lang="en-US" sz="2000" kern="1200" dirty="0" smtClean="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lang="en-US" sz="1800" kern="1200" dirty="0" smtClean="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just">
              <a:buNone/>
            </a:pPr>
            <a:r>
              <a:rPr lang="en-US" sz="900" dirty="0">
                <a:solidFill>
                  <a:prstClr val="black"/>
                </a:solidFill>
                <a:latin typeface="Calibri"/>
              </a:rPr>
              <a:t>Do you know </a:t>
            </a:r>
            <a:r>
              <a:rPr lang="en-US" sz="900" dirty="0" err="1">
                <a:solidFill>
                  <a:prstClr val="black"/>
                </a:solidFill>
                <a:latin typeface="Calibri"/>
              </a:rPr>
              <a:t>whether</a:t>
            </a:r>
            <a:r>
              <a:rPr sz="900" dirty="0" err="1">
                <a:solidFill>
                  <a:prstClr val="black"/>
                </a:solidFill>
                <a:latin typeface="Calibri"/>
              </a:rPr>
              <a:t>it</a:t>
            </a:r>
            <a:r>
              <a:rPr sz="900" dirty="0">
                <a:solidFill>
                  <a:prstClr val="black"/>
                </a:solidFill>
                <a:latin typeface="Calibri"/>
              </a:rPr>
              <a:t> would perform ok or whether the partial use of the disk  would degrade performance. </a:t>
            </a:r>
            <a:endParaRPr sz="825" dirty="0">
              <a:solidFill>
                <a:prstClr val="black"/>
              </a:solidFill>
              <a:latin typeface="Calibri"/>
            </a:endParaRPr>
          </a:p>
        </p:txBody>
      </p:sp>
      <p:sp>
        <p:nvSpPr>
          <p:cNvPr id="48" name="Content Placeholder 2">
            <a:extLst>
              <a:ext uri="{FF2B5EF4-FFF2-40B4-BE49-F238E27FC236}">
                <a16:creationId xmlns:a16="http://schemas.microsoft.com/office/drawing/2014/main" id="{B0A7F17D-492C-C64A-98E8-FEF4C08B2BF7}"/>
              </a:ext>
            </a:extLst>
          </p:cNvPr>
          <p:cNvSpPr txBox="1">
            <a:spLocks/>
          </p:cNvSpPr>
          <p:nvPr/>
        </p:nvSpPr>
        <p:spPr>
          <a:xfrm>
            <a:off x="5752531" y="1057330"/>
            <a:ext cx="3048835" cy="537623"/>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457200" rtl="0" eaLnBrk="1" latinLnBrk="0" hangingPunct="1">
              <a:spcBef>
                <a:spcPct val="20000"/>
              </a:spcBef>
              <a:buFont typeface="Arial"/>
              <a:buChar char="•"/>
              <a:defRPr lang="en-US" sz="2400" kern="1200" dirty="0" smtClean="0">
                <a:solidFill>
                  <a:schemeClr val="dk1"/>
                </a:solidFill>
                <a:latin typeface="+mn-lt"/>
                <a:ea typeface="+mn-ea"/>
                <a:cs typeface="+mn-cs"/>
              </a:defRPr>
            </a:lvl1pPr>
            <a:lvl2pPr marL="742950" indent="-285750" algn="l" defTabSz="457200" rtl="0" eaLnBrk="1" latinLnBrk="0" hangingPunct="1">
              <a:spcBef>
                <a:spcPct val="20000"/>
              </a:spcBef>
              <a:buFont typeface="Courier New"/>
              <a:buChar char="o"/>
              <a:defRPr lang="en-US" sz="2000" kern="1200" dirty="0" smtClean="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lang="en-US" sz="1800" kern="1200" dirty="0" smtClean="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just">
              <a:buNone/>
            </a:pPr>
            <a:r>
              <a:rPr sz="900" dirty="0">
                <a:solidFill>
                  <a:prstClr val="black"/>
                </a:solidFill>
                <a:latin typeface="Calibri"/>
              </a:rPr>
              <a:t>Friends have downloaded the Cloudera distribution but it didn’t work. It stopped since  the web site was suggesting to have 1TB disks</a:t>
            </a:r>
            <a:r>
              <a:rPr lang="en-US" sz="900" dirty="0">
                <a:solidFill>
                  <a:prstClr val="black"/>
                </a:solidFill>
                <a:latin typeface="Calibri"/>
              </a:rPr>
              <a:t>. </a:t>
            </a:r>
            <a:endParaRPr sz="825" dirty="0">
              <a:solidFill>
                <a:prstClr val="black"/>
              </a:solidFill>
              <a:latin typeface="Calibri"/>
            </a:endParaRPr>
          </a:p>
        </p:txBody>
      </p:sp>
      <p:sp>
        <p:nvSpPr>
          <p:cNvPr id="49" name="Content Placeholder 2">
            <a:extLst>
              <a:ext uri="{FF2B5EF4-FFF2-40B4-BE49-F238E27FC236}">
                <a16:creationId xmlns:a16="http://schemas.microsoft.com/office/drawing/2014/main" id="{F39D098E-EE78-CC48-95EB-D1C142D062F7}"/>
              </a:ext>
            </a:extLst>
          </p:cNvPr>
          <p:cNvSpPr txBox="1">
            <a:spLocks/>
          </p:cNvSpPr>
          <p:nvPr/>
        </p:nvSpPr>
        <p:spPr>
          <a:xfrm>
            <a:off x="6175662" y="1491675"/>
            <a:ext cx="2771775" cy="509048"/>
          </a:xfrm>
          <a:prstGeom prst="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457200" rtl="0" eaLnBrk="1" latinLnBrk="0" hangingPunct="1">
              <a:spcBef>
                <a:spcPct val="20000"/>
              </a:spcBef>
              <a:buFont typeface="Arial"/>
              <a:buChar char="•"/>
              <a:defRPr lang="en-US" sz="2400" kern="1200" dirty="0" smtClean="0">
                <a:solidFill>
                  <a:schemeClr val="dk1"/>
                </a:solidFill>
                <a:latin typeface="+mn-lt"/>
                <a:ea typeface="+mn-ea"/>
                <a:cs typeface="+mn-cs"/>
              </a:defRPr>
            </a:lvl1pPr>
            <a:lvl2pPr marL="742950" indent="-285750" algn="l" defTabSz="457200" rtl="0" eaLnBrk="1" latinLnBrk="0" hangingPunct="1">
              <a:spcBef>
                <a:spcPct val="20000"/>
              </a:spcBef>
              <a:buFont typeface="Courier New"/>
              <a:buChar char="o"/>
              <a:defRPr lang="en-US" sz="2000" kern="1200" dirty="0" smtClean="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lang="en-US" sz="1800" kern="1200" dirty="0" smtClean="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just">
              <a:buNone/>
            </a:pPr>
            <a:r>
              <a:rPr lang="en-US" sz="900" dirty="0">
                <a:solidFill>
                  <a:prstClr val="black"/>
                </a:solidFill>
                <a:latin typeface="Calibri"/>
              </a:rPr>
              <a:t>I am thinking to add an extra disk drive using a RAID 0 or 1. Can I do it without having to rebuild the entire system? </a:t>
            </a:r>
          </a:p>
        </p:txBody>
      </p:sp>
      <p:sp>
        <p:nvSpPr>
          <p:cNvPr id="50" name="Content Placeholder 2">
            <a:extLst>
              <a:ext uri="{FF2B5EF4-FFF2-40B4-BE49-F238E27FC236}">
                <a16:creationId xmlns:a16="http://schemas.microsoft.com/office/drawing/2014/main" id="{C69080AB-E279-8C43-8E29-9BB83DD02403}"/>
              </a:ext>
            </a:extLst>
          </p:cNvPr>
          <p:cNvSpPr txBox="1">
            <a:spLocks/>
          </p:cNvSpPr>
          <p:nvPr/>
        </p:nvSpPr>
        <p:spPr>
          <a:xfrm>
            <a:off x="5631131" y="2150091"/>
            <a:ext cx="2762251" cy="523874"/>
          </a:xfrm>
          <a:prstGeom prst="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457200" rtl="0" eaLnBrk="1" latinLnBrk="0" hangingPunct="1">
              <a:spcBef>
                <a:spcPct val="20000"/>
              </a:spcBef>
              <a:buFont typeface="Arial"/>
              <a:buChar char="•"/>
              <a:defRPr lang="en-US" sz="2400" kern="1200" dirty="0" smtClean="0">
                <a:solidFill>
                  <a:schemeClr val="dk1"/>
                </a:solidFill>
                <a:latin typeface="+mn-lt"/>
                <a:ea typeface="+mn-ea"/>
                <a:cs typeface="+mn-cs"/>
              </a:defRPr>
            </a:lvl1pPr>
            <a:lvl2pPr marL="742950" indent="-285750" algn="l" defTabSz="457200" rtl="0" eaLnBrk="1" latinLnBrk="0" hangingPunct="1">
              <a:spcBef>
                <a:spcPct val="20000"/>
              </a:spcBef>
              <a:buFont typeface="Courier New"/>
              <a:buChar char="o"/>
              <a:defRPr lang="en-US" sz="2000" kern="1200" dirty="0" smtClean="0">
                <a:solidFill>
                  <a:schemeClr val="dk1"/>
                </a:solidFill>
                <a:latin typeface="+mn-lt"/>
                <a:ea typeface="+mn-ea"/>
                <a:cs typeface="+mn-cs"/>
              </a:defRPr>
            </a:lvl2pPr>
            <a:lvl3pPr marL="1143000" indent="-228600" algn="l" defTabSz="457200" rtl="0" eaLnBrk="1" latinLnBrk="0" hangingPunct="1">
              <a:spcBef>
                <a:spcPct val="20000"/>
              </a:spcBef>
              <a:buFont typeface="Wingdings" charset="2"/>
              <a:buChar char="§"/>
              <a:defRPr lang="en-US" sz="1800" kern="1200" dirty="0" smtClean="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lang="en-US" sz="1600" kern="1200" dirty="0" smtClean="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buNone/>
            </a:pPr>
            <a:r>
              <a:rPr lang="en-US" sz="900" dirty="0">
                <a:solidFill>
                  <a:prstClr val="black"/>
                </a:solidFill>
                <a:latin typeface="Calibri"/>
              </a:rPr>
              <a:t>Despite the many calls, I did not manage to find a person with adequate knowledge to find out what is wrong.</a:t>
            </a:r>
          </a:p>
        </p:txBody>
      </p:sp>
      <p:sp>
        <p:nvSpPr>
          <p:cNvPr id="7" name="TextBox 6">
            <a:extLst>
              <a:ext uri="{FF2B5EF4-FFF2-40B4-BE49-F238E27FC236}">
                <a16:creationId xmlns:a16="http://schemas.microsoft.com/office/drawing/2014/main" id="{12C7E356-41A6-BD41-9CC7-7348C9522FD8}"/>
              </a:ext>
            </a:extLst>
          </p:cNvPr>
          <p:cNvSpPr txBox="1"/>
          <p:nvPr/>
        </p:nvSpPr>
        <p:spPr>
          <a:xfrm>
            <a:off x="160675" y="3342581"/>
            <a:ext cx="360996" cy="300082"/>
          </a:xfrm>
          <a:prstGeom prst="rect">
            <a:avLst/>
          </a:prstGeom>
          <a:noFill/>
        </p:spPr>
        <p:txBody>
          <a:bodyPr wrap="none" rtlCol="0">
            <a:spAutoFit/>
          </a:bodyPr>
          <a:lstStyle/>
          <a:p>
            <a:r>
              <a:rPr lang="en-US" sz="135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C1</a:t>
            </a:r>
          </a:p>
        </p:txBody>
      </p:sp>
      <p:sp>
        <p:nvSpPr>
          <p:cNvPr id="51" name="TextBox 50">
            <a:extLst>
              <a:ext uri="{FF2B5EF4-FFF2-40B4-BE49-F238E27FC236}">
                <a16:creationId xmlns:a16="http://schemas.microsoft.com/office/drawing/2014/main" id="{B6E895C0-5425-CA45-A56E-4AD2A1D65847}"/>
              </a:ext>
            </a:extLst>
          </p:cNvPr>
          <p:cNvSpPr txBox="1"/>
          <p:nvPr/>
        </p:nvSpPr>
        <p:spPr>
          <a:xfrm>
            <a:off x="5534878" y="3664669"/>
            <a:ext cx="360996" cy="300082"/>
          </a:xfrm>
          <a:prstGeom prst="rect">
            <a:avLst/>
          </a:prstGeom>
          <a:noFill/>
        </p:spPr>
        <p:txBody>
          <a:bodyPr wrap="none" rtlCol="0">
            <a:spAutoFit/>
          </a:bodyPr>
          <a:lstStyle/>
          <a:p>
            <a:r>
              <a:rPr lang="en-US" sz="135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C2</a:t>
            </a:r>
          </a:p>
        </p:txBody>
      </p:sp>
      <p:sp>
        <p:nvSpPr>
          <p:cNvPr id="52" name="TextBox 51">
            <a:extLst>
              <a:ext uri="{FF2B5EF4-FFF2-40B4-BE49-F238E27FC236}">
                <a16:creationId xmlns:a16="http://schemas.microsoft.com/office/drawing/2014/main" id="{54436686-9D5A-BB40-9527-34DB63849229}"/>
              </a:ext>
            </a:extLst>
          </p:cNvPr>
          <p:cNvSpPr txBox="1"/>
          <p:nvPr/>
        </p:nvSpPr>
        <p:spPr>
          <a:xfrm>
            <a:off x="5550933" y="1665861"/>
            <a:ext cx="360996" cy="300082"/>
          </a:xfrm>
          <a:prstGeom prst="rect">
            <a:avLst/>
          </a:prstGeom>
          <a:noFill/>
        </p:spPr>
        <p:txBody>
          <a:bodyPr wrap="none" rtlCol="0">
            <a:spAutoFit/>
          </a:bodyPr>
          <a:lstStyle/>
          <a:p>
            <a:r>
              <a:rPr lang="en-US" sz="135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C3</a:t>
            </a:r>
          </a:p>
        </p:txBody>
      </p:sp>
      <p:sp>
        <p:nvSpPr>
          <p:cNvPr id="53" name="TextBox 52">
            <a:extLst>
              <a:ext uri="{FF2B5EF4-FFF2-40B4-BE49-F238E27FC236}">
                <a16:creationId xmlns:a16="http://schemas.microsoft.com/office/drawing/2014/main" id="{61D8F6B5-B6B9-3B4B-8961-98183F7FCBE6}"/>
              </a:ext>
            </a:extLst>
          </p:cNvPr>
          <p:cNvSpPr txBox="1"/>
          <p:nvPr/>
        </p:nvSpPr>
        <p:spPr>
          <a:xfrm>
            <a:off x="427231" y="1206218"/>
            <a:ext cx="2375777" cy="457303"/>
          </a:xfrm>
          <a:prstGeom prst="rect">
            <a:avLst/>
          </a:prstGeom>
          <a:solidFill>
            <a:schemeClr val="tx2">
              <a:lumMod val="75000"/>
            </a:schemeClr>
          </a:solidFill>
        </p:spPr>
        <p:txBody>
          <a:bodyPr wrap="none" lIns="135000" tIns="135000" rIns="135000" bIns="135000" rtlCol="0">
            <a:spAutoFit/>
          </a:bodyPr>
          <a:lstStyle/>
          <a:p>
            <a:r>
              <a:rPr lang="en-US" sz="12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Clusters are based on intentions </a:t>
            </a:r>
          </a:p>
        </p:txBody>
      </p:sp>
      <p:sp>
        <p:nvSpPr>
          <p:cNvPr id="9" name="Rectangle 8">
            <a:extLst>
              <a:ext uri="{FF2B5EF4-FFF2-40B4-BE49-F238E27FC236}">
                <a16:creationId xmlns:a16="http://schemas.microsoft.com/office/drawing/2014/main" id="{07B3853D-7975-6342-A252-536449655961}"/>
              </a:ext>
            </a:extLst>
          </p:cNvPr>
          <p:cNvSpPr/>
          <p:nvPr/>
        </p:nvSpPr>
        <p:spPr>
          <a:xfrm>
            <a:off x="427231" y="1832518"/>
            <a:ext cx="4860446" cy="1338828"/>
          </a:xfrm>
          <a:prstGeom prst="rect">
            <a:avLst/>
          </a:prstGeom>
          <a:noFill/>
        </p:spPr>
        <p:txBody>
          <a:bodyPr wrap="square">
            <a:spAutoFit/>
          </a:bodyPr>
          <a:lstStyle/>
          <a:p>
            <a:r>
              <a:rPr lang="en-GB" sz="1350" dirty="0">
                <a:solidFill>
                  <a:schemeClr val="tx1">
                    <a:lumMod val="50000"/>
                  </a:schemeClr>
                </a:solidFill>
                <a:latin typeface="Helvetica Neue" panose="02000503000000020004" pitchFamily="2" charset="0"/>
              </a:rPr>
              <a:t>Given a document </a:t>
            </a:r>
            <a:r>
              <a:rPr lang="en-GB" sz="1350" dirty="0" err="1">
                <a:solidFill>
                  <a:schemeClr val="tx1">
                    <a:lumMod val="50000"/>
                  </a:schemeClr>
                </a:solidFill>
                <a:latin typeface="Helvetica Neue" panose="02000503000000020004" pitchFamily="2" charset="0"/>
              </a:rPr>
              <a:t>d</a:t>
            </a:r>
            <a:r>
              <a:rPr lang="en-GB" sz="600" dirty="0" err="1">
                <a:solidFill>
                  <a:schemeClr val="tx1">
                    <a:lumMod val="50000"/>
                  </a:schemeClr>
                </a:solidFill>
                <a:latin typeface="Helvetica Neue" panose="02000503000000020004" pitchFamily="2" charset="0"/>
              </a:rPr>
              <a:t>q</a:t>
            </a:r>
            <a:r>
              <a:rPr lang="en-GB" sz="1350" dirty="0">
                <a:solidFill>
                  <a:schemeClr val="tx1">
                    <a:lumMod val="50000"/>
                  </a:schemeClr>
                </a:solidFill>
                <a:latin typeface="Helvetica Neue" panose="02000503000000020004" pitchFamily="2" charset="0"/>
              </a:rPr>
              <a:t>, </a:t>
            </a:r>
          </a:p>
          <a:p>
            <a:pPr marL="257175" indent="-257175">
              <a:buFont typeface="+mj-lt"/>
              <a:buAutoNum type="arabicPeriod"/>
            </a:pPr>
            <a:r>
              <a:rPr lang="en-GB" sz="1350" dirty="0">
                <a:solidFill>
                  <a:schemeClr val="tx1">
                    <a:lumMod val="50000"/>
                  </a:schemeClr>
                </a:solidFill>
                <a:latin typeface="Helvetica Neue" panose="02000503000000020004" pitchFamily="2" charset="0"/>
              </a:rPr>
              <a:t> the system will </a:t>
            </a:r>
            <a:r>
              <a:rPr lang="en-GB" sz="1350" b="1" dirty="0">
                <a:solidFill>
                  <a:schemeClr val="tx1">
                    <a:lumMod val="50000"/>
                  </a:schemeClr>
                </a:solidFill>
                <a:latin typeface="Helvetica Neue" panose="02000503000000020004" pitchFamily="2" charset="0"/>
              </a:rPr>
              <a:t>segment</a:t>
            </a:r>
            <a:r>
              <a:rPr lang="en-GB" sz="1350" dirty="0">
                <a:solidFill>
                  <a:schemeClr val="tx1">
                    <a:lumMod val="50000"/>
                  </a:schemeClr>
                </a:solidFill>
                <a:latin typeface="Helvetica Neue" panose="02000503000000020004" pitchFamily="2" charset="0"/>
              </a:rPr>
              <a:t> </a:t>
            </a:r>
            <a:r>
              <a:rPr lang="en-GB" sz="1350" dirty="0" err="1">
                <a:solidFill>
                  <a:schemeClr val="tx1">
                    <a:lumMod val="50000"/>
                  </a:schemeClr>
                </a:solidFill>
                <a:latin typeface="Helvetica Neue" panose="02000503000000020004" pitchFamily="2" charset="0"/>
              </a:rPr>
              <a:t>d</a:t>
            </a:r>
            <a:r>
              <a:rPr lang="en-GB" sz="600" dirty="0" err="1">
                <a:solidFill>
                  <a:schemeClr val="tx1">
                    <a:lumMod val="50000"/>
                  </a:schemeClr>
                </a:solidFill>
                <a:latin typeface="Helvetica Neue" panose="02000503000000020004" pitchFamily="2" charset="0"/>
              </a:rPr>
              <a:t>q</a:t>
            </a:r>
            <a:r>
              <a:rPr lang="en-GB" sz="600" dirty="0">
                <a:solidFill>
                  <a:schemeClr val="tx1">
                    <a:lumMod val="50000"/>
                  </a:schemeClr>
                </a:solidFill>
                <a:latin typeface="Helvetica Neue" panose="02000503000000020004" pitchFamily="2" charset="0"/>
              </a:rPr>
              <a:t> </a:t>
            </a:r>
            <a:r>
              <a:rPr lang="en-GB" sz="1350" dirty="0">
                <a:solidFill>
                  <a:schemeClr val="tx1">
                    <a:lumMod val="50000"/>
                  </a:schemeClr>
                </a:solidFill>
                <a:latin typeface="Helvetica Neue" panose="02000503000000020004" pitchFamily="2" charset="0"/>
              </a:rPr>
              <a:t>, </a:t>
            </a:r>
          </a:p>
          <a:p>
            <a:pPr marL="257175" indent="-257175">
              <a:buFont typeface="+mj-lt"/>
              <a:buAutoNum type="arabicPeriod"/>
            </a:pPr>
            <a:r>
              <a:rPr lang="en-GB" sz="1350" dirty="0">
                <a:solidFill>
                  <a:schemeClr val="tx1">
                    <a:lumMod val="50000"/>
                  </a:schemeClr>
                </a:solidFill>
                <a:latin typeface="Helvetica Neue" panose="02000503000000020004" pitchFamily="2" charset="0"/>
              </a:rPr>
              <a:t> identify for each segment the </a:t>
            </a:r>
            <a:r>
              <a:rPr lang="en-GB" sz="1350" b="1" dirty="0">
                <a:solidFill>
                  <a:schemeClr val="tx1">
                    <a:lumMod val="50000"/>
                  </a:schemeClr>
                </a:solidFill>
                <a:latin typeface="Helvetica Neue" panose="02000503000000020004" pitchFamily="2" charset="0"/>
              </a:rPr>
              <a:t>segments in the same cluster </a:t>
            </a:r>
          </a:p>
          <a:p>
            <a:pPr marL="257175" indent="-257175">
              <a:buFont typeface="+mj-lt"/>
              <a:buAutoNum type="arabicPeriod"/>
            </a:pPr>
            <a:r>
              <a:rPr lang="en-GB" sz="1350" dirty="0">
                <a:solidFill>
                  <a:schemeClr val="tx1">
                    <a:lumMod val="50000"/>
                  </a:schemeClr>
                </a:solidFill>
                <a:latin typeface="Helvetica Neue" panose="02000503000000020004" pitchFamily="2" charset="0"/>
              </a:rPr>
              <a:t> </a:t>
            </a:r>
            <a:r>
              <a:rPr lang="en-GB" sz="1350" b="1" dirty="0">
                <a:solidFill>
                  <a:schemeClr val="tx1">
                    <a:lumMod val="50000"/>
                  </a:schemeClr>
                </a:solidFill>
                <a:latin typeface="Helvetica Neue" panose="02000503000000020004" pitchFamily="2" charset="0"/>
              </a:rPr>
              <a:t>aggregate the similarity </a:t>
            </a:r>
            <a:r>
              <a:rPr lang="en-GB" sz="1350" dirty="0">
                <a:solidFill>
                  <a:schemeClr val="tx1">
                    <a:lumMod val="50000"/>
                  </a:schemeClr>
                </a:solidFill>
                <a:latin typeface="Helvetica Neue" panose="02000503000000020004" pitchFamily="2" charset="0"/>
              </a:rPr>
              <a:t>of those segments into a score for each document. </a:t>
            </a:r>
          </a:p>
        </p:txBody>
      </p:sp>
      <p:sp>
        <p:nvSpPr>
          <p:cNvPr id="21" name="TextBox 20">
            <a:extLst>
              <a:ext uri="{FF2B5EF4-FFF2-40B4-BE49-F238E27FC236}">
                <a16:creationId xmlns:a16="http://schemas.microsoft.com/office/drawing/2014/main" id="{1F98BF90-9745-E149-A555-6755A60B1F33}"/>
              </a:ext>
            </a:extLst>
          </p:cNvPr>
          <p:cNvSpPr txBox="1"/>
          <p:nvPr/>
        </p:nvSpPr>
        <p:spPr>
          <a:xfrm>
            <a:off x="5814935" y="2802401"/>
            <a:ext cx="3493228" cy="641969"/>
          </a:xfrm>
          <a:prstGeom prst="rect">
            <a:avLst/>
          </a:prstGeom>
          <a:solidFill>
            <a:schemeClr val="tx2">
              <a:lumMod val="75000"/>
            </a:schemeClr>
          </a:solidFill>
        </p:spPr>
        <p:txBody>
          <a:bodyPr wrap="square" lIns="135000" tIns="135000" rIns="135000" bIns="135000" rtlCol="0">
            <a:spAutoFit/>
          </a:bodyPr>
          <a:lstStyle/>
          <a:p>
            <a:r>
              <a:rPr lang="en-US" sz="12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Explore based on related topics </a:t>
            </a:r>
          </a:p>
          <a:p>
            <a:r>
              <a:rPr lang="en-US" sz="12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linked to common goals</a:t>
            </a:r>
          </a:p>
        </p:txBody>
      </p:sp>
      <p:sp>
        <p:nvSpPr>
          <p:cNvPr id="23" name="TextBox 22">
            <a:extLst>
              <a:ext uri="{FF2B5EF4-FFF2-40B4-BE49-F238E27FC236}">
                <a16:creationId xmlns:a16="http://schemas.microsoft.com/office/drawing/2014/main" id="{AEFD142C-DF59-7148-A8B5-42AFC96B391D}"/>
              </a:ext>
            </a:extLst>
          </p:cNvPr>
          <p:cNvSpPr txBox="1"/>
          <p:nvPr/>
        </p:nvSpPr>
        <p:spPr>
          <a:xfrm>
            <a:off x="3748626" y="4786200"/>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4327956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64767ADB-8341-5F4D-9EED-272EB3031D00}"/>
              </a:ext>
            </a:extLst>
          </p:cNvPr>
          <p:cNvSpPr/>
          <p:nvPr/>
        </p:nvSpPr>
        <p:spPr>
          <a:xfrm>
            <a:off x="210484" y="411450"/>
            <a:ext cx="1043424" cy="522013"/>
          </a:xfrm>
          <a:prstGeom prst="ellipse">
            <a:avLst/>
          </a:prstGeom>
          <a:solidFill>
            <a:schemeClr val="accent1">
              <a:lumMod val="20000"/>
              <a:lumOff val="80000"/>
            </a:schemeClr>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a:solidFill>
                  <a:schemeClr val="tx1"/>
                </a:solidFill>
                <a:latin typeface="Helvetica Neue" charset="0"/>
                <a:ea typeface="Helvetica Neue" charset="0"/>
                <a:cs typeface="Helvetica Neue" charset="0"/>
              </a:rPr>
              <a:t>Rakesh Agrawal</a:t>
            </a:r>
          </a:p>
        </p:txBody>
      </p:sp>
      <p:sp>
        <p:nvSpPr>
          <p:cNvPr id="7" name="Oval 6">
            <a:extLst>
              <a:ext uri="{FF2B5EF4-FFF2-40B4-BE49-F238E27FC236}">
                <a16:creationId xmlns:a16="http://schemas.microsoft.com/office/drawing/2014/main" id="{84370915-5FB5-9C4C-A82A-8CF2BF7A1E45}"/>
              </a:ext>
            </a:extLst>
          </p:cNvPr>
          <p:cNvSpPr/>
          <p:nvPr/>
        </p:nvSpPr>
        <p:spPr>
          <a:xfrm>
            <a:off x="364307" y="4105773"/>
            <a:ext cx="1330410" cy="570026"/>
          </a:xfrm>
          <a:prstGeom prst="ellipse">
            <a:avLst/>
          </a:prstGeom>
          <a:solidFill>
            <a:schemeClr val="accent1">
              <a:lumMod val="20000"/>
              <a:lumOff val="80000"/>
            </a:schemeClr>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a:solidFill>
                  <a:schemeClr val="tx1"/>
                </a:solidFill>
                <a:latin typeface="Helvetica Neue" charset="0"/>
                <a:ea typeface="Helvetica Neue" charset="0"/>
                <a:cs typeface="Helvetica Neue" charset="0"/>
              </a:rPr>
              <a:t>Ramakrishnan </a:t>
            </a:r>
            <a:r>
              <a:rPr lang="en-US" sz="1050" dirty="0" err="1">
                <a:solidFill>
                  <a:schemeClr val="tx1"/>
                </a:solidFill>
                <a:latin typeface="Helvetica Neue" charset="0"/>
                <a:ea typeface="Helvetica Neue" charset="0"/>
                <a:cs typeface="Helvetica Neue" charset="0"/>
              </a:rPr>
              <a:t>Srikant</a:t>
            </a:r>
            <a:endParaRPr lang="en-US" sz="1050" dirty="0">
              <a:solidFill>
                <a:schemeClr val="tx1"/>
              </a:solidFill>
              <a:latin typeface="Helvetica Neue" charset="0"/>
              <a:ea typeface="Helvetica Neue" charset="0"/>
              <a:cs typeface="Helvetica Neue" charset="0"/>
            </a:endParaRPr>
          </a:p>
        </p:txBody>
      </p:sp>
      <p:sp>
        <p:nvSpPr>
          <p:cNvPr id="8" name="Rounded Rectangle 7">
            <a:extLst>
              <a:ext uri="{FF2B5EF4-FFF2-40B4-BE49-F238E27FC236}">
                <a16:creationId xmlns:a16="http://schemas.microsoft.com/office/drawing/2014/main" id="{92C1ABFA-FC92-5D42-B764-78B509FB4A37}"/>
              </a:ext>
            </a:extLst>
          </p:cNvPr>
          <p:cNvSpPr/>
          <p:nvPr/>
        </p:nvSpPr>
        <p:spPr>
          <a:xfrm>
            <a:off x="2184714" y="252444"/>
            <a:ext cx="1852788" cy="904188"/>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a:solidFill>
                  <a:srgbClr val="002060"/>
                </a:solidFill>
                <a:latin typeface="Helvetica Neue" charset="0"/>
                <a:ea typeface="Helvetica Neue" charset="0"/>
                <a:cs typeface="Helvetica Neue" charset="0"/>
              </a:rPr>
              <a:t>Fast Algorithms for Mining Association Rules in Large Databases</a:t>
            </a:r>
          </a:p>
        </p:txBody>
      </p:sp>
      <p:sp>
        <p:nvSpPr>
          <p:cNvPr id="9" name="Rounded Rectangle 8">
            <a:extLst>
              <a:ext uri="{FF2B5EF4-FFF2-40B4-BE49-F238E27FC236}">
                <a16:creationId xmlns:a16="http://schemas.microsoft.com/office/drawing/2014/main" id="{E0F717F4-0AD7-D34E-8CB6-E0F20FB2DEDB}"/>
              </a:ext>
            </a:extLst>
          </p:cNvPr>
          <p:cNvSpPr/>
          <p:nvPr/>
        </p:nvSpPr>
        <p:spPr>
          <a:xfrm>
            <a:off x="1892639" y="2386285"/>
            <a:ext cx="1740278" cy="522013"/>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a:solidFill>
                  <a:srgbClr val="002060"/>
                </a:solidFill>
                <a:latin typeface="Helvetica Neue" charset="0"/>
                <a:ea typeface="Helvetica Neue" charset="0"/>
                <a:cs typeface="Helvetica Neue" charset="0"/>
              </a:rPr>
              <a:t>Privacy-preserving data mining</a:t>
            </a:r>
          </a:p>
        </p:txBody>
      </p:sp>
      <p:sp>
        <p:nvSpPr>
          <p:cNvPr id="10" name="Rounded Rectangle 9">
            <a:extLst>
              <a:ext uri="{FF2B5EF4-FFF2-40B4-BE49-F238E27FC236}">
                <a16:creationId xmlns:a16="http://schemas.microsoft.com/office/drawing/2014/main" id="{843AD120-7AEF-544C-A8D2-97E2C47D8EA0}"/>
              </a:ext>
            </a:extLst>
          </p:cNvPr>
          <p:cNvSpPr/>
          <p:nvPr/>
        </p:nvSpPr>
        <p:spPr>
          <a:xfrm>
            <a:off x="1488658" y="3274155"/>
            <a:ext cx="1495226" cy="648410"/>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a:solidFill>
                  <a:srgbClr val="002060"/>
                </a:solidFill>
                <a:latin typeface="Helvetica Neue" charset="0"/>
                <a:ea typeface="Helvetica Neue" charset="0"/>
                <a:cs typeface="Helvetica Neue" charset="0"/>
              </a:rPr>
              <a:t>Privacy preserving OLAP</a:t>
            </a:r>
          </a:p>
        </p:txBody>
      </p:sp>
      <p:sp>
        <p:nvSpPr>
          <p:cNvPr id="11" name="Oval 10">
            <a:extLst>
              <a:ext uri="{FF2B5EF4-FFF2-40B4-BE49-F238E27FC236}">
                <a16:creationId xmlns:a16="http://schemas.microsoft.com/office/drawing/2014/main" id="{DBAA5A38-BB9D-8649-8F29-F70E937FE7E7}"/>
              </a:ext>
            </a:extLst>
          </p:cNvPr>
          <p:cNvSpPr/>
          <p:nvPr/>
        </p:nvSpPr>
        <p:spPr>
          <a:xfrm>
            <a:off x="7890092" y="1890154"/>
            <a:ext cx="1038246" cy="522013"/>
          </a:xfrm>
          <a:prstGeom prst="ellipse">
            <a:avLst/>
          </a:prstGeom>
          <a:solidFill>
            <a:schemeClr val="accent1">
              <a:lumMod val="20000"/>
              <a:lumOff val="80000"/>
            </a:schemeClr>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a:solidFill>
                  <a:schemeClr val="tx1"/>
                </a:solidFill>
                <a:latin typeface="Helvetica Neue" charset="0"/>
                <a:ea typeface="Helvetica Neue" charset="0"/>
                <a:cs typeface="Helvetica Neue" charset="0"/>
              </a:rPr>
              <a:t>Dan </a:t>
            </a:r>
            <a:r>
              <a:rPr lang="en-US" sz="1050" dirty="0" err="1">
                <a:solidFill>
                  <a:schemeClr val="tx1"/>
                </a:solidFill>
                <a:latin typeface="Helvetica Neue" charset="0"/>
                <a:ea typeface="Helvetica Neue" charset="0"/>
                <a:cs typeface="Helvetica Neue" charset="0"/>
              </a:rPr>
              <a:t>Suciu</a:t>
            </a:r>
            <a:endParaRPr lang="en-US" sz="1050" dirty="0">
              <a:solidFill>
                <a:schemeClr val="tx1"/>
              </a:solidFill>
              <a:latin typeface="Helvetica Neue" charset="0"/>
              <a:ea typeface="Helvetica Neue" charset="0"/>
              <a:cs typeface="Helvetica Neue" charset="0"/>
            </a:endParaRPr>
          </a:p>
        </p:txBody>
      </p:sp>
      <p:sp>
        <p:nvSpPr>
          <p:cNvPr id="12" name="Oval 11">
            <a:extLst>
              <a:ext uri="{FF2B5EF4-FFF2-40B4-BE49-F238E27FC236}">
                <a16:creationId xmlns:a16="http://schemas.microsoft.com/office/drawing/2014/main" id="{BF4CEB58-664A-974D-92F7-9541B2807637}"/>
              </a:ext>
            </a:extLst>
          </p:cNvPr>
          <p:cNvSpPr/>
          <p:nvPr/>
        </p:nvSpPr>
        <p:spPr>
          <a:xfrm>
            <a:off x="7376860" y="61713"/>
            <a:ext cx="1247870" cy="522013"/>
          </a:xfrm>
          <a:prstGeom prst="ellipse">
            <a:avLst/>
          </a:prstGeom>
          <a:solidFill>
            <a:schemeClr val="accent1">
              <a:lumMod val="20000"/>
              <a:lumOff val="80000"/>
            </a:schemeClr>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a:solidFill>
                  <a:schemeClr val="tx1"/>
                </a:solidFill>
                <a:latin typeface="Helvetica Neue" charset="0"/>
                <a:ea typeface="Helvetica Neue" charset="0"/>
                <a:cs typeface="Helvetica Neue" charset="0"/>
              </a:rPr>
              <a:t>Nilesh</a:t>
            </a:r>
            <a:r>
              <a:rPr lang="en-US" sz="1050" dirty="0">
                <a:solidFill>
                  <a:schemeClr val="tx1"/>
                </a:solidFill>
                <a:latin typeface="Helvetica Neue" charset="0"/>
                <a:ea typeface="Helvetica Neue" charset="0"/>
                <a:cs typeface="Helvetica Neue" charset="0"/>
              </a:rPr>
              <a:t> Dalvi</a:t>
            </a:r>
          </a:p>
        </p:txBody>
      </p:sp>
      <p:sp>
        <p:nvSpPr>
          <p:cNvPr id="13" name="Rounded Rectangle 12">
            <a:extLst>
              <a:ext uri="{FF2B5EF4-FFF2-40B4-BE49-F238E27FC236}">
                <a16:creationId xmlns:a16="http://schemas.microsoft.com/office/drawing/2014/main" id="{C03B478E-6D6B-3D4B-B966-0CB5E6D4C5BC}"/>
              </a:ext>
            </a:extLst>
          </p:cNvPr>
          <p:cNvSpPr/>
          <p:nvPr/>
        </p:nvSpPr>
        <p:spPr>
          <a:xfrm>
            <a:off x="4584175" y="2296643"/>
            <a:ext cx="2093067" cy="851150"/>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a:solidFill>
                  <a:srgbClr val="002060"/>
                </a:solidFill>
                <a:latin typeface="Helvetica Neue" charset="0"/>
                <a:ea typeface="Helvetica Neue" charset="0"/>
                <a:cs typeface="Helvetica Neue" charset="0"/>
              </a:rPr>
              <a:t>The boundary between privacy and utility in data publishing</a:t>
            </a:r>
          </a:p>
        </p:txBody>
      </p:sp>
      <p:sp>
        <p:nvSpPr>
          <p:cNvPr id="14" name="Rounded Rectangle 13">
            <a:extLst>
              <a:ext uri="{FF2B5EF4-FFF2-40B4-BE49-F238E27FC236}">
                <a16:creationId xmlns:a16="http://schemas.microsoft.com/office/drawing/2014/main" id="{6D463BFB-0E5A-204D-A16F-0A62BE399EF4}"/>
              </a:ext>
            </a:extLst>
          </p:cNvPr>
          <p:cNvSpPr/>
          <p:nvPr/>
        </p:nvSpPr>
        <p:spPr>
          <a:xfrm>
            <a:off x="4346288" y="287331"/>
            <a:ext cx="2310473" cy="674139"/>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a:solidFill>
                  <a:srgbClr val="002060"/>
                </a:solidFill>
                <a:latin typeface="Helvetica Neue" charset="0"/>
                <a:ea typeface="Helvetica Neue" charset="0"/>
                <a:cs typeface="Helvetica Neue" charset="0"/>
              </a:rPr>
              <a:t>Management of probabilistic data: foundations and challenges</a:t>
            </a:r>
          </a:p>
        </p:txBody>
      </p:sp>
      <p:cxnSp>
        <p:nvCxnSpPr>
          <p:cNvPr id="15" name="Curved Connector 14">
            <a:extLst>
              <a:ext uri="{FF2B5EF4-FFF2-40B4-BE49-F238E27FC236}">
                <a16:creationId xmlns:a16="http://schemas.microsoft.com/office/drawing/2014/main" id="{AE5D5D6B-8A03-5744-AEFE-95F222748254}"/>
              </a:ext>
            </a:extLst>
          </p:cNvPr>
          <p:cNvCxnSpPr>
            <a:cxnSpLocks/>
            <a:stCxn id="6" idx="6"/>
            <a:endCxn id="8" idx="1"/>
          </p:cNvCxnSpPr>
          <p:nvPr/>
        </p:nvCxnSpPr>
        <p:spPr>
          <a:xfrm>
            <a:off x="1253908" y="672456"/>
            <a:ext cx="930806" cy="32082"/>
          </a:xfrm>
          <a:prstGeom prst="curvedConnector3">
            <a:avLst>
              <a:gd name="adj1" fmla="val 50000"/>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Curved Connector 15">
            <a:extLst>
              <a:ext uri="{FF2B5EF4-FFF2-40B4-BE49-F238E27FC236}">
                <a16:creationId xmlns:a16="http://schemas.microsoft.com/office/drawing/2014/main" id="{359F9435-FF7C-7342-BFDB-21DBF46BB423}"/>
              </a:ext>
            </a:extLst>
          </p:cNvPr>
          <p:cNvCxnSpPr>
            <a:cxnSpLocks/>
            <a:stCxn id="6" idx="6"/>
            <a:endCxn id="10" idx="1"/>
          </p:cNvCxnSpPr>
          <p:nvPr/>
        </p:nvCxnSpPr>
        <p:spPr>
          <a:xfrm>
            <a:off x="1253908" y="672456"/>
            <a:ext cx="234751" cy="2925904"/>
          </a:xfrm>
          <a:prstGeom prst="curvedConnector3">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D8465B80-758E-B34B-B936-49418CCCBFBB}"/>
              </a:ext>
            </a:extLst>
          </p:cNvPr>
          <p:cNvCxnSpPr>
            <a:cxnSpLocks/>
            <a:stCxn id="6" idx="6"/>
            <a:endCxn id="9" idx="1"/>
          </p:cNvCxnSpPr>
          <p:nvPr/>
        </p:nvCxnSpPr>
        <p:spPr>
          <a:xfrm>
            <a:off x="1253908" y="672456"/>
            <a:ext cx="638732" cy="1974836"/>
          </a:xfrm>
          <a:prstGeom prst="curvedConnector3">
            <a:avLst>
              <a:gd name="adj1" fmla="val 50000"/>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6C0144BB-677D-FB42-8257-EA8DF7D3483B}"/>
              </a:ext>
            </a:extLst>
          </p:cNvPr>
          <p:cNvCxnSpPr>
            <a:stCxn id="10" idx="0"/>
            <a:endCxn id="9" idx="2"/>
          </p:cNvCxnSpPr>
          <p:nvPr/>
        </p:nvCxnSpPr>
        <p:spPr>
          <a:xfrm rot="5400000" flipH="1" flipV="1">
            <a:off x="2316595" y="2827974"/>
            <a:ext cx="365858" cy="526507"/>
          </a:xfrm>
          <a:prstGeom prst="curvedConnector3">
            <a:avLst>
              <a:gd name="adj1" fmla="val 50000"/>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Curved Connector 18">
            <a:extLst>
              <a:ext uri="{FF2B5EF4-FFF2-40B4-BE49-F238E27FC236}">
                <a16:creationId xmlns:a16="http://schemas.microsoft.com/office/drawing/2014/main" id="{7ECDEAC0-5488-8E41-802E-D4227BD6777C}"/>
              </a:ext>
            </a:extLst>
          </p:cNvPr>
          <p:cNvCxnSpPr>
            <a:stCxn id="14" idx="3"/>
            <a:endCxn id="11" idx="2"/>
          </p:cNvCxnSpPr>
          <p:nvPr/>
        </p:nvCxnSpPr>
        <p:spPr>
          <a:xfrm>
            <a:off x="6656761" y="624401"/>
            <a:ext cx="1233332" cy="1526760"/>
          </a:xfrm>
          <a:prstGeom prst="curvedConnector3">
            <a:avLst>
              <a:gd name="adj1" fmla="val 50000"/>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Curved Connector 19">
            <a:extLst>
              <a:ext uri="{FF2B5EF4-FFF2-40B4-BE49-F238E27FC236}">
                <a16:creationId xmlns:a16="http://schemas.microsoft.com/office/drawing/2014/main" id="{330799A0-F41D-364D-8EC4-08A3F492B111}"/>
              </a:ext>
            </a:extLst>
          </p:cNvPr>
          <p:cNvCxnSpPr>
            <a:cxnSpLocks/>
            <a:stCxn id="7" idx="0"/>
            <a:endCxn id="8" idx="1"/>
          </p:cNvCxnSpPr>
          <p:nvPr/>
        </p:nvCxnSpPr>
        <p:spPr>
          <a:xfrm rot="5400000" flipH="1" flipV="1">
            <a:off x="-93504" y="1827555"/>
            <a:ext cx="3401234" cy="1155202"/>
          </a:xfrm>
          <a:prstGeom prst="curvedConnector2">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Curved Connector 20">
            <a:extLst>
              <a:ext uri="{FF2B5EF4-FFF2-40B4-BE49-F238E27FC236}">
                <a16:creationId xmlns:a16="http://schemas.microsoft.com/office/drawing/2014/main" id="{CF0BA3F7-0363-6940-BD46-EDD02ED015C1}"/>
              </a:ext>
            </a:extLst>
          </p:cNvPr>
          <p:cNvCxnSpPr>
            <a:stCxn id="14" idx="3"/>
            <a:endCxn id="12" idx="2"/>
          </p:cNvCxnSpPr>
          <p:nvPr/>
        </p:nvCxnSpPr>
        <p:spPr>
          <a:xfrm flipV="1">
            <a:off x="6656761" y="322720"/>
            <a:ext cx="720100" cy="301681"/>
          </a:xfrm>
          <a:prstGeom prst="curvedConnector3">
            <a:avLst>
              <a:gd name="adj1" fmla="val 50000"/>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747E9624-25F6-C84F-9578-98A48DF4283C}"/>
              </a:ext>
            </a:extLst>
          </p:cNvPr>
          <p:cNvSpPr/>
          <p:nvPr/>
        </p:nvSpPr>
        <p:spPr>
          <a:xfrm>
            <a:off x="4617734" y="1280488"/>
            <a:ext cx="1767583" cy="862307"/>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a:solidFill>
                  <a:srgbClr val="002060"/>
                </a:solidFill>
                <a:latin typeface="Helvetica Neue" charset="0"/>
                <a:ea typeface="Helvetica Neue" charset="0"/>
                <a:cs typeface="Helvetica Neue" charset="0"/>
              </a:rPr>
              <a:t>Efficient Query Evaluation on Probabilistic Databases</a:t>
            </a:r>
          </a:p>
        </p:txBody>
      </p:sp>
      <p:cxnSp>
        <p:nvCxnSpPr>
          <p:cNvPr id="23" name="Curved Connector 22">
            <a:extLst>
              <a:ext uri="{FF2B5EF4-FFF2-40B4-BE49-F238E27FC236}">
                <a16:creationId xmlns:a16="http://schemas.microsoft.com/office/drawing/2014/main" id="{EF8741D1-C166-DA4B-A98A-635EA35CA721}"/>
              </a:ext>
            </a:extLst>
          </p:cNvPr>
          <p:cNvCxnSpPr>
            <a:stCxn id="22" idx="3"/>
            <a:endCxn id="11" idx="2"/>
          </p:cNvCxnSpPr>
          <p:nvPr/>
        </p:nvCxnSpPr>
        <p:spPr>
          <a:xfrm>
            <a:off x="6385316" y="1711642"/>
            <a:ext cx="1504776" cy="439519"/>
          </a:xfrm>
          <a:prstGeom prst="curvedConnector3">
            <a:avLst>
              <a:gd name="adj1" fmla="val 50000"/>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C8022D92-1D57-4244-8304-977EAD0A4B71}"/>
              </a:ext>
            </a:extLst>
          </p:cNvPr>
          <p:cNvSpPr/>
          <p:nvPr/>
        </p:nvSpPr>
        <p:spPr>
          <a:xfrm>
            <a:off x="2357423" y="4129780"/>
            <a:ext cx="1262213" cy="522013"/>
          </a:xfrm>
          <a:prstGeom prst="ellipse">
            <a:avLst/>
          </a:prstGeom>
          <a:solidFill>
            <a:schemeClr val="accent1">
              <a:lumMod val="20000"/>
              <a:lumOff val="80000"/>
            </a:schemeClr>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err="1">
                <a:solidFill>
                  <a:schemeClr val="tx1"/>
                </a:solidFill>
                <a:latin typeface="Helvetica Neue" charset="0"/>
                <a:ea typeface="Helvetica Neue" charset="0"/>
                <a:cs typeface="Helvetica Neue" charset="0"/>
              </a:rPr>
              <a:t>Dilys</a:t>
            </a:r>
            <a:r>
              <a:rPr lang="en-US" sz="1050" dirty="0">
                <a:solidFill>
                  <a:schemeClr val="tx1"/>
                </a:solidFill>
                <a:latin typeface="Helvetica Neue" charset="0"/>
                <a:ea typeface="Helvetica Neue" charset="0"/>
                <a:cs typeface="Helvetica Neue" charset="0"/>
              </a:rPr>
              <a:t> Thomas</a:t>
            </a:r>
          </a:p>
        </p:txBody>
      </p:sp>
      <p:sp>
        <p:nvSpPr>
          <p:cNvPr id="25" name="Oval 24">
            <a:extLst>
              <a:ext uri="{FF2B5EF4-FFF2-40B4-BE49-F238E27FC236}">
                <a16:creationId xmlns:a16="http://schemas.microsoft.com/office/drawing/2014/main" id="{7EC5C5F6-60AF-674B-B8DC-83CCC5727AC9}"/>
              </a:ext>
            </a:extLst>
          </p:cNvPr>
          <p:cNvSpPr/>
          <p:nvPr/>
        </p:nvSpPr>
        <p:spPr>
          <a:xfrm>
            <a:off x="4560802" y="3672860"/>
            <a:ext cx="1247870" cy="522013"/>
          </a:xfrm>
          <a:prstGeom prst="ellipse">
            <a:avLst/>
          </a:prstGeom>
          <a:solidFill>
            <a:schemeClr val="accent1">
              <a:lumMod val="20000"/>
              <a:lumOff val="80000"/>
            </a:schemeClr>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err="1">
                <a:solidFill>
                  <a:schemeClr val="tx1"/>
                </a:solidFill>
                <a:latin typeface="Helvetica Neue" charset="0"/>
                <a:ea typeface="Helvetica Neue" charset="0"/>
                <a:cs typeface="Helvetica Neue" charset="0"/>
              </a:rPr>
              <a:t>Vibhor</a:t>
            </a:r>
            <a:r>
              <a:rPr lang="en-US" sz="1050" dirty="0">
                <a:solidFill>
                  <a:schemeClr val="tx1"/>
                </a:solidFill>
                <a:latin typeface="Helvetica Neue" charset="0"/>
                <a:ea typeface="Helvetica Neue" charset="0"/>
                <a:cs typeface="Helvetica Neue" charset="0"/>
              </a:rPr>
              <a:t> </a:t>
            </a:r>
            <a:r>
              <a:rPr lang="en-US" sz="1050" dirty="0" err="1">
                <a:solidFill>
                  <a:schemeClr val="tx1"/>
                </a:solidFill>
                <a:latin typeface="Helvetica Neue" charset="0"/>
                <a:ea typeface="Helvetica Neue" charset="0"/>
                <a:cs typeface="Helvetica Neue" charset="0"/>
              </a:rPr>
              <a:t>Rastogi</a:t>
            </a:r>
            <a:endParaRPr lang="en-US" sz="1050" dirty="0">
              <a:solidFill>
                <a:schemeClr val="tx1"/>
              </a:solidFill>
              <a:latin typeface="Helvetica Neue" charset="0"/>
              <a:ea typeface="Helvetica Neue" charset="0"/>
              <a:cs typeface="Helvetica Neue" charset="0"/>
            </a:endParaRPr>
          </a:p>
        </p:txBody>
      </p:sp>
      <p:sp>
        <p:nvSpPr>
          <p:cNvPr id="26" name="Oval 25">
            <a:extLst>
              <a:ext uri="{FF2B5EF4-FFF2-40B4-BE49-F238E27FC236}">
                <a16:creationId xmlns:a16="http://schemas.microsoft.com/office/drawing/2014/main" id="{11FA0A3A-87AB-FB4A-9080-3CEE8D3AA6FA}"/>
              </a:ext>
            </a:extLst>
          </p:cNvPr>
          <p:cNvSpPr/>
          <p:nvPr/>
        </p:nvSpPr>
        <p:spPr>
          <a:xfrm>
            <a:off x="6773854" y="3439614"/>
            <a:ext cx="1247870" cy="522013"/>
          </a:xfrm>
          <a:prstGeom prst="ellipse">
            <a:avLst/>
          </a:prstGeom>
          <a:solidFill>
            <a:schemeClr val="accent1">
              <a:lumMod val="20000"/>
              <a:lumOff val="80000"/>
            </a:schemeClr>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err="1">
                <a:solidFill>
                  <a:schemeClr val="tx1"/>
                </a:solidFill>
                <a:latin typeface="Helvetica Neue" charset="0"/>
                <a:ea typeface="Helvetica Neue" charset="0"/>
                <a:cs typeface="Helvetica Neue" charset="0"/>
              </a:rPr>
              <a:t>Sungho</a:t>
            </a:r>
            <a:r>
              <a:rPr lang="en-US" sz="1050" dirty="0">
                <a:solidFill>
                  <a:schemeClr val="tx1"/>
                </a:solidFill>
                <a:latin typeface="Helvetica Neue" charset="0"/>
                <a:ea typeface="Helvetica Neue" charset="0"/>
                <a:cs typeface="Helvetica Neue" charset="0"/>
              </a:rPr>
              <a:t> Hong</a:t>
            </a:r>
          </a:p>
        </p:txBody>
      </p:sp>
      <p:cxnSp>
        <p:nvCxnSpPr>
          <p:cNvPr id="27" name="Curved Connector 26">
            <a:extLst>
              <a:ext uri="{FF2B5EF4-FFF2-40B4-BE49-F238E27FC236}">
                <a16:creationId xmlns:a16="http://schemas.microsoft.com/office/drawing/2014/main" id="{B87EF9A8-B7FC-8041-9E0A-1047E1BA9B61}"/>
              </a:ext>
            </a:extLst>
          </p:cNvPr>
          <p:cNvCxnSpPr>
            <a:stCxn id="24" idx="0"/>
            <a:endCxn id="10" idx="2"/>
          </p:cNvCxnSpPr>
          <p:nvPr/>
        </p:nvCxnSpPr>
        <p:spPr>
          <a:xfrm rot="16200000" flipV="1">
            <a:off x="2508794" y="3650044"/>
            <a:ext cx="207215" cy="752258"/>
          </a:xfrm>
          <a:prstGeom prst="curvedConnector3">
            <a:avLst>
              <a:gd name="adj1" fmla="val 50000"/>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A8D937AC-CF46-2D44-83F3-B5EF7D5DA12E}"/>
              </a:ext>
            </a:extLst>
          </p:cNvPr>
          <p:cNvCxnSpPr>
            <a:cxnSpLocks/>
            <a:stCxn id="7" idx="0"/>
            <a:endCxn id="10" idx="1"/>
          </p:cNvCxnSpPr>
          <p:nvPr/>
        </p:nvCxnSpPr>
        <p:spPr>
          <a:xfrm rot="5400000" flipH="1" flipV="1">
            <a:off x="1005379" y="3622494"/>
            <a:ext cx="507413" cy="459146"/>
          </a:xfrm>
          <a:prstGeom prst="curvedConnector2">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Curved Connector 28">
            <a:extLst>
              <a:ext uri="{FF2B5EF4-FFF2-40B4-BE49-F238E27FC236}">
                <a16:creationId xmlns:a16="http://schemas.microsoft.com/office/drawing/2014/main" id="{14CBEA24-74F2-BD4F-B87C-92703F145038}"/>
              </a:ext>
            </a:extLst>
          </p:cNvPr>
          <p:cNvCxnSpPr>
            <a:cxnSpLocks/>
            <a:stCxn id="7" idx="0"/>
            <a:endCxn id="9" idx="1"/>
          </p:cNvCxnSpPr>
          <p:nvPr/>
        </p:nvCxnSpPr>
        <p:spPr>
          <a:xfrm rot="5400000" flipH="1" flipV="1">
            <a:off x="731836" y="2944969"/>
            <a:ext cx="1458481" cy="863127"/>
          </a:xfrm>
          <a:prstGeom prst="curvedConnector2">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Rounded Rectangle 29">
            <a:extLst>
              <a:ext uri="{FF2B5EF4-FFF2-40B4-BE49-F238E27FC236}">
                <a16:creationId xmlns:a16="http://schemas.microsoft.com/office/drawing/2014/main" id="{56EFF6A4-61EB-8746-AF18-378E0C7EF539}"/>
              </a:ext>
            </a:extLst>
          </p:cNvPr>
          <p:cNvSpPr/>
          <p:nvPr/>
        </p:nvSpPr>
        <p:spPr>
          <a:xfrm>
            <a:off x="2273673" y="1394925"/>
            <a:ext cx="1915750" cy="522013"/>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a:solidFill>
                  <a:srgbClr val="002060"/>
                </a:solidFill>
                <a:latin typeface="Helvetica Neue" charset="0"/>
                <a:ea typeface="Helvetica Neue" charset="0"/>
                <a:cs typeface="Helvetica Neue" charset="0"/>
              </a:rPr>
              <a:t>Privacy-Preserving Data Publishing</a:t>
            </a:r>
            <a:endParaRPr lang="en-US" sz="1050" dirty="0">
              <a:solidFill>
                <a:srgbClr val="002060"/>
              </a:solidFill>
              <a:latin typeface="Helvetica Neue" charset="0"/>
              <a:ea typeface="Helvetica Neue" charset="0"/>
              <a:cs typeface="Helvetica Neue" charset="0"/>
            </a:endParaRPr>
          </a:p>
        </p:txBody>
      </p:sp>
      <p:cxnSp>
        <p:nvCxnSpPr>
          <p:cNvPr id="31" name="Curved Connector 30">
            <a:extLst>
              <a:ext uri="{FF2B5EF4-FFF2-40B4-BE49-F238E27FC236}">
                <a16:creationId xmlns:a16="http://schemas.microsoft.com/office/drawing/2014/main" id="{D89FC74E-C66F-EE4E-9A1D-712F38265568}"/>
              </a:ext>
            </a:extLst>
          </p:cNvPr>
          <p:cNvCxnSpPr>
            <a:stCxn id="22" idx="3"/>
            <a:endCxn id="12" idx="2"/>
          </p:cNvCxnSpPr>
          <p:nvPr/>
        </p:nvCxnSpPr>
        <p:spPr>
          <a:xfrm flipV="1">
            <a:off x="6385317" y="322720"/>
            <a:ext cx="991544" cy="1388922"/>
          </a:xfrm>
          <a:prstGeom prst="curvedConnector3">
            <a:avLst>
              <a:gd name="adj1" fmla="val 50000"/>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Curved Connector 31">
            <a:extLst>
              <a:ext uri="{FF2B5EF4-FFF2-40B4-BE49-F238E27FC236}">
                <a16:creationId xmlns:a16="http://schemas.microsoft.com/office/drawing/2014/main" id="{69A85F45-4D7D-C84A-B4BA-230DBFAEECA2}"/>
              </a:ext>
            </a:extLst>
          </p:cNvPr>
          <p:cNvCxnSpPr>
            <a:stCxn id="25" idx="0"/>
            <a:endCxn id="13" idx="2"/>
          </p:cNvCxnSpPr>
          <p:nvPr/>
        </p:nvCxnSpPr>
        <p:spPr>
          <a:xfrm rot="5400000" flipH="1" flipV="1">
            <a:off x="5145189" y="3187341"/>
            <a:ext cx="525067" cy="445972"/>
          </a:xfrm>
          <a:prstGeom prst="curvedConnector3">
            <a:avLst>
              <a:gd name="adj1" fmla="val 50000"/>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Curved Connector 32">
            <a:extLst>
              <a:ext uri="{FF2B5EF4-FFF2-40B4-BE49-F238E27FC236}">
                <a16:creationId xmlns:a16="http://schemas.microsoft.com/office/drawing/2014/main" id="{9303A99A-6EFC-F94B-AC40-906E5F7A7ABE}"/>
              </a:ext>
            </a:extLst>
          </p:cNvPr>
          <p:cNvCxnSpPr>
            <a:stCxn id="26" idx="0"/>
            <a:endCxn id="13" idx="2"/>
          </p:cNvCxnSpPr>
          <p:nvPr/>
        </p:nvCxnSpPr>
        <p:spPr>
          <a:xfrm rot="16200000" flipV="1">
            <a:off x="6368338" y="2410163"/>
            <a:ext cx="291821" cy="1767080"/>
          </a:xfrm>
          <a:prstGeom prst="curvedConnector3">
            <a:avLst>
              <a:gd name="adj1" fmla="val 50000"/>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D5CCE522-14D0-E94D-968D-94F013567A78}"/>
              </a:ext>
            </a:extLst>
          </p:cNvPr>
          <p:cNvCxnSpPr>
            <a:stCxn id="11" idx="2"/>
            <a:endCxn id="13" idx="3"/>
          </p:cNvCxnSpPr>
          <p:nvPr/>
        </p:nvCxnSpPr>
        <p:spPr>
          <a:xfrm rot="10800000" flipV="1">
            <a:off x="6677242" y="2151160"/>
            <a:ext cx="1212851" cy="571058"/>
          </a:xfrm>
          <a:prstGeom prst="curvedConnector3">
            <a:avLst>
              <a:gd name="adj1" fmla="val 50000"/>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Curved Connector 34">
            <a:extLst>
              <a:ext uri="{FF2B5EF4-FFF2-40B4-BE49-F238E27FC236}">
                <a16:creationId xmlns:a16="http://schemas.microsoft.com/office/drawing/2014/main" id="{938CBFED-75CA-FA47-B3A6-1E30C9EF9E12}"/>
              </a:ext>
            </a:extLst>
          </p:cNvPr>
          <p:cNvCxnSpPr>
            <a:stCxn id="13" idx="1"/>
            <a:endCxn id="9" idx="2"/>
          </p:cNvCxnSpPr>
          <p:nvPr/>
        </p:nvCxnSpPr>
        <p:spPr>
          <a:xfrm rot="10800000" flipV="1">
            <a:off x="2762779" y="2722218"/>
            <a:ext cx="1821397" cy="186080"/>
          </a:xfrm>
          <a:prstGeom prst="curvedConnector4">
            <a:avLst>
              <a:gd name="adj1" fmla="val 26113"/>
              <a:gd name="adj2" fmla="val 320844"/>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Curved Connector 35">
            <a:extLst>
              <a:ext uri="{FF2B5EF4-FFF2-40B4-BE49-F238E27FC236}">
                <a16:creationId xmlns:a16="http://schemas.microsoft.com/office/drawing/2014/main" id="{5E74A895-7332-8942-AEA5-0776C08A491F}"/>
              </a:ext>
            </a:extLst>
          </p:cNvPr>
          <p:cNvCxnSpPr>
            <a:stCxn id="22" idx="0"/>
            <a:endCxn id="14" idx="2"/>
          </p:cNvCxnSpPr>
          <p:nvPr/>
        </p:nvCxnSpPr>
        <p:spPr>
          <a:xfrm rot="16200000" flipV="1">
            <a:off x="5342017" y="1120979"/>
            <a:ext cx="319018" cy="1"/>
          </a:xfrm>
          <a:prstGeom prst="curvedConnector3">
            <a:avLst>
              <a:gd name="adj1" fmla="val 50000"/>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2390B553-53E8-9849-B8CE-FA110B295BAC}"/>
              </a:ext>
            </a:extLst>
          </p:cNvPr>
          <p:cNvCxnSpPr>
            <a:stCxn id="22" idx="1"/>
            <a:endCxn id="30" idx="3"/>
          </p:cNvCxnSpPr>
          <p:nvPr/>
        </p:nvCxnSpPr>
        <p:spPr>
          <a:xfrm rot="10800000">
            <a:off x="4189424" y="1655932"/>
            <a:ext cx="428311" cy="55710"/>
          </a:xfrm>
          <a:prstGeom prst="curvedConnector3">
            <a:avLst>
              <a:gd name="adj1" fmla="val 50000"/>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C0C6B872-4A8D-054A-9817-56DA312DFE28}"/>
              </a:ext>
            </a:extLst>
          </p:cNvPr>
          <p:cNvCxnSpPr>
            <a:stCxn id="9" idx="0"/>
            <a:endCxn id="30" idx="2"/>
          </p:cNvCxnSpPr>
          <p:nvPr/>
        </p:nvCxnSpPr>
        <p:spPr>
          <a:xfrm rot="5400000" flipH="1" flipV="1">
            <a:off x="2762489" y="1917227"/>
            <a:ext cx="469347" cy="468770"/>
          </a:xfrm>
          <a:prstGeom prst="curvedConnector3">
            <a:avLst>
              <a:gd name="adj1" fmla="val 50000"/>
            </a:avLst>
          </a:prstGeom>
          <a:ln w="38100">
            <a:solidFill>
              <a:schemeClr val="bg1"/>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A6C17F95-E9E1-5844-92FD-9311EA069DD1}"/>
              </a:ext>
            </a:extLst>
          </p:cNvPr>
          <p:cNvSpPr txBox="1"/>
          <p:nvPr/>
        </p:nvSpPr>
        <p:spPr>
          <a:xfrm>
            <a:off x="5630708" y="4304315"/>
            <a:ext cx="3771900" cy="703524"/>
          </a:xfrm>
          <a:prstGeom prst="rect">
            <a:avLst/>
          </a:prstGeom>
          <a:solidFill>
            <a:schemeClr val="tx2">
              <a:lumMod val="50000"/>
            </a:schemeClr>
          </a:solidFill>
          <a:effectLst>
            <a:outerShdw blurRad="50800" dist="38100" dir="5400000" algn="t" rotWithShape="0">
              <a:prstClr val="black">
                <a:alpha val="40000"/>
              </a:prstClr>
            </a:outerShdw>
          </a:effectLst>
        </p:spPr>
        <p:txBody>
          <a:bodyPr wrap="square" lIns="135000" tIns="135000" rIns="135000" bIns="135000" rtlCol="0">
            <a:spAutoFit/>
          </a:bodyPr>
          <a:lstStyle/>
          <a:p>
            <a:r>
              <a:rPr lang="en-US" sz="28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Document Networks</a:t>
            </a:r>
          </a:p>
        </p:txBody>
      </p:sp>
      <p:sp>
        <p:nvSpPr>
          <p:cNvPr id="2054" name="Rectangle 2053">
            <a:extLst>
              <a:ext uri="{FF2B5EF4-FFF2-40B4-BE49-F238E27FC236}">
                <a16:creationId xmlns:a16="http://schemas.microsoft.com/office/drawing/2014/main" id="{A3CB9FC8-0BB2-CC47-9C4A-6E7EEFDC902B}"/>
              </a:ext>
            </a:extLst>
          </p:cNvPr>
          <p:cNvSpPr/>
          <p:nvPr/>
        </p:nvSpPr>
        <p:spPr>
          <a:xfrm>
            <a:off x="0" y="4904597"/>
            <a:ext cx="4572000" cy="215444"/>
          </a:xfrm>
          <a:prstGeom prst="rect">
            <a:avLst/>
          </a:prstGeom>
        </p:spPr>
        <p:txBody>
          <a:bodyPr>
            <a:spAutoFit/>
          </a:bodyPr>
          <a:lstStyle/>
          <a:p>
            <a:r>
              <a:rPr lang="en-US" sz="800" dirty="0">
                <a:solidFill>
                  <a:schemeClr val="bg1">
                    <a:lumMod val="75000"/>
                  </a:schemeClr>
                </a:solidFill>
                <a:latin typeface="Helvetica Neue" panose="02000503000000020004" pitchFamily="2" charset="0"/>
              </a:rPr>
              <a:t>https://</a:t>
            </a:r>
            <a:r>
              <a:rPr lang="en-US" sz="800" dirty="0" err="1">
                <a:solidFill>
                  <a:schemeClr val="bg1">
                    <a:lumMod val="75000"/>
                  </a:schemeClr>
                </a:solidFill>
                <a:latin typeface="Helvetica Neue" panose="02000503000000020004" pitchFamily="2" charset="0"/>
              </a:rPr>
              <a:t>www.microsoft.com</a:t>
            </a:r>
            <a:r>
              <a:rPr lang="en-US" sz="800" dirty="0">
                <a:solidFill>
                  <a:schemeClr val="bg1">
                    <a:lumMod val="75000"/>
                  </a:schemeClr>
                </a:solidFill>
                <a:latin typeface="Helvetica Neue" panose="02000503000000020004" pitchFamily="2" charset="0"/>
              </a:rPr>
              <a:t>/</a:t>
            </a:r>
            <a:r>
              <a:rPr lang="en-US" sz="800" dirty="0" err="1">
                <a:solidFill>
                  <a:schemeClr val="bg1">
                    <a:lumMod val="75000"/>
                  </a:schemeClr>
                </a:solidFill>
                <a:latin typeface="Helvetica Neue" panose="02000503000000020004" pitchFamily="2" charset="0"/>
              </a:rPr>
              <a:t>en</a:t>
            </a:r>
            <a:r>
              <a:rPr lang="en-US" sz="800" dirty="0">
                <a:solidFill>
                  <a:schemeClr val="bg1">
                    <a:lumMod val="75000"/>
                  </a:schemeClr>
                </a:solidFill>
                <a:latin typeface="Helvetica Neue" panose="02000503000000020004" pitchFamily="2" charset="0"/>
              </a:rPr>
              <a:t>-us/research/project/</a:t>
            </a:r>
            <a:r>
              <a:rPr lang="en-US" sz="800" dirty="0" err="1">
                <a:solidFill>
                  <a:schemeClr val="bg1">
                    <a:lumMod val="75000"/>
                  </a:schemeClr>
                </a:solidFill>
                <a:latin typeface="Helvetica Neue" panose="02000503000000020004" pitchFamily="2" charset="0"/>
              </a:rPr>
              <a:t>microsoft</a:t>
            </a:r>
            <a:r>
              <a:rPr lang="en-US" sz="800" dirty="0">
                <a:solidFill>
                  <a:schemeClr val="bg1">
                    <a:lumMod val="75000"/>
                  </a:schemeClr>
                </a:solidFill>
                <a:latin typeface="Helvetica Neue" panose="02000503000000020004" pitchFamily="2" charset="0"/>
              </a:rPr>
              <a:t>-academic-graph/</a:t>
            </a:r>
          </a:p>
        </p:txBody>
      </p:sp>
      <p:sp>
        <p:nvSpPr>
          <p:cNvPr id="2" name="Footer Placeholder 1"/>
          <p:cNvSpPr>
            <a:spLocks noGrp="1"/>
          </p:cNvSpPr>
          <p:nvPr>
            <p:ph type="ftr" sz="quarter" idx="13"/>
          </p:nvPr>
        </p:nvSpPr>
        <p:spPr>
          <a:xfrm>
            <a:off x="2515401" y="4735156"/>
            <a:ext cx="3173621" cy="274637"/>
          </a:xfrm>
        </p:spPr>
        <p:txBody>
          <a:bodyPr/>
          <a:lstStyle/>
          <a:p>
            <a:r>
              <a:rPr lang="en-US" dirty="0">
                <a:solidFill>
                  <a:schemeClr val="bg1"/>
                </a:solidFill>
              </a:rPr>
              <a:t>M. Lissandrini, D. </a:t>
            </a:r>
            <a:r>
              <a:rPr lang="en-US" dirty="0" err="1">
                <a:solidFill>
                  <a:schemeClr val="bg1"/>
                </a:solidFill>
              </a:rPr>
              <a:t>Mottin</a:t>
            </a:r>
            <a:r>
              <a:rPr lang="en-US" dirty="0">
                <a:solidFill>
                  <a:schemeClr val="bg1"/>
                </a:solidFill>
              </a:rPr>
              <a:t>, T. </a:t>
            </a:r>
            <a:r>
              <a:rPr lang="en-US" dirty="0" err="1">
                <a:solidFill>
                  <a:schemeClr val="bg1"/>
                </a:solidFill>
              </a:rPr>
              <a:t>Palpanas</a:t>
            </a:r>
            <a:r>
              <a:rPr lang="en-US" dirty="0">
                <a:solidFill>
                  <a:schemeClr val="bg1"/>
                </a:solidFill>
              </a:rPr>
              <a:t>, Y. </a:t>
            </a:r>
            <a:r>
              <a:rPr lang="en-US" dirty="0" err="1">
                <a:solidFill>
                  <a:schemeClr val="bg1"/>
                </a:solidFill>
              </a:rPr>
              <a:t>Velegrakis</a:t>
            </a:r>
            <a:endParaRPr lang="en-US" dirty="0">
              <a:solidFill>
                <a:schemeClr val="bg1"/>
              </a:solidFill>
            </a:endParaRPr>
          </a:p>
        </p:txBody>
      </p:sp>
    </p:spTree>
    <p:extLst>
      <p:ext uri="{BB962C8B-B14F-4D97-AF65-F5344CB8AC3E}">
        <p14:creationId xmlns:p14="http://schemas.microsoft.com/office/powerpoint/2010/main" val="1640894418"/>
      </p:ext>
    </p:extLst>
  </p:cSld>
  <p:clrMapOvr>
    <a:masterClrMapping/>
  </p:clrMapOvr>
  <p:transition spd="med">
    <p:pull/>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519827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Influence in Citation Networks</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Document relevance based on influence</a:t>
            </a:r>
            <a:endParaRPr lang="en-US" sz="1800" dirty="0">
              <a:latin typeface="Helvetica Neue Light" panose="02000403000000020004" pitchFamily="2" charset="0"/>
            </a:endParaRPr>
          </a:p>
        </p:txBody>
      </p:sp>
      <p:sp>
        <p:nvSpPr>
          <p:cNvPr id="16" name="TextBox 15">
            <a:extLst>
              <a:ext uri="{FF2B5EF4-FFF2-40B4-BE49-F238E27FC236}">
                <a16:creationId xmlns:a16="http://schemas.microsoft.com/office/drawing/2014/main" id="{B2CB717E-38F7-E547-B993-EB30DF833ED4}"/>
              </a:ext>
            </a:extLst>
          </p:cNvPr>
          <p:cNvSpPr txBox="1"/>
          <p:nvPr/>
        </p:nvSpPr>
        <p:spPr>
          <a:xfrm>
            <a:off x="440530" y="1159163"/>
            <a:ext cx="3711257" cy="1374220"/>
          </a:xfrm>
          <a:prstGeom prst="rect">
            <a:avLst/>
          </a:prstGeom>
          <a:solidFill>
            <a:schemeClr val="tx1">
              <a:lumMod val="20000"/>
              <a:lumOff val="80000"/>
            </a:schemeClr>
          </a:solidFill>
        </p:spPr>
        <p:txBody>
          <a:bodyPr wrap="square" lIns="135000" tIns="135000" rIns="135000" bIns="135000" rtlCol="0">
            <a:spAutoFit/>
          </a:bodyPr>
          <a:lstStyle/>
          <a:p>
            <a:r>
              <a:rPr lang="en-GB" sz="1350" b="1" dirty="0">
                <a:solidFill>
                  <a:schemeClr val="tx1">
                    <a:lumMod val="50000"/>
                  </a:schemeClr>
                </a:solidFill>
                <a:latin typeface="Helvetica Neue" panose="02000503000000020004" pitchFamily="2" charset="0"/>
              </a:rPr>
              <a:t>Citation Network</a:t>
            </a:r>
          </a:p>
          <a:p>
            <a:pPr marL="214313" indent="-214313">
              <a:lnSpc>
                <a:spcPct val="150000"/>
              </a:lnSpc>
              <a:buFont typeface="Arial" panose="020B0604020202020204" pitchFamily="34" charset="0"/>
              <a:buChar char="•"/>
            </a:pPr>
            <a:r>
              <a:rPr lang="en-GB" sz="1350" dirty="0">
                <a:solidFill>
                  <a:schemeClr val="tx1">
                    <a:lumMod val="50000"/>
                  </a:schemeClr>
                </a:solidFill>
                <a:latin typeface="Helvetica Neue" panose="02000503000000020004" pitchFamily="2" charset="0"/>
              </a:rPr>
              <a:t>Nodes are Authors and Papers</a:t>
            </a:r>
          </a:p>
          <a:p>
            <a:pPr marL="214313" indent="-214313">
              <a:lnSpc>
                <a:spcPct val="150000"/>
              </a:lnSpc>
              <a:buFont typeface="Arial" panose="020B0604020202020204" pitchFamily="34" charset="0"/>
              <a:buChar char="•"/>
            </a:pPr>
            <a:r>
              <a:rPr lang="en-GB" sz="1350" dirty="0">
                <a:solidFill>
                  <a:schemeClr val="tx1">
                    <a:lumMod val="50000"/>
                  </a:schemeClr>
                </a:solidFill>
                <a:latin typeface="Helvetica Neue" panose="02000503000000020004" pitchFamily="2" charset="0"/>
              </a:rPr>
              <a:t>Edges are Authorship and Citations</a:t>
            </a:r>
          </a:p>
          <a:p>
            <a:pPr marL="214313" indent="-214313">
              <a:lnSpc>
                <a:spcPct val="150000"/>
              </a:lnSpc>
              <a:buFont typeface="Arial" panose="020B0604020202020204" pitchFamily="34" charset="0"/>
              <a:buChar char="•"/>
            </a:pPr>
            <a:r>
              <a:rPr lang="en-GB" sz="1350" dirty="0">
                <a:solidFill>
                  <a:schemeClr val="tx1">
                    <a:lumMod val="50000"/>
                  </a:schemeClr>
                </a:solidFill>
                <a:latin typeface="Helvetica Neue" panose="02000503000000020004" pitchFamily="2" charset="0"/>
              </a:rPr>
              <a:t>Influence is based on connecting Paths</a:t>
            </a:r>
            <a:endParaRPr lang="en-GB" sz="1350" dirty="0">
              <a:latin typeface="Helvetica Neue" panose="02000503000000020004" pitchFamily="2" charset="0"/>
            </a:endParaRPr>
          </a:p>
        </p:txBody>
      </p:sp>
      <p:sp>
        <p:nvSpPr>
          <p:cNvPr id="4" name="Rectangle 3">
            <a:extLst>
              <a:ext uri="{FF2B5EF4-FFF2-40B4-BE49-F238E27FC236}">
                <a16:creationId xmlns:a16="http://schemas.microsoft.com/office/drawing/2014/main" id="{26BA1712-1864-7942-B504-B062A112AE83}"/>
              </a:ext>
            </a:extLst>
          </p:cNvPr>
          <p:cNvSpPr/>
          <p:nvPr/>
        </p:nvSpPr>
        <p:spPr>
          <a:xfrm>
            <a:off x="6626603" y="338291"/>
            <a:ext cx="2175596" cy="300082"/>
          </a:xfrm>
          <a:prstGeom prst="rect">
            <a:avLst/>
          </a:prstGeom>
        </p:spPr>
        <p:txBody>
          <a:bodyPr wrap="none">
            <a:spAutoFit/>
          </a:bodyPr>
          <a:lstStyle/>
          <a:p>
            <a:r>
              <a:rPr lang="en-GB" sz="1350" dirty="0">
                <a:solidFill>
                  <a:srgbClr val="0072E5"/>
                </a:solidFill>
                <a:latin typeface="LibreCaslonText"/>
              </a:rPr>
              <a:t>El-</a:t>
            </a:r>
            <a:r>
              <a:rPr lang="en-GB" sz="1350" dirty="0" err="1">
                <a:solidFill>
                  <a:srgbClr val="0072E5"/>
                </a:solidFill>
                <a:latin typeface="LibreCaslonText"/>
              </a:rPr>
              <a:t>Arini</a:t>
            </a:r>
            <a:r>
              <a:rPr lang="en-GB" sz="1350" dirty="0">
                <a:solidFill>
                  <a:srgbClr val="0072E5"/>
                </a:solidFill>
                <a:latin typeface="LibreCaslonText"/>
              </a:rPr>
              <a:t> and </a:t>
            </a:r>
            <a:r>
              <a:rPr lang="en-GB" sz="1350" dirty="0" err="1">
                <a:solidFill>
                  <a:srgbClr val="0072E5"/>
                </a:solidFill>
                <a:latin typeface="LibreCaslonText"/>
              </a:rPr>
              <a:t>Guestrin</a:t>
            </a:r>
            <a:r>
              <a:rPr lang="en-GB" sz="1350" dirty="0">
                <a:solidFill>
                  <a:srgbClr val="0072E5"/>
                </a:solidFill>
                <a:latin typeface="LibreCaslonText"/>
              </a:rPr>
              <a:t> </a:t>
            </a:r>
            <a:r>
              <a:rPr lang="en-GB" sz="1350" dirty="0">
                <a:latin typeface="LibreCaslonText"/>
              </a:rPr>
              <a:t>[</a:t>
            </a:r>
            <a:r>
              <a:rPr lang="en-GB" sz="1350" dirty="0">
                <a:solidFill>
                  <a:srgbClr val="0072E5"/>
                </a:solidFill>
                <a:latin typeface="LibreCaslonText"/>
              </a:rPr>
              <a:t>2011</a:t>
            </a:r>
            <a:r>
              <a:rPr lang="en-GB" sz="1350" dirty="0">
                <a:latin typeface="LibreCaslonText"/>
              </a:rPr>
              <a:t>] </a:t>
            </a:r>
            <a:endParaRPr lang="en-GB" sz="1350" dirty="0"/>
          </a:p>
        </p:txBody>
      </p:sp>
      <p:sp>
        <p:nvSpPr>
          <p:cNvPr id="10" name="Oval 9">
            <a:extLst>
              <a:ext uri="{FF2B5EF4-FFF2-40B4-BE49-F238E27FC236}">
                <a16:creationId xmlns:a16="http://schemas.microsoft.com/office/drawing/2014/main" id="{13BCE82C-94E3-AE49-8F1D-18D8CC9E1868}"/>
              </a:ext>
            </a:extLst>
          </p:cNvPr>
          <p:cNvSpPr/>
          <p:nvPr/>
        </p:nvSpPr>
        <p:spPr>
          <a:xfrm>
            <a:off x="4348598" y="1033732"/>
            <a:ext cx="1043424" cy="522013"/>
          </a:xfrm>
          <a:prstGeom prst="ellipse">
            <a:avLst/>
          </a:prstGeom>
          <a:solidFill>
            <a:schemeClr val="accent1">
              <a:lumMod val="20000"/>
              <a:lumOff val="80000"/>
            </a:schemeClr>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a:solidFill>
                  <a:schemeClr val="tx1"/>
                </a:solidFill>
                <a:latin typeface="Helvetica Neue" charset="0"/>
                <a:ea typeface="Helvetica Neue" charset="0"/>
                <a:cs typeface="Helvetica Neue" charset="0"/>
              </a:rPr>
              <a:t>Rakesh Agrawal</a:t>
            </a:r>
          </a:p>
        </p:txBody>
      </p:sp>
      <p:sp>
        <p:nvSpPr>
          <p:cNvPr id="11" name="Oval 10">
            <a:extLst>
              <a:ext uri="{FF2B5EF4-FFF2-40B4-BE49-F238E27FC236}">
                <a16:creationId xmlns:a16="http://schemas.microsoft.com/office/drawing/2014/main" id="{9BF21731-D77A-2F4F-85D7-25E8E486F206}"/>
              </a:ext>
            </a:extLst>
          </p:cNvPr>
          <p:cNvSpPr/>
          <p:nvPr/>
        </p:nvSpPr>
        <p:spPr>
          <a:xfrm>
            <a:off x="4533116" y="1849966"/>
            <a:ext cx="1330410" cy="570026"/>
          </a:xfrm>
          <a:prstGeom prst="ellipse">
            <a:avLst/>
          </a:prstGeom>
          <a:solidFill>
            <a:schemeClr val="accent1">
              <a:lumMod val="20000"/>
              <a:lumOff val="80000"/>
            </a:schemeClr>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a:solidFill>
                  <a:schemeClr val="tx1"/>
                </a:solidFill>
                <a:latin typeface="Helvetica Neue" charset="0"/>
                <a:ea typeface="Helvetica Neue" charset="0"/>
                <a:cs typeface="Helvetica Neue" charset="0"/>
              </a:rPr>
              <a:t>Ramakrishnan </a:t>
            </a:r>
            <a:r>
              <a:rPr lang="en-US" sz="1050" dirty="0" err="1">
                <a:solidFill>
                  <a:schemeClr val="tx1"/>
                </a:solidFill>
                <a:latin typeface="Helvetica Neue" charset="0"/>
                <a:ea typeface="Helvetica Neue" charset="0"/>
                <a:cs typeface="Helvetica Neue" charset="0"/>
              </a:rPr>
              <a:t>Srikant</a:t>
            </a:r>
            <a:endParaRPr lang="en-US" sz="1050" dirty="0">
              <a:solidFill>
                <a:schemeClr val="tx1"/>
              </a:solidFill>
              <a:latin typeface="Helvetica Neue" charset="0"/>
              <a:ea typeface="Helvetica Neue" charset="0"/>
              <a:cs typeface="Helvetica Neue" charset="0"/>
            </a:endParaRPr>
          </a:p>
        </p:txBody>
      </p:sp>
      <p:sp>
        <p:nvSpPr>
          <p:cNvPr id="12" name="Rounded Rectangle 11">
            <a:extLst>
              <a:ext uri="{FF2B5EF4-FFF2-40B4-BE49-F238E27FC236}">
                <a16:creationId xmlns:a16="http://schemas.microsoft.com/office/drawing/2014/main" id="{D2C54665-1F83-554F-97DB-A7D55E14A78B}"/>
              </a:ext>
            </a:extLst>
          </p:cNvPr>
          <p:cNvSpPr/>
          <p:nvPr/>
        </p:nvSpPr>
        <p:spPr>
          <a:xfrm>
            <a:off x="5901836" y="1164235"/>
            <a:ext cx="1740278" cy="522013"/>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a:solidFill>
                  <a:srgbClr val="002060"/>
                </a:solidFill>
                <a:latin typeface="Helvetica Neue" charset="0"/>
                <a:ea typeface="Helvetica Neue" charset="0"/>
                <a:cs typeface="Helvetica Neue" charset="0"/>
              </a:rPr>
              <a:t>Privacy-preserving data mining</a:t>
            </a:r>
          </a:p>
        </p:txBody>
      </p:sp>
      <p:sp>
        <p:nvSpPr>
          <p:cNvPr id="13" name="Oval 12">
            <a:extLst>
              <a:ext uri="{FF2B5EF4-FFF2-40B4-BE49-F238E27FC236}">
                <a16:creationId xmlns:a16="http://schemas.microsoft.com/office/drawing/2014/main" id="{444C7856-45E2-024B-8390-59F6A56E0741}"/>
              </a:ext>
            </a:extLst>
          </p:cNvPr>
          <p:cNvSpPr/>
          <p:nvPr/>
        </p:nvSpPr>
        <p:spPr>
          <a:xfrm>
            <a:off x="8105754" y="3202406"/>
            <a:ext cx="1038246" cy="522013"/>
          </a:xfrm>
          <a:prstGeom prst="ellipse">
            <a:avLst/>
          </a:prstGeom>
          <a:solidFill>
            <a:schemeClr val="accent1">
              <a:lumMod val="20000"/>
              <a:lumOff val="80000"/>
            </a:schemeClr>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a:solidFill>
                  <a:schemeClr val="tx1"/>
                </a:solidFill>
                <a:latin typeface="Helvetica Neue" charset="0"/>
                <a:ea typeface="Helvetica Neue" charset="0"/>
                <a:cs typeface="Helvetica Neue" charset="0"/>
              </a:rPr>
              <a:t>Dan </a:t>
            </a:r>
            <a:r>
              <a:rPr lang="en-US" sz="1050" dirty="0" err="1">
                <a:solidFill>
                  <a:schemeClr val="tx1"/>
                </a:solidFill>
                <a:latin typeface="Helvetica Neue" charset="0"/>
                <a:ea typeface="Helvetica Neue" charset="0"/>
                <a:cs typeface="Helvetica Neue" charset="0"/>
              </a:rPr>
              <a:t>Suciu</a:t>
            </a:r>
            <a:endParaRPr lang="en-US" sz="1050" dirty="0">
              <a:solidFill>
                <a:schemeClr val="tx1"/>
              </a:solidFill>
              <a:latin typeface="Helvetica Neue" charset="0"/>
              <a:ea typeface="Helvetica Neue" charset="0"/>
              <a:cs typeface="Helvetica Neue" charset="0"/>
            </a:endParaRPr>
          </a:p>
        </p:txBody>
      </p:sp>
      <p:sp>
        <p:nvSpPr>
          <p:cNvPr id="14" name="Rounded Rectangle 13">
            <a:extLst>
              <a:ext uri="{FF2B5EF4-FFF2-40B4-BE49-F238E27FC236}">
                <a16:creationId xmlns:a16="http://schemas.microsoft.com/office/drawing/2014/main" id="{E9D9D1D8-B043-F149-BB77-93C411D94AFF}"/>
              </a:ext>
            </a:extLst>
          </p:cNvPr>
          <p:cNvSpPr/>
          <p:nvPr/>
        </p:nvSpPr>
        <p:spPr>
          <a:xfrm>
            <a:off x="6285486" y="2235193"/>
            <a:ext cx="2093067" cy="851150"/>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27000" tIns="27000" rIns="27000" bIns="27000" rtlCol="0" anchor="ctr"/>
          <a:lstStyle/>
          <a:p>
            <a:pPr algn="ctr"/>
            <a:r>
              <a:rPr lang="en-US" sz="1050" dirty="0">
                <a:solidFill>
                  <a:srgbClr val="002060"/>
                </a:solidFill>
                <a:latin typeface="Helvetica Neue" charset="0"/>
                <a:ea typeface="Helvetica Neue" charset="0"/>
                <a:cs typeface="Helvetica Neue" charset="0"/>
              </a:rPr>
              <a:t>The boundary between privacy and utility in data publishing</a:t>
            </a:r>
          </a:p>
        </p:txBody>
      </p:sp>
      <p:cxnSp>
        <p:nvCxnSpPr>
          <p:cNvPr id="20" name="Curved Connector 19">
            <a:extLst>
              <a:ext uri="{FF2B5EF4-FFF2-40B4-BE49-F238E27FC236}">
                <a16:creationId xmlns:a16="http://schemas.microsoft.com/office/drawing/2014/main" id="{F5FB7268-A409-1F44-B46E-FE41A64B3F25}"/>
              </a:ext>
            </a:extLst>
          </p:cNvPr>
          <p:cNvCxnSpPr>
            <a:cxnSpLocks/>
            <a:stCxn id="10" idx="6"/>
            <a:endCxn id="12" idx="1"/>
          </p:cNvCxnSpPr>
          <p:nvPr/>
        </p:nvCxnSpPr>
        <p:spPr>
          <a:xfrm>
            <a:off x="5392022" y="1294739"/>
            <a:ext cx="509815" cy="130503"/>
          </a:xfrm>
          <a:prstGeom prst="curvedConnector3">
            <a:avLst>
              <a:gd name="adj1" fmla="val 50000"/>
            </a:avLst>
          </a:prstGeom>
          <a:ln w="38100">
            <a:solidFill>
              <a:schemeClr val="bg2"/>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Curved Connector 20">
            <a:extLst>
              <a:ext uri="{FF2B5EF4-FFF2-40B4-BE49-F238E27FC236}">
                <a16:creationId xmlns:a16="http://schemas.microsoft.com/office/drawing/2014/main" id="{0CBE732C-2CAF-034C-BBD7-B226B9540773}"/>
              </a:ext>
            </a:extLst>
          </p:cNvPr>
          <p:cNvCxnSpPr>
            <a:cxnSpLocks/>
            <a:stCxn id="11" idx="0"/>
            <a:endCxn id="12" idx="1"/>
          </p:cNvCxnSpPr>
          <p:nvPr/>
        </p:nvCxnSpPr>
        <p:spPr>
          <a:xfrm rot="5400000" flipH="1" flipV="1">
            <a:off x="5337716" y="1285846"/>
            <a:ext cx="424724" cy="703516"/>
          </a:xfrm>
          <a:prstGeom prst="curvedConnector2">
            <a:avLst/>
          </a:prstGeom>
          <a:ln w="38100">
            <a:solidFill>
              <a:schemeClr val="bg2"/>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id="{E331FA23-0E6E-4D4F-98AE-B039306506E4}"/>
              </a:ext>
            </a:extLst>
          </p:cNvPr>
          <p:cNvCxnSpPr>
            <a:cxnSpLocks/>
            <a:stCxn id="13" idx="2"/>
            <a:endCxn id="14" idx="2"/>
          </p:cNvCxnSpPr>
          <p:nvPr/>
        </p:nvCxnSpPr>
        <p:spPr>
          <a:xfrm rot="10800000">
            <a:off x="7332019" y="3086342"/>
            <a:ext cx="773735" cy="377070"/>
          </a:xfrm>
          <a:prstGeom prst="curvedConnector2">
            <a:avLst/>
          </a:prstGeom>
          <a:ln w="38100">
            <a:solidFill>
              <a:schemeClr val="bg2"/>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5CCF8A18-DCF6-864C-B025-113131EF4469}"/>
              </a:ext>
            </a:extLst>
          </p:cNvPr>
          <p:cNvCxnSpPr>
            <a:cxnSpLocks/>
            <a:stCxn id="14" idx="0"/>
            <a:endCxn id="12" idx="2"/>
          </p:cNvCxnSpPr>
          <p:nvPr/>
        </p:nvCxnSpPr>
        <p:spPr>
          <a:xfrm rot="16200000" flipV="1">
            <a:off x="6777526" y="1680698"/>
            <a:ext cx="548945" cy="560045"/>
          </a:xfrm>
          <a:prstGeom prst="curvedConnector3">
            <a:avLst>
              <a:gd name="adj1" fmla="val 50000"/>
            </a:avLst>
          </a:prstGeom>
          <a:ln w="38100">
            <a:solidFill>
              <a:schemeClr val="bg2"/>
            </a:solidFill>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7FC1D78-C14B-CD4E-8E7E-8BFBABBAEAB6}"/>
              </a:ext>
            </a:extLst>
          </p:cNvPr>
          <p:cNvSpPr txBox="1"/>
          <p:nvPr/>
        </p:nvSpPr>
        <p:spPr>
          <a:xfrm>
            <a:off x="4348598" y="3156982"/>
            <a:ext cx="2874170" cy="688135"/>
          </a:xfrm>
          <a:prstGeom prst="rect">
            <a:avLst/>
          </a:prstGeom>
          <a:solidFill>
            <a:srgbClr val="C00000"/>
          </a:solidFill>
        </p:spPr>
        <p:txBody>
          <a:bodyPr wrap="square" lIns="135000" tIns="135000" rIns="135000" bIns="135000" rtlCol="0">
            <a:spAutoFit/>
          </a:bodyPr>
          <a:lstStyle/>
          <a:p>
            <a:pPr algn="ctr"/>
            <a:r>
              <a:rPr lang="en-GB" sz="1350" i="1" dirty="0">
                <a:solidFill>
                  <a:schemeClr val="bg1"/>
                </a:solidFill>
              </a:rPr>
              <a:t>Just looking at citations </a:t>
            </a:r>
          </a:p>
          <a:p>
            <a:pPr algn="ctr"/>
            <a:r>
              <a:rPr lang="en-GB" sz="1350" i="1" dirty="0">
                <a:solidFill>
                  <a:schemeClr val="bg1"/>
                </a:solidFill>
              </a:rPr>
              <a:t>and co-citations is not sufficient</a:t>
            </a:r>
            <a:r>
              <a:rPr lang="en-GB" sz="1350" dirty="0">
                <a:solidFill>
                  <a:schemeClr val="bg1"/>
                </a:solidFill>
              </a:rPr>
              <a:t>. </a:t>
            </a:r>
          </a:p>
        </p:txBody>
      </p:sp>
      <p:sp>
        <p:nvSpPr>
          <p:cNvPr id="53" name="Rectangle 52">
            <a:extLst>
              <a:ext uri="{FF2B5EF4-FFF2-40B4-BE49-F238E27FC236}">
                <a16:creationId xmlns:a16="http://schemas.microsoft.com/office/drawing/2014/main" id="{08322E92-9E3F-8645-B597-39589009F2C5}"/>
              </a:ext>
            </a:extLst>
          </p:cNvPr>
          <p:cNvSpPr/>
          <p:nvPr/>
        </p:nvSpPr>
        <p:spPr>
          <a:xfrm>
            <a:off x="7165821" y="541736"/>
            <a:ext cx="1622560" cy="300082"/>
          </a:xfrm>
          <a:prstGeom prst="rect">
            <a:avLst/>
          </a:prstGeom>
        </p:spPr>
        <p:txBody>
          <a:bodyPr wrap="none">
            <a:spAutoFit/>
          </a:bodyPr>
          <a:lstStyle/>
          <a:p>
            <a:r>
              <a:rPr lang="en-GB" sz="1350" dirty="0">
                <a:solidFill>
                  <a:srgbClr val="0072E5"/>
                </a:solidFill>
                <a:latin typeface="LibreCaslonText"/>
              </a:rPr>
              <a:t>Jia and </a:t>
            </a:r>
            <a:r>
              <a:rPr lang="en-GB" sz="1350" dirty="0" err="1">
                <a:solidFill>
                  <a:srgbClr val="0072E5"/>
                </a:solidFill>
                <a:latin typeface="LibreCaslonText"/>
              </a:rPr>
              <a:t>Saule</a:t>
            </a:r>
            <a:r>
              <a:rPr lang="en-GB" sz="1350" dirty="0">
                <a:solidFill>
                  <a:srgbClr val="0072E5"/>
                </a:solidFill>
                <a:latin typeface="LibreCaslonText"/>
              </a:rPr>
              <a:t> </a:t>
            </a:r>
            <a:r>
              <a:rPr lang="en-GB" sz="1350" dirty="0">
                <a:latin typeface="LibreCaslonText"/>
              </a:rPr>
              <a:t>[</a:t>
            </a:r>
            <a:r>
              <a:rPr lang="en-GB" sz="1350" dirty="0">
                <a:solidFill>
                  <a:srgbClr val="0072E5"/>
                </a:solidFill>
                <a:latin typeface="LibreCaslonText"/>
              </a:rPr>
              <a:t>2017</a:t>
            </a:r>
            <a:r>
              <a:rPr lang="en-GB" sz="1350" dirty="0">
                <a:latin typeface="LibreCaslonText"/>
              </a:rPr>
              <a:t>] </a:t>
            </a:r>
          </a:p>
        </p:txBody>
      </p:sp>
      <p:sp>
        <p:nvSpPr>
          <p:cNvPr id="54" name="TextBox 53">
            <a:extLst>
              <a:ext uri="{FF2B5EF4-FFF2-40B4-BE49-F238E27FC236}">
                <a16:creationId xmlns:a16="http://schemas.microsoft.com/office/drawing/2014/main" id="{16D809F4-33CC-D945-BC6D-B1D87FAE23D3}"/>
              </a:ext>
            </a:extLst>
          </p:cNvPr>
          <p:cNvSpPr txBox="1"/>
          <p:nvPr/>
        </p:nvSpPr>
        <p:spPr>
          <a:xfrm>
            <a:off x="440530" y="2644645"/>
            <a:ext cx="3711257" cy="2088455"/>
          </a:xfrm>
          <a:prstGeom prst="rect">
            <a:avLst/>
          </a:prstGeom>
          <a:noFill/>
        </p:spPr>
        <p:txBody>
          <a:bodyPr wrap="square" lIns="135000" tIns="135000" rIns="135000" bIns="135000" rtlCol="0">
            <a:spAutoFit/>
          </a:bodyPr>
          <a:lstStyle/>
          <a:p>
            <a:r>
              <a:rPr lang="en-GB" sz="1350" b="1" dirty="0">
                <a:solidFill>
                  <a:schemeClr val="tx1">
                    <a:lumMod val="50000"/>
                  </a:schemeClr>
                </a:solidFill>
                <a:latin typeface="Helvetica Neue" panose="02000503000000020004" pitchFamily="2" charset="0"/>
              </a:rPr>
              <a:t>Advance Models</a:t>
            </a:r>
          </a:p>
          <a:p>
            <a:pPr marL="214313" indent="-214313">
              <a:lnSpc>
                <a:spcPct val="150000"/>
              </a:lnSpc>
              <a:buFont typeface="Arial" panose="020B0604020202020204" pitchFamily="34" charset="0"/>
              <a:buChar char="•"/>
            </a:pPr>
            <a:r>
              <a:rPr lang="en-GB" sz="1200" dirty="0">
                <a:solidFill>
                  <a:schemeClr val="tx1">
                    <a:lumMod val="50000"/>
                  </a:schemeClr>
                </a:solidFill>
                <a:latin typeface="Helvetica Neue" panose="02000503000000020004" pitchFamily="2" charset="0"/>
              </a:rPr>
              <a:t>El-</a:t>
            </a:r>
            <a:r>
              <a:rPr lang="en-GB" sz="1200" dirty="0" err="1">
                <a:solidFill>
                  <a:schemeClr val="tx1">
                    <a:lumMod val="50000"/>
                  </a:schemeClr>
                </a:solidFill>
                <a:latin typeface="Helvetica Neue" panose="02000503000000020004" pitchFamily="2" charset="0"/>
              </a:rPr>
              <a:t>Arini</a:t>
            </a:r>
            <a:r>
              <a:rPr lang="en-GB" sz="1200" dirty="0">
                <a:solidFill>
                  <a:schemeClr val="tx1">
                    <a:lumMod val="50000"/>
                  </a:schemeClr>
                </a:solidFill>
                <a:latin typeface="Helvetica Neue" panose="02000503000000020004" pitchFamily="2" charset="0"/>
              </a:rPr>
              <a:t> and </a:t>
            </a:r>
            <a:r>
              <a:rPr lang="en-GB" sz="1200" dirty="0" err="1">
                <a:solidFill>
                  <a:schemeClr val="tx1">
                    <a:lumMod val="50000"/>
                  </a:schemeClr>
                </a:solidFill>
                <a:latin typeface="Helvetica Neue" panose="02000503000000020004" pitchFamily="2" charset="0"/>
              </a:rPr>
              <a:t>Guestrin</a:t>
            </a:r>
            <a:r>
              <a:rPr lang="en-GB" sz="1200" dirty="0">
                <a:solidFill>
                  <a:schemeClr val="tx1">
                    <a:lumMod val="50000"/>
                  </a:schemeClr>
                </a:solidFill>
                <a:latin typeface="Helvetica Neue" panose="02000503000000020004" pitchFamily="2" charset="0"/>
              </a:rPr>
              <a:t> [2011] : </a:t>
            </a:r>
          </a:p>
          <a:p>
            <a:pPr marL="557186" lvl="1" indent="-214313">
              <a:lnSpc>
                <a:spcPct val="150000"/>
              </a:lnSpc>
              <a:buFont typeface="Arial" panose="020B0604020202020204" pitchFamily="34" charset="0"/>
              <a:buChar char="•"/>
            </a:pPr>
            <a:r>
              <a:rPr lang="en-GB" sz="1200" dirty="0">
                <a:solidFill>
                  <a:schemeClr val="tx1">
                    <a:lumMod val="50000"/>
                  </a:schemeClr>
                </a:solidFill>
                <a:latin typeface="Helvetica Neue" panose="02000503000000020004" pitchFamily="2" charset="0"/>
              </a:rPr>
              <a:t>Condition influence on topics</a:t>
            </a:r>
          </a:p>
          <a:p>
            <a:pPr marL="342873" lvl="1">
              <a:lnSpc>
                <a:spcPct val="80000"/>
              </a:lnSpc>
            </a:pPr>
            <a:r>
              <a:rPr lang="en-GB" sz="1050" i="1" dirty="0">
                <a:solidFill>
                  <a:schemeClr val="tx1">
                    <a:lumMod val="50000"/>
                  </a:schemeClr>
                </a:solidFill>
                <a:latin typeface="Helvetica Neue" panose="02000503000000020004" pitchFamily="2" charset="0"/>
              </a:rPr>
              <a:t>Iterate for each topic T: Select topic T, keep only papers relevant for T, compute connecting Paths.</a:t>
            </a:r>
          </a:p>
          <a:p>
            <a:pPr marL="557186" lvl="1" indent="-214313">
              <a:lnSpc>
                <a:spcPct val="150000"/>
              </a:lnSpc>
              <a:buFont typeface="Arial" panose="020B0604020202020204" pitchFamily="34" charset="0"/>
              <a:buChar char="•"/>
            </a:pPr>
            <a:r>
              <a:rPr lang="en-GB" sz="1200" dirty="0">
                <a:solidFill>
                  <a:schemeClr val="tx1">
                    <a:lumMod val="50000"/>
                  </a:schemeClr>
                </a:solidFill>
                <a:latin typeface="Helvetica Neue" panose="02000503000000020004" pitchFamily="2" charset="0"/>
              </a:rPr>
              <a:t>Weight edges with Influence-Probability </a:t>
            </a:r>
          </a:p>
          <a:p>
            <a:pPr marL="214313" indent="-214313">
              <a:lnSpc>
                <a:spcPct val="150000"/>
              </a:lnSpc>
              <a:buFont typeface="Arial" panose="020B0604020202020204" pitchFamily="34" charset="0"/>
              <a:buChar char="•"/>
            </a:pPr>
            <a:r>
              <a:rPr lang="en-GB" sz="1200" dirty="0">
                <a:solidFill>
                  <a:schemeClr val="tx1">
                    <a:lumMod val="50000"/>
                  </a:schemeClr>
                </a:solidFill>
                <a:latin typeface="Helvetica Neue" panose="02000503000000020004" pitchFamily="2" charset="0"/>
              </a:rPr>
              <a:t>Jia and </a:t>
            </a:r>
            <a:r>
              <a:rPr lang="en-GB" sz="1200" dirty="0" err="1">
                <a:solidFill>
                  <a:schemeClr val="tx1">
                    <a:lumMod val="50000"/>
                  </a:schemeClr>
                </a:solidFill>
                <a:latin typeface="Helvetica Neue" panose="02000503000000020004" pitchFamily="2" charset="0"/>
              </a:rPr>
              <a:t>Saule</a:t>
            </a:r>
            <a:r>
              <a:rPr lang="en-GB" sz="1200" dirty="0">
                <a:solidFill>
                  <a:schemeClr val="tx1">
                    <a:lumMod val="50000"/>
                  </a:schemeClr>
                </a:solidFill>
                <a:latin typeface="Helvetica Neue" panose="02000503000000020004" pitchFamily="2" charset="0"/>
              </a:rPr>
              <a:t> [2017] </a:t>
            </a:r>
          </a:p>
          <a:p>
            <a:pPr marL="557186" lvl="1" indent="-214313">
              <a:lnSpc>
                <a:spcPct val="150000"/>
              </a:lnSpc>
              <a:buFont typeface="Arial" panose="020B0604020202020204" pitchFamily="34" charset="0"/>
              <a:buChar char="•"/>
            </a:pPr>
            <a:r>
              <a:rPr lang="en-GB" sz="1200" dirty="0">
                <a:solidFill>
                  <a:schemeClr val="tx1">
                    <a:lumMod val="50000"/>
                  </a:schemeClr>
                </a:solidFill>
                <a:latin typeface="Helvetica Neue" panose="02000503000000020004" pitchFamily="2" charset="0"/>
              </a:rPr>
              <a:t>Enrich graph with Keywords &amp; Venues</a:t>
            </a:r>
          </a:p>
        </p:txBody>
      </p:sp>
      <p:sp>
        <p:nvSpPr>
          <p:cNvPr id="18" name="TextBox 17">
            <a:extLst>
              <a:ext uri="{FF2B5EF4-FFF2-40B4-BE49-F238E27FC236}">
                <a16:creationId xmlns:a16="http://schemas.microsoft.com/office/drawing/2014/main" id="{467A1BA3-6E4A-3E4C-9EB8-2B954A7D51EF}"/>
              </a:ext>
            </a:extLst>
          </p:cNvPr>
          <p:cNvSpPr txBox="1"/>
          <p:nvPr/>
        </p:nvSpPr>
        <p:spPr>
          <a:xfrm>
            <a:off x="4351864" y="4038219"/>
            <a:ext cx="3493228" cy="641969"/>
          </a:xfrm>
          <a:prstGeom prst="rect">
            <a:avLst/>
          </a:prstGeom>
          <a:solidFill>
            <a:schemeClr val="tx2">
              <a:lumMod val="75000"/>
            </a:schemeClr>
          </a:solidFill>
        </p:spPr>
        <p:txBody>
          <a:bodyPr wrap="square" lIns="135000" tIns="135000" rIns="135000" bIns="135000" rtlCol="0">
            <a:spAutoFit/>
          </a:bodyPr>
          <a:lstStyle/>
          <a:p>
            <a:pPr algn="ctr"/>
            <a:r>
              <a:rPr lang="en-US" sz="12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Start from a known document </a:t>
            </a:r>
          </a:p>
          <a:p>
            <a:pPr algn="ctr"/>
            <a:r>
              <a:rPr lang="en-US" sz="12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Explore new related topics, authors, venues…</a:t>
            </a:r>
          </a:p>
        </p:txBody>
      </p:sp>
      <p:sp>
        <p:nvSpPr>
          <p:cNvPr id="24" name="TextBox 23">
            <a:extLst>
              <a:ext uri="{FF2B5EF4-FFF2-40B4-BE49-F238E27FC236}">
                <a16:creationId xmlns:a16="http://schemas.microsoft.com/office/drawing/2014/main" id="{12790738-02DB-ED45-BEE2-8B702C3135F6}"/>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6188007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519827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Traverse (Document) Networks</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How to navigate links and connections</a:t>
            </a:r>
            <a:endParaRPr lang="en-US" sz="1800" dirty="0">
              <a:latin typeface="Helvetica Neue Light" panose="02000403000000020004" pitchFamily="2" charset="0"/>
            </a:endParaRPr>
          </a:p>
        </p:txBody>
      </p:sp>
      <p:sp>
        <p:nvSpPr>
          <p:cNvPr id="4" name="Rectangle 3">
            <a:extLst>
              <a:ext uri="{FF2B5EF4-FFF2-40B4-BE49-F238E27FC236}">
                <a16:creationId xmlns:a16="http://schemas.microsoft.com/office/drawing/2014/main" id="{26BA1712-1864-7942-B504-B062A112AE83}"/>
              </a:ext>
            </a:extLst>
          </p:cNvPr>
          <p:cNvSpPr/>
          <p:nvPr/>
        </p:nvSpPr>
        <p:spPr>
          <a:xfrm>
            <a:off x="6626603" y="338291"/>
            <a:ext cx="2175596" cy="300082"/>
          </a:xfrm>
          <a:prstGeom prst="rect">
            <a:avLst/>
          </a:prstGeom>
        </p:spPr>
        <p:txBody>
          <a:bodyPr wrap="none">
            <a:spAutoFit/>
          </a:bodyPr>
          <a:lstStyle/>
          <a:p>
            <a:r>
              <a:rPr lang="en-GB" sz="1350" dirty="0">
                <a:solidFill>
                  <a:srgbClr val="0072E5"/>
                </a:solidFill>
                <a:latin typeface="LibreCaslonText"/>
              </a:rPr>
              <a:t>El-</a:t>
            </a:r>
            <a:r>
              <a:rPr lang="en-GB" sz="1350" dirty="0" err="1">
                <a:solidFill>
                  <a:srgbClr val="0072E5"/>
                </a:solidFill>
                <a:latin typeface="LibreCaslonText"/>
              </a:rPr>
              <a:t>Arini</a:t>
            </a:r>
            <a:r>
              <a:rPr lang="en-GB" sz="1350" dirty="0">
                <a:solidFill>
                  <a:srgbClr val="0072E5"/>
                </a:solidFill>
                <a:latin typeface="LibreCaslonText"/>
              </a:rPr>
              <a:t> and </a:t>
            </a:r>
            <a:r>
              <a:rPr lang="en-GB" sz="1350" dirty="0" err="1">
                <a:solidFill>
                  <a:srgbClr val="0072E5"/>
                </a:solidFill>
                <a:latin typeface="LibreCaslonText"/>
              </a:rPr>
              <a:t>Guestrin</a:t>
            </a:r>
            <a:r>
              <a:rPr lang="en-GB" sz="1350" dirty="0">
                <a:solidFill>
                  <a:srgbClr val="0072E5"/>
                </a:solidFill>
                <a:latin typeface="LibreCaslonText"/>
              </a:rPr>
              <a:t> </a:t>
            </a:r>
            <a:r>
              <a:rPr lang="en-GB" sz="1350" dirty="0">
                <a:latin typeface="LibreCaslonText"/>
              </a:rPr>
              <a:t>[</a:t>
            </a:r>
            <a:r>
              <a:rPr lang="en-GB" sz="1350" dirty="0">
                <a:solidFill>
                  <a:srgbClr val="0072E5"/>
                </a:solidFill>
                <a:latin typeface="LibreCaslonText"/>
              </a:rPr>
              <a:t>2011</a:t>
            </a:r>
            <a:r>
              <a:rPr lang="en-GB" sz="1350" dirty="0">
                <a:latin typeface="LibreCaslonText"/>
              </a:rPr>
              <a:t>] </a:t>
            </a:r>
            <a:endParaRPr lang="en-GB" sz="1350" dirty="0"/>
          </a:p>
        </p:txBody>
      </p:sp>
      <p:sp>
        <p:nvSpPr>
          <p:cNvPr id="53" name="Rectangle 52">
            <a:extLst>
              <a:ext uri="{FF2B5EF4-FFF2-40B4-BE49-F238E27FC236}">
                <a16:creationId xmlns:a16="http://schemas.microsoft.com/office/drawing/2014/main" id="{08322E92-9E3F-8645-B597-39589009F2C5}"/>
              </a:ext>
            </a:extLst>
          </p:cNvPr>
          <p:cNvSpPr/>
          <p:nvPr/>
        </p:nvSpPr>
        <p:spPr>
          <a:xfrm>
            <a:off x="7165821" y="541736"/>
            <a:ext cx="1622560" cy="300082"/>
          </a:xfrm>
          <a:prstGeom prst="rect">
            <a:avLst/>
          </a:prstGeom>
        </p:spPr>
        <p:txBody>
          <a:bodyPr wrap="none">
            <a:spAutoFit/>
          </a:bodyPr>
          <a:lstStyle/>
          <a:p>
            <a:r>
              <a:rPr lang="en-GB" sz="1350" dirty="0">
                <a:solidFill>
                  <a:srgbClr val="0072E5"/>
                </a:solidFill>
                <a:latin typeface="LibreCaslonText"/>
              </a:rPr>
              <a:t>Jia and </a:t>
            </a:r>
            <a:r>
              <a:rPr lang="en-GB" sz="1350" dirty="0" err="1">
                <a:solidFill>
                  <a:srgbClr val="0072E5"/>
                </a:solidFill>
                <a:latin typeface="LibreCaslonText"/>
              </a:rPr>
              <a:t>Saule</a:t>
            </a:r>
            <a:r>
              <a:rPr lang="en-GB" sz="1350" dirty="0">
                <a:solidFill>
                  <a:srgbClr val="0072E5"/>
                </a:solidFill>
                <a:latin typeface="LibreCaslonText"/>
              </a:rPr>
              <a:t> </a:t>
            </a:r>
            <a:r>
              <a:rPr lang="en-GB" sz="1350" dirty="0">
                <a:latin typeface="LibreCaslonText"/>
              </a:rPr>
              <a:t>[</a:t>
            </a:r>
            <a:r>
              <a:rPr lang="en-GB" sz="1350" dirty="0">
                <a:solidFill>
                  <a:srgbClr val="0072E5"/>
                </a:solidFill>
                <a:latin typeface="LibreCaslonText"/>
              </a:rPr>
              <a:t>2017</a:t>
            </a:r>
            <a:r>
              <a:rPr lang="en-GB" sz="1350" dirty="0">
                <a:latin typeface="LibreCaslonText"/>
              </a:rPr>
              <a:t>] </a:t>
            </a:r>
          </a:p>
        </p:txBody>
      </p:sp>
      <p:sp>
        <p:nvSpPr>
          <p:cNvPr id="54" name="TextBox 53">
            <a:extLst>
              <a:ext uri="{FF2B5EF4-FFF2-40B4-BE49-F238E27FC236}">
                <a16:creationId xmlns:a16="http://schemas.microsoft.com/office/drawing/2014/main" id="{16D809F4-33CC-D945-BC6D-B1D87FAE23D3}"/>
              </a:ext>
            </a:extLst>
          </p:cNvPr>
          <p:cNvSpPr txBox="1"/>
          <p:nvPr/>
        </p:nvSpPr>
        <p:spPr>
          <a:xfrm>
            <a:off x="3240360" y="1112571"/>
            <a:ext cx="2440604" cy="1611465"/>
          </a:xfrm>
          <a:prstGeom prst="rect">
            <a:avLst/>
          </a:prstGeom>
          <a:solidFill>
            <a:schemeClr val="tx1">
              <a:lumMod val="20000"/>
              <a:lumOff val="80000"/>
            </a:schemeClr>
          </a:solidFill>
        </p:spPr>
        <p:txBody>
          <a:bodyPr wrap="square" lIns="135000" tIns="135000" rIns="135000" bIns="135000" rtlCol="0">
            <a:spAutoFit/>
          </a:bodyPr>
          <a:lstStyle/>
          <a:p>
            <a:r>
              <a:rPr lang="en-GB" sz="1350" b="1" dirty="0">
                <a:solidFill>
                  <a:schemeClr val="tx1">
                    <a:lumMod val="50000"/>
                  </a:schemeClr>
                </a:solidFill>
                <a:latin typeface="Helvetica Neue" panose="02000503000000020004" pitchFamily="2" charset="0"/>
              </a:rPr>
              <a:t>Personalized Page Rank</a:t>
            </a:r>
          </a:p>
          <a:p>
            <a:endParaRPr lang="en-GB" sz="1350" b="1" dirty="0">
              <a:solidFill>
                <a:schemeClr val="tx1">
                  <a:lumMod val="50000"/>
                </a:schemeClr>
              </a:solidFill>
              <a:latin typeface="Helvetica Neue" panose="02000503000000020004" pitchFamily="2" charset="0"/>
            </a:endParaRPr>
          </a:p>
          <a:p>
            <a:pPr marL="214313" indent="-214313">
              <a:buFont typeface="Arial" panose="020B0604020202020204" pitchFamily="34" charset="0"/>
              <a:buChar char="•"/>
            </a:pPr>
            <a:r>
              <a:rPr lang="en-GB" sz="1200" dirty="0">
                <a:solidFill>
                  <a:schemeClr val="tx1">
                    <a:lumMod val="50000"/>
                  </a:schemeClr>
                </a:solidFill>
                <a:latin typeface="Helvetica Neue" panose="02000503000000020004" pitchFamily="2" charset="0"/>
              </a:rPr>
              <a:t>Start from seed nodes, i.e. the documents </a:t>
            </a:r>
            <a:r>
              <a:rPr lang="en-GB" sz="1200" dirty="0" err="1">
                <a:solidFill>
                  <a:schemeClr val="tx1">
                    <a:lumMod val="50000"/>
                  </a:schemeClr>
                </a:solidFill>
                <a:latin typeface="Helvetica Neue" panose="02000503000000020004" pitchFamily="2" charset="0"/>
              </a:rPr>
              <a:t>D</a:t>
            </a:r>
            <a:r>
              <a:rPr lang="en-GB" sz="1200" baseline="-25000" dirty="0" err="1">
                <a:solidFill>
                  <a:schemeClr val="tx1">
                    <a:lumMod val="50000"/>
                  </a:schemeClr>
                </a:solidFill>
                <a:latin typeface="Helvetica Neue" panose="02000503000000020004" pitchFamily="2" charset="0"/>
              </a:rPr>
              <a:t>rel</a:t>
            </a:r>
            <a:endParaRPr lang="en-GB" sz="1200" baseline="-25000" dirty="0">
              <a:solidFill>
                <a:schemeClr val="tx1">
                  <a:lumMod val="50000"/>
                </a:schemeClr>
              </a:solidFill>
              <a:latin typeface="Helvetica Neue" panose="02000503000000020004" pitchFamily="2" charset="0"/>
            </a:endParaRPr>
          </a:p>
          <a:p>
            <a:pPr marL="214313" indent="-214313">
              <a:lnSpc>
                <a:spcPct val="150000"/>
              </a:lnSpc>
              <a:buFont typeface="Arial" panose="020B0604020202020204" pitchFamily="34" charset="0"/>
              <a:buChar char="•"/>
            </a:pPr>
            <a:endParaRPr lang="en-GB" sz="1200" baseline="-25000" dirty="0">
              <a:solidFill>
                <a:schemeClr val="tx1">
                  <a:lumMod val="50000"/>
                </a:schemeClr>
              </a:solidFill>
              <a:latin typeface="Helvetica Neue" panose="02000503000000020004" pitchFamily="2" charset="0"/>
            </a:endParaRPr>
          </a:p>
          <a:p>
            <a:pPr marL="214313" indent="-214313">
              <a:buFont typeface="Arial" panose="020B0604020202020204" pitchFamily="34" charset="0"/>
              <a:buChar char="•"/>
            </a:pPr>
            <a:r>
              <a:rPr lang="en-GB" sz="1200" dirty="0">
                <a:solidFill>
                  <a:schemeClr val="tx1">
                    <a:lumMod val="50000"/>
                  </a:schemeClr>
                </a:solidFill>
                <a:latin typeface="Helvetica Neue" panose="02000503000000020004" pitchFamily="2" charset="0"/>
              </a:rPr>
              <a:t>Navigate towards locally connected nodes</a:t>
            </a:r>
          </a:p>
        </p:txBody>
      </p:sp>
      <p:pic>
        <p:nvPicPr>
          <p:cNvPr id="4098" name="Picture 2" descr="https://upload.wikimedia.org/wikipedia/en/thumb/8/8b/PageRanks-Example.jpg/400px-PageRanks-Example.jpg">
            <a:extLst>
              <a:ext uri="{FF2B5EF4-FFF2-40B4-BE49-F238E27FC236}">
                <a16:creationId xmlns:a16="http://schemas.microsoft.com/office/drawing/2014/main" id="{F042FCEC-166C-3D49-A7EC-A340C71618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9529" y="1195878"/>
            <a:ext cx="2590322" cy="214349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E6CF687D-82CF-C144-AC46-E6796B5E1D66}"/>
              </a:ext>
            </a:extLst>
          </p:cNvPr>
          <p:cNvSpPr/>
          <p:nvPr/>
        </p:nvSpPr>
        <p:spPr>
          <a:xfrm>
            <a:off x="3673606" y="-34894"/>
            <a:ext cx="5198270" cy="400110"/>
          </a:xfrm>
          <a:prstGeom prst="rect">
            <a:avLst/>
          </a:prstGeom>
        </p:spPr>
        <p:txBody>
          <a:bodyPr wrap="square">
            <a:spAutoFit/>
          </a:bodyPr>
          <a:lstStyle/>
          <a:p>
            <a:pPr algn="r">
              <a:lnSpc>
                <a:spcPct val="150000"/>
              </a:lnSpc>
            </a:pPr>
            <a:r>
              <a:rPr lang="en-US" sz="800" dirty="0">
                <a:solidFill>
                  <a:schemeClr val="tx1">
                    <a:lumMod val="50000"/>
                    <a:lumOff val="50000"/>
                  </a:schemeClr>
                </a:solidFill>
                <a:latin typeface="Helvetica Neue" panose="02000503000000020004" pitchFamily="2" charset="0"/>
              </a:rPr>
              <a:t>https://en.wikipedia.org/wiki/PageRank</a:t>
            </a:r>
          </a:p>
          <a:p>
            <a:pPr algn="r"/>
            <a:r>
              <a:rPr lang="en-GB" sz="800" dirty="0" err="1">
                <a:solidFill>
                  <a:schemeClr val="tx1">
                    <a:lumMod val="50000"/>
                    <a:lumOff val="50000"/>
                  </a:schemeClr>
                </a:solidFill>
                <a:latin typeface="Helvetica Neue" panose="02000503000000020004" pitchFamily="2" charset="0"/>
              </a:rPr>
              <a:t>SublinearAlgorithms</a:t>
            </a:r>
            <a:r>
              <a:rPr lang="en-GB" sz="800" dirty="0">
                <a:solidFill>
                  <a:schemeClr val="tx1">
                    <a:lumMod val="50000"/>
                    <a:lumOff val="50000"/>
                  </a:schemeClr>
                </a:solidFill>
                <a:latin typeface="Helvetica Neue" panose="02000503000000020004" pitchFamily="2" charset="0"/>
              </a:rPr>
              <a:t> for Personalized PageRank, with Applications – Ashish </a:t>
            </a:r>
            <a:r>
              <a:rPr lang="en-GB" sz="800" dirty="0" err="1">
                <a:solidFill>
                  <a:schemeClr val="tx1">
                    <a:lumMod val="50000"/>
                    <a:lumOff val="50000"/>
                  </a:schemeClr>
                </a:solidFill>
                <a:latin typeface="Helvetica Neue" panose="02000503000000020004" pitchFamily="2" charset="0"/>
              </a:rPr>
              <a:t>Goel</a:t>
            </a:r>
            <a:r>
              <a:rPr lang="en-GB" sz="800" dirty="0">
                <a:solidFill>
                  <a:schemeClr val="tx1">
                    <a:lumMod val="50000"/>
                    <a:lumOff val="50000"/>
                  </a:schemeClr>
                </a:solidFill>
                <a:latin typeface="Helvetica Neue" panose="02000503000000020004" pitchFamily="2" charset="0"/>
              </a:rPr>
              <a:t> et al</a:t>
            </a:r>
            <a:endParaRPr lang="en-US" sz="800" dirty="0">
              <a:solidFill>
                <a:schemeClr val="tx1">
                  <a:lumMod val="50000"/>
                  <a:lumOff val="50000"/>
                </a:schemeClr>
              </a:solidFill>
              <a:latin typeface="Helvetica Neue" panose="02000503000000020004" pitchFamily="2" charset="0"/>
            </a:endParaRPr>
          </a:p>
        </p:txBody>
      </p:sp>
      <p:sp>
        <p:nvSpPr>
          <p:cNvPr id="27" name="object 4">
            <a:extLst>
              <a:ext uri="{FF2B5EF4-FFF2-40B4-BE49-F238E27FC236}">
                <a16:creationId xmlns:a16="http://schemas.microsoft.com/office/drawing/2014/main" id="{B739EF33-6ADB-E646-AD0D-1D8328011181}"/>
              </a:ext>
            </a:extLst>
          </p:cNvPr>
          <p:cNvSpPr/>
          <p:nvPr/>
        </p:nvSpPr>
        <p:spPr>
          <a:xfrm>
            <a:off x="5859310" y="930316"/>
            <a:ext cx="3012566" cy="2408615"/>
          </a:xfrm>
          <a:prstGeom prst="rect">
            <a:avLst/>
          </a:prstGeom>
          <a:blipFill>
            <a:blip r:embed="rId4" cstate="screen">
              <a:extLst>
                <a:ext uri="{28A0092B-C50C-407E-A947-70E740481C1C}">
                  <a14:useLocalDpi xmlns:a14="http://schemas.microsoft.com/office/drawing/2010/main"/>
                </a:ext>
              </a:extLst>
            </a:blip>
            <a:stretch>
              <a:fillRect t="-39406"/>
            </a:stretch>
          </a:blipFill>
        </p:spPr>
        <p:txBody>
          <a:bodyPr wrap="square" lIns="0" tIns="0" rIns="0" bIns="0" rtlCol="0"/>
          <a:lstStyle/>
          <a:p>
            <a:endParaRPr sz="1350" dirty="0"/>
          </a:p>
        </p:txBody>
      </p:sp>
      <p:sp>
        <p:nvSpPr>
          <p:cNvPr id="6" name="TextBox 5">
            <a:extLst>
              <a:ext uri="{FF2B5EF4-FFF2-40B4-BE49-F238E27FC236}">
                <a16:creationId xmlns:a16="http://schemas.microsoft.com/office/drawing/2014/main" id="{E37A9AA3-BFBA-DA4E-88E4-F58039D3CA1C}"/>
              </a:ext>
            </a:extLst>
          </p:cNvPr>
          <p:cNvSpPr txBox="1"/>
          <p:nvPr/>
        </p:nvSpPr>
        <p:spPr>
          <a:xfrm>
            <a:off x="806939" y="3429319"/>
            <a:ext cx="1638345" cy="371331"/>
          </a:xfrm>
          <a:prstGeom prst="rect">
            <a:avLst/>
          </a:prstGeom>
          <a:solidFill>
            <a:schemeClr val="tx1">
              <a:lumMod val="20000"/>
              <a:lumOff val="80000"/>
            </a:schemeClr>
          </a:solidFill>
        </p:spPr>
        <p:txBody>
          <a:bodyPr wrap="none" lIns="81000" tIns="81000" rIns="81000" bIns="81000" rtlCol="0">
            <a:spAutoFit/>
          </a:bodyPr>
          <a:lstStyle/>
          <a:p>
            <a:pPr algn="ctr"/>
            <a:r>
              <a:rPr lang="en-US" sz="1350" b="1" dirty="0">
                <a:latin typeface="Helvetica Neue" panose="02000503000000020004" pitchFamily="2" charset="0"/>
              </a:rPr>
              <a:t>Global Page Rank</a:t>
            </a:r>
          </a:p>
        </p:txBody>
      </p:sp>
      <p:sp>
        <p:nvSpPr>
          <p:cNvPr id="29" name="TextBox 28">
            <a:extLst>
              <a:ext uri="{FF2B5EF4-FFF2-40B4-BE49-F238E27FC236}">
                <a16:creationId xmlns:a16="http://schemas.microsoft.com/office/drawing/2014/main" id="{6ED5EEC1-7144-E44B-AD4A-382A57663755}"/>
              </a:ext>
            </a:extLst>
          </p:cNvPr>
          <p:cNvSpPr txBox="1"/>
          <p:nvPr/>
        </p:nvSpPr>
        <p:spPr>
          <a:xfrm>
            <a:off x="6078946" y="3425180"/>
            <a:ext cx="2173749" cy="371331"/>
          </a:xfrm>
          <a:prstGeom prst="rect">
            <a:avLst/>
          </a:prstGeom>
          <a:solidFill>
            <a:schemeClr val="tx1">
              <a:lumMod val="20000"/>
              <a:lumOff val="80000"/>
            </a:schemeClr>
          </a:solidFill>
        </p:spPr>
        <p:txBody>
          <a:bodyPr wrap="none" lIns="81000" tIns="81000" rIns="81000" bIns="81000" rtlCol="0">
            <a:spAutoFit/>
          </a:bodyPr>
          <a:lstStyle/>
          <a:p>
            <a:pPr algn="ctr"/>
            <a:r>
              <a:rPr lang="en-US" sz="1350" b="1" dirty="0">
                <a:latin typeface="Helvetica Neue" panose="02000503000000020004" pitchFamily="2" charset="0"/>
              </a:rPr>
              <a:t>Personalized Page Rank</a:t>
            </a:r>
          </a:p>
        </p:txBody>
      </p:sp>
      <p:sp>
        <p:nvSpPr>
          <p:cNvPr id="52" name="TextBox 51">
            <a:extLst>
              <a:ext uri="{FF2B5EF4-FFF2-40B4-BE49-F238E27FC236}">
                <a16:creationId xmlns:a16="http://schemas.microsoft.com/office/drawing/2014/main" id="{87FC1D78-C14B-CD4E-8E7E-8BFBABBAEAB6}"/>
              </a:ext>
            </a:extLst>
          </p:cNvPr>
          <p:cNvSpPr txBox="1"/>
          <p:nvPr/>
        </p:nvSpPr>
        <p:spPr>
          <a:xfrm>
            <a:off x="3037231" y="3652862"/>
            <a:ext cx="2874170" cy="895884"/>
          </a:xfrm>
          <a:prstGeom prst="rect">
            <a:avLst/>
          </a:prstGeom>
          <a:solidFill>
            <a:srgbClr val="C00000"/>
          </a:solidFill>
        </p:spPr>
        <p:txBody>
          <a:bodyPr wrap="square" lIns="135000" tIns="135000" rIns="135000" bIns="135000" rtlCol="0">
            <a:spAutoFit/>
          </a:bodyPr>
          <a:lstStyle/>
          <a:p>
            <a:pPr algn="ctr"/>
            <a:r>
              <a:rPr lang="en-GB" sz="135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CHALLENGE:</a:t>
            </a:r>
          </a:p>
          <a:p>
            <a:pPr algn="ctr"/>
            <a:r>
              <a:rPr lang="en-GB" sz="135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Identify meaningful transition probabilities</a:t>
            </a:r>
            <a:endParaRPr lang="en-GB" sz="135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2ED20495-059E-B441-AE8B-54B42810167B}"/>
              </a:ext>
            </a:extLst>
          </p:cNvPr>
          <p:cNvSpPr txBox="1"/>
          <p:nvPr/>
        </p:nvSpPr>
        <p:spPr>
          <a:xfrm>
            <a:off x="429530" y="3832526"/>
            <a:ext cx="2468880" cy="830997"/>
          </a:xfrm>
          <a:prstGeom prst="rect">
            <a:avLst/>
          </a:prstGeom>
          <a:noFill/>
        </p:spPr>
        <p:txBody>
          <a:bodyPr wrap="square" rtlCol="0">
            <a:spAutoFit/>
          </a:bodyPr>
          <a:lstStyle/>
          <a:p>
            <a:pPr algn="ctr"/>
            <a:r>
              <a:rPr lang="en-US" sz="1200" dirty="0">
                <a:latin typeface="Helvetica Neue Light" panose="02000403000000020004" pitchFamily="2" charset="0"/>
              </a:rPr>
              <a:t>Starting from a random node, traversing randomly, </a:t>
            </a:r>
            <a:r>
              <a:rPr lang="en-US" sz="1200" b="1" dirty="0">
                <a:latin typeface="Helvetica Neue" panose="02000503000000020004" pitchFamily="2" charset="0"/>
                <a:ea typeface="Helvetica Neue" panose="02000503000000020004" pitchFamily="2" charset="0"/>
                <a:cs typeface="Helvetica Neue" panose="02000503000000020004" pitchFamily="2" charset="0"/>
              </a:rPr>
              <a:t>random restart point </a:t>
            </a:r>
            <a:r>
              <a:rPr lang="en-US" sz="1200" dirty="0">
                <a:latin typeface="Helvetica Neue Light" panose="02000403000000020004" pitchFamily="2" charset="0"/>
                <a:ea typeface="Helvetica Neue Light" panose="02000403000000020004" pitchFamily="2" charset="0"/>
                <a:cs typeface="Helvetica Neue" panose="02000503000000020004" pitchFamily="2" charset="0"/>
              </a:rPr>
              <a:t>anywhere in the graph</a:t>
            </a:r>
          </a:p>
        </p:txBody>
      </p:sp>
      <p:sp>
        <p:nvSpPr>
          <p:cNvPr id="30" name="TextBox 29">
            <a:extLst>
              <a:ext uri="{FF2B5EF4-FFF2-40B4-BE49-F238E27FC236}">
                <a16:creationId xmlns:a16="http://schemas.microsoft.com/office/drawing/2014/main" id="{867D3D40-29E9-A14D-BDF5-7A9F8CAD186B}"/>
              </a:ext>
            </a:extLst>
          </p:cNvPr>
          <p:cNvSpPr txBox="1"/>
          <p:nvPr/>
        </p:nvSpPr>
        <p:spPr>
          <a:xfrm>
            <a:off x="5911401" y="3808589"/>
            <a:ext cx="2593514" cy="830997"/>
          </a:xfrm>
          <a:prstGeom prst="rect">
            <a:avLst/>
          </a:prstGeom>
          <a:noFill/>
        </p:spPr>
        <p:txBody>
          <a:bodyPr wrap="square" rtlCol="0">
            <a:spAutoFit/>
          </a:bodyPr>
          <a:lstStyle/>
          <a:p>
            <a:pPr algn="ctr"/>
            <a:r>
              <a:rPr lang="en-US" sz="1200" dirty="0">
                <a:latin typeface="Helvetica Neue Light" panose="02000403000000020004" pitchFamily="2" charset="0"/>
              </a:rPr>
              <a:t>Starting from a </a:t>
            </a:r>
            <a:r>
              <a:rPr lang="en-US" sz="1200" b="1" dirty="0">
                <a:latin typeface="Helvetica Neue" panose="02000503000000020004" pitchFamily="2" charset="0"/>
                <a:ea typeface="Helvetica Neue" panose="02000503000000020004" pitchFamily="2" charset="0"/>
                <a:cs typeface="Helvetica Neue" panose="02000503000000020004" pitchFamily="2" charset="0"/>
              </a:rPr>
              <a:t>limited set of nodes</a:t>
            </a:r>
            <a:r>
              <a:rPr lang="en-US" sz="1200" dirty="0">
                <a:latin typeface="Helvetica Neue Light" panose="02000403000000020004" pitchFamily="2" charset="0"/>
              </a:rPr>
              <a:t>, traversing randomly, </a:t>
            </a:r>
          </a:p>
          <a:p>
            <a:pPr algn="ctr"/>
            <a:r>
              <a:rPr lang="en-US" sz="1200" dirty="0">
                <a:latin typeface="Helvetica Neue Light" panose="02000403000000020004" pitchFamily="2" charset="0"/>
              </a:rPr>
              <a:t>restart point is one in </a:t>
            </a:r>
            <a:r>
              <a:rPr lang="en-US" sz="1200" b="1" dirty="0">
                <a:latin typeface="Helvetica Neue" panose="02000503000000020004" pitchFamily="2" charset="0"/>
                <a:ea typeface="Helvetica Neue" panose="02000503000000020004" pitchFamily="2" charset="0"/>
                <a:cs typeface="Helvetica Neue" panose="02000503000000020004" pitchFamily="2" charset="0"/>
              </a:rPr>
              <a:t>the initial set</a:t>
            </a:r>
            <a:r>
              <a:rPr lang="en-US" sz="1200" dirty="0">
                <a:latin typeface="Helvetica Neue Light" panose="02000403000000020004" pitchFamily="2" charset="0"/>
              </a:rPr>
              <a:t>.</a:t>
            </a:r>
          </a:p>
          <a:p>
            <a:pPr algn="ctr"/>
            <a:r>
              <a:rPr lang="en-US" sz="1200" u="sng" dirty="0">
                <a:latin typeface="Helvetica Neue Light" panose="02000403000000020004" pitchFamily="2" charset="0"/>
              </a:rPr>
              <a:t>Bound not to travel too far</a:t>
            </a:r>
          </a:p>
        </p:txBody>
      </p:sp>
      <p:sp>
        <p:nvSpPr>
          <p:cNvPr id="2" name="TextBox 1">
            <a:extLst>
              <a:ext uri="{FF2B5EF4-FFF2-40B4-BE49-F238E27FC236}">
                <a16:creationId xmlns:a16="http://schemas.microsoft.com/office/drawing/2014/main" id="{BBA4C486-A8DA-CB49-814B-FF1F9858C32C}"/>
              </a:ext>
            </a:extLst>
          </p:cNvPr>
          <p:cNvSpPr txBox="1"/>
          <p:nvPr/>
        </p:nvSpPr>
        <p:spPr>
          <a:xfrm>
            <a:off x="3265853" y="4536301"/>
            <a:ext cx="2353529" cy="559127"/>
          </a:xfrm>
          <a:prstGeom prst="rect">
            <a:avLst/>
          </a:prstGeom>
          <a:noFill/>
        </p:spPr>
        <p:txBody>
          <a:bodyPr wrap="none" rtlCol="0">
            <a:spAutoFit/>
          </a:bodyPr>
          <a:lstStyle/>
          <a:p>
            <a:pPr defTabSz="430213">
              <a:spcAft>
                <a:spcPts val="400"/>
              </a:spcAft>
              <a:buSzPct val="100000"/>
            </a:pPr>
            <a:r>
              <a:rPr lang="en-GB" sz="1100" i="1" dirty="0">
                <a:solidFill>
                  <a:schemeClr val="tx1">
                    <a:lumMod val="50000"/>
                  </a:schemeClr>
                </a:solidFill>
                <a:latin typeface="Helvetica Neue" panose="02000503000000020004" pitchFamily="2" charset="0"/>
              </a:rPr>
              <a:t>E.g., El-</a:t>
            </a:r>
            <a:r>
              <a:rPr lang="en-GB" sz="1100" i="1" dirty="0" err="1">
                <a:solidFill>
                  <a:schemeClr val="tx1">
                    <a:lumMod val="50000"/>
                  </a:schemeClr>
                </a:solidFill>
                <a:latin typeface="Helvetica Neue" panose="02000503000000020004" pitchFamily="2" charset="0"/>
              </a:rPr>
              <a:t>Arini</a:t>
            </a:r>
            <a:r>
              <a:rPr lang="en-GB" sz="1100" i="1" dirty="0">
                <a:solidFill>
                  <a:schemeClr val="tx1">
                    <a:lumMod val="50000"/>
                  </a:schemeClr>
                </a:solidFill>
                <a:latin typeface="Helvetica Neue" panose="02000503000000020004" pitchFamily="2" charset="0"/>
              </a:rPr>
              <a:t> and </a:t>
            </a:r>
            <a:r>
              <a:rPr lang="en-GB" sz="1100" i="1" dirty="0" err="1">
                <a:solidFill>
                  <a:schemeClr val="tx1">
                    <a:lumMod val="50000"/>
                  </a:schemeClr>
                </a:solidFill>
                <a:latin typeface="Helvetica Neue" panose="02000503000000020004" pitchFamily="2" charset="0"/>
              </a:rPr>
              <a:t>Guestrin</a:t>
            </a:r>
            <a:r>
              <a:rPr lang="en-GB" sz="1100" i="1" dirty="0">
                <a:solidFill>
                  <a:schemeClr val="tx1">
                    <a:lumMod val="50000"/>
                  </a:schemeClr>
                </a:solidFill>
                <a:latin typeface="Helvetica Neue" panose="02000503000000020004" pitchFamily="2" charset="0"/>
              </a:rPr>
              <a:t> [2011]  </a:t>
            </a:r>
          </a:p>
          <a:p>
            <a:pPr marL="0" defTabSz="430213">
              <a:spcAft>
                <a:spcPts val="400"/>
              </a:spcAft>
              <a:buSzPct val="100000"/>
            </a:pPr>
            <a:endParaRPr lang="en-US" sz="1600" dirty="0">
              <a:solidFill>
                <a:srgbClr val="000000"/>
              </a:solidFill>
              <a:latin typeface="HP Simplified" pitchFamily="34" charset="0"/>
              <a:cs typeface="HP Simplified" pitchFamily="34" charset="0"/>
            </a:endParaRPr>
          </a:p>
        </p:txBody>
      </p:sp>
      <p:sp>
        <p:nvSpPr>
          <p:cNvPr id="17" name="TextBox 16">
            <a:extLst>
              <a:ext uri="{FF2B5EF4-FFF2-40B4-BE49-F238E27FC236}">
                <a16:creationId xmlns:a16="http://schemas.microsoft.com/office/drawing/2014/main" id="{679FA824-FAC9-B940-AA29-DB779D646BE4}"/>
              </a:ext>
            </a:extLst>
          </p:cNvPr>
          <p:cNvSpPr txBox="1"/>
          <p:nvPr/>
        </p:nvSpPr>
        <p:spPr>
          <a:xfrm>
            <a:off x="3110343" y="2700587"/>
            <a:ext cx="2700638" cy="703524"/>
          </a:xfrm>
          <a:prstGeom prst="rect">
            <a:avLst/>
          </a:prstGeom>
          <a:solidFill>
            <a:schemeClr val="tx2">
              <a:lumMod val="75000"/>
            </a:schemeClr>
          </a:solidFill>
        </p:spPr>
        <p:txBody>
          <a:bodyPr wrap="square" lIns="135000" tIns="135000" rIns="135000" bIns="135000" rtlCol="0">
            <a:spAutoFit/>
          </a:bodyPr>
          <a:lstStyle/>
          <a:p>
            <a:pPr algn="ctr"/>
            <a:r>
              <a:rPr lang="en-GB" sz="14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Example based Exploration implies locality</a:t>
            </a:r>
          </a:p>
        </p:txBody>
      </p:sp>
      <p:sp>
        <p:nvSpPr>
          <p:cNvPr id="18" name="TextBox 17">
            <a:extLst>
              <a:ext uri="{FF2B5EF4-FFF2-40B4-BE49-F238E27FC236}">
                <a16:creationId xmlns:a16="http://schemas.microsoft.com/office/drawing/2014/main" id="{A8C8EE6E-A1CD-544E-AD5C-2564ED68A786}"/>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2195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29" y="277718"/>
            <a:ext cx="5469733"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Serendipitous Search</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Enhance document links with Entities and Query-logs</a:t>
            </a:r>
            <a:endParaRPr lang="en-US" sz="1800" dirty="0">
              <a:latin typeface="Helvetica Neue Light" panose="02000403000000020004" pitchFamily="2" charset="0"/>
            </a:endParaRPr>
          </a:p>
        </p:txBody>
      </p:sp>
      <p:sp>
        <p:nvSpPr>
          <p:cNvPr id="5" name="Rectangle 4">
            <a:extLst>
              <a:ext uri="{FF2B5EF4-FFF2-40B4-BE49-F238E27FC236}">
                <a16:creationId xmlns:a16="http://schemas.microsoft.com/office/drawing/2014/main" id="{CBD38954-13E8-0244-A27A-634167EF2E2F}"/>
              </a:ext>
            </a:extLst>
          </p:cNvPr>
          <p:cNvSpPr/>
          <p:nvPr/>
        </p:nvSpPr>
        <p:spPr>
          <a:xfrm>
            <a:off x="7123405" y="354827"/>
            <a:ext cx="1665712" cy="300082"/>
          </a:xfrm>
          <a:prstGeom prst="rect">
            <a:avLst/>
          </a:prstGeom>
        </p:spPr>
        <p:txBody>
          <a:bodyPr wrap="none">
            <a:spAutoFit/>
          </a:bodyPr>
          <a:lstStyle/>
          <a:p>
            <a:r>
              <a:rPr lang="en-GB" sz="1350" dirty="0" err="1">
                <a:solidFill>
                  <a:srgbClr val="0072E5"/>
                </a:solidFill>
                <a:latin typeface="LibreCaslonText"/>
              </a:rPr>
              <a:t>Bordino</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2013</a:t>
            </a:r>
            <a:r>
              <a:rPr lang="en-GB" sz="1350" dirty="0">
                <a:latin typeface="LibreCaslonText"/>
              </a:rPr>
              <a:t>] </a:t>
            </a:r>
          </a:p>
        </p:txBody>
      </p:sp>
      <p:sp>
        <p:nvSpPr>
          <p:cNvPr id="16" name="Rounded Rectangle 15">
            <a:extLst>
              <a:ext uri="{FF2B5EF4-FFF2-40B4-BE49-F238E27FC236}">
                <a16:creationId xmlns:a16="http://schemas.microsoft.com/office/drawing/2014/main" id="{D2A8BEF8-ECEE-6341-8954-4EFEE85E620D}"/>
              </a:ext>
            </a:extLst>
          </p:cNvPr>
          <p:cNvSpPr/>
          <p:nvPr/>
        </p:nvSpPr>
        <p:spPr>
          <a:xfrm>
            <a:off x="1970917" y="1287467"/>
            <a:ext cx="2571428" cy="109159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Helvetica Neue" panose="02000503000000020004" pitchFamily="2" charset="0"/>
            </a:endParaRPr>
          </a:p>
        </p:txBody>
      </p:sp>
      <p:grpSp>
        <p:nvGrpSpPr>
          <p:cNvPr id="17" name="Group 31">
            <a:extLst>
              <a:ext uri="{FF2B5EF4-FFF2-40B4-BE49-F238E27FC236}">
                <a16:creationId xmlns:a16="http://schemas.microsoft.com/office/drawing/2014/main" id="{6441D1EE-968C-7F4F-ADFE-A584027A78B0}"/>
              </a:ext>
            </a:extLst>
          </p:cNvPr>
          <p:cNvGrpSpPr>
            <a:grpSpLocks/>
          </p:cNvGrpSpPr>
          <p:nvPr/>
        </p:nvGrpSpPr>
        <p:grpSpPr bwMode="auto">
          <a:xfrm>
            <a:off x="440531" y="2607033"/>
            <a:ext cx="2578600" cy="1538705"/>
            <a:chOff x="875620" y="2540520"/>
            <a:chExt cx="4272112" cy="2336281"/>
          </a:xfrm>
        </p:grpSpPr>
        <p:grpSp>
          <p:nvGrpSpPr>
            <p:cNvPr id="18" name="Group 6">
              <a:extLst>
                <a:ext uri="{FF2B5EF4-FFF2-40B4-BE49-F238E27FC236}">
                  <a16:creationId xmlns:a16="http://schemas.microsoft.com/office/drawing/2014/main" id="{852FF2C9-D2F6-054A-B50A-7FD3085BF0CB}"/>
                </a:ext>
              </a:extLst>
            </p:cNvPr>
            <p:cNvGrpSpPr>
              <a:grpSpLocks/>
            </p:cNvGrpSpPr>
            <p:nvPr/>
          </p:nvGrpSpPr>
          <p:grpSpPr bwMode="auto">
            <a:xfrm>
              <a:off x="932587" y="2622813"/>
              <a:ext cx="4215145" cy="2011777"/>
              <a:chOff x="1173309" y="1632212"/>
              <a:chExt cx="4215145" cy="2011777"/>
            </a:xfrm>
          </p:grpSpPr>
          <p:pic>
            <p:nvPicPr>
              <p:cNvPr id="20" name="Picture 34" descr="machu2.png">
                <a:extLst>
                  <a:ext uri="{FF2B5EF4-FFF2-40B4-BE49-F238E27FC236}">
                    <a16:creationId xmlns:a16="http://schemas.microsoft.com/office/drawing/2014/main" id="{21463CD4-8D4E-B949-A17F-EF9C097EA34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74534" y="1686878"/>
                <a:ext cx="1713920" cy="19571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1" name="Picture 35" descr="machu3.png">
                <a:extLst>
                  <a:ext uri="{FF2B5EF4-FFF2-40B4-BE49-F238E27FC236}">
                    <a16:creationId xmlns:a16="http://schemas.microsoft.com/office/drawing/2014/main" id="{4CF2343A-C6B8-C349-8733-FCA2386F271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73309" y="1632212"/>
                <a:ext cx="2478509" cy="2011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id="{30E82FA5-BBAB-0E4B-8BCB-4B8EB947229E}"/>
                </a:ext>
              </a:extLst>
            </p:cNvPr>
            <p:cNvSpPr/>
            <p:nvPr/>
          </p:nvSpPr>
          <p:spPr>
            <a:xfrm>
              <a:off x="875620" y="2540520"/>
              <a:ext cx="4272112" cy="2336281"/>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defRPr/>
              </a:pPr>
              <a:endParaRPr lang="en-GB" sz="1600" dirty="0" err="1">
                <a:solidFill>
                  <a:schemeClr val="tx1"/>
                </a:solidFill>
                <a:latin typeface="Helvetica Neue" panose="02000503000000020004" pitchFamily="2" charset="0"/>
                <a:cs typeface="Helvetica Neue" panose="02000503000000020004" pitchFamily="2" charset="0"/>
              </a:endParaRPr>
            </a:p>
          </p:txBody>
        </p:sp>
      </p:grpSp>
      <p:sp>
        <p:nvSpPr>
          <p:cNvPr id="22" name="Rounded Rectangle 21">
            <a:extLst>
              <a:ext uri="{FF2B5EF4-FFF2-40B4-BE49-F238E27FC236}">
                <a16:creationId xmlns:a16="http://schemas.microsoft.com/office/drawing/2014/main" id="{FAA49EBD-3031-D94D-AD93-96517AA20942}"/>
              </a:ext>
            </a:extLst>
          </p:cNvPr>
          <p:cNvSpPr/>
          <p:nvPr/>
        </p:nvSpPr>
        <p:spPr>
          <a:xfrm>
            <a:off x="3975946" y="3109312"/>
            <a:ext cx="1329818" cy="539165"/>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Serendipitous</a:t>
            </a:r>
          </a:p>
          <a:p>
            <a:pPr algn="ctr"/>
            <a:r>
              <a:rPr lang="en-US" sz="1400"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Search</a:t>
            </a:r>
          </a:p>
        </p:txBody>
      </p:sp>
      <p:cxnSp>
        <p:nvCxnSpPr>
          <p:cNvPr id="23" name="Straight Arrow Connector 22">
            <a:extLst>
              <a:ext uri="{FF2B5EF4-FFF2-40B4-BE49-F238E27FC236}">
                <a16:creationId xmlns:a16="http://schemas.microsoft.com/office/drawing/2014/main" id="{A3E265B7-C55D-A747-A910-87EEE292A325}"/>
              </a:ext>
            </a:extLst>
          </p:cNvPr>
          <p:cNvCxnSpPr>
            <a:cxnSpLocks/>
            <a:stCxn id="19" idx="3"/>
            <a:endCxn id="22" idx="1"/>
          </p:cNvCxnSpPr>
          <p:nvPr/>
        </p:nvCxnSpPr>
        <p:spPr>
          <a:xfrm>
            <a:off x="3019131" y="3376386"/>
            <a:ext cx="956815" cy="2509"/>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Round Single Corner Rectangle 23">
            <a:extLst>
              <a:ext uri="{FF2B5EF4-FFF2-40B4-BE49-F238E27FC236}">
                <a16:creationId xmlns:a16="http://schemas.microsoft.com/office/drawing/2014/main" id="{BA58DE83-F16B-3949-8F23-198B1255D634}"/>
              </a:ext>
            </a:extLst>
          </p:cNvPr>
          <p:cNvSpPr/>
          <p:nvPr/>
        </p:nvSpPr>
        <p:spPr>
          <a:xfrm>
            <a:off x="5770954" y="2826146"/>
            <a:ext cx="3152194" cy="1100137"/>
          </a:xfrm>
          <a:prstGeom prst="round1Rect">
            <a:avLst/>
          </a:prstGeom>
          <a:ln w="12700"/>
        </p:spPr>
        <p:style>
          <a:lnRef idx="2">
            <a:schemeClr val="dk1"/>
          </a:lnRef>
          <a:fillRef idx="1">
            <a:schemeClr val="lt1"/>
          </a:fillRef>
          <a:effectRef idx="0">
            <a:schemeClr val="dk1"/>
          </a:effectRef>
          <a:fontRef idx="minor">
            <a:schemeClr val="dk1"/>
          </a:fontRef>
        </p:style>
        <p:txBody>
          <a:bodyPr>
            <a:normAutofit/>
          </a:bodyPr>
          <a:lstStyle/>
          <a:p>
            <a:pPr algn="ctr">
              <a:defRPr/>
            </a:pPr>
            <a:r>
              <a:rPr lang="en-GB" sz="1200" dirty="0">
                <a:solidFill>
                  <a:schemeClr val="accent1"/>
                </a:solidFill>
                <a:latin typeface="Helvetica Neue" panose="02000503000000020004" pitchFamily="2" charset="0"/>
                <a:cs typeface="Helvetica Neue" panose="02000503000000020004" pitchFamily="2" charset="0"/>
              </a:rPr>
              <a:t>rafting excursion down the urubamba river </a:t>
            </a:r>
          </a:p>
          <a:p>
            <a:pPr algn="ctr">
              <a:defRPr/>
            </a:pPr>
            <a:r>
              <a:rPr lang="en-GB" sz="1200" dirty="0">
                <a:solidFill>
                  <a:schemeClr val="accent1"/>
                </a:solidFill>
                <a:latin typeface="Helvetica Neue" panose="02000503000000020004" pitchFamily="2" charset="0"/>
                <a:cs typeface="Helvetica Neue" panose="02000503000000020004" pitchFamily="2" charset="0"/>
              </a:rPr>
              <a:t>el dorado temple of sun</a:t>
            </a:r>
          </a:p>
          <a:p>
            <a:pPr algn="ctr">
              <a:defRPr/>
            </a:pPr>
            <a:r>
              <a:rPr lang="en-GB" sz="1200" dirty="0">
                <a:solidFill>
                  <a:schemeClr val="accent1"/>
                </a:solidFill>
                <a:latin typeface="Helvetica Neue" panose="02000503000000020004" pitchFamily="2" charset="0"/>
                <a:cs typeface="Helvetica Neue" panose="02000503000000020004" pitchFamily="2" charset="0"/>
              </a:rPr>
              <a:t>indios quechuas </a:t>
            </a:r>
          </a:p>
          <a:p>
            <a:pPr algn="ctr">
              <a:defRPr/>
            </a:pPr>
            <a:r>
              <a:rPr lang="en-GB" sz="1200" dirty="0">
                <a:solidFill>
                  <a:schemeClr val="accent1"/>
                </a:solidFill>
                <a:latin typeface="Helvetica Neue" panose="02000503000000020004" pitchFamily="2" charset="0"/>
                <a:cs typeface="Helvetica Neue" panose="02000503000000020004" pitchFamily="2" charset="0"/>
              </a:rPr>
              <a:t>map of peru</a:t>
            </a:r>
          </a:p>
          <a:p>
            <a:pPr algn="ctr">
              <a:defRPr/>
            </a:pPr>
            <a:r>
              <a:rPr lang="en-GB" sz="1200" dirty="0">
                <a:solidFill>
                  <a:schemeClr val="accent1"/>
                </a:solidFill>
                <a:latin typeface="Helvetica Neue" panose="02000503000000020004" pitchFamily="2" charset="0"/>
                <a:cs typeface="Helvetica Neue" panose="02000503000000020004" pitchFamily="2" charset="0"/>
              </a:rPr>
              <a:t>sapa inca</a:t>
            </a:r>
          </a:p>
        </p:txBody>
      </p:sp>
      <p:cxnSp>
        <p:nvCxnSpPr>
          <p:cNvPr id="26" name="Straight Arrow Connector 25">
            <a:extLst>
              <a:ext uri="{FF2B5EF4-FFF2-40B4-BE49-F238E27FC236}">
                <a16:creationId xmlns:a16="http://schemas.microsoft.com/office/drawing/2014/main" id="{F015B995-8183-F14B-BEB1-647BEC06BE4F}"/>
              </a:ext>
            </a:extLst>
          </p:cNvPr>
          <p:cNvCxnSpPr>
            <a:cxnSpLocks/>
            <a:stCxn id="22" idx="3"/>
            <a:endCxn id="24" idx="1"/>
          </p:cNvCxnSpPr>
          <p:nvPr/>
        </p:nvCxnSpPr>
        <p:spPr>
          <a:xfrm flipV="1">
            <a:off x="5305764" y="3376215"/>
            <a:ext cx="465190" cy="2680"/>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3CE98071-147A-6F43-B57F-7787256008D0}"/>
              </a:ext>
            </a:extLst>
          </p:cNvPr>
          <p:cNvSpPr txBox="1"/>
          <p:nvPr/>
        </p:nvSpPr>
        <p:spPr>
          <a:xfrm>
            <a:off x="6085395" y="3926284"/>
            <a:ext cx="2632017" cy="584775"/>
          </a:xfrm>
          <a:prstGeom prst="rect">
            <a:avLst/>
          </a:prstGeom>
          <a:noFill/>
        </p:spPr>
        <p:txBody>
          <a:bodyPr wrap="square" rtlCol="0">
            <a:spAutoFit/>
          </a:bodyPr>
          <a:lstStyle/>
          <a:p>
            <a:pPr algn="ctr" defTabSz="430202">
              <a:spcAft>
                <a:spcPts val="400"/>
              </a:spcAft>
              <a:buSzPct val="100000"/>
            </a:pPr>
            <a:r>
              <a:rPr lang="en-US" sz="1600" dirty="0">
                <a:solidFill>
                  <a:srgbClr val="000000"/>
                </a:solidFill>
                <a:latin typeface="Helvetica Neue" panose="02000503000000020004" pitchFamily="2" charset="0"/>
                <a:cs typeface="Helvetica Neue Regular" charset="0"/>
              </a:rPr>
              <a:t>Searches related to Document content</a:t>
            </a:r>
          </a:p>
        </p:txBody>
      </p:sp>
      <p:sp>
        <p:nvSpPr>
          <p:cNvPr id="31" name="TextBox 30">
            <a:extLst>
              <a:ext uri="{FF2B5EF4-FFF2-40B4-BE49-F238E27FC236}">
                <a16:creationId xmlns:a16="http://schemas.microsoft.com/office/drawing/2014/main" id="{280BEBB9-BB09-4545-B570-D827364A0D6A}"/>
              </a:ext>
            </a:extLst>
          </p:cNvPr>
          <p:cNvSpPr txBox="1"/>
          <p:nvPr/>
        </p:nvSpPr>
        <p:spPr>
          <a:xfrm>
            <a:off x="1202282" y="4115809"/>
            <a:ext cx="1128835" cy="338554"/>
          </a:xfrm>
          <a:prstGeom prst="rect">
            <a:avLst/>
          </a:prstGeom>
          <a:noFill/>
        </p:spPr>
        <p:txBody>
          <a:bodyPr wrap="none" rtlCol="0">
            <a:spAutoFit/>
          </a:bodyPr>
          <a:lstStyle/>
          <a:p>
            <a:pPr defTabSz="430202">
              <a:spcAft>
                <a:spcPts val="400"/>
              </a:spcAft>
              <a:buSzPct val="100000"/>
            </a:pPr>
            <a:r>
              <a:rPr lang="en-US" sz="1600" dirty="0">
                <a:solidFill>
                  <a:srgbClr val="000000"/>
                </a:solidFill>
                <a:latin typeface="Helvetica Neue" panose="02000503000000020004" pitchFamily="2" charset="0"/>
                <a:cs typeface="Helvetica Neue Regular" charset="0"/>
              </a:rPr>
              <a:t>Document</a:t>
            </a:r>
          </a:p>
        </p:txBody>
      </p:sp>
      <p:sp>
        <p:nvSpPr>
          <p:cNvPr id="32" name="Rectangle 31">
            <a:extLst>
              <a:ext uri="{FF2B5EF4-FFF2-40B4-BE49-F238E27FC236}">
                <a16:creationId xmlns:a16="http://schemas.microsoft.com/office/drawing/2014/main" id="{5345E922-F7DB-BF4A-84BC-37BCFFCF94CF}"/>
              </a:ext>
            </a:extLst>
          </p:cNvPr>
          <p:cNvSpPr/>
          <p:nvPr/>
        </p:nvSpPr>
        <p:spPr>
          <a:xfrm>
            <a:off x="5463213" y="1051873"/>
            <a:ext cx="1680476" cy="979019"/>
          </a:xfrm>
          <a:prstGeom prst="rect">
            <a:avLst/>
          </a:prstGeom>
          <a:ln w="12700"/>
        </p:spPr>
        <p:style>
          <a:lnRef idx="2">
            <a:schemeClr val="accent2"/>
          </a:lnRef>
          <a:fillRef idx="1">
            <a:schemeClr val="lt1"/>
          </a:fillRef>
          <a:effectRef idx="0">
            <a:schemeClr val="accent2"/>
          </a:effectRef>
          <a:fontRef idx="minor">
            <a:schemeClr val="dk1"/>
          </a:fontRef>
        </p:style>
        <p:txBody>
          <a:bodyPr rtlCol="0" anchor="ctr"/>
          <a:lstStyle/>
          <a:p>
            <a:pPr algn="ctr"/>
            <a:r>
              <a:rPr lang="en-US" sz="1350" dirty="0">
                <a:solidFill>
                  <a:schemeClr val="tx2">
                    <a:lumMod val="50000"/>
                  </a:schemeClr>
                </a:solidFill>
                <a:latin typeface="Helvetica Neue" panose="02000503000000020004" pitchFamily="2" charset="0"/>
                <a:ea typeface="Helvetica Neue" charset="0"/>
                <a:cs typeface="Helvetica Neue" charset="0"/>
              </a:rPr>
              <a:t>Francisco Pizarro</a:t>
            </a:r>
          </a:p>
          <a:p>
            <a:pPr algn="ctr"/>
            <a:r>
              <a:rPr lang="en-US" sz="1350" dirty="0">
                <a:solidFill>
                  <a:schemeClr val="tx2">
                    <a:lumMod val="50000"/>
                  </a:schemeClr>
                </a:solidFill>
                <a:latin typeface="Helvetica Neue" panose="02000503000000020004" pitchFamily="2" charset="0"/>
                <a:ea typeface="Helvetica Neue" charset="0"/>
                <a:cs typeface="Helvetica Neue" charset="0"/>
              </a:rPr>
              <a:t>Rafting excursion</a:t>
            </a:r>
          </a:p>
          <a:p>
            <a:pPr algn="ctr"/>
            <a:r>
              <a:rPr lang="en-US" sz="1350" dirty="0">
                <a:solidFill>
                  <a:schemeClr val="tx2">
                    <a:lumMod val="50000"/>
                  </a:schemeClr>
                </a:solidFill>
                <a:latin typeface="Helvetica Neue" panose="02000503000000020004" pitchFamily="2" charset="0"/>
                <a:ea typeface="Helvetica Neue" charset="0"/>
                <a:cs typeface="Helvetica Neue" charset="0"/>
              </a:rPr>
              <a:t>Amazon river</a:t>
            </a:r>
          </a:p>
          <a:p>
            <a:pPr algn="ctr"/>
            <a:r>
              <a:rPr lang="en-US" sz="1600" dirty="0">
                <a:latin typeface="Helvetica Neue" panose="02000503000000020004" pitchFamily="2" charset="0"/>
                <a:ea typeface="Helvetica Neue" charset="0"/>
                <a:cs typeface="Helvetica Neue" charset="0"/>
              </a:rPr>
              <a:t>...</a:t>
            </a:r>
          </a:p>
        </p:txBody>
      </p:sp>
      <p:sp>
        <p:nvSpPr>
          <p:cNvPr id="33" name="Folded Corner 32">
            <a:extLst>
              <a:ext uri="{FF2B5EF4-FFF2-40B4-BE49-F238E27FC236}">
                <a16:creationId xmlns:a16="http://schemas.microsoft.com/office/drawing/2014/main" id="{F0C7A99D-F7B0-4042-9598-63235B57BEB7}"/>
              </a:ext>
            </a:extLst>
          </p:cNvPr>
          <p:cNvSpPr/>
          <p:nvPr/>
        </p:nvSpPr>
        <p:spPr>
          <a:xfrm>
            <a:off x="5036988" y="1582081"/>
            <a:ext cx="733966" cy="698006"/>
          </a:xfrm>
          <a:prstGeom prst="foldedCorner">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latin typeface="Helvetica Neue" panose="02000503000000020004" pitchFamily="2" charset="0"/>
              </a:rPr>
              <a:t>Query</a:t>
            </a:r>
          </a:p>
          <a:p>
            <a:pPr algn="ctr"/>
            <a:r>
              <a:rPr lang="en-US" sz="1400" dirty="0">
                <a:latin typeface="Helvetica Neue" panose="02000503000000020004" pitchFamily="2" charset="0"/>
              </a:rPr>
              <a:t>Logs</a:t>
            </a:r>
          </a:p>
        </p:txBody>
      </p:sp>
      <p:cxnSp>
        <p:nvCxnSpPr>
          <p:cNvPr id="34" name="Elbow Connector 33">
            <a:extLst>
              <a:ext uri="{FF2B5EF4-FFF2-40B4-BE49-F238E27FC236}">
                <a16:creationId xmlns:a16="http://schemas.microsoft.com/office/drawing/2014/main" id="{8A5CE178-1593-3A4F-A8AB-6751EE7D508C}"/>
              </a:ext>
            </a:extLst>
          </p:cNvPr>
          <p:cNvCxnSpPr>
            <a:cxnSpLocks/>
            <a:stCxn id="33" idx="2"/>
            <a:endCxn id="22" idx="0"/>
          </p:cNvCxnSpPr>
          <p:nvPr/>
        </p:nvCxnSpPr>
        <p:spPr>
          <a:xfrm rot="5400000">
            <a:off x="4607801" y="2313141"/>
            <a:ext cx="829225" cy="763116"/>
          </a:xfrm>
          <a:prstGeom prst="bentConnector3">
            <a:avLst>
              <a:gd name="adj1" fmla="val 50000"/>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5" name="Elbow Connector 34">
            <a:extLst>
              <a:ext uri="{FF2B5EF4-FFF2-40B4-BE49-F238E27FC236}">
                <a16:creationId xmlns:a16="http://schemas.microsoft.com/office/drawing/2014/main" id="{AA83F4BA-3AD4-644A-81A3-A077395D813B}"/>
              </a:ext>
            </a:extLst>
          </p:cNvPr>
          <p:cNvCxnSpPr>
            <a:cxnSpLocks/>
            <a:stCxn id="16" idx="2"/>
            <a:endCxn id="22" idx="0"/>
          </p:cNvCxnSpPr>
          <p:nvPr/>
        </p:nvCxnSpPr>
        <p:spPr>
          <a:xfrm rot="16200000" flipH="1">
            <a:off x="3583619" y="2052075"/>
            <a:ext cx="730249" cy="1384224"/>
          </a:xfrm>
          <a:prstGeom prst="bentConnector3">
            <a:avLst>
              <a:gd name="adj1" fmla="val 50000"/>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D48A4A52-BC6B-E14B-93F1-A9802DA53794}"/>
              </a:ext>
            </a:extLst>
          </p:cNvPr>
          <p:cNvSpPr/>
          <p:nvPr/>
        </p:nvSpPr>
        <p:spPr>
          <a:xfrm>
            <a:off x="3048526" y="1461982"/>
            <a:ext cx="187382" cy="18738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sp>
        <p:nvSpPr>
          <p:cNvPr id="37" name="Oval 36">
            <a:extLst>
              <a:ext uri="{FF2B5EF4-FFF2-40B4-BE49-F238E27FC236}">
                <a16:creationId xmlns:a16="http://schemas.microsoft.com/office/drawing/2014/main" id="{20E9360E-6337-E245-B7EE-FB9293321667}"/>
              </a:ext>
            </a:extLst>
          </p:cNvPr>
          <p:cNvSpPr/>
          <p:nvPr/>
        </p:nvSpPr>
        <p:spPr>
          <a:xfrm>
            <a:off x="3627834" y="1704137"/>
            <a:ext cx="187382" cy="18738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sp>
        <p:nvSpPr>
          <p:cNvPr id="38" name="Oval 37">
            <a:extLst>
              <a:ext uri="{FF2B5EF4-FFF2-40B4-BE49-F238E27FC236}">
                <a16:creationId xmlns:a16="http://schemas.microsoft.com/office/drawing/2014/main" id="{C5754E2D-18F1-3442-921B-07BD2406394E}"/>
              </a:ext>
            </a:extLst>
          </p:cNvPr>
          <p:cNvSpPr/>
          <p:nvPr/>
        </p:nvSpPr>
        <p:spPr>
          <a:xfrm>
            <a:off x="3164327" y="1817982"/>
            <a:ext cx="187382" cy="18738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sp>
        <p:nvSpPr>
          <p:cNvPr id="39" name="Oval 38">
            <a:extLst>
              <a:ext uri="{FF2B5EF4-FFF2-40B4-BE49-F238E27FC236}">
                <a16:creationId xmlns:a16="http://schemas.microsoft.com/office/drawing/2014/main" id="{0E75C3E6-84A1-A541-89DC-7DC627820C9B}"/>
              </a:ext>
            </a:extLst>
          </p:cNvPr>
          <p:cNvSpPr/>
          <p:nvPr/>
        </p:nvSpPr>
        <p:spPr>
          <a:xfrm>
            <a:off x="3862061" y="1479568"/>
            <a:ext cx="187382" cy="18738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sp>
        <p:nvSpPr>
          <p:cNvPr id="40" name="Oval 39">
            <a:extLst>
              <a:ext uri="{FF2B5EF4-FFF2-40B4-BE49-F238E27FC236}">
                <a16:creationId xmlns:a16="http://schemas.microsoft.com/office/drawing/2014/main" id="{DA1EE218-D361-554F-9AE1-A863B3B7636E}"/>
              </a:ext>
            </a:extLst>
          </p:cNvPr>
          <p:cNvSpPr/>
          <p:nvPr/>
        </p:nvSpPr>
        <p:spPr>
          <a:xfrm>
            <a:off x="3892336" y="1927625"/>
            <a:ext cx="187382" cy="18738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cxnSp>
        <p:nvCxnSpPr>
          <p:cNvPr id="41" name="Straight Connector 40">
            <a:extLst>
              <a:ext uri="{FF2B5EF4-FFF2-40B4-BE49-F238E27FC236}">
                <a16:creationId xmlns:a16="http://schemas.microsoft.com/office/drawing/2014/main" id="{FE9D9395-DBE0-CA43-AF27-67132042E7EC}"/>
              </a:ext>
            </a:extLst>
          </p:cNvPr>
          <p:cNvCxnSpPr>
            <a:stCxn id="38" idx="6"/>
            <a:endCxn id="40" idx="2"/>
          </p:cNvCxnSpPr>
          <p:nvPr/>
        </p:nvCxnSpPr>
        <p:spPr>
          <a:xfrm>
            <a:off x="3351709" y="1911674"/>
            <a:ext cx="540627" cy="109643"/>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F3F0C62F-8414-D44B-BEC6-EDE96D79C52D}"/>
              </a:ext>
            </a:extLst>
          </p:cNvPr>
          <p:cNvCxnSpPr>
            <a:stCxn id="37" idx="5"/>
            <a:endCxn id="40" idx="1"/>
          </p:cNvCxnSpPr>
          <p:nvPr/>
        </p:nvCxnSpPr>
        <p:spPr>
          <a:xfrm>
            <a:off x="3787775" y="1864078"/>
            <a:ext cx="132002" cy="90988"/>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73A77F76-D833-A446-9A40-83D4A2B9179B}"/>
              </a:ext>
            </a:extLst>
          </p:cNvPr>
          <p:cNvCxnSpPr>
            <a:stCxn id="39" idx="4"/>
            <a:endCxn id="40" idx="0"/>
          </p:cNvCxnSpPr>
          <p:nvPr/>
        </p:nvCxnSpPr>
        <p:spPr>
          <a:xfrm>
            <a:off x="3955753" y="1666950"/>
            <a:ext cx="30275" cy="26067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99A6799B-4821-D844-AEFC-6C983524D1F7}"/>
              </a:ext>
            </a:extLst>
          </p:cNvPr>
          <p:cNvCxnSpPr>
            <a:stCxn id="38" idx="7"/>
            <a:endCxn id="39" idx="2"/>
          </p:cNvCxnSpPr>
          <p:nvPr/>
        </p:nvCxnSpPr>
        <p:spPr>
          <a:xfrm flipV="1">
            <a:off x="3324268" y="1573259"/>
            <a:ext cx="537793" cy="272164"/>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A7C8F2D-DB42-CF4C-B9AC-81742142F05C}"/>
              </a:ext>
            </a:extLst>
          </p:cNvPr>
          <p:cNvCxnSpPr>
            <a:stCxn id="36" idx="6"/>
            <a:endCxn id="39" idx="2"/>
          </p:cNvCxnSpPr>
          <p:nvPr/>
        </p:nvCxnSpPr>
        <p:spPr>
          <a:xfrm>
            <a:off x="3235909" y="1555672"/>
            <a:ext cx="626153" cy="17586"/>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92757D96-729F-4C45-B00C-6DA5D40A9208}"/>
              </a:ext>
            </a:extLst>
          </p:cNvPr>
          <p:cNvSpPr txBox="1"/>
          <p:nvPr/>
        </p:nvSpPr>
        <p:spPr>
          <a:xfrm>
            <a:off x="3957186" y="1249062"/>
            <a:ext cx="504562" cy="276999"/>
          </a:xfrm>
          <a:prstGeom prst="rect">
            <a:avLst/>
          </a:prstGeom>
          <a:noFill/>
        </p:spPr>
        <p:txBody>
          <a:bodyPr wrap="none" rtlCol="0">
            <a:spAutoFit/>
          </a:bodyPr>
          <a:lstStyle/>
          <a:p>
            <a:pPr defTabSz="430202">
              <a:spcAft>
                <a:spcPts val="400"/>
              </a:spcAft>
              <a:buSzPct val="100000"/>
            </a:pPr>
            <a:r>
              <a:rPr lang="en-US" sz="1200" dirty="0">
                <a:solidFill>
                  <a:srgbClr val="000000"/>
                </a:solidFill>
                <a:latin typeface="Helvetica Neue" panose="02000503000000020004" pitchFamily="2" charset="0"/>
                <a:ea typeface="Helvetica Neue" charset="0"/>
                <a:cs typeface="Helvetica Neue" charset="0"/>
              </a:rPr>
              <a:t>Peru</a:t>
            </a:r>
          </a:p>
        </p:txBody>
      </p:sp>
      <p:sp>
        <p:nvSpPr>
          <p:cNvPr id="47" name="TextBox 46">
            <a:extLst>
              <a:ext uri="{FF2B5EF4-FFF2-40B4-BE49-F238E27FC236}">
                <a16:creationId xmlns:a16="http://schemas.microsoft.com/office/drawing/2014/main" id="{EE6ED0FD-650A-6B46-80C0-C8708E1E99D3}"/>
              </a:ext>
            </a:extLst>
          </p:cNvPr>
          <p:cNvSpPr txBox="1"/>
          <p:nvPr/>
        </p:nvSpPr>
        <p:spPr>
          <a:xfrm>
            <a:off x="2000312" y="1816726"/>
            <a:ext cx="1168910" cy="276999"/>
          </a:xfrm>
          <a:prstGeom prst="rect">
            <a:avLst/>
          </a:prstGeom>
          <a:noFill/>
        </p:spPr>
        <p:txBody>
          <a:bodyPr wrap="none" rtlCol="0">
            <a:spAutoFit/>
          </a:bodyPr>
          <a:lstStyle/>
          <a:p>
            <a:pPr defTabSz="430202">
              <a:spcAft>
                <a:spcPts val="400"/>
              </a:spcAft>
              <a:buSzPct val="100000"/>
            </a:pPr>
            <a:r>
              <a:rPr lang="en-US" sz="1200" dirty="0">
                <a:solidFill>
                  <a:srgbClr val="000000"/>
                </a:solidFill>
                <a:latin typeface="Helvetica Neue" panose="02000503000000020004" pitchFamily="2" charset="0"/>
                <a:ea typeface="Helvetica Neue" charset="0"/>
                <a:cs typeface="Helvetica Neue" charset="0"/>
              </a:rPr>
              <a:t>Machu Picchu</a:t>
            </a:r>
          </a:p>
        </p:txBody>
      </p:sp>
      <p:sp>
        <p:nvSpPr>
          <p:cNvPr id="48" name="TextBox 47">
            <a:extLst>
              <a:ext uri="{FF2B5EF4-FFF2-40B4-BE49-F238E27FC236}">
                <a16:creationId xmlns:a16="http://schemas.microsoft.com/office/drawing/2014/main" id="{06345B65-2582-CD4A-9293-EC3FC16E6740}"/>
              </a:ext>
            </a:extLst>
          </p:cNvPr>
          <p:cNvSpPr txBox="1"/>
          <p:nvPr/>
        </p:nvSpPr>
        <p:spPr>
          <a:xfrm>
            <a:off x="2343751" y="1287468"/>
            <a:ext cx="748923" cy="276999"/>
          </a:xfrm>
          <a:prstGeom prst="rect">
            <a:avLst/>
          </a:prstGeom>
          <a:noFill/>
        </p:spPr>
        <p:txBody>
          <a:bodyPr wrap="none" rtlCol="0">
            <a:spAutoFit/>
          </a:bodyPr>
          <a:lstStyle/>
          <a:p>
            <a:pPr defTabSz="430202">
              <a:spcAft>
                <a:spcPts val="400"/>
              </a:spcAft>
              <a:buSzPct val="100000"/>
            </a:pPr>
            <a:r>
              <a:rPr lang="en-US" sz="1200" dirty="0">
                <a:solidFill>
                  <a:srgbClr val="000000"/>
                </a:solidFill>
                <a:latin typeface="Helvetica Neue" panose="02000503000000020004" pitchFamily="2" charset="0"/>
                <a:ea typeface="Helvetica Neue" charset="0"/>
                <a:cs typeface="Helvetica Neue" charset="0"/>
              </a:rPr>
              <a:t>America</a:t>
            </a:r>
          </a:p>
        </p:txBody>
      </p:sp>
      <p:sp>
        <p:nvSpPr>
          <p:cNvPr id="49" name="TextBox 48">
            <a:extLst>
              <a:ext uri="{FF2B5EF4-FFF2-40B4-BE49-F238E27FC236}">
                <a16:creationId xmlns:a16="http://schemas.microsoft.com/office/drawing/2014/main" id="{F113C557-B52D-F646-B506-4F3E08668241}"/>
              </a:ext>
            </a:extLst>
          </p:cNvPr>
          <p:cNvSpPr txBox="1"/>
          <p:nvPr/>
        </p:nvSpPr>
        <p:spPr>
          <a:xfrm flipH="1">
            <a:off x="2324913" y="2120075"/>
            <a:ext cx="1804633" cy="307777"/>
          </a:xfrm>
          <a:prstGeom prst="rect">
            <a:avLst/>
          </a:prstGeom>
          <a:noFill/>
        </p:spPr>
        <p:txBody>
          <a:bodyPr wrap="square" rtlCol="0">
            <a:spAutoFit/>
          </a:bodyPr>
          <a:lstStyle/>
          <a:p>
            <a:pPr defTabSz="430202">
              <a:spcAft>
                <a:spcPts val="400"/>
              </a:spcAft>
              <a:buSzPct val="100000"/>
            </a:pPr>
            <a:r>
              <a:rPr lang="en-US" sz="1400" dirty="0">
                <a:solidFill>
                  <a:srgbClr val="000000"/>
                </a:solidFill>
                <a:latin typeface="Helvetica Neue" panose="02000503000000020004" pitchFamily="2" charset="0"/>
                <a:ea typeface="Helvetica Neue" charset="0"/>
                <a:cs typeface="Helvetica Neue" charset="0"/>
              </a:rPr>
              <a:t>Connected entities</a:t>
            </a:r>
          </a:p>
        </p:txBody>
      </p:sp>
      <p:sp>
        <p:nvSpPr>
          <p:cNvPr id="11" name="Rectangle 10">
            <a:extLst>
              <a:ext uri="{FF2B5EF4-FFF2-40B4-BE49-F238E27FC236}">
                <a16:creationId xmlns:a16="http://schemas.microsoft.com/office/drawing/2014/main" id="{0BD68A60-2A03-1645-8271-E2781FA09778}"/>
              </a:ext>
            </a:extLst>
          </p:cNvPr>
          <p:cNvSpPr/>
          <p:nvPr/>
        </p:nvSpPr>
        <p:spPr>
          <a:xfrm>
            <a:off x="7228389" y="1869869"/>
            <a:ext cx="2082680" cy="923330"/>
          </a:xfrm>
          <a:prstGeom prst="rect">
            <a:avLst/>
          </a:prstGeom>
        </p:spPr>
        <p:txBody>
          <a:bodyPr wrap="square">
            <a:spAutoFit/>
          </a:bodyPr>
          <a:lstStyle/>
          <a:p>
            <a:r>
              <a:rPr lang="en-GB" sz="1350" b="1" dirty="0" err="1">
                <a:latin typeface="LibreCaslonText"/>
              </a:rPr>
              <a:t>Serenditpity</a:t>
            </a:r>
            <a:endParaRPr lang="en-GB" sz="1350" b="1" dirty="0">
              <a:latin typeface="LibreCaslonText"/>
            </a:endParaRPr>
          </a:p>
          <a:p>
            <a:r>
              <a:rPr lang="en-GB" sz="1350" i="1" dirty="0">
                <a:latin typeface="LibreCaslonText"/>
              </a:rPr>
              <a:t>Related topics </a:t>
            </a:r>
            <a:r>
              <a:rPr lang="en-GB" sz="1350" dirty="0">
                <a:latin typeface="LibreCaslonText"/>
              </a:rPr>
              <a:t>potentially </a:t>
            </a:r>
          </a:p>
          <a:p>
            <a:r>
              <a:rPr lang="en-GB" sz="1350" dirty="0">
                <a:latin typeface="LibreCaslonText"/>
              </a:rPr>
              <a:t>come to mind </a:t>
            </a:r>
            <a:r>
              <a:rPr lang="en-GB" sz="1350" i="1" dirty="0">
                <a:latin typeface="LibreCaslonText"/>
              </a:rPr>
              <a:t>after </a:t>
            </a:r>
            <a:r>
              <a:rPr lang="en-GB" sz="1350" dirty="0">
                <a:latin typeface="LibreCaslonText"/>
              </a:rPr>
              <a:t>consulting the page. </a:t>
            </a:r>
            <a:endParaRPr lang="en-GB" sz="1350" dirty="0"/>
          </a:p>
        </p:txBody>
      </p:sp>
      <p:sp>
        <p:nvSpPr>
          <p:cNvPr id="13" name="TextBox 12">
            <a:extLst>
              <a:ext uri="{FF2B5EF4-FFF2-40B4-BE49-F238E27FC236}">
                <a16:creationId xmlns:a16="http://schemas.microsoft.com/office/drawing/2014/main" id="{3CB69DE2-3F44-3247-B780-6EBAA1A49FB0}"/>
              </a:ext>
            </a:extLst>
          </p:cNvPr>
          <p:cNvSpPr txBox="1"/>
          <p:nvPr/>
        </p:nvSpPr>
        <p:spPr>
          <a:xfrm>
            <a:off x="73812" y="2100701"/>
            <a:ext cx="1826141" cy="461665"/>
          </a:xfrm>
          <a:prstGeom prst="rect">
            <a:avLst/>
          </a:prstGeom>
          <a:noFill/>
        </p:spPr>
        <p:txBody>
          <a:bodyPr wrap="none" rtlCol="0">
            <a:spAutoFit/>
          </a:bodyPr>
          <a:lstStyle/>
          <a:p>
            <a:r>
              <a:rPr lang="en-US" sz="1200" b="1" dirty="0">
                <a:latin typeface="Helvetica Neue" panose="02000503000000020004" pitchFamily="2" charset="0"/>
              </a:rPr>
              <a:t>Input:</a:t>
            </a:r>
            <a:r>
              <a:rPr lang="en-US" sz="1200" dirty="0">
                <a:latin typeface="Helvetica Neue" panose="02000503000000020004" pitchFamily="2" charset="0"/>
              </a:rPr>
              <a:t> Query/Document</a:t>
            </a:r>
          </a:p>
          <a:p>
            <a:r>
              <a:rPr lang="en-US" sz="1200" b="1" dirty="0">
                <a:latin typeface="Helvetica Neue" panose="02000503000000020004" pitchFamily="2" charset="0"/>
              </a:rPr>
              <a:t>Output:</a:t>
            </a:r>
            <a:r>
              <a:rPr lang="en-US" sz="1200" dirty="0">
                <a:latin typeface="Helvetica Neue" panose="02000503000000020004" pitchFamily="2" charset="0"/>
              </a:rPr>
              <a:t>  Queries</a:t>
            </a:r>
          </a:p>
        </p:txBody>
      </p:sp>
      <p:sp>
        <p:nvSpPr>
          <p:cNvPr id="50" name="TextBox 49">
            <a:extLst>
              <a:ext uri="{FF2B5EF4-FFF2-40B4-BE49-F238E27FC236}">
                <a16:creationId xmlns:a16="http://schemas.microsoft.com/office/drawing/2014/main" id="{AC51EF65-A7C6-BB4D-94AE-AEE5B282616C}"/>
              </a:ext>
            </a:extLst>
          </p:cNvPr>
          <p:cNvSpPr txBox="1"/>
          <p:nvPr/>
        </p:nvSpPr>
        <p:spPr>
          <a:xfrm>
            <a:off x="3496732" y="4016389"/>
            <a:ext cx="2150536" cy="641969"/>
          </a:xfrm>
          <a:prstGeom prst="rect">
            <a:avLst/>
          </a:prstGeom>
          <a:solidFill>
            <a:schemeClr val="tx2">
              <a:lumMod val="75000"/>
            </a:schemeClr>
          </a:solidFill>
        </p:spPr>
        <p:txBody>
          <a:bodyPr wrap="square" lIns="135000" tIns="135000" rIns="135000" bIns="135000" rtlCol="0">
            <a:spAutoFit/>
          </a:bodyPr>
          <a:lstStyle/>
          <a:p>
            <a:pPr algn="ctr"/>
            <a:r>
              <a:rPr lang="en-US" sz="12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Exploit “lateral connections” in User Search Behaviors</a:t>
            </a:r>
          </a:p>
        </p:txBody>
      </p:sp>
      <p:sp>
        <p:nvSpPr>
          <p:cNvPr id="52" name="TextBox 51">
            <a:extLst>
              <a:ext uri="{FF2B5EF4-FFF2-40B4-BE49-F238E27FC236}">
                <a16:creationId xmlns:a16="http://schemas.microsoft.com/office/drawing/2014/main" id="{F202227D-972C-D740-ABE8-23A7FF027E56}"/>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04448237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par>
                                <p:cTn id="32" presetID="10" presetClass="entr" presetSubtype="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par>
                                <p:cTn id="35" presetID="10" presetClass="entr" presetSubtype="0"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500"/>
                                        <p:tgtEl>
                                          <p:spTgt spid="4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500"/>
                                        <p:tgtEl>
                                          <p:spTgt spid="49"/>
                                        </p:tgtEl>
                                      </p:cBhvr>
                                    </p:animEffect>
                                  </p:childTnLst>
                                </p:cTn>
                              </p:par>
                              <p:par>
                                <p:cTn id="50" presetID="10" presetClass="entr" presetSubtype="0"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par>
                                <p:cTn id="53" presetID="10"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3" grpId="0" animBg="1"/>
      <p:bldP spid="36" grpId="0" animBg="1"/>
      <p:bldP spid="37" grpId="0" animBg="1"/>
      <p:bldP spid="38" grpId="0" animBg="1"/>
      <p:bldP spid="39" grpId="0" animBg="1"/>
      <p:bldP spid="40" grpId="0" animBg="1"/>
      <p:bldP spid="46" grpId="0"/>
      <p:bldP spid="47" grpId="0"/>
      <p:bldP spid="48" grpId="0"/>
      <p:bldP spid="4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0" y="277718"/>
            <a:ext cx="519827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Entity Query Graph</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Entity-Query graph from queries to entities and back</a:t>
            </a:r>
            <a:endParaRPr lang="en-US" sz="1800" dirty="0">
              <a:latin typeface="Helvetica Neue Light" panose="02000403000000020004" pitchFamily="2" charset="0"/>
            </a:endParaRPr>
          </a:p>
        </p:txBody>
      </p:sp>
      <p:sp>
        <p:nvSpPr>
          <p:cNvPr id="5" name="Rectangle 4">
            <a:extLst>
              <a:ext uri="{FF2B5EF4-FFF2-40B4-BE49-F238E27FC236}">
                <a16:creationId xmlns:a16="http://schemas.microsoft.com/office/drawing/2014/main" id="{CBD38954-13E8-0244-A27A-634167EF2E2F}"/>
              </a:ext>
            </a:extLst>
          </p:cNvPr>
          <p:cNvSpPr/>
          <p:nvPr/>
        </p:nvSpPr>
        <p:spPr>
          <a:xfrm>
            <a:off x="7123405" y="354827"/>
            <a:ext cx="1664238" cy="300082"/>
          </a:xfrm>
          <a:prstGeom prst="rect">
            <a:avLst/>
          </a:prstGeom>
        </p:spPr>
        <p:txBody>
          <a:bodyPr wrap="none">
            <a:spAutoFit/>
          </a:bodyPr>
          <a:lstStyle/>
          <a:p>
            <a:r>
              <a:rPr lang="en-GB" sz="1350" dirty="0" err="1">
                <a:solidFill>
                  <a:srgbClr val="0072E5"/>
                </a:solidFill>
                <a:latin typeface="LibreCaslonText"/>
              </a:rPr>
              <a:t>Bordino</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2013</a:t>
            </a:r>
            <a:r>
              <a:rPr lang="en-GB" sz="1350" dirty="0">
                <a:latin typeface="LibreCaslonText"/>
              </a:rPr>
              <a:t>] </a:t>
            </a:r>
          </a:p>
        </p:txBody>
      </p:sp>
      <p:pic>
        <p:nvPicPr>
          <p:cNvPr id="50" name="Picture 9" descr="impligraph.png">
            <a:extLst>
              <a:ext uri="{FF2B5EF4-FFF2-40B4-BE49-F238E27FC236}">
                <a16:creationId xmlns:a16="http://schemas.microsoft.com/office/drawing/2014/main" id="{3C348069-147B-BC46-B6ED-DD7C760D007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1694" y="1522663"/>
            <a:ext cx="4360292" cy="310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Content Placeholder 9">
            <a:extLst>
              <a:ext uri="{FF2B5EF4-FFF2-40B4-BE49-F238E27FC236}">
                <a16:creationId xmlns:a16="http://schemas.microsoft.com/office/drawing/2014/main" id="{4FDF3317-73FC-FA4E-9FF4-5A78FED10549}"/>
              </a:ext>
            </a:extLst>
          </p:cNvPr>
          <p:cNvSpPr txBox="1">
            <a:spLocks/>
          </p:cNvSpPr>
          <p:nvPr/>
        </p:nvSpPr>
        <p:spPr>
          <a:xfrm>
            <a:off x="4652016" y="1139635"/>
            <a:ext cx="3606800" cy="3649037"/>
          </a:xfrm>
          <a:prstGeom prst="rect">
            <a:avLst/>
          </a:prstGeom>
        </p:spPr>
        <p:txBody>
          <a:bodyPr vert="horz" lIns="0" tIns="34290" rIns="0" bIns="34290" rtlCol="0">
            <a:noAutofit/>
          </a:bodyPr>
          <a:lstStyle>
            <a:lvl1pPr marL="285750" indent="-285750" algn="l" defTabSz="914318" rtl="0" eaLnBrk="1" latinLnBrk="0" hangingPunct="1">
              <a:lnSpc>
                <a:spcPct val="120000"/>
              </a:lnSpc>
              <a:spcBef>
                <a:spcPts val="1000"/>
              </a:spcBef>
              <a:buFontTx/>
              <a:buBlip>
                <a:blip r:embed="rId4"/>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4"/>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5"/>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5"/>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5"/>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x-none" b="1" dirty="0" err="1">
                <a:latin typeface="Helvetica Neue" panose="02000503000000020004" pitchFamily="2" charset="0"/>
              </a:rPr>
              <a:t>EQGraph</a:t>
            </a:r>
            <a:r>
              <a:rPr lang="en-GB" altLang="x-none" b="1" dirty="0">
                <a:latin typeface="Helvetica Neue" panose="02000503000000020004" pitchFamily="2" charset="0"/>
              </a:rPr>
              <a:t> Weighted Edges</a:t>
            </a:r>
          </a:p>
          <a:p>
            <a:pPr>
              <a:buFont typeface="Wingdings" charset="2"/>
              <a:buNone/>
            </a:pPr>
            <a:r>
              <a:rPr lang="en-GB" altLang="x-none" sz="14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1.  query to query: </a:t>
            </a:r>
          </a:p>
          <a:p>
            <a:pPr>
              <a:buFont typeface="Wingdings" charset="2"/>
              <a:buNone/>
            </a:pPr>
            <a:r>
              <a:rPr lang="en-GB" altLang="x-none" sz="1400" dirty="0">
                <a:latin typeface="Helvetica Neue" panose="02000503000000020004" pitchFamily="2" charset="0"/>
              </a:rPr>
              <a:t> </a:t>
            </a:r>
          </a:p>
          <a:p>
            <a:pPr>
              <a:buFont typeface="Wingdings" charset="2"/>
              <a:buNone/>
            </a:pPr>
            <a:endParaRPr lang="en-GB" altLang="x-none" sz="1400" dirty="0">
              <a:latin typeface="Helvetica Neue" panose="02000503000000020004" pitchFamily="2" charset="0"/>
            </a:endParaRPr>
          </a:p>
          <a:p>
            <a:pPr>
              <a:buFont typeface="Wingdings" charset="2"/>
              <a:buNone/>
            </a:pPr>
            <a:r>
              <a:rPr lang="en-GB" altLang="x-none" sz="14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2. entity to query</a:t>
            </a:r>
          </a:p>
          <a:p>
            <a:pPr>
              <a:buFont typeface="Wingdings" charset="2"/>
              <a:buNone/>
            </a:pPr>
            <a:endParaRPr lang="en-GB" altLang="x-none" sz="1400" dirty="0">
              <a:latin typeface="Helvetica Neue" panose="02000503000000020004" pitchFamily="2" charset="0"/>
            </a:endParaRPr>
          </a:p>
          <a:p>
            <a:pPr>
              <a:buFont typeface="Wingdings" charset="2"/>
              <a:buNone/>
            </a:pPr>
            <a:r>
              <a:rPr lang="en-GB" altLang="x-none" sz="1400" dirty="0">
                <a:latin typeface="Helvetica Neue" panose="02000503000000020004" pitchFamily="2" charset="0"/>
              </a:rPr>
              <a:t> </a:t>
            </a:r>
          </a:p>
          <a:p>
            <a:pPr>
              <a:buFont typeface="Wingdings" charset="2"/>
              <a:buNone/>
            </a:pPr>
            <a:endParaRPr lang="en-GB" altLang="x-none" sz="500" dirty="0">
              <a:latin typeface="Helvetica Neue" panose="02000503000000020004" pitchFamily="2" charset="0"/>
            </a:endParaRPr>
          </a:p>
          <a:p>
            <a:pPr>
              <a:buFont typeface="Wingdings" charset="2"/>
              <a:buNone/>
            </a:pPr>
            <a:r>
              <a:rPr lang="en-GB" altLang="x-none" sz="14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3. entity to entity </a:t>
            </a:r>
          </a:p>
        </p:txBody>
      </p:sp>
      <p:pic>
        <p:nvPicPr>
          <p:cNvPr id="52" name="Picture 13">
            <a:extLst>
              <a:ext uri="{FF2B5EF4-FFF2-40B4-BE49-F238E27FC236}">
                <a16:creationId xmlns:a16="http://schemas.microsoft.com/office/drawing/2014/main" id="{722AF0FA-89F5-574B-B1D8-89DE36AEDA7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62598" y="4332884"/>
            <a:ext cx="4081462" cy="51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14">
            <a:extLst>
              <a:ext uri="{FF2B5EF4-FFF2-40B4-BE49-F238E27FC236}">
                <a16:creationId xmlns:a16="http://schemas.microsoft.com/office/drawing/2014/main" id="{223F5DB6-4F4D-664C-9C5E-1F00E7D8D6EC}"/>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62598" y="2845943"/>
            <a:ext cx="30146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15">
            <a:extLst>
              <a:ext uri="{FF2B5EF4-FFF2-40B4-BE49-F238E27FC236}">
                <a16:creationId xmlns:a16="http://schemas.microsoft.com/office/drawing/2014/main" id="{277932C9-3982-8743-B01B-28F15950421D}"/>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018353" y="1853778"/>
            <a:ext cx="2667000" cy="250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Rounded Rectangular Callout 54">
            <a:extLst>
              <a:ext uri="{FF2B5EF4-FFF2-40B4-BE49-F238E27FC236}">
                <a16:creationId xmlns:a16="http://schemas.microsoft.com/office/drawing/2014/main" id="{26F7566F-7567-9D4C-B9AE-A7174B214751}"/>
              </a:ext>
            </a:extLst>
          </p:cNvPr>
          <p:cNvSpPr/>
          <p:nvPr/>
        </p:nvSpPr>
        <p:spPr>
          <a:xfrm>
            <a:off x="6773930" y="3690563"/>
            <a:ext cx="2208687" cy="391887"/>
          </a:xfrm>
          <a:prstGeom prst="wedgeRoundRectCallout">
            <a:avLst>
              <a:gd name="adj1" fmla="val -7454"/>
              <a:gd name="adj2" fmla="val 105556"/>
              <a:gd name="adj3" fmla="val 1666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Helvetica Neue" panose="02000503000000020004" pitchFamily="2" charset="0"/>
              </a:rPr>
              <a:t>The more queries entities share the higher the probability </a:t>
            </a:r>
          </a:p>
        </p:txBody>
      </p:sp>
      <p:sp>
        <p:nvSpPr>
          <p:cNvPr id="57" name="Rounded Rectangular Callout 56">
            <a:extLst>
              <a:ext uri="{FF2B5EF4-FFF2-40B4-BE49-F238E27FC236}">
                <a16:creationId xmlns:a16="http://schemas.microsoft.com/office/drawing/2014/main" id="{BE09C168-C99F-2348-A30B-56DAEEA927CE}"/>
              </a:ext>
            </a:extLst>
          </p:cNvPr>
          <p:cNvSpPr/>
          <p:nvPr/>
        </p:nvSpPr>
        <p:spPr>
          <a:xfrm>
            <a:off x="7423781" y="2351299"/>
            <a:ext cx="1509735" cy="406548"/>
          </a:xfrm>
          <a:prstGeom prst="wedgeRoundRectCallout">
            <a:avLst>
              <a:gd name="adj1" fmla="val -35054"/>
              <a:gd name="adj2" fmla="val 100000"/>
              <a:gd name="adj3" fmla="val 1666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Helvetica Neue" panose="02000503000000020004" pitchFamily="2" charset="0"/>
              </a:rPr>
              <a:t>Frequency-based approach</a:t>
            </a:r>
          </a:p>
        </p:txBody>
      </p:sp>
      <p:sp>
        <p:nvSpPr>
          <p:cNvPr id="58" name="Rounded Rectangular Callout 57">
            <a:extLst>
              <a:ext uri="{FF2B5EF4-FFF2-40B4-BE49-F238E27FC236}">
                <a16:creationId xmlns:a16="http://schemas.microsoft.com/office/drawing/2014/main" id="{C9F98819-8DD7-134F-985C-CD7F9688D7CD}"/>
              </a:ext>
            </a:extLst>
          </p:cNvPr>
          <p:cNvSpPr/>
          <p:nvPr/>
        </p:nvSpPr>
        <p:spPr>
          <a:xfrm>
            <a:off x="7335278" y="1178621"/>
            <a:ext cx="1509735" cy="406548"/>
          </a:xfrm>
          <a:prstGeom prst="wedgeRoundRectCallout">
            <a:avLst>
              <a:gd name="adj1" fmla="val -35054"/>
              <a:gd name="adj2" fmla="val 100000"/>
              <a:gd name="adj3" fmla="val 1666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Helvetica Neue" panose="02000503000000020004" pitchFamily="2" charset="0"/>
              </a:rPr>
              <a:t>Queries in the same session</a:t>
            </a:r>
          </a:p>
        </p:txBody>
      </p:sp>
      <p:sp>
        <p:nvSpPr>
          <p:cNvPr id="61" name="Rectangle 60">
            <a:extLst>
              <a:ext uri="{FF2B5EF4-FFF2-40B4-BE49-F238E27FC236}">
                <a16:creationId xmlns:a16="http://schemas.microsoft.com/office/drawing/2014/main" id="{46F23A97-E343-1041-B9A9-B9B4566887F7}"/>
              </a:ext>
            </a:extLst>
          </p:cNvPr>
          <p:cNvSpPr/>
          <p:nvPr/>
        </p:nvSpPr>
        <p:spPr>
          <a:xfrm>
            <a:off x="-580158" y="4433873"/>
            <a:ext cx="2891998" cy="4986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35000" tIns="135000" rIns="135000" bIns="135000" rtlCol="0" anchor="ctr"/>
          <a:lstStyle/>
          <a:p>
            <a:pPr algn="r"/>
            <a:r>
              <a:rPr lang="en-US" sz="1350" dirty="0">
                <a:latin typeface="Helvetica Neue" panose="02000503000000020004" pitchFamily="2" charset="0"/>
              </a:rPr>
              <a:t>Personalized PageRank </a:t>
            </a:r>
          </a:p>
          <a:p>
            <a:pPr algn="r"/>
            <a:r>
              <a:rPr lang="en-US" sz="1350" dirty="0">
                <a:latin typeface="Helvetica Neue" panose="02000503000000020004" pitchFamily="2" charset="0"/>
              </a:rPr>
              <a:t>to score suggested queries</a:t>
            </a:r>
          </a:p>
        </p:txBody>
      </p:sp>
      <p:sp>
        <p:nvSpPr>
          <p:cNvPr id="59" name="Rounded Rectangular Callout 58">
            <a:extLst>
              <a:ext uri="{FF2B5EF4-FFF2-40B4-BE49-F238E27FC236}">
                <a16:creationId xmlns:a16="http://schemas.microsoft.com/office/drawing/2014/main" id="{E0191888-4C41-7944-A727-1B2627EAD367}"/>
              </a:ext>
            </a:extLst>
          </p:cNvPr>
          <p:cNvSpPr/>
          <p:nvPr/>
        </p:nvSpPr>
        <p:spPr>
          <a:xfrm>
            <a:off x="5219983" y="4879751"/>
            <a:ext cx="2203799" cy="203454"/>
          </a:xfrm>
          <a:prstGeom prst="wedgeRoundRectCallout">
            <a:avLst>
              <a:gd name="adj1" fmla="val -24771"/>
              <a:gd name="adj2" fmla="val -151640"/>
              <a:gd name="adj3" fmla="val 1666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Helvetica Neue" panose="02000503000000020004" pitchFamily="2" charset="0"/>
              </a:rPr>
              <a:t>Based on query to query edges</a:t>
            </a:r>
          </a:p>
        </p:txBody>
      </p:sp>
      <p:sp>
        <p:nvSpPr>
          <p:cNvPr id="15" name="TextBox 14">
            <a:extLst>
              <a:ext uri="{FF2B5EF4-FFF2-40B4-BE49-F238E27FC236}">
                <a16:creationId xmlns:a16="http://schemas.microsoft.com/office/drawing/2014/main" id="{38125BE2-C886-744C-9DE2-CBA9A258184E}"/>
              </a:ext>
            </a:extLst>
          </p:cNvPr>
          <p:cNvSpPr txBox="1"/>
          <p:nvPr/>
        </p:nvSpPr>
        <p:spPr>
          <a:xfrm>
            <a:off x="2082586" y="4869123"/>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05990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exploration</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16429" y="757476"/>
            <a:ext cx="2172281" cy="1222914"/>
          </a:xfrm>
          <a:prstGeom prst="rect">
            <a:avLst/>
          </a:prstGeom>
        </p:spPr>
      </p:pic>
      <p:sp>
        <p:nvSpPr>
          <p:cNvPr id="6" name="Rounded Rectangle 5"/>
          <p:cNvSpPr/>
          <p:nvPr/>
        </p:nvSpPr>
        <p:spPr>
          <a:xfrm>
            <a:off x="3630293" y="2071915"/>
            <a:ext cx="1944547" cy="324091"/>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Visualization</a:t>
            </a:r>
          </a:p>
        </p:txBody>
      </p:sp>
      <p:sp>
        <p:nvSpPr>
          <p:cNvPr id="8" name="Rounded Rectangle 7"/>
          <p:cNvSpPr/>
          <p:nvPr/>
        </p:nvSpPr>
        <p:spPr>
          <a:xfrm>
            <a:off x="329184" y="2342423"/>
            <a:ext cx="2689508" cy="324092"/>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Cleaning and profiling</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36129" y="735446"/>
            <a:ext cx="1765805" cy="1765805"/>
          </a:xfrm>
          <a:prstGeom prst="rect">
            <a:avLst/>
          </a:prstGeom>
        </p:spPr>
      </p:pic>
      <p:sp>
        <p:nvSpPr>
          <p:cNvPr id="10" name="Rounded Rectangle 9"/>
          <p:cNvSpPr/>
          <p:nvPr/>
        </p:nvSpPr>
        <p:spPr>
          <a:xfrm>
            <a:off x="6646757" y="2570746"/>
            <a:ext cx="1944547" cy="324091"/>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Analysis</a:t>
            </a:r>
          </a:p>
        </p:txBody>
      </p:sp>
      <p:pic>
        <p:nvPicPr>
          <p:cNvPr id="12" name="Picture 11"/>
          <p:cNvPicPr>
            <a:picLocks noChangeAspect="1"/>
          </p:cNvPicPr>
          <p:nvPr/>
        </p:nvPicPr>
        <p:blipFill>
          <a:blip r:embed="rId5"/>
          <a:stretch>
            <a:fillRect/>
          </a:stretch>
        </p:blipFill>
        <p:spPr>
          <a:xfrm>
            <a:off x="827608" y="705810"/>
            <a:ext cx="1582516" cy="1582516"/>
          </a:xfrm>
          <a:prstGeom prst="rect">
            <a:avLst/>
          </a:prstGeom>
        </p:spPr>
      </p:pic>
      <p:sp>
        <p:nvSpPr>
          <p:cNvPr id="11" name="Rounded Rectangle 10">
            <a:extLst>
              <a:ext uri="{FF2B5EF4-FFF2-40B4-BE49-F238E27FC236}">
                <a16:creationId xmlns:a16="http://schemas.microsoft.com/office/drawing/2014/main" id="{34523BDB-3CB9-9249-B7F2-68E15537D44E}"/>
              </a:ext>
            </a:extLst>
          </p:cNvPr>
          <p:cNvSpPr/>
          <p:nvPr/>
        </p:nvSpPr>
        <p:spPr>
          <a:xfrm>
            <a:off x="2241993" y="4154438"/>
            <a:ext cx="1944547" cy="324091"/>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Interactions</a:t>
            </a:r>
          </a:p>
        </p:txBody>
      </p:sp>
      <p:sp>
        <p:nvSpPr>
          <p:cNvPr id="13" name="Rounded Rectangle 12">
            <a:extLst>
              <a:ext uri="{FF2B5EF4-FFF2-40B4-BE49-F238E27FC236}">
                <a16:creationId xmlns:a16="http://schemas.microsoft.com/office/drawing/2014/main" id="{4580158C-AFD6-1440-93FD-7BB467CD7186}"/>
              </a:ext>
            </a:extLst>
          </p:cNvPr>
          <p:cNvSpPr/>
          <p:nvPr/>
        </p:nvSpPr>
        <p:spPr>
          <a:xfrm>
            <a:off x="5269077" y="4245725"/>
            <a:ext cx="1944547" cy="324091"/>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Architectures</a:t>
            </a:r>
          </a:p>
        </p:txBody>
      </p:sp>
      <p:pic>
        <p:nvPicPr>
          <p:cNvPr id="7" name="Picture 6">
            <a:extLst>
              <a:ext uri="{FF2B5EF4-FFF2-40B4-BE49-F238E27FC236}">
                <a16:creationId xmlns:a16="http://schemas.microsoft.com/office/drawing/2014/main" id="{CC597984-2302-C149-8C5F-B3EAD3F6387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27272" y="3005575"/>
            <a:ext cx="2156613" cy="1209639"/>
          </a:xfrm>
          <a:prstGeom prst="rect">
            <a:avLst/>
          </a:prstGeom>
        </p:spPr>
      </p:pic>
      <p:pic>
        <p:nvPicPr>
          <p:cNvPr id="14" name="Picture 13">
            <a:extLst>
              <a:ext uri="{FF2B5EF4-FFF2-40B4-BE49-F238E27FC236}">
                <a16:creationId xmlns:a16="http://schemas.microsoft.com/office/drawing/2014/main" id="{E5AF8C09-594B-9E41-AD44-FD1D66B4747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51368" y="2996050"/>
            <a:ext cx="1565361" cy="1104291"/>
          </a:xfrm>
          <a:prstGeom prst="rect">
            <a:avLst/>
          </a:prstGeom>
        </p:spPr>
      </p:pic>
      <p:sp>
        <p:nvSpPr>
          <p:cNvPr id="15" name="TextBox 14">
            <a:extLst>
              <a:ext uri="{FF2B5EF4-FFF2-40B4-BE49-F238E27FC236}">
                <a16:creationId xmlns:a16="http://schemas.microsoft.com/office/drawing/2014/main" id="{A41E262D-A5B5-2947-807A-B29D38ACAF41}"/>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6897352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B8FADD-88C2-6C43-A405-F2F57CCE4E80}"/>
              </a:ext>
            </a:extLst>
          </p:cNvPr>
          <p:cNvSpPr/>
          <p:nvPr/>
        </p:nvSpPr>
        <p:spPr>
          <a:xfrm>
            <a:off x="-38154" y="483577"/>
            <a:ext cx="557699" cy="1023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Rounded Rectangle 3"/>
          <p:cNvSpPr/>
          <p:nvPr/>
        </p:nvSpPr>
        <p:spPr>
          <a:xfrm>
            <a:off x="2328456" y="1710234"/>
            <a:ext cx="1492009" cy="1895744"/>
          </a:xfrm>
          <a:prstGeom prst="roundRect">
            <a:avLst>
              <a:gd name="adj" fmla="val 5198"/>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lumMod val="50000"/>
                </a:schemeClr>
              </a:solidFill>
              <a:latin typeface="Helvetica Neue" charset="0"/>
              <a:ea typeface="Helvetica Neue" charset="0"/>
              <a:cs typeface="Helvetica Neue" charset="0"/>
            </a:endParaRPr>
          </a:p>
        </p:txBody>
      </p:sp>
      <p:sp>
        <p:nvSpPr>
          <p:cNvPr id="5" name="Rounded Rectangle 4"/>
          <p:cNvSpPr/>
          <p:nvPr/>
        </p:nvSpPr>
        <p:spPr>
          <a:xfrm>
            <a:off x="3952796" y="1708987"/>
            <a:ext cx="1485855" cy="1895744"/>
          </a:xfrm>
          <a:prstGeom prst="roundRect">
            <a:avLst>
              <a:gd name="adj" fmla="val 7078"/>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lumMod val="50000"/>
                </a:schemeClr>
              </a:solidFill>
              <a:latin typeface="Helvetica Neue" charset="0"/>
              <a:ea typeface="Helvetica Neue" charset="0"/>
              <a:cs typeface="Helvetica Neue" charset="0"/>
            </a:endParaRPr>
          </a:p>
        </p:txBody>
      </p:sp>
      <p:sp>
        <p:nvSpPr>
          <p:cNvPr id="6" name="Rounded Rectangle 5"/>
          <p:cNvSpPr/>
          <p:nvPr/>
        </p:nvSpPr>
        <p:spPr>
          <a:xfrm>
            <a:off x="5588518" y="1704399"/>
            <a:ext cx="1589525" cy="1895744"/>
          </a:xfrm>
          <a:prstGeom prst="roundRect">
            <a:avLst>
              <a:gd name="adj" fmla="val 6778"/>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lumMod val="50000"/>
                </a:schemeClr>
              </a:solidFill>
              <a:latin typeface="Helvetica Neue" charset="0"/>
              <a:ea typeface="Helvetica Neue" charset="0"/>
              <a:cs typeface="Helvetica Neue" charset="0"/>
            </a:endParaRPr>
          </a:p>
        </p:txBody>
      </p:sp>
      <p:sp>
        <p:nvSpPr>
          <p:cNvPr id="7" name="Rounded Rectangle 6"/>
          <p:cNvSpPr/>
          <p:nvPr/>
        </p:nvSpPr>
        <p:spPr>
          <a:xfrm>
            <a:off x="7397682" y="1704399"/>
            <a:ext cx="1563975" cy="1895744"/>
          </a:xfrm>
          <a:prstGeom prst="roundRect">
            <a:avLst>
              <a:gd name="adj" fmla="val 6778"/>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lumMod val="50000"/>
                </a:schemeClr>
              </a:solidFill>
              <a:latin typeface="Helvetica Neue" charset="0"/>
              <a:ea typeface="Helvetica Neue" charset="0"/>
              <a:cs typeface="Helvetica Neue" charset="0"/>
            </a:endParaRPr>
          </a:p>
        </p:txBody>
      </p:sp>
      <p:sp>
        <p:nvSpPr>
          <p:cNvPr id="9" name="Rounded Rectangle 8"/>
          <p:cNvSpPr/>
          <p:nvPr/>
        </p:nvSpPr>
        <p:spPr>
          <a:xfrm>
            <a:off x="3174829" y="575895"/>
            <a:ext cx="1454803" cy="557456"/>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lumMod val="50000"/>
                  </a:schemeClr>
                </a:solidFill>
                <a:latin typeface="Helvetica Neue Condensed Black" charset="0"/>
                <a:ea typeface="Helvetica Neue Condensed Black" charset="0"/>
                <a:cs typeface="Helvetica Neue Condensed Black" charset="0"/>
              </a:rPr>
              <a:t>Documents</a:t>
            </a:r>
            <a:endParaRPr lang="en-US" b="1" dirty="0">
              <a:solidFill>
                <a:schemeClr val="tx1">
                  <a:lumMod val="50000"/>
                </a:schemeClr>
              </a:solidFill>
              <a:latin typeface="Helvetica Neue Condensed Black" charset="0"/>
              <a:ea typeface="Helvetica Neue Condensed Black" charset="0"/>
              <a:cs typeface="Helvetica Neue Condensed Black" charset="0"/>
            </a:endParaRPr>
          </a:p>
        </p:txBody>
      </p:sp>
      <p:sp>
        <p:nvSpPr>
          <p:cNvPr id="10" name="Rounded Rectangle 9"/>
          <p:cNvSpPr/>
          <p:nvPr/>
        </p:nvSpPr>
        <p:spPr>
          <a:xfrm>
            <a:off x="2328456" y="1697613"/>
            <a:ext cx="1492009"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Words</a:t>
            </a:r>
          </a:p>
        </p:txBody>
      </p:sp>
      <p:sp>
        <p:nvSpPr>
          <p:cNvPr id="11" name="Rounded Rectangle 10"/>
          <p:cNvSpPr/>
          <p:nvPr/>
        </p:nvSpPr>
        <p:spPr>
          <a:xfrm>
            <a:off x="3952795" y="1697613"/>
            <a:ext cx="1483758"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lumMod val="50000"/>
                  </a:schemeClr>
                </a:solidFill>
                <a:latin typeface="Helvetica Neue" charset="0"/>
                <a:ea typeface="Helvetica Neue" charset="0"/>
                <a:cs typeface="Helvetica Neue" charset="0"/>
              </a:rPr>
              <a:t>Meta-Data</a:t>
            </a:r>
          </a:p>
        </p:txBody>
      </p:sp>
      <p:sp>
        <p:nvSpPr>
          <p:cNvPr id="12" name="Rounded Rectangle 11"/>
          <p:cNvSpPr/>
          <p:nvPr/>
        </p:nvSpPr>
        <p:spPr>
          <a:xfrm>
            <a:off x="7397682" y="1697613"/>
            <a:ext cx="1563976" cy="473378"/>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solidFill>
                  <a:schemeClr val="tx1">
                    <a:lumMod val="50000"/>
                  </a:schemeClr>
                </a:solidFill>
                <a:latin typeface="Helvetica Neue" charset="0"/>
                <a:ea typeface="Helvetica Neue" charset="0"/>
                <a:cs typeface="Helvetica Neue" charset="0"/>
              </a:rPr>
              <a:t>Web-Tables</a:t>
            </a:r>
          </a:p>
        </p:txBody>
      </p:sp>
      <p:sp>
        <p:nvSpPr>
          <p:cNvPr id="13" name="TextBox 12"/>
          <p:cNvSpPr txBox="1"/>
          <p:nvPr/>
        </p:nvSpPr>
        <p:spPr>
          <a:xfrm>
            <a:off x="3981013" y="2246545"/>
            <a:ext cx="1234633" cy="671722"/>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Citation Graph </a:t>
            </a:r>
          </a:p>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Navigation</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[El-</a:t>
            </a:r>
            <a:r>
              <a:rPr lang="en-US" sz="1050" dirty="0" err="1">
                <a:solidFill>
                  <a:schemeClr val="tx1">
                    <a:lumMod val="50000"/>
                  </a:schemeClr>
                </a:solidFill>
                <a:latin typeface="Georgia Regular" charset="0"/>
                <a:ea typeface="Georgia Regular" charset="0"/>
                <a:cs typeface="Georgia Regular" charset="0"/>
              </a:rPr>
              <a:t>Arini</a:t>
            </a:r>
            <a:r>
              <a:rPr lang="en-US" sz="1050" dirty="0">
                <a:solidFill>
                  <a:schemeClr val="tx1">
                    <a:lumMod val="50000"/>
                  </a:schemeClr>
                </a:solidFill>
                <a:latin typeface="Georgia Regular" charset="0"/>
                <a:ea typeface="Georgia Regular" charset="0"/>
                <a:cs typeface="Georgia Regular" charset="0"/>
              </a:rPr>
              <a:t>  et al.’11</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 </a:t>
            </a:r>
            <a:r>
              <a:rPr lang="en-US" sz="1050" dirty="0" err="1">
                <a:solidFill>
                  <a:schemeClr val="tx1">
                    <a:lumMod val="50000"/>
                  </a:schemeClr>
                </a:solidFill>
                <a:latin typeface="Georgia Regular" charset="0"/>
                <a:ea typeface="Georgia Regular" charset="0"/>
                <a:cs typeface="Georgia Regular" charset="0"/>
              </a:rPr>
              <a:t>Jia</a:t>
            </a:r>
            <a:r>
              <a:rPr lang="en-US" sz="1050" dirty="0">
                <a:solidFill>
                  <a:schemeClr val="tx1">
                    <a:lumMod val="50000"/>
                  </a:schemeClr>
                </a:solidFill>
                <a:latin typeface="Georgia Regular" charset="0"/>
                <a:ea typeface="Georgia Regular" charset="0"/>
                <a:cs typeface="Georgia Regular" charset="0"/>
              </a:rPr>
              <a:t> and </a:t>
            </a:r>
            <a:r>
              <a:rPr lang="en-US" sz="1050" dirty="0" err="1">
                <a:solidFill>
                  <a:schemeClr val="tx1">
                    <a:lumMod val="50000"/>
                  </a:schemeClr>
                </a:solidFill>
                <a:latin typeface="Georgia Regular" charset="0"/>
                <a:ea typeface="Georgia Regular" charset="0"/>
                <a:cs typeface="Georgia Regular" charset="0"/>
              </a:rPr>
              <a:t>Saule</a:t>
            </a:r>
            <a:r>
              <a:rPr lang="pt-BR" sz="1050" dirty="0">
                <a:solidFill>
                  <a:schemeClr val="tx1">
                    <a:lumMod val="50000"/>
                  </a:schemeClr>
                </a:solidFill>
                <a:latin typeface="Georgia Regular" charset="0"/>
                <a:ea typeface="Georgia Regular" charset="0"/>
                <a:cs typeface="Georgia Regular" charset="0"/>
              </a:rPr>
              <a:t>’17</a:t>
            </a:r>
            <a:r>
              <a:rPr lang="en-US" sz="1050" dirty="0">
                <a:solidFill>
                  <a:schemeClr val="tx1">
                    <a:lumMod val="50000"/>
                  </a:schemeClr>
                </a:solidFill>
                <a:latin typeface="Georgia Regular" charset="0"/>
                <a:ea typeface="Georgia Regular" charset="0"/>
                <a:cs typeface="Georgia Regular" charset="0"/>
              </a:rPr>
              <a:t>]</a:t>
            </a:r>
          </a:p>
        </p:txBody>
      </p:sp>
      <p:sp>
        <p:nvSpPr>
          <p:cNvPr id="14" name="TextBox 13"/>
          <p:cNvSpPr txBox="1"/>
          <p:nvPr/>
        </p:nvSpPr>
        <p:spPr>
          <a:xfrm>
            <a:off x="2494270" y="2898071"/>
            <a:ext cx="1361120" cy="363946"/>
          </a:xfrm>
          <a:prstGeom prst="rect">
            <a:avLst/>
          </a:prstGeom>
          <a:noFill/>
          <a:ln>
            <a:noFill/>
          </a:ln>
          <a:effectLst/>
        </p:spPr>
        <p:txBody>
          <a:bodyPr wrap="square" rtlCol="0">
            <a:spAutoFit/>
          </a:bodyPr>
          <a:lstStyle/>
          <a:p>
            <a:pPr algn="r" defTabSz="322660">
              <a:lnSpc>
                <a:spcPts val="870"/>
              </a:lnSpc>
              <a:spcAft>
                <a:spcPts val="300"/>
              </a:spcAft>
              <a:buSzPct val="100000"/>
            </a:pPr>
            <a:r>
              <a:rPr lang="en-US" sz="1000" dirty="0">
                <a:solidFill>
                  <a:schemeClr val="tx1">
                    <a:lumMod val="50000"/>
                  </a:schemeClr>
                </a:solidFill>
                <a:latin typeface="Georgia Regular" charset="0"/>
                <a:ea typeface="Georgia Regular" charset="0"/>
                <a:cs typeface="Georgia Regular" charset="0"/>
              </a:rPr>
              <a:t>Topic </a:t>
            </a:r>
            <a:r>
              <a:rPr lang="en-US" sz="900" dirty="0">
                <a:solidFill>
                  <a:schemeClr val="tx1">
                    <a:lumMod val="50000"/>
                  </a:schemeClr>
                </a:solidFill>
                <a:latin typeface="Georgia Regular" charset="0"/>
                <a:ea typeface="Georgia Regular" charset="0"/>
                <a:cs typeface="Georgia Regular" charset="0"/>
              </a:rPr>
              <a:t>Models</a:t>
            </a:r>
            <a:endParaRPr lang="en-US" sz="1000" dirty="0">
              <a:solidFill>
                <a:schemeClr val="tx1">
                  <a:lumMod val="50000"/>
                </a:schemeClr>
              </a:solidFill>
              <a:latin typeface="Georgia Regular" charset="0"/>
              <a:ea typeface="Georgia Regular" charset="0"/>
              <a:cs typeface="Georgia Regular" charset="0"/>
            </a:endParaRPr>
          </a:p>
          <a:p>
            <a:pPr algn="r" defTabSz="322660">
              <a:lnSpc>
                <a:spcPts val="870"/>
              </a:lnSpc>
              <a:spcAft>
                <a:spcPts val="300"/>
              </a:spcAft>
              <a:buSzPct val="100000"/>
            </a:pPr>
            <a:r>
              <a:rPr lang="en-US" sz="800" dirty="0">
                <a:solidFill>
                  <a:schemeClr val="tx1">
                    <a:lumMod val="50000"/>
                  </a:schemeClr>
                </a:solidFill>
                <a:latin typeface="Georgia Regular" charset="0"/>
                <a:ea typeface="Georgia Regular" charset="0"/>
                <a:cs typeface="Georgia Regular" charset="0"/>
              </a:rPr>
              <a:t> [Zhu and Wu. ’14]</a:t>
            </a:r>
          </a:p>
        </p:txBody>
      </p:sp>
      <p:sp>
        <p:nvSpPr>
          <p:cNvPr id="15" name="TextBox 14"/>
          <p:cNvSpPr txBox="1"/>
          <p:nvPr/>
        </p:nvSpPr>
        <p:spPr>
          <a:xfrm>
            <a:off x="2320578" y="2224446"/>
            <a:ext cx="1660433" cy="570092"/>
          </a:xfrm>
          <a:prstGeom prst="rect">
            <a:avLst/>
          </a:prstGeom>
          <a:noFill/>
          <a:ln>
            <a:noFill/>
          </a:ln>
          <a:effectLst/>
        </p:spPr>
        <p:txBody>
          <a:bodyPr wrap="square" rtlCol="0">
            <a:spAutoFit/>
          </a:bodyPr>
          <a:lstStyle>
            <a:defPPr>
              <a:defRPr lang="en-US"/>
            </a:defPPr>
            <a:lvl1pPr defTabSz="430213">
              <a:lnSpc>
                <a:spcPts val="1160"/>
              </a:lnSpc>
              <a:spcAft>
                <a:spcPts val="400"/>
              </a:spcAft>
              <a:buSzPct val="100000"/>
              <a:defRPr b="1">
                <a:solidFill>
                  <a:schemeClr val="bg1"/>
                </a:solidFill>
              </a:defRPr>
            </a:lvl1pPr>
          </a:lstStyle>
          <a:p>
            <a:pPr>
              <a:lnSpc>
                <a:spcPct val="60000"/>
              </a:lnSpc>
            </a:pPr>
            <a:r>
              <a:rPr lang="en-US" sz="1050" b="0" dirty="0">
                <a:solidFill>
                  <a:schemeClr val="tx1">
                    <a:lumMod val="50000"/>
                  </a:schemeClr>
                </a:solidFill>
                <a:latin typeface="Georgia Regular" charset="0"/>
                <a:ea typeface="Georgia Regular" charset="0"/>
                <a:cs typeface="Georgia Regular" charset="0"/>
              </a:rPr>
              <a:t>Text Classifier</a:t>
            </a:r>
          </a:p>
          <a:p>
            <a:pPr>
              <a:lnSpc>
                <a:spcPct val="60000"/>
              </a:lnSpc>
            </a:pPr>
            <a:r>
              <a:rPr lang="en-US" sz="800" b="0" dirty="0">
                <a:solidFill>
                  <a:schemeClr val="tx1">
                    <a:lumMod val="50000"/>
                  </a:schemeClr>
                </a:solidFill>
                <a:latin typeface="Georgia Regular" charset="0"/>
                <a:ea typeface="Georgia Regular" charset="0"/>
                <a:cs typeface="Georgia Regular" charset="0"/>
              </a:rPr>
              <a:t>[Liu et al. </a:t>
            </a:r>
            <a:r>
              <a:rPr lang="uk-UA" sz="800" b="0" dirty="0">
                <a:solidFill>
                  <a:schemeClr val="tx1">
                    <a:lumMod val="50000"/>
                  </a:schemeClr>
                </a:solidFill>
                <a:latin typeface="Georgia Regular" charset="0"/>
                <a:ea typeface="Georgia Regular" charset="0"/>
                <a:cs typeface="Georgia Regular" charset="0"/>
              </a:rPr>
              <a:t>’</a:t>
            </a:r>
            <a:r>
              <a:rPr lang="en-US" sz="800" b="0" dirty="0">
                <a:solidFill>
                  <a:schemeClr val="tx1">
                    <a:lumMod val="50000"/>
                  </a:schemeClr>
                </a:solidFill>
                <a:latin typeface="Georgia Regular" charset="0"/>
                <a:ea typeface="Georgia Regular" charset="0"/>
                <a:cs typeface="Georgia Regular" charset="0"/>
              </a:rPr>
              <a:t>03</a:t>
            </a:r>
          </a:p>
          <a:p>
            <a:pPr>
              <a:lnSpc>
                <a:spcPct val="60000"/>
              </a:lnSpc>
            </a:pPr>
            <a:r>
              <a:rPr lang="en-US" sz="800" b="0" dirty="0">
                <a:solidFill>
                  <a:schemeClr val="tx1">
                    <a:lumMod val="50000"/>
                  </a:schemeClr>
                </a:solidFill>
                <a:latin typeface="Georgia Regular" charset="0"/>
                <a:ea typeface="Georgia Regular" charset="0"/>
                <a:cs typeface="Georgia Regular" charset="0"/>
              </a:rPr>
              <a:t>Zhang and Lee’09,</a:t>
            </a:r>
          </a:p>
          <a:p>
            <a:pPr>
              <a:lnSpc>
                <a:spcPct val="60000"/>
              </a:lnSpc>
            </a:pPr>
            <a:r>
              <a:rPr lang="en-US" sz="800" b="0" dirty="0">
                <a:solidFill>
                  <a:schemeClr val="tx1">
                    <a:lumMod val="50000"/>
                  </a:schemeClr>
                </a:solidFill>
                <a:latin typeface="Georgia Regular" charset="0"/>
                <a:ea typeface="Georgia Regular" charset="0"/>
                <a:cs typeface="Georgia Regular" charset="0"/>
              </a:rPr>
              <a:t>Zhu et al.’13]</a:t>
            </a:r>
          </a:p>
        </p:txBody>
      </p:sp>
      <p:sp>
        <p:nvSpPr>
          <p:cNvPr id="16" name="Rounded Rectangle 15"/>
          <p:cNvSpPr/>
          <p:nvPr/>
        </p:nvSpPr>
        <p:spPr>
          <a:xfrm>
            <a:off x="5590188" y="1697613"/>
            <a:ext cx="1587786"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solidFill>
                  <a:schemeClr val="tx1">
                    <a:lumMod val="50000"/>
                  </a:schemeClr>
                </a:solidFill>
                <a:latin typeface="Helvetica Neue" charset="0"/>
                <a:ea typeface="Helvetica Neue" charset="0"/>
                <a:cs typeface="Helvetica Neue" charset="0"/>
              </a:rPr>
              <a:t>Words</a:t>
            </a:r>
          </a:p>
        </p:txBody>
      </p:sp>
      <p:sp>
        <p:nvSpPr>
          <p:cNvPr id="18" name="TextBox 17"/>
          <p:cNvSpPr txBox="1"/>
          <p:nvPr/>
        </p:nvSpPr>
        <p:spPr>
          <a:xfrm>
            <a:off x="5962806" y="2824906"/>
            <a:ext cx="1168911" cy="363946"/>
          </a:xfrm>
          <a:prstGeom prst="rect">
            <a:avLst/>
          </a:prstGeom>
          <a:noFill/>
          <a:ln>
            <a:noFill/>
          </a:ln>
          <a:effectLst/>
        </p:spPr>
        <p:txBody>
          <a:bodyPr wrap="none" rtlCol="0">
            <a:spAutoFit/>
          </a:bodyPr>
          <a:lstStyle/>
          <a:p>
            <a:pPr algn="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Annotations</a:t>
            </a:r>
          </a:p>
          <a:p>
            <a:pPr algn="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[Hanafi </a:t>
            </a:r>
            <a:r>
              <a:rPr lang="pt-BR" sz="1050" dirty="0">
                <a:solidFill>
                  <a:schemeClr val="tx1">
                    <a:lumMod val="50000"/>
                  </a:schemeClr>
                </a:solidFill>
                <a:latin typeface="Georgia Regular" charset="0"/>
                <a:ea typeface="Georgia Regular" charset="0"/>
                <a:cs typeface="Georgia Regular" charset="0"/>
              </a:rPr>
              <a:t>et al.’17]</a:t>
            </a:r>
            <a:endParaRPr lang="en-US" sz="1050" dirty="0">
              <a:solidFill>
                <a:schemeClr val="tx1">
                  <a:lumMod val="50000"/>
                </a:schemeClr>
              </a:solidFill>
              <a:latin typeface="Georgia Regular" charset="0"/>
              <a:ea typeface="Georgia Regular" charset="0"/>
              <a:cs typeface="Georgia Regular" charset="0"/>
            </a:endParaRPr>
          </a:p>
        </p:txBody>
      </p:sp>
      <p:sp>
        <p:nvSpPr>
          <p:cNvPr id="19" name="TextBox 18"/>
          <p:cNvSpPr txBox="1"/>
          <p:nvPr/>
        </p:nvSpPr>
        <p:spPr>
          <a:xfrm>
            <a:off x="5590189" y="2255069"/>
            <a:ext cx="1571264"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Regular Expressions</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a:t>
            </a:r>
            <a:r>
              <a:rPr lang="en-US" sz="1050" dirty="0" err="1">
                <a:solidFill>
                  <a:schemeClr val="tx1">
                    <a:lumMod val="50000"/>
                  </a:schemeClr>
                </a:solidFill>
                <a:latin typeface="Georgia Regular" charset="0"/>
                <a:ea typeface="Georgia Regular" charset="0"/>
                <a:cs typeface="Georgia Regular" charset="0"/>
              </a:rPr>
              <a:t>Agichtein</a:t>
            </a:r>
            <a:r>
              <a:rPr lang="en-US" sz="1050" dirty="0">
                <a:solidFill>
                  <a:schemeClr val="tx1">
                    <a:lumMod val="50000"/>
                  </a:schemeClr>
                </a:solidFill>
                <a:latin typeface="Georgia Regular" charset="0"/>
                <a:ea typeface="Georgia Regular" charset="0"/>
                <a:cs typeface="Georgia Regular" charset="0"/>
              </a:rPr>
              <a:t> et al.’00]</a:t>
            </a:r>
          </a:p>
        </p:txBody>
      </p:sp>
      <p:sp>
        <p:nvSpPr>
          <p:cNvPr id="20" name="TextBox 19"/>
          <p:cNvSpPr txBox="1"/>
          <p:nvPr/>
        </p:nvSpPr>
        <p:spPr>
          <a:xfrm>
            <a:off x="7465677" y="2289554"/>
            <a:ext cx="1285929"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Entity Mentions</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[Wang et al.’15]</a:t>
            </a:r>
          </a:p>
        </p:txBody>
      </p:sp>
      <p:sp>
        <p:nvSpPr>
          <p:cNvPr id="21" name="TextBox 20"/>
          <p:cNvSpPr txBox="1"/>
          <p:nvPr/>
        </p:nvSpPr>
        <p:spPr>
          <a:xfrm>
            <a:off x="7558708" y="3194530"/>
            <a:ext cx="1402949" cy="387286"/>
          </a:xfrm>
          <a:prstGeom prst="rect">
            <a:avLst/>
          </a:prstGeom>
          <a:noFill/>
          <a:ln>
            <a:noFill/>
          </a:ln>
          <a:effectLst/>
        </p:spPr>
        <p:txBody>
          <a:bodyPr wrap="none" rtlCol="0">
            <a:spAutoFit/>
          </a:bodyPr>
          <a:lstStyle/>
          <a:p>
            <a:pPr algn="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Schema Matching</a:t>
            </a:r>
          </a:p>
          <a:p>
            <a:pPr algn="r" defTabSz="322660">
              <a:lnSpc>
                <a:spcPts val="1095"/>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a:t>
            </a:r>
            <a:r>
              <a:rPr lang="en-US" sz="1050" dirty="0" err="1">
                <a:solidFill>
                  <a:schemeClr val="tx1">
                    <a:lumMod val="50000"/>
                  </a:schemeClr>
                </a:solidFill>
                <a:latin typeface="Georgia Regular" charset="0"/>
                <a:ea typeface="Georgia Regular" charset="0"/>
                <a:cs typeface="Georgia Regular" charset="0"/>
              </a:rPr>
              <a:t>Yakout</a:t>
            </a:r>
            <a:r>
              <a:rPr lang="en-US" sz="1050" dirty="0">
                <a:solidFill>
                  <a:schemeClr val="tx1">
                    <a:lumMod val="50000"/>
                  </a:schemeClr>
                </a:solidFill>
                <a:latin typeface="Georgia Regular" charset="0"/>
                <a:ea typeface="Georgia Regular" charset="0"/>
                <a:cs typeface="Georgia Regular" charset="0"/>
              </a:rPr>
              <a:t> et </a:t>
            </a:r>
            <a:r>
              <a:rPr lang="is-IS" sz="1050" dirty="0">
                <a:solidFill>
                  <a:schemeClr val="tx1">
                    <a:lumMod val="50000"/>
                  </a:schemeClr>
                </a:solidFill>
                <a:latin typeface="Georgia Regular" charset="0"/>
                <a:ea typeface="Georgia Regular" charset="0"/>
                <a:cs typeface="Georgia Regular" charset="0"/>
              </a:rPr>
              <a:t>al.’18]</a:t>
            </a:r>
            <a:endParaRPr lang="en-US" sz="1050" dirty="0">
              <a:solidFill>
                <a:schemeClr val="tx1">
                  <a:lumMod val="50000"/>
                </a:schemeClr>
              </a:solidFill>
              <a:latin typeface="Georgia Regular" charset="0"/>
              <a:ea typeface="Georgia Regular" charset="0"/>
              <a:cs typeface="Georgia Regular" charset="0"/>
            </a:endParaRPr>
          </a:p>
        </p:txBody>
      </p:sp>
      <p:cxnSp>
        <p:nvCxnSpPr>
          <p:cNvPr id="22" name="Elbow Connector 21"/>
          <p:cNvCxnSpPr>
            <a:stCxn id="9" idx="2"/>
            <a:endCxn id="11" idx="0"/>
          </p:cNvCxnSpPr>
          <p:nvPr/>
        </p:nvCxnSpPr>
        <p:spPr>
          <a:xfrm rot="16200000" flipH="1">
            <a:off x="4016320" y="1019260"/>
            <a:ext cx="564263" cy="792443"/>
          </a:xfrm>
          <a:prstGeom prst="bentConnector3">
            <a:avLst>
              <a:gd name="adj1" fmla="val 50000"/>
            </a:avLst>
          </a:prstGeom>
          <a:ln w="28575"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28" idx="2"/>
            <a:endCxn id="16" idx="0"/>
          </p:cNvCxnSpPr>
          <p:nvPr/>
        </p:nvCxnSpPr>
        <p:spPr>
          <a:xfrm rot="5400000">
            <a:off x="6621640" y="1012896"/>
            <a:ext cx="447159" cy="922276"/>
          </a:xfrm>
          <a:prstGeom prst="bentConnector3">
            <a:avLst>
              <a:gd name="adj1" fmla="val 50000"/>
            </a:avLst>
          </a:prstGeom>
          <a:ln w="28575"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4" name="Elbow Connector 23"/>
          <p:cNvCxnSpPr>
            <a:stCxn id="28" idx="2"/>
            <a:endCxn id="12" idx="0"/>
          </p:cNvCxnSpPr>
          <p:nvPr/>
        </p:nvCxnSpPr>
        <p:spPr>
          <a:xfrm rot="16200000" flipH="1">
            <a:off x="7519434" y="1037377"/>
            <a:ext cx="447159" cy="873314"/>
          </a:xfrm>
          <a:prstGeom prst="bentConnector3">
            <a:avLst>
              <a:gd name="adj1" fmla="val 50000"/>
            </a:avLst>
          </a:prstGeom>
          <a:ln w="28575"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8" name="Rounded Rectangle 27"/>
          <p:cNvSpPr/>
          <p:nvPr/>
        </p:nvSpPr>
        <p:spPr>
          <a:xfrm>
            <a:off x="6233695" y="483577"/>
            <a:ext cx="2145323" cy="766877"/>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lumMod val="50000"/>
                  </a:schemeClr>
                </a:solidFill>
                <a:latin typeface="Helvetica Neue Condensed Black" charset="0"/>
                <a:ea typeface="Helvetica Neue Condensed Black" charset="0"/>
                <a:cs typeface="Helvetica Neue Condensed Black" charset="0"/>
              </a:rPr>
              <a:t>Semi-Structured</a:t>
            </a:r>
            <a:endParaRPr lang="en-US" sz="2100" b="1" dirty="0">
              <a:solidFill>
                <a:schemeClr val="tx1">
                  <a:lumMod val="50000"/>
                </a:schemeClr>
              </a:solidFill>
              <a:latin typeface="Helvetica Neue Condensed Black" charset="0"/>
              <a:ea typeface="Helvetica Neue Condensed Black" charset="0"/>
              <a:cs typeface="Helvetica Neue Condensed Black" charset="0"/>
            </a:endParaRPr>
          </a:p>
          <a:p>
            <a:pPr algn="ctr"/>
            <a:r>
              <a:rPr lang="en-US" sz="2100" b="1" dirty="0">
                <a:solidFill>
                  <a:schemeClr val="tx1">
                    <a:lumMod val="50000"/>
                  </a:schemeClr>
                </a:solidFill>
                <a:latin typeface="Helvetica Neue Condensed Black" charset="0"/>
                <a:ea typeface="Helvetica Neue Condensed Black" charset="0"/>
                <a:cs typeface="Helvetica Neue Condensed Black" charset="0"/>
              </a:rPr>
              <a:t>information</a:t>
            </a:r>
          </a:p>
        </p:txBody>
      </p:sp>
      <p:sp>
        <p:nvSpPr>
          <p:cNvPr id="29" name="TextBox 28"/>
          <p:cNvSpPr txBox="1"/>
          <p:nvPr/>
        </p:nvSpPr>
        <p:spPr>
          <a:xfrm>
            <a:off x="161194" y="798602"/>
            <a:ext cx="2064989" cy="369332"/>
          </a:xfrm>
          <a:prstGeom prst="rect">
            <a:avLst/>
          </a:prstGeom>
          <a:noFill/>
          <a:ln>
            <a:noFill/>
          </a:ln>
          <a:effectLst/>
        </p:spPr>
        <p:txBody>
          <a:bodyPr wrap="none" rtlCol="0">
            <a:spAutoFit/>
          </a:bodyPr>
          <a:lstStyle/>
          <a:p>
            <a:pPr defTabSz="322660">
              <a:spcAft>
                <a:spcPts val="300"/>
              </a:spcAft>
              <a:buSzPct val="100000"/>
            </a:pPr>
            <a:r>
              <a:rPr lang="en-US" b="1" dirty="0">
                <a:solidFill>
                  <a:schemeClr val="tx1">
                    <a:lumMod val="50000"/>
                  </a:schemeClr>
                </a:solidFill>
                <a:latin typeface="Helvetica Neue" charset="0"/>
                <a:ea typeface="Helvetica Neue" charset="0"/>
                <a:cs typeface="Helvetica Neue" charset="0"/>
              </a:rPr>
              <a:t>SEARCHING </a:t>
            </a:r>
            <a:r>
              <a:rPr lang="en-US" dirty="0">
                <a:solidFill>
                  <a:schemeClr val="tx1">
                    <a:lumMod val="50000"/>
                  </a:schemeClr>
                </a:solidFill>
                <a:latin typeface="Helvetica Neue Thin" charset="0"/>
                <a:ea typeface="Helvetica Neue Thin" charset="0"/>
                <a:cs typeface="Helvetica Neue Thin" charset="0"/>
              </a:rPr>
              <a:t>FOR</a:t>
            </a:r>
          </a:p>
        </p:txBody>
      </p:sp>
      <p:sp>
        <p:nvSpPr>
          <p:cNvPr id="30" name="TextBox 29"/>
          <p:cNvSpPr txBox="1"/>
          <p:nvPr/>
        </p:nvSpPr>
        <p:spPr>
          <a:xfrm>
            <a:off x="201879" y="1761177"/>
            <a:ext cx="1899174" cy="369332"/>
          </a:xfrm>
          <a:prstGeom prst="rect">
            <a:avLst/>
          </a:prstGeom>
          <a:noFill/>
          <a:ln>
            <a:noFill/>
          </a:ln>
          <a:effectLst/>
        </p:spPr>
        <p:txBody>
          <a:bodyPr wrap="none" rtlCol="0">
            <a:spAutoFit/>
          </a:bodyPr>
          <a:lstStyle/>
          <a:p>
            <a:pPr defTabSz="322660">
              <a:spcAft>
                <a:spcPts val="300"/>
              </a:spcAft>
              <a:buSzPct val="100000"/>
            </a:pPr>
            <a:r>
              <a:rPr lang="en-US" dirty="0">
                <a:solidFill>
                  <a:schemeClr val="tx1">
                    <a:lumMod val="50000"/>
                  </a:schemeClr>
                </a:solidFill>
                <a:latin typeface="Helvetica Neue Thin" charset="0"/>
                <a:ea typeface="Helvetica Neue Thin" charset="0"/>
                <a:cs typeface="Helvetica Neue Thin" charset="0"/>
              </a:rPr>
              <a:t>BY </a:t>
            </a:r>
            <a:r>
              <a:rPr lang="en-US" b="1" dirty="0">
                <a:solidFill>
                  <a:schemeClr val="tx1">
                    <a:lumMod val="50000"/>
                  </a:schemeClr>
                </a:solidFill>
                <a:latin typeface="Helvetica Neue" charset="0"/>
                <a:ea typeface="Helvetica Neue" charset="0"/>
                <a:cs typeface="Helvetica Neue" charset="0"/>
              </a:rPr>
              <a:t>LOOKING</a:t>
            </a:r>
            <a:r>
              <a:rPr lang="en-US" dirty="0">
                <a:solidFill>
                  <a:schemeClr val="tx1">
                    <a:lumMod val="50000"/>
                  </a:schemeClr>
                </a:solidFill>
                <a:latin typeface="Helvetica Neue Thin" charset="0"/>
                <a:ea typeface="Helvetica Neue Thin" charset="0"/>
                <a:cs typeface="Helvetica Neue Thin" charset="0"/>
              </a:rPr>
              <a:t> </a:t>
            </a:r>
            <a:r>
              <a:rPr lang="en-US" b="1" dirty="0">
                <a:solidFill>
                  <a:schemeClr val="tx1">
                    <a:lumMod val="50000"/>
                  </a:schemeClr>
                </a:solidFill>
                <a:latin typeface="Helvetica Neue Thin" charset="0"/>
                <a:ea typeface="Helvetica Neue Thin" charset="0"/>
                <a:cs typeface="Helvetica Neue Thin" charset="0"/>
              </a:rPr>
              <a:t>AT</a:t>
            </a:r>
          </a:p>
        </p:txBody>
      </p:sp>
      <p:cxnSp>
        <p:nvCxnSpPr>
          <p:cNvPr id="258" name="Elbow Connector 257"/>
          <p:cNvCxnSpPr>
            <a:stCxn id="9" idx="2"/>
            <a:endCxn id="10" idx="0"/>
          </p:cNvCxnSpPr>
          <p:nvPr/>
        </p:nvCxnSpPr>
        <p:spPr>
          <a:xfrm rot="5400000">
            <a:off x="3206215" y="1001598"/>
            <a:ext cx="564263" cy="827770"/>
          </a:xfrm>
          <a:prstGeom prst="bentConnector3">
            <a:avLst>
              <a:gd name="adj1" fmla="val 50000"/>
            </a:avLst>
          </a:prstGeom>
          <a:ln w="28575"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61" name="TextBox 260"/>
          <p:cNvSpPr txBox="1"/>
          <p:nvPr/>
        </p:nvSpPr>
        <p:spPr>
          <a:xfrm>
            <a:off x="445525" y="2478658"/>
            <a:ext cx="1329210" cy="369332"/>
          </a:xfrm>
          <a:prstGeom prst="rect">
            <a:avLst/>
          </a:prstGeom>
          <a:noFill/>
          <a:ln>
            <a:noFill/>
          </a:ln>
          <a:effectLst/>
        </p:spPr>
        <p:txBody>
          <a:bodyPr wrap="none" rtlCol="0">
            <a:spAutoFit/>
          </a:bodyPr>
          <a:lstStyle/>
          <a:p>
            <a:pPr defTabSz="322660">
              <a:spcAft>
                <a:spcPts val="300"/>
              </a:spcAft>
              <a:buSzPct val="100000"/>
            </a:pPr>
            <a:r>
              <a:rPr lang="en-US" b="1" dirty="0">
                <a:solidFill>
                  <a:schemeClr val="tx1">
                    <a:lumMod val="50000"/>
                  </a:schemeClr>
                </a:solidFill>
                <a:latin typeface="Helvetica Neue" charset="0"/>
                <a:ea typeface="Helvetica Neue" charset="0"/>
                <a:cs typeface="Helvetica Neue" charset="0"/>
              </a:rPr>
              <a:t>APPLYING</a:t>
            </a:r>
            <a:endParaRPr lang="en-US" dirty="0">
              <a:solidFill>
                <a:schemeClr val="tx1">
                  <a:lumMod val="50000"/>
                </a:schemeClr>
              </a:solidFill>
              <a:latin typeface="Helvetica Neue Thin" charset="0"/>
              <a:ea typeface="Helvetica Neue Thin" charset="0"/>
              <a:cs typeface="Helvetica Neue Thin" charset="0"/>
            </a:endParaRPr>
          </a:p>
        </p:txBody>
      </p:sp>
      <p:sp>
        <p:nvSpPr>
          <p:cNvPr id="27" name="TextBox 26"/>
          <p:cNvSpPr txBox="1"/>
          <p:nvPr/>
        </p:nvSpPr>
        <p:spPr>
          <a:xfrm>
            <a:off x="3959805" y="3253993"/>
            <a:ext cx="1468345" cy="363946"/>
          </a:xfrm>
          <a:prstGeom prst="rect">
            <a:avLst/>
          </a:prstGeom>
          <a:noFill/>
          <a:ln>
            <a:noFill/>
          </a:ln>
          <a:effectLst/>
        </p:spPr>
        <p:txBody>
          <a:bodyPr wrap="square" rtlCol="0">
            <a:spAutoFit/>
          </a:bodyPr>
          <a:lstStyle/>
          <a:p>
            <a:pPr algn="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Entity Linking</a:t>
            </a:r>
          </a:p>
          <a:p>
            <a:pPr algn="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a:t>
            </a:r>
            <a:r>
              <a:rPr lang="en-US" sz="1050" dirty="0" err="1">
                <a:solidFill>
                  <a:schemeClr val="tx1">
                    <a:lumMod val="50000"/>
                  </a:schemeClr>
                </a:solidFill>
                <a:latin typeface="Georgia Regular" charset="0"/>
                <a:ea typeface="Georgia Regular" charset="0"/>
                <a:cs typeface="Georgia Regular" charset="0"/>
              </a:rPr>
              <a:t>Bordino</a:t>
            </a:r>
            <a:r>
              <a:rPr lang="en-US" sz="1050" dirty="0">
                <a:solidFill>
                  <a:schemeClr val="tx1">
                    <a:lumMod val="50000"/>
                  </a:schemeClr>
                </a:solidFill>
                <a:latin typeface="Georgia Regular" charset="0"/>
                <a:ea typeface="Georgia Regular" charset="0"/>
                <a:cs typeface="Georgia Regular" charset="0"/>
              </a:rPr>
              <a:t> et al. ’13</a:t>
            </a:r>
            <a:r>
              <a:rPr lang="pt-BR" sz="1050" dirty="0">
                <a:solidFill>
                  <a:schemeClr val="tx1">
                    <a:lumMod val="50000"/>
                  </a:schemeClr>
                </a:solidFill>
                <a:latin typeface="Georgia Regular" charset="0"/>
                <a:ea typeface="Georgia Regular" charset="0"/>
                <a:cs typeface="Georgia Regular" charset="0"/>
              </a:rPr>
              <a:t>]</a:t>
            </a:r>
            <a:endParaRPr lang="en-US" sz="1050" dirty="0">
              <a:solidFill>
                <a:schemeClr val="tx1">
                  <a:lumMod val="50000"/>
                </a:schemeClr>
              </a:solidFill>
              <a:latin typeface="Georgia Regular" charset="0"/>
              <a:ea typeface="Georgia Regular" charset="0"/>
              <a:cs typeface="Georgia Regular" charset="0"/>
            </a:endParaRPr>
          </a:p>
        </p:txBody>
      </p:sp>
      <p:sp>
        <p:nvSpPr>
          <p:cNvPr id="31" name="TextBox 30"/>
          <p:cNvSpPr txBox="1"/>
          <p:nvPr/>
        </p:nvSpPr>
        <p:spPr>
          <a:xfrm>
            <a:off x="2311094" y="3256704"/>
            <a:ext cx="1620848" cy="319768"/>
          </a:xfrm>
          <a:prstGeom prst="rect">
            <a:avLst/>
          </a:prstGeom>
          <a:noFill/>
          <a:ln>
            <a:noFill/>
          </a:ln>
          <a:effectLst/>
        </p:spPr>
        <p:txBody>
          <a:bodyPr wrap="square" rtlCol="0">
            <a:spAutoFit/>
          </a:bodyPr>
          <a:lstStyle/>
          <a:p>
            <a:pPr defTabSz="430213">
              <a:lnSpc>
                <a:spcPct val="60000"/>
              </a:lnSpc>
              <a:spcAft>
                <a:spcPts val="400"/>
              </a:spcAft>
              <a:buSzPct val="100000"/>
            </a:pPr>
            <a:r>
              <a:rPr lang="en-US" sz="1050" dirty="0">
                <a:solidFill>
                  <a:schemeClr val="tx1">
                    <a:lumMod val="50000"/>
                  </a:schemeClr>
                </a:solidFill>
                <a:latin typeface="Georgia Regular" charset="0"/>
              </a:rPr>
              <a:t>Segmentation</a:t>
            </a:r>
          </a:p>
          <a:p>
            <a:pPr defTabSz="430213">
              <a:lnSpc>
                <a:spcPct val="60000"/>
              </a:lnSpc>
              <a:spcAft>
                <a:spcPts val="400"/>
              </a:spcAft>
              <a:buSzPct val="100000"/>
            </a:pPr>
            <a:r>
              <a:rPr lang="en-US" sz="800" dirty="0">
                <a:solidFill>
                  <a:schemeClr val="tx1">
                    <a:lumMod val="50000"/>
                  </a:schemeClr>
                </a:solidFill>
                <a:latin typeface="Georgia Regular" charset="0"/>
              </a:rPr>
              <a:t>[Papadimitriou et al. ’17]</a:t>
            </a:r>
          </a:p>
        </p:txBody>
      </p:sp>
      <p:sp>
        <p:nvSpPr>
          <p:cNvPr id="32" name="Rounded Rectangle 31"/>
          <p:cNvSpPr/>
          <p:nvPr/>
        </p:nvSpPr>
        <p:spPr>
          <a:xfrm>
            <a:off x="2311094" y="3684830"/>
            <a:ext cx="3125459"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Documents/Citations/Queries recommendations</a:t>
            </a:r>
          </a:p>
        </p:txBody>
      </p:sp>
      <p:sp>
        <p:nvSpPr>
          <p:cNvPr id="33" name="TextBox 32"/>
          <p:cNvSpPr txBox="1"/>
          <p:nvPr/>
        </p:nvSpPr>
        <p:spPr>
          <a:xfrm>
            <a:off x="445525" y="3750224"/>
            <a:ext cx="1497526" cy="369332"/>
          </a:xfrm>
          <a:prstGeom prst="rect">
            <a:avLst/>
          </a:prstGeom>
          <a:noFill/>
          <a:ln>
            <a:noFill/>
          </a:ln>
          <a:effectLst/>
        </p:spPr>
        <p:txBody>
          <a:bodyPr wrap="none" rtlCol="0">
            <a:spAutoFit/>
          </a:bodyPr>
          <a:lstStyle/>
          <a:p>
            <a:pPr defTabSz="322660">
              <a:spcAft>
                <a:spcPts val="300"/>
              </a:spcAft>
              <a:buSzPct val="100000"/>
            </a:pPr>
            <a:r>
              <a:rPr lang="en-US" b="1" dirty="0">
                <a:solidFill>
                  <a:schemeClr val="tx1">
                    <a:lumMod val="50000"/>
                  </a:schemeClr>
                </a:solidFill>
                <a:latin typeface="Helvetica Neue" charset="0"/>
                <a:ea typeface="Helvetica Neue" charset="0"/>
                <a:cs typeface="Helvetica Neue" charset="0"/>
              </a:rPr>
              <a:t>PRODUCES</a:t>
            </a:r>
            <a:endParaRPr lang="en-US" dirty="0">
              <a:solidFill>
                <a:schemeClr val="tx1">
                  <a:lumMod val="50000"/>
                </a:schemeClr>
              </a:solidFill>
              <a:latin typeface="Helvetica Neue Thin" charset="0"/>
              <a:ea typeface="Helvetica Neue Thin" charset="0"/>
              <a:cs typeface="Helvetica Neue Thin" charset="0"/>
            </a:endParaRPr>
          </a:p>
        </p:txBody>
      </p:sp>
      <p:sp>
        <p:nvSpPr>
          <p:cNvPr id="38" name="TextBox 37"/>
          <p:cNvSpPr txBox="1"/>
          <p:nvPr/>
        </p:nvSpPr>
        <p:spPr>
          <a:xfrm>
            <a:off x="5583542" y="3230626"/>
            <a:ext cx="1353256"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Entity Extraction</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[Ritter et al.’15]</a:t>
            </a:r>
          </a:p>
        </p:txBody>
      </p:sp>
      <p:sp>
        <p:nvSpPr>
          <p:cNvPr id="39" name="Rounded Rectangle 38"/>
          <p:cNvSpPr/>
          <p:nvPr/>
        </p:nvSpPr>
        <p:spPr>
          <a:xfrm>
            <a:off x="5568988" y="3684835"/>
            <a:ext cx="1608987"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Relation Extraction</a:t>
            </a:r>
          </a:p>
          <a:p>
            <a:pPr algn="ctr"/>
            <a:r>
              <a:rPr lang="en-US" sz="1100" b="1"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Document Matching</a:t>
            </a:r>
          </a:p>
        </p:txBody>
      </p:sp>
      <p:sp>
        <p:nvSpPr>
          <p:cNvPr id="40" name="Rounded Rectangle 39"/>
          <p:cNvSpPr/>
          <p:nvPr/>
        </p:nvSpPr>
        <p:spPr>
          <a:xfrm>
            <a:off x="7397682" y="3680348"/>
            <a:ext cx="1563975"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algn="ctr"/>
            <a:r>
              <a:rPr lang="en-US" sz="1100" b="1"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Entity Augmentation</a:t>
            </a:r>
          </a:p>
          <a:p>
            <a:pPr algn="ctr"/>
            <a:r>
              <a:rPr lang="en-US" sz="1100" b="1"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Concept Expansion</a:t>
            </a:r>
          </a:p>
        </p:txBody>
      </p:sp>
      <p:sp>
        <p:nvSpPr>
          <p:cNvPr id="8" name="Rectangle 7">
            <a:extLst>
              <a:ext uri="{FF2B5EF4-FFF2-40B4-BE49-F238E27FC236}">
                <a16:creationId xmlns:a16="http://schemas.microsoft.com/office/drawing/2014/main" id="{848EBE55-6B7A-A34A-8780-A164E422AA24}"/>
              </a:ext>
            </a:extLst>
          </p:cNvPr>
          <p:cNvSpPr/>
          <p:nvPr/>
        </p:nvSpPr>
        <p:spPr>
          <a:xfrm>
            <a:off x="2207201" y="133707"/>
            <a:ext cx="3318795" cy="4398745"/>
          </a:xfrm>
          <a:prstGeom prst="rect">
            <a:avLst/>
          </a:prstGeom>
          <a:solidFill>
            <a:schemeClr val="bg1">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FBB0C047-BABF-094B-AC96-31A0BD677F5C}"/>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8398278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15E9B04-72DF-2241-BB9F-05AD82B6A86C}"/>
              </a:ext>
            </a:extLst>
          </p:cNvPr>
          <p:cNvSpPr>
            <a:spLocks noGrp="1"/>
          </p:cNvSpPr>
          <p:nvPr>
            <p:ph type="ftr" sz="quarter" idx="11"/>
          </p:nvPr>
        </p:nvSpPr>
        <p:spPr/>
        <p:txBody>
          <a:bodyPr/>
          <a:lstStyle/>
          <a:p>
            <a:r>
              <a:rPr lang="en-GB"/>
              <a:t>M. Lissandrini, D. Mottin, T. Palpanas, Y. Velegrakis</a:t>
            </a:r>
            <a:endParaRPr lang="en-GB" dirty="0"/>
          </a:p>
        </p:txBody>
      </p:sp>
      <p:sp>
        <p:nvSpPr>
          <p:cNvPr id="7" name="TextBox 6">
            <a:extLst>
              <a:ext uri="{FF2B5EF4-FFF2-40B4-BE49-F238E27FC236}">
                <a16:creationId xmlns:a16="http://schemas.microsoft.com/office/drawing/2014/main" id="{116DD7F8-5F92-694F-B4C4-49B5BD4F1023}"/>
              </a:ext>
            </a:extLst>
          </p:cNvPr>
          <p:cNvSpPr txBox="1"/>
          <p:nvPr/>
        </p:nvSpPr>
        <p:spPr>
          <a:xfrm>
            <a:off x="2065867" y="2667000"/>
            <a:ext cx="184731" cy="338554"/>
          </a:xfrm>
          <a:prstGeom prst="rect">
            <a:avLst/>
          </a:prstGeom>
          <a:noFill/>
        </p:spPr>
        <p:txBody>
          <a:bodyPr wrap="none" rtlCol="0">
            <a:spAutoFit/>
          </a:bodyPr>
          <a:lstStyle/>
          <a:p>
            <a:pPr marL="0" defTabSz="430213">
              <a:spcAft>
                <a:spcPts val="400"/>
              </a:spcAft>
              <a:buSzPct val="100000"/>
            </a:pPr>
            <a:endParaRPr lang="en-US" sz="1600" dirty="0">
              <a:solidFill>
                <a:srgbClr val="000000"/>
              </a:solidFill>
              <a:latin typeface="HP Simplified" pitchFamily="34" charset="0"/>
              <a:cs typeface="HP Simplified" pitchFamily="34" charset="0"/>
            </a:endParaRPr>
          </a:p>
        </p:txBody>
      </p:sp>
      <p:sp>
        <p:nvSpPr>
          <p:cNvPr id="8" name="Rectangle 7">
            <a:extLst>
              <a:ext uri="{FF2B5EF4-FFF2-40B4-BE49-F238E27FC236}">
                <a16:creationId xmlns:a16="http://schemas.microsoft.com/office/drawing/2014/main" id="{AFCCE5C2-FD78-7D4A-809C-D6CCB76F75BE}"/>
              </a:ext>
            </a:extLst>
          </p:cNvPr>
          <p:cNvSpPr/>
          <p:nvPr/>
        </p:nvSpPr>
        <p:spPr>
          <a:xfrm>
            <a:off x="258870" y="1425992"/>
            <a:ext cx="8830733" cy="2123658"/>
          </a:xfrm>
          <a:prstGeom prst="rect">
            <a:avLst/>
          </a:prstGeom>
        </p:spPr>
        <p:txBody>
          <a:bodyPr wrap="square">
            <a:spAutoFit/>
          </a:bodyPr>
          <a:lstStyle/>
          <a:p>
            <a:r>
              <a:rPr lang="en-GB" i="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Query by Document, </a:t>
            </a:r>
          </a:p>
          <a:p>
            <a:r>
              <a:rPr lang="en-GB" sz="1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Yin Yang, with Nick </a:t>
            </a:r>
            <a:r>
              <a:rPr lang="en-GB" sz="1400" dirty="0"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Koudas</a:t>
            </a:r>
            <a:r>
              <a:rPr lang="en-GB" sz="1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and Dimitris </a:t>
            </a:r>
            <a:r>
              <a:rPr lang="en-GB" sz="1400" dirty="0"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Papadias</a:t>
            </a:r>
            <a:endParaRPr lang="en-GB" sz="1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endParaRPr lang="en-GB"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r>
              <a:rPr lang="en-GB" i="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 Lattice-Based Approach to Query-by-Example Spoken Document Retrieval, </a:t>
            </a:r>
          </a:p>
          <a:p>
            <a:r>
              <a:rPr lang="en-GB"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Tee </a:t>
            </a:r>
            <a:r>
              <a:rPr lang="en-GB" sz="1200" dirty="0"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Kiah</a:t>
            </a:r>
            <a:r>
              <a:rPr lang="en-GB"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Chia et al.</a:t>
            </a:r>
          </a:p>
          <a:p>
            <a:endParaRPr lang="en-GB"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r>
              <a:rPr lang="en-GB" i="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From Query-By-Keyword to Query-By-Example: LinkedIn Talent Search Approach, </a:t>
            </a:r>
          </a:p>
          <a:p>
            <a:r>
              <a:rPr lang="en-GB"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Viet Ha-</a:t>
            </a:r>
            <a:r>
              <a:rPr lang="en-GB" sz="1200" dirty="0"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Thuc</a:t>
            </a:r>
            <a:r>
              <a:rPr lang="en-GB"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et al</a:t>
            </a:r>
            <a:endParaRPr lang="en-GB"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TextBox 8">
            <a:extLst>
              <a:ext uri="{FF2B5EF4-FFF2-40B4-BE49-F238E27FC236}">
                <a16:creationId xmlns:a16="http://schemas.microsoft.com/office/drawing/2014/main" id="{1C5B5E75-0DAC-994F-B92B-03A854C1BC96}"/>
              </a:ext>
            </a:extLst>
          </p:cNvPr>
          <p:cNvSpPr txBox="1"/>
          <p:nvPr/>
        </p:nvSpPr>
        <p:spPr>
          <a:xfrm>
            <a:off x="257359" y="214168"/>
            <a:ext cx="3743717" cy="523220"/>
          </a:xfrm>
          <a:prstGeom prst="rect">
            <a:avLst/>
          </a:prstGeom>
          <a:noFill/>
        </p:spPr>
        <p:txBody>
          <a:bodyPr wrap="none" rtlCol="0">
            <a:spAutoFit/>
          </a:bodyPr>
          <a:lstStyle/>
          <a:p>
            <a:pPr marL="0" defTabSz="430213">
              <a:spcAft>
                <a:spcPts val="400"/>
              </a:spcAft>
              <a:buSzPct val="100000"/>
            </a:pPr>
            <a:r>
              <a:rPr lang="en-US" sz="28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Other Related Works</a:t>
            </a:r>
          </a:p>
        </p:txBody>
      </p:sp>
    </p:spTree>
    <p:extLst>
      <p:ext uri="{BB962C8B-B14F-4D97-AF65-F5344CB8AC3E}">
        <p14:creationId xmlns:p14="http://schemas.microsoft.com/office/powerpoint/2010/main" val="32608359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50000"/>
              </a:schemeClr>
            </a:gs>
            <a:gs pos="100000">
              <a:schemeClr val="accent3">
                <a:lumMod val="50000"/>
              </a:schemeClr>
            </a:gs>
          </a:gsLst>
          <a:lin ang="2700000" scaled="1"/>
          <a:tileRect/>
        </a:gra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820202" y="4867132"/>
            <a:ext cx="3173621" cy="274637"/>
          </a:xfrm>
        </p:spPr>
        <p:txBody>
          <a:bodyPr/>
          <a:lstStyle/>
          <a:p>
            <a:r>
              <a:rPr lang="en-GB" dirty="0">
                <a:solidFill>
                  <a:schemeClr val="bg1"/>
                </a:solidFill>
              </a:rPr>
              <a:t>M. Lissandrini, D. </a:t>
            </a:r>
            <a:r>
              <a:rPr lang="en-GB" dirty="0" err="1">
                <a:solidFill>
                  <a:schemeClr val="bg1"/>
                </a:solidFill>
              </a:rPr>
              <a:t>Mottin</a:t>
            </a:r>
            <a:r>
              <a:rPr lang="en-GB" dirty="0">
                <a:solidFill>
                  <a:schemeClr val="bg1"/>
                </a:solidFill>
              </a:rPr>
              <a:t>, T. </a:t>
            </a:r>
            <a:r>
              <a:rPr lang="en-GB" dirty="0" err="1">
                <a:solidFill>
                  <a:schemeClr val="bg1"/>
                </a:solidFill>
              </a:rPr>
              <a:t>Palpanas</a:t>
            </a:r>
            <a:r>
              <a:rPr lang="en-GB" dirty="0">
                <a:solidFill>
                  <a:schemeClr val="bg1"/>
                </a:solidFill>
              </a:rPr>
              <a:t>, </a:t>
            </a:r>
            <a:r>
              <a:rPr lang="en-GB" dirty="0" err="1">
                <a:solidFill>
                  <a:schemeClr val="bg1"/>
                </a:solidFill>
              </a:rPr>
              <a:t>Y.Velegrakis</a:t>
            </a:r>
            <a:endParaRPr lang="en-GB" dirty="0">
              <a:solidFill>
                <a:schemeClr val="bg1"/>
              </a:solidFill>
            </a:endParaRPr>
          </a:p>
        </p:txBody>
      </p:sp>
      <p:pic>
        <p:nvPicPr>
          <p:cNvPr id="7170" name="Picture 2" descr="Image result for data table">
            <a:extLst>
              <a:ext uri="{FF2B5EF4-FFF2-40B4-BE49-F238E27FC236}">
                <a16:creationId xmlns:a16="http://schemas.microsoft.com/office/drawing/2014/main" id="{677B2656-516A-6E4F-8E5E-4B208B47A58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8844" y="243584"/>
            <a:ext cx="4239491" cy="2772799"/>
          </a:xfrm>
          <a:prstGeom prst="rect">
            <a:avLst/>
          </a:prstGeom>
          <a:noFill/>
          <a:ln>
            <a:solidFill>
              <a:schemeClr val="accent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74" name="Picture 6" descr="Related image">
            <a:extLst>
              <a:ext uri="{FF2B5EF4-FFF2-40B4-BE49-F238E27FC236}">
                <a16:creationId xmlns:a16="http://schemas.microsoft.com/office/drawing/2014/main" id="{42F2FD21-3ADB-3A4F-A10F-8B514284A18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22867" y="870265"/>
            <a:ext cx="2649497" cy="4197062"/>
          </a:xfrm>
          <a:prstGeom prst="rect">
            <a:avLst/>
          </a:prstGeom>
          <a:noFill/>
          <a:ln>
            <a:solidFill>
              <a:schemeClr val="accent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72" name="Picture 4" descr="Related image">
            <a:extLst>
              <a:ext uri="{FF2B5EF4-FFF2-40B4-BE49-F238E27FC236}">
                <a16:creationId xmlns:a16="http://schemas.microsoft.com/office/drawing/2014/main" id="{FF7BDB17-1E02-EF4C-A592-F8434C0DC18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62844" y="1943434"/>
            <a:ext cx="4665518" cy="2486160"/>
          </a:xfrm>
          <a:prstGeom prst="rect">
            <a:avLst/>
          </a:prstGeom>
          <a:noFill/>
          <a:ln>
            <a:solidFill>
              <a:schemeClr val="accent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itle 2">
            <a:extLst>
              <a:ext uri="{FF2B5EF4-FFF2-40B4-BE49-F238E27FC236}">
                <a16:creationId xmlns:a16="http://schemas.microsoft.com/office/drawing/2014/main" id="{CC73C2C1-88AB-974A-8992-D592F2D0B06D}"/>
              </a:ext>
            </a:extLst>
          </p:cNvPr>
          <p:cNvSpPr>
            <a:spLocks noGrp="1"/>
          </p:cNvSpPr>
          <p:nvPr>
            <p:ph type="title"/>
          </p:nvPr>
        </p:nvSpPr>
        <p:spPr>
          <a:xfrm>
            <a:off x="440532" y="277718"/>
            <a:ext cx="5198269" cy="1105789"/>
          </a:xfrm>
          <a:effectLst>
            <a:outerShdw blurRad="50800" dist="38100" dir="2700000" algn="tl" rotWithShape="0">
              <a:srgbClr val="000000">
                <a:alpha val="82000"/>
              </a:srgbClr>
            </a:outerShdw>
          </a:effectLst>
        </p:spPr>
        <p:txBody>
          <a:bodyPr/>
          <a:lstStyle/>
          <a:p>
            <a:r>
              <a:rPr lang="en-US" b="1" dirty="0">
                <a:solidFill>
                  <a:schemeClr val="bg1"/>
                </a:solidFill>
                <a:latin typeface="Helvetica Neue" panose="02000503000000020004" pitchFamily="2" charset="0"/>
              </a:rPr>
              <a:t>Entity Mentions </a:t>
            </a:r>
            <a:br>
              <a:rPr lang="en-US" b="1" dirty="0">
                <a:solidFill>
                  <a:schemeClr val="bg1"/>
                </a:solidFill>
                <a:latin typeface="Helvetica Neue" panose="02000503000000020004" pitchFamily="2" charset="0"/>
              </a:rPr>
            </a:br>
            <a:r>
              <a:rPr lang="en-US" b="1" dirty="0">
                <a:solidFill>
                  <a:schemeClr val="bg1"/>
                </a:solidFill>
                <a:latin typeface="Helvetica Neue" panose="02000503000000020004" pitchFamily="2" charset="0"/>
              </a:rPr>
              <a:t>&amp;Web-Tables</a:t>
            </a:r>
            <a:br>
              <a:rPr lang="en-US" b="1" dirty="0">
                <a:solidFill>
                  <a:schemeClr val="bg1"/>
                </a:solidFill>
                <a:latin typeface="Helvetica Neue" panose="02000503000000020004" pitchFamily="2" charset="0"/>
              </a:rPr>
            </a:br>
            <a:r>
              <a:rPr lang="en-GB" sz="1800" dirty="0">
                <a:solidFill>
                  <a:schemeClr val="bg1"/>
                </a:solidFill>
                <a:latin typeface="Helvetica Neue Light" panose="02000403000000020004" pitchFamily="2" charset="0"/>
              </a:rPr>
              <a:t>Documents &amp; </a:t>
            </a:r>
            <a:br>
              <a:rPr lang="en-GB" sz="1800" dirty="0">
                <a:solidFill>
                  <a:schemeClr val="bg1"/>
                </a:solidFill>
                <a:latin typeface="Helvetica Neue Light" panose="02000403000000020004" pitchFamily="2" charset="0"/>
              </a:rPr>
            </a:br>
            <a:r>
              <a:rPr lang="en-GB" sz="1800" dirty="0">
                <a:solidFill>
                  <a:schemeClr val="bg1"/>
                </a:solidFill>
                <a:latin typeface="Helvetica Neue Light" panose="02000403000000020004" pitchFamily="2" charset="0"/>
              </a:rPr>
              <a:t>semi-structured information</a:t>
            </a:r>
            <a:endParaRPr lang="en-US" sz="1800" dirty="0">
              <a:solidFill>
                <a:schemeClr val="bg1"/>
              </a:solidFill>
              <a:latin typeface="Helvetica Neue Light" panose="02000403000000020004" pitchFamily="2" charset="0"/>
            </a:endParaRPr>
          </a:p>
        </p:txBody>
      </p:sp>
      <p:pic>
        <p:nvPicPr>
          <p:cNvPr id="7178" name="Picture 10" descr="Related image">
            <a:extLst>
              <a:ext uri="{FF2B5EF4-FFF2-40B4-BE49-F238E27FC236}">
                <a16:creationId xmlns:a16="http://schemas.microsoft.com/office/drawing/2014/main" id="{B9B1381E-622C-874A-82C2-7B5E8E55B64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21134" y="3995811"/>
            <a:ext cx="3201699" cy="869972"/>
          </a:xfrm>
          <a:prstGeom prst="rect">
            <a:avLst/>
          </a:prstGeom>
          <a:noFill/>
          <a:ln>
            <a:solidFill>
              <a:schemeClr val="accent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Image result for named entity recognition">
            <a:extLst>
              <a:ext uri="{FF2B5EF4-FFF2-40B4-BE49-F238E27FC236}">
                <a16:creationId xmlns:a16="http://schemas.microsoft.com/office/drawing/2014/main" id="{A624C471-130D-C346-A6DC-E4D925D3D06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3494" y="2049121"/>
            <a:ext cx="4591214" cy="2274785"/>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4839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2">
            <a:extLst>
              <a:ext uri="{FF2B5EF4-FFF2-40B4-BE49-F238E27FC236}">
                <a16:creationId xmlns:a16="http://schemas.microsoft.com/office/drawing/2014/main" id="{FC8156D2-0810-DC40-96A2-B0345058AEF8}"/>
              </a:ext>
            </a:extLst>
          </p:cNvPr>
          <p:cNvSpPr>
            <a:spLocks noGrp="1"/>
          </p:cNvSpPr>
          <p:nvPr>
            <p:ph type="title"/>
          </p:nvPr>
        </p:nvSpPr>
        <p:spPr>
          <a:xfrm>
            <a:off x="440529" y="277718"/>
            <a:ext cx="5700871"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Entity-relation tuples</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600" dirty="0">
                <a:latin typeface="Helvetica Neue Light" panose="02000403000000020004" pitchFamily="2" charset="0"/>
              </a:rPr>
              <a:t>Example-based extraction of Entity mentions and Relations</a:t>
            </a:r>
            <a:endParaRPr lang="en-US" sz="1600" dirty="0">
              <a:latin typeface="Helvetica Neue Light" panose="02000403000000020004" pitchFamily="2" charset="0"/>
            </a:endParaRPr>
          </a:p>
        </p:txBody>
      </p:sp>
      <p:sp>
        <p:nvSpPr>
          <p:cNvPr id="51" name="TextBox 50">
            <a:extLst>
              <a:ext uri="{FF2B5EF4-FFF2-40B4-BE49-F238E27FC236}">
                <a16:creationId xmlns:a16="http://schemas.microsoft.com/office/drawing/2014/main" id="{F2B2BF92-B759-4848-B75D-60C39EAD1439}"/>
              </a:ext>
            </a:extLst>
          </p:cNvPr>
          <p:cNvSpPr txBox="1"/>
          <p:nvPr/>
        </p:nvSpPr>
        <p:spPr>
          <a:xfrm>
            <a:off x="292477" y="1741224"/>
            <a:ext cx="3780908" cy="2956963"/>
          </a:xfrm>
          <a:prstGeom prst="rect">
            <a:avLst/>
          </a:prstGeom>
          <a:noFill/>
        </p:spPr>
        <p:txBody>
          <a:bodyPr wrap="square" rtlCol="0">
            <a:spAutoFit/>
          </a:bodyPr>
          <a:lstStyle/>
          <a:p>
            <a:pPr>
              <a:lnSpc>
                <a:spcPct val="125000"/>
              </a:lnSpc>
            </a:pPr>
            <a:r>
              <a:rPr lang="en-US" sz="1400" b="1" dirty="0">
                <a:latin typeface="Helvetica Neue" panose="02000503000000020004" pitchFamily="2" charset="0"/>
              </a:rPr>
              <a:t>1. Example</a:t>
            </a:r>
          </a:p>
          <a:p>
            <a:pPr>
              <a:lnSpc>
                <a:spcPct val="125000"/>
              </a:lnSpc>
            </a:pPr>
            <a:r>
              <a:rPr lang="en-US" sz="1200" dirty="0">
                <a:latin typeface="Monaco" pitchFamily="2" charset="77"/>
              </a:rPr>
              <a:t> ❬ Google ; Menlo Park ❭</a:t>
            </a:r>
          </a:p>
          <a:p>
            <a:pPr>
              <a:lnSpc>
                <a:spcPct val="125000"/>
              </a:lnSpc>
            </a:pPr>
            <a:endParaRPr lang="en-US" sz="1200" dirty="0">
              <a:latin typeface="Helvetica Neue" panose="02000503000000020004" pitchFamily="2" charset="0"/>
            </a:endParaRPr>
          </a:p>
          <a:p>
            <a:pPr>
              <a:lnSpc>
                <a:spcPct val="125000"/>
              </a:lnSpc>
            </a:pPr>
            <a:r>
              <a:rPr lang="en-US" sz="1400" b="1" dirty="0">
                <a:latin typeface="Helvetica Neue" panose="02000503000000020004" pitchFamily="2" charset="0"/>
              </a:rPr>
              <a:t>2. Match</a:t>
            </a:r>
          </a:p>
          <a:p>
            <a:pPr>
              <a:lnSpc>
                <a:spcPct val="125000"/>
              </a:lnSpc>
            </a:pPr>
            <a:r>
              <a:rPr lang="en-US" sz="1200" dirty="0">
                <a:latin typeface="Monaco" pitchFamily="2" charset="77"/>
              </a:rPr>
              <a:t>Google </a:t>
            </a:r>
            <a:r>
              <a:rPr lang="en-US" sz="1200" u="sng" dirty="0">
                <a:latin typeface="Monaco" pitchFamily="2" charset="77"/>
              </a:rPr>
              <a:t>founded in</a:t>
            </a:r>
            <a:r>
              <a:rPr lang="en-US" sz="1200" dirty="0">
                <a:latin typeface="Monaco" pitchFamily="2" charset="77"/>
              </a:rPr>
              <a:t> Menlo Park…</a:t>
            </a:r>
          </a:p>
          <a:p>
            <a:pPr>
              <a:lnSpc>
                <a:spcPct val="125000"/>
              </a:lnSpc>
            </a:pPr>
            <a:endParaRPr lang="en-US" sz="1200" dirty="0">
              <a:latin typeface="Helvetica Neue" panose="02000503000000020004" pitchFamily="2" charset="0"/>
            </a:endParaRPr>
          </a:p>
          <a:p>
            <a:pPr>
              <a:lnSpc>
                <a:spcPct val="125000"/>
              </a:lnSpc>
            </a:pPr>
            <a:r>
              <a:rPr lang="en-US" sz="1400" b="1" dirty="0">
                <a:latin typeface="Helvetica Neue" panose="02000503000000020004" pitchFamily="2" charset="0"/>
              </a:rPr>
              <a:t>3. Extract Pattern</a:t>
            </a:r>
          </a:p>
          <a:p>
            <a:pPr>
              <a:lnSpc>
                <a:spcPct val="125000"/>
              </a:lnSpc>
            </a:pPr>
            <a:r>
              <a:rPr lang="en-US" sz="1200" dirty="0">
                <a:latin typeface="Monaco" pitchFamily="2" charset="77"/>
              </a:rPr>
              <a:t>… [X] </a:t>
            </a:r>
            <a:r>
              <a:rPr lang="en-US" sz="1200" u="sng" dirty="0">
                <a:latin typeface="Monaco" pitchFamily="2" charset="77"/>
              </a:rPr>
              <a:t>founded in</a:t>
            </a:r>
            <a:r>
              <a:rPr lang="en-US" sz="1200" dirty="0">
                <a:latin typeface="Monaco" pitchFamily="2" charset="77"/>
              </a:rPr>
              <a:t> [Y] …</a:t>
            </a:r>
          </a:p>
          <a:p>
            <a:pPr>
              <a:lnSpc>
                <a:spcPct val="125000"/>
              </a:lnSpc>
            </a:pPr>
            <a:endParaRPr lang="en-US" sz="1200" dirty="0">
              <a:latin typeface="Helvetica Neue" panose="02000503000000020004" pitchFamily="2" charset="0"/>
            </a:endParaRPr>
          </a:p>
          <a:p>
            <a:pPr>
              <a:lnSpc>
                <a:spcPct val="125000"/>
              </a:lnSpc>
            </a:pPr>
            <a:r>
              <a:rPr lang="en-US" sz="1200" b="1" dirty="0">
                <a:latin typeface="Helvetica Neue" panose="02000503000000020004" pitchFamily="2" charset="0"/>
              </a:rPr>
              <a:t>4. Extract New Mentions &amp; Patterns</a:t>
            </a:r>
          </a:p>
          <a:p>
            <a:pPr>
              <a:lnSpc>
                <a:spcPct val="125000"/>
              </a:lnSpc>
            </a:pPr>
            <a:r>
              <a:rPr lang="en-US" sz="1100" dirty="0">
                <a:latin typeface="Monaco" pitchFamily="2" charset="77"/>
              </a:rPr>
              <a:t>Apple </a:t>
            </a:r>
            <a:r>
              <a:rPr lang="en-US" sz="1100" u="sng" dirty="0">
                <a:latin typeface="Monaco" pitchFamily="2" charset="77"/>
              </a:rPr>
              <a:t>founded in</a:t>
            </a:r>
            <a:r>
              <a:rPr lang="en-US" sz="1100" dirty="0">
                <a:latin typeface="Monaco" pitchFamily="2" charset="77"/>
              </a:rPr>
              <a:t> </a:t>
            </a:r>
            <a:r>
              <a:rPr lang="en-US" sz="1100" dirty="0" err="1">
                <a:latin typeface="Monaco" pitchFamily="2" charset="77"/>
              </a:rPr>
              <a:t>Coupertino</a:t>
            </a:r>
            <a:r>
              <a:rPr lang="en-US" sz="1100" dirty="0">
                <a:latin typeface="Monaco" pitchFamily="2" charset="77"/>
              </a:rPr>
              <a:t> …</a:t>
            </a:r>
          </a:p>
          <a:p>
            <a:pPr>
              <a:lnSpc>
                <a:spcPct val="125000"/>
              </a:lnSpc>
            </a:pPr>
            <a:r>
              <a:rPr lang="en-US" sz="1100" dirty="0">
                <a:latin typeface="Monaco" pitchFamily="2" charset="77"/>
              </a:rPr>
              <a:t>Apple </a:t>
            </a:r>
            <a:r>
              <a:rPr lang="en-US" sz="1100" u="sng" dirty="0">
                <a:latin typeface="Monaco" pitchFamily="2" charset="77"/>
              </a:rPr>
              <a:t>headquarters in</a:t>
            </a:r>
            <a:r>
              <a:rPr lang="en-US" sz="1100" dirty="0">
                <a:latin typeface="Monaco" pitchFamily="2" charset="77"/>
              </a:rPr>
              <a:t> </a:t>
            </a:r>
            <a:r>
              <a:rPr lang="en-US" sz="1100" dirty="0" err="1">
                <a:latin typeface="Monaco" pitchFamily="2" charset="77"/>
              </a:rPr>
              <a:t>Coupertino</a:t>
            </a:r>
            <a:endParaRPr lang="en-US" sz="1100" dirty="0">
              <a:latin typeface="Monaco" pitchFamily="2" charset="77"/>
            </a:endParaRPr>
          </a:p>
        </p:txBody>
      </p:sp>
      <p:graphicFrame>
        <p:nvGraphicFramePr>
          <p:cNvPr id="52" name="Table 51">
            <a:extLst>
              <a:ext uri="{FF2B5EF4-FFF2-40B4-BE49-F238E27FC236}">
                <a16:creationId xmlns:a16="http://schemas.microsoft.com/office/drawing/2014/main" id="{C94A07A4-A7AF-D048-90AB-87FA3B4E6C53}"/>
              </a:ext>
            </a:extLst>
          </p:cNvPr>
          <p:cNvGraphicFramePr>
            <a:graphicFrameLocks noGrp="1"/>
          </p:cNvGraphicFramePr>
          <p:nvPr/>
        </p:nvGraphicFramePr>
        <p:xfrm>
          <a:off x="3433821" y="3277690"/>
          <a:ext cx="853186" cy="625674"/>
        </p:xfrm>
        <a:graphic>
          <a:graphicData uri="http://schemas.openxmlformats.org/drawingml/2006/table">
            <a:tbl>
              <a:tblPr firstRow="1" bandRow="1">
                <a:tableStyleId>{5C22544A-7EE6-4342-B048-85BDC9FD1C3A}</a:tableStyleId>
              </a:tblPr>
              <a:tblGrid>
                <a:gridCol w="426593">
                  <a:extLst>
                    <a:ext uri="{9D8B030D-6E8A-4147-A177-3AD203B41FA5}">
                      <a16:colId xmlns:a16="http://schemas.microsoft.com/office/drawing/2014/main" val="20000"/>
                    </a:ext>
                  </a:extLst>
                </a:gridCol>
                <a:gridCol w="426593">
                  <a:extLst>
                    <a:ext uri="{9D8B030D-6E8A-4147-A177-3AD203B41FA5}">
                      <a16:colId xmlns:a16="http://schemas.microsoft.com/office/drawing/2014/main" val="20001"/>
                    </a:ext>
                  </a:extLst>
                </a:gridCol>
              </a:tblGrid>
              <a:tr h="237054">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94310">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4310">
                <a:tc>
                  <a:txBody>
                    <a:bodyPr/>
                    <a:lstStyle/>
                    <a:p>
                      <a:endParaRPr lang="en-US" sz="8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4" name="Folded Corner 53">
            <a:extLst>
              <a:ext uri="{FF2B5EF4-FFF2-40B4-BE49-F238E27FC236}">
                <a16:creationId xmlns:a16="http://schemas.microsoft.com/office/drawing/2014/main" id="{C3F4CE96-4756-724E-9B5A-0F55910F09A9}"/>
              </a:ext>
            </a:extLst>
          </p:cNvPr>
          <p:cNvSpPr/>
          <p:nvPr/>
        </p:nvSpPr>
        <p:spPr>
          <a:xfrm>
            <a:off x="3407928" y="1946787"/>
            <a:ext cx="950393" cy="572871"/>
          </a:xfrm>
          <a:prstGeom prst="foldedCorner">
            <a:avLst>
              <a:gd name="adj" fmla="val 31282"/>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2060"/>
                </a:solidFill>
                <a:latin typeface="Helvetica Neue" panose="02000503000000020004" pitchFamily="2" charset="0"/>
                <a:ea typeface="Helvetica Neue" charset="0"/>
                <a:cs typeface="Helvetica Neue" charset="0"/>
              </a:rPr>
              <a:t>Exemplar Tuples</a:t>
            </a:r>
            <a:endParaRPr lang="en-US" sz="1050" dirty="0">
              <a:solidFill>
                <a:srgbClr val="002060"/>
              </a:solidFill>
              <a:latin typeface="Helvetica Neue" panose="02000503000000020004" pitchFamily="2" charset="0"/>
              <a:ea typeface="Helvetica Neue" charset="0"/>
              <a:cs typeface="Helvetica Neue" charset="0"/>
            </a:endParaRPr>
          </a:p>
        </p:txBody>
      </p:sp>
      <p:sp>
        <p:nvSpPr>
          <p:cNvPr id="55" name="Rounded Rectangle 54">
            <a:extLst>
              <a:ext uri="{FF2B5EF4-FFF2-40B4-BE49-F238E27FC236}">
                <a16:creationId xmlns:a16="http://schemas.microsoft.com/office/drawing/2014/main" id="{DA2A7FA8-E5EB-0248-ABA9-D087FD121F5A}"/>
              </a:ext>
            </a:extLst>
          </p:cNvPr>
          <p:cNvSpPr/>
          <p:nvPr/>
        </p:nvSpPr>
        <p:spPr>
          <a:xfrm>
            <a:off x="7941830" y="3078532"/>
            <a:ext cx="800422" cy="398317"/>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2060"/>
                </a:solidFill>
                <a:latin typeface="Helvetica Neue" panose="02000503000000020004" pitchFamily="2" charset="0"/>
                <a:ea typeface="Helvetica Neue" charset="0"/>
                <a:cs typeface="Helvetica Neue" charset="0"/>
              </a:rPr>
              <a:t>Tag Entities</a:t>
            </a:r>
            <a:endParaRPr lang="en-US" sz="1050" dirty="0">
              <a:solidFill>
                <a:srgbClr val="002060"/>
              </a:solidFill>
              <a:latin typeface="Helvetica Neue" panose="02000503000000020004" pitchFamily="2" charset="0"/>
              <a:ea typeface="Helvetica Neue" charset="0"/>
              <a:cs typeface="Helvetica Neue" charset="0"/>
            </a:endParaRPr>
          </a:p>
        </p:txBody>
      </p:sp>
      <p:sp>
        <p:nvSpPr>
          <p:cNvPr id="56" name="Rounded Rectangle 55">
            <a:extLst>
              <a:ext uri="{FF2B5EF4-FFF2-40B4-BE49-F238E27FC236}">
                <a16:creationId xmlns:a16="http://schemas.microsoft.com/office/drawing/2014/main" id="{6D55370F-D5BD-A741-80EC-763C1A17BAC6}"/>
              </a:ext>
            </a:extLst>
          </p:cNvPr>
          <p:cNvSpPr/>
          <p:nvPr/>
        </p:nvSpPr>
        <p:spPr>
          <a:xfrm>
            <a:off x="5786277" y="2034064"/>
            <a:ext cx="2023858" cy="398317"/>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2060"/>
                </a:solidFill>
                <a:latin typeface="Helvetica Neue" panose="02000503000000020004" pitchFamily="2" charset="0"/>
                <a:ea typeface="Helvetica Neue" charset="0"/>
                <a:cs typeface="Helvetica Neue" charset="0"/>
              </a:rPr>
              <a:t>Find </a:t>
            </a:r>
            <a:r>
              <a:rPr lang="en-US" sz="1200" dirty="0" err="1">
                <a:solidFill>
                  <a:srgbClr val="002060"/>
                </a:solidFill>
                <a:latin typeface="Helvetica Neue" panose="02000503000000020004" pitchFamily="2" charset="0"/>
                <a:ea typeface="Helvetica Neue" charset="0"/>
                <a:cs typeface="Helvetica Neue" charset="0"/>
              </a:rPr>
              <a:t>Occurences</a:t>
            </a:r>
            <a:r>
              <a:rPr lang="en-US" sz="1200" dirty="0">
                <a:solidFill>
                  <a:srgbClr val="002060"/>
                </a:solidFill>
                <a:latin typeface="Helvetica Neue" panose="02000503000000020004" pitchFamily="2" charset="0"/>
                <a:ea typeface="Helvetica Neue" charset="0"/>
                <a:cs typeface="Helvetica Neue" charset="0"/>
              </a:rPr>
              <a:t> of Exemplar Tuples</a:t>
            </a:r>
            <a:endParaRPr lang="en-US" sz="1050" dirty="0">
              <a:solidFill>
                <a:srgbClr val="002060"/>
              </a:solidFill>
              <a:latin typeface="Helvetica Neue" panose="02000503000000020004" pitchFamily="2" charset="0"/>
              <a:ea typeface="Helvetica Neue" charset="0"/>
              <a:cs typeface="Helvetica Neue" charset="0"/>
            </a:endParaRPr>
          </a:p>
        </p:txBody>
      </p:sp>
      <p:sp>
        <p:nvSpPr>
          <p:cNvPr id="57" name="Rounded Rectangle 56">
            <a:extLst>
              <a:ext uri="{FF2B5EF4-FFF2-40B4-BE49-F238E27FC236}">
                <a16:creationId xmlns:a16="http://schemas.microsoft.com/office/drawing/2014/main" id="{C925305B-FF60-CF47-81E3-0CDF89EC6F91}"/>
              </a:ext>
            </a:extLst>
          </p:cNvPr>
          <p:cNvSpPr/>
          <p:nvPr/>
        </p:nvSpPr>
        <p:spPr>
          <a:xfrm>
            <a:off x="5986687" y="4019134"/>
            <a:ext cx="1623035" cy="398317"/>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2060"/>
                </a:solidFill>
                <a:latin typeface="Helvetica Neue" panose="02000503000000020004" pitchFamily="2" charset="0"/>
                <a:ea typeface="Helvetica Neue" charset="0"/>
                <a:cs typeface="Helvetica Neue" charset="0"/>
              </a:rPr>
              <a:t>Generate </a:t>
            </a:r>
            <a:r>
              <a:rPr lang="en-US" sz="1200" dirty="0" err="1">
                <a:solidFill>
                  <a:srgbClr val="002060"/>
                </a:solidFill>
                <a:latin typeface="Helvetica Neue" panose="02000503000000020004" pitchFamily="2" charset="0"/>
                <a:ea typeface="Helvetica Neue" charset="0"/>
                <a:cs typeface="Helvetica Neue" charset="0"/>
              </a:rPr>
              <a:t>Extaction</a:t>
            </a:r>
            <a:r>
              <a:rPr lang="en-US" sz="1200" dirty="0">
                <a:solidFill>
                  <a:srgbClr val="002060"/>
                </a:solidFill>
                <a:latin typeface="Helvetica Neue" panose="02000503000000020004" pitchFamily="2" charset="0"/>
                <a:ea typeface="Helvetica Neue" charset="0"/>
                <a:cs typeface="Helvetica Neue" charset="0"/>
              </a:rPr>
              <a:t> Patterns</a:t>
            </a:r>
            <a:endParaRPr lang="en-US" sz="1050" dirty="0">
              <a:solidFill>
                <a:srgbClr val="002060"/>
              </a:solidFill>
              <a:latin typeface="Helvetica Neue" panose="02000503000000020004" pitchFamily="2" charset="0"/>
              <a:ea typeface="Helvetica Neue" charset="0"/>
              <a:cs typeface="Helvetica Neue" charset="0"/>
            </a:endParaRPr>
          </a:p>
        </p:txBody>
      </p:sp>
      <p:sp>
        <p:nvSpPr>
          <p:cNvPr id="58" name="Rounded Rectangle 57">
            <a:extLst>
              <a:ext uri="{FF2B5EF4-FFF2-40B4-BE49-F238E27FC236}">
                <a16:creationId xmlns:a16="http://schemas.microsoft.com/office/drawing/2014/main" id="{EDC93611-1A3A-DD48-A0D0-0F2C4180B574}"/>
              </a:ext>
            </a:extLst>
          </p:cNvPr>
          <p:cNvSpPr/>
          <p:nvPr/>
        </p:nvSpPr>
        <p:spPr>
          <a:xfrm>
            <a:off x="4404604" y="3052098"/>
            <a:ext cx="1736797" cy="424750"/>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2060"/>
                </a:solidFill>
                <a:latin typeface="Helvetica Neue" panose="02000503000000020004" pitchFamily="2" charset="0"/>
                <a:ea typeface="Helvetica Neue" charset="0"/>
                <a:cs typeface="Helvetica Neue" charset="0"/>
              </a:rPr>
              <a:t>Generate </a:t>
            </a:r>
          </a:p>
          <a:p>
            <a:pPr algn="ctr"/>
            <a:r>
              <a:rPr lang="en-US" sz="1200" dirty="0">
                <a:solidFill>
                  <a:srgbClr val="002060"/>
                </a:solidFill>
                <a:latin typeface="Helvetica Neue" panose="02000503000000020004" pitchFamily="2" charset="0"/>
                <a:ea typeface="Helvetica Neue" charset="0"/>
                <a:cs typeface="Helvetica Neue" charset="0"/>
              </a:rPr>
              <a:t>New Exemplar Tuples</a:t>
            </a:r>
            <a:endParaRPr lang="en-US" sz="1050" dirty="0">
              <a:solidFill>
                <a:srgbClr val="002060"/>
              </a:solidFill>
              <a:latin typeface="Helvetica Neue" panose="02000503000000020004" pitchFamily="2" charset="0"/>
              <a:ea typeface="Helvetica Neue" charset="0"/>
              <a:cs typeface="Helvetica Neue" charset="0"/>
            </a:endParaRPr>
          </a:p>
        </p:txBody>
      </p:sp>
      <p:cxnSp>
        <p:nvCxnSpPr>
          <p:cNvPr id="59" name="Straight Arrow Connector 58">
            <a:extLst>
              <a:ext uri="{FF2B5EF4-FFF2-40B4-BE49-F238E27FC236}">
                <a16:creationId xmlns:a16="http://schemas.microsoft.com/office/drawing/2014/main" id="{E943FAD3-1D0E-B147-AF15-CC4BF6BFD772}"/>
              </a:ext>
            </a:extLst>
          </p:cNvPr>
          <p:cNvCxnSpPr>
            <a:stCxn id="54" idx="3"/>
            <a:endCxn id="56" idx="1"/>
          </p:cNvCxnSpPr>
          <p:nvPr/>
        </p:nvCxnSpPr>
        <p:spPr>
          <a:xfrm flipV="1">
            <a:off x="4358321" y="2233223"/>
            <a:ext cx="1427955" cy="1"/>
          </a:xfrm>
          <a:prstGeom prst="straightConnector1">
            <a:avLst/>
          </a:prstGeom>
          <a:ln w="38100">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0" name="Curved Connector 59">
            <a:extLst>
              <a:ext uri="{FF2B5EF4-FFF2-40B4-BE49-F238E27FC236}">
                <a16:creationId xmlns:a16="http://schemas.microsoft.com/office/drawing/2014/main" id="{80B7EE6D-9E90-BA45-AC0D-10B6213B6508}"/>
              </a:ext>
            </a:extLst>
          </p:cNvPr>
          <p:cNvCxnSpPr>
            <a:stCxn id="56" idx="3"/>
            <a:endCxn id="55" idx="0"/>
          </p:cNvCxnSpPr>
          <p:nvPr/>
        </p:nvCxnSpPr>
        <p:spPr>
          <a:xfrm>
            <a:off x="7810134" y="2233223"/>
            <a:ext cx="531906" cy="845309"/>
          </a:xfrm>
          <a:prstGeom prst="curvedConnector2">
            <a:avLst/>
          </a:prstGeom>
          <a:ln w="38100">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1" name="Curved Connector 60">
            <a:extLst>
              <a:ext uri="{FF2B5EF4-FFF2-40B4-BE49-F238E27FC236}">
                <a16:creationId xmlns:a16="http://schemas.microsoft.com/office/drawing/2014/main" id="{22F3DC28-D7FC-1A42-9980-E32D59005B10}"/>
              </a:ext>
            </a:extLst>
          </p:cNvPr>
          <p:cNvCxnSpPr>
            <a:stCxn id="55" idx="2"/>
            <a:endCxn id="57" idx="3"/>
          </p:cNvCxnSpPr>
          <p:nvPr/>
        </p:nvCxnSpPr>
        <p:spPr>
          <a:xfrm rot="5400000">
            <a:off x="7605159" y="3481412"/>
            <a:ext cx="741445" cy="732318"/>
          </a:xfrm>
          <a:prstGeom prst="curvedConnector2">
            <a:avLst/>
          </a:prstGeom>
          <a:ln w="38100">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2" name="Curved Connector 61">
            <a:extLst>
              <a:ext uri="{FF2B5EF4-FFF2-40B4-BE49-F238E27FC236}">
                <a16:creationId xmlns:a16="http://schemas.microsoft.com/office/drawing/2014/main" id="{ED58D8A7-1628-D34E-B15B-2842B55D5D86}"/>
              </a:ext>
            </a:extLst>
          </p:cNvPr>
          <p:cNvCxnSpPr>
            <a:stCxn id="57" idx="1"/>
            <a:endCxn id="58" idx="2"/>
          </p:cNvCxnSpPr>
          <p:nvPr/>
        </p:nvCxnSpPr>
        <p:spPr>
          <a:xfrm rot="10800000">
            <a:off x="5273003" y="3476848"/>
            <a:ext cx="713685" cy="741445"/>
          </a:xfrm>
          <a:prstGeom prst="curvedConnector2">
            <a:avLst/>
          </a:prstGeom>
          <a:ln w="38100">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3" name="Curved Connector 62">
            <a:extLst>
              <a:ext uri="{FF2B5EF4-FFF2-40B4-BE49-F238E27FC236}">
                <a16:creationId xmlns:a16="http://schemas.microsoft.com/office/drawing/2014/main" id="{7B2943F0-3F1E-5945-B531-292D9DB45E7D}"/>
              </a:ext>
            </a:extLst>
          </p:cNvPr>
          <p:cNvCxnSpPr>
            <a:stCxn id="58" idx="0"/>
            <a:endCxn id="56" idx="1"/>
          </p:cNvCxnSpPr>
          <p:nvPr/>
        </p:nvCxnSpPr>
        <p:spPr>
          <a:xfrm rot="5400000" flipH="1" flipV="1">
            <a:off x="5120201" y="2386024"/>
            <a:ext cx="818876" cy="513274"/>
          </a:xfrm>
          <a:prstGeom prst="curvedConnector2">
            <a:avLst/>
          </a:prstGeom>
          <a:ln w="38100">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64" name="Rounded Rectangle 63">
            <a:extLst>
              <a:ext uri="{FF2B5EF4-FFF2-40B4-BE49-F238E27FC236}">
                <a16:creationId xmlns:a16="http://schemas.microsoft.com/office/drawing/2014/main" id="{D0177D62-4EE6-C241-A17A-D8F84537D4C9}"/>
              </a:ext>
            </a:extLst>
          </p:cNvPr>
          <p:cNvSpPr/>
          <p:nvPr/>
        </p:nvSpPr>
        <p:spPr>
          <a:xfrm>
            <a:off x="3406878" y="4019134"/>
            <a:ext cx="907073" cy="398317"/>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2060"/>
                </a:solidFill>
                <a:latin typeface="Helvetica Neue" panose="02000503000000020004" pitchFamily="2" charset="0"/>
                <a:ea typeface="Helvetica Neue" charset="0"/>
                <a:cs typeface="Helvetica Neue" charset="0"/>
              </a:rPr>
              <a:t>Augment Table</a:t>
            </a:r>
            <a:endParaRPr lang="en-US" sz="1050" dirty="0">
              <a:solidFill>
                <a:srgbClr val="002060"/>
              </a:solidFill>
              <a:latin typeface="Helvetica Neue" panose="02000503000000020004" pitchFamily="2" charset="0"/>
              <a:ea typeface="Helvetica Neue" charset="0"/>
              <a:cs typeface="Helvetica Neue" charset="0"/>
            </a:endParaRPr>
          </a:p>
        </p:txBody>
      </p:sp>
      <p:cxnSp>
        <p:nvCxnSpPr>
          <p:cNvPr id="65" name="Straight Arrow Connector 64">
            <a:extLst>
              <a:ext uri="{FF2B5EF4-FFF2-40B4-BE49-F238E27FC236}">
                <a16:creationId xmlns:a16="http://schemas.microsoft.com/office/drawing/2014/main" id="{030591C7-4385-EA49-B53D-AEB803646CE1}"/>
              </a:ext>
            </a:extLst>
          </p:cNvPr>
          <p:cNvCxnSpPr>
            <a:stCxn id="57" idx="1"/>
            <a:endCxn id="64" idx="3"/>
          </p:cNvCxnSpPr>
          <p:nvPr/>
        </p:nvCxnSpPr>
        <p:spPr>
          <a:xfrm flipH="1">
            <a:off x="4313951" y="4218293"/>
            <a:ext cx="1672737" cy="0"/>
          </a:xfrm>
          <a:prstGeom prst="straightConnector1">
            <a:avLst/>
          </a:prstGeom>
          <a:ln w="38100">
            <a:headEnd type="none" w="lg" len="lg"/>
            <a:tailEnd type="triangle" w="lg" len="lg"/>
          </a:ln>
        </p:spPr>
        <p:style>
          <a:lnRef idx="1">
            <a:schemeClr val="accent1"/>
          </a:lnRef>
          <a:fillRef idx="0">
            <a:schemeClr val="accent1"/>
          </a:fillRef>
          <a:effectRef idx="0">
            <a:schemeClr val="accent1"/>
          </a:effectRef>
          <a:fontRef idx="minor">
            <a:schemeClr val="tx1"/>
          </a:fontRef>
        </p:style>
      </p:cxnSp>
      <p:graphicFrame>
        <p:nvGraphicFramePr>
          <p:cNvPr id="66" name="Table 65">
            <a:extLst>
              <a:ext uri="{FF2B5EF4-FFF2-40B4-BE49-F238E27FC236}">
                <a16:creationId xmlns:a16="http://schemas.microsoft.com/office/drawing/2014/main" id="{639D549A-EBAF-F04B-A610-868FED004D69}"/>
              </a:ext>
            </a:extLst>
          </p:cNvPr>
          <p:cNvGraphicFramePr>
            <a:graphicFrameLocks noGrp="1"/>
          </p:cNvGraphicFramePr>
          <p:nvPr/>
        </p:nvGraphicFramePr>
        <p:xfrm>
          <a:off x="3433821" y="1232999"/>
          <a:ext cx="853186" cy="625674"/>
        </p:xfrm>
        <a:graphic>
          <a:graphicData uri="http://schemas.openxmlformats.org/drawingml/2006/table">
            <a:tbl>
              <a:tblPr firstRow="1" bandRow="1">
                <a:tableStyleId>{5C22544A-7EE6-4342-B048-85BDC9FD1C3A}</a:tableStyleId>
              </a:tblPr>
              <a:tblGrid>
                <a:gridCol w="426593">
                  <a:extLst>
                    <a:ext uri="{9D8B030D-6E8A-4147-A177-3AD203B41FA5}">
                      <a16:colId xmlns:a16="http://schemas.microsoft.com/office/drawing/2014/main" val="20000"/>
                    </a:ext>
                  </a:extLst>
                </a:gridCol>
                <a:gridCol w="426593">
                  <a:extLst>
                    <a:ext uri="{9D8B030D-6E8A-4147-A177-3AD203B41FA5}">
                      <a16:colId xmlns:a16="http://schemas.microsoft.com/office/drawing/2014/main" val="20001"/>
                    </a:ext>
                  </a:extLst>
                </a:gridCol>
              </a:tblGrid>
              <a:tr h="237054">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ysDash"/>
                      <a:round/>
                      <a:headEnd type="none" w="med" len="med"/>
                      <a:tailEnd type="none" w="med" len="med"/>
                    </a:lnB>
                  </a:tcPr>
                </a:tc>
                <a:extLst>
                  <a:ext uri="{0D108BD9-81ED-4DB2-BD59-A6C34878D82A}">
                    <a16:rowId xmlns:a16="http://schemas.microsoft.com/office/drawing/2014/main" val="10000"/>
                  </a:ext>
                </a:extLst>
              </a:tr>
              <a:tr h="194310">
                <a:tc>
                  <a:txBody>
                    <a:bodyPr/>
                    <a:lstStyle/>
                    <a:p>
                      <a:endParaRPr lang="en-US" sz="8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tc>
                  <a:txBody>
                    <a:bodyPr/>
                    <a:lstStyle/>
                    <a:p>
                      <a:endParaRPr lang="en-US" sz="8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10001"/>
                  </a:ext>
                </a:extLst>
              </a:tr>
              <a:tr h="194310">
                <a:tc>
                  <a:txBody>
                    <a:bodyPr/>
                    <a:lstStyle/>
                    <a:p>
                      <a:endParaRPr lang="en-US" sz="8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tc>
                  <a:txBody>
                    <a:bodyPr/>
                    <a:lstStyle/>
                    <a:p>
                      <a:endParaRPr lang="en-US" sz="8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67" name="Rectangle 66">
            <a:extLst>
              <a:ext uri="{FF2B5EF4-FFF2-40B4-BE49-F238E27FC236}">
                <a16:creationId xmlns:a16="http://schemas.microsoft.com/office/drawing/2014/main" id="{E2CAC2CF-6D88-3042-BBB2-5938AF3BE2FA}"/>
              </a:ext>
            </a:extLst>
          </p:cNvPr>
          <p:cNvSpPr/>
          <p:nvPr/>
        </p:nvSpPr>
        <p:spPr>
          <a:xfrm>
            <a:off x="7637338" y="338291"/>
            <a:ext cx="1007007" cy="300082"/>
          </a:xfrm>
          <a:prstGeom prst="rect">
            <a:avLst/>
          </a:prstGeom>
        </p:spPr>
        <p:txBody>
          <a:bodyPr wrap="none">
            <a:spAutoFit/>
          </a:bodyPr>
          <a:lstStyle/>
          <a:p>
            <a:r>
              <a:rPr lang="en-GB" sz="1350" dirty="0">
                <a:solidFill>
                  <a:srgbClr val="0072E5"/>
                </a:solidFill>
                <a:latin typeface="LibreCaslonText"/>
              </a:rPr>
              <a:t>Brin </a:t>
            </a:r>
            <a:r>
              <a:rPr lang="en-GB" sz="1350" dirty="0">
                <a:latin typeface="LibreCaslonText"/>
              </a:rPr>
              <a:t>[</a:t>
            </a:r>
            <a:r>
              <a:rPr lang="en-GB" sz="1350" dirty="0">
                <a:solidFill>
                  <a:srgbClr val="0072E5"/>
                </a:solidFill>
                <a:latin typeface="LibreCaslonText"/>
              </a:rPr>
              <a:t>1998</a:t>
            </a:r>
            <a:r>
              <a:rPr lang="en-GB" sz="1350" dirty="0">
                <a:latin typeface="LibreCaslonText"/>
              </a:rPr>
              <a:t>] </a:t>
            </a:r>
            <a:endParaRPr lang="en-GB" sz="1350" dirty="0"/>
          </a:p>
        </p:txBody>
      </p:sp>
      <p:sp>
        <p:nvSpPr>
          <p:cNvPr id="7" name="Rectangle 6">
            <a:extLst>
              <a:ext uri="{FF2B5EF4-FFF2-40B4-BE49-F238E27FC236}">
                <a16:creationId xmlns:a16="http://schemas.microsoft.com/office/drawing/2014/main" id="{95895914-D267-794B-9819-9DC0A67BBE7A}"/>
              </a:ext>
            </a:extLst>
          </p:cNvPr>
          <p:cNvSpPr/>
          <p:nvPr/>
        </p:nvSpPr>
        <p:spPr>
          <a:xfrm>
            <a:off x="6343185" y="530104"/>
            <a:ext cx="2310633" cy="300082"/>
          </a:xfrm>
          <a:prstGeom prst="rect">
            <a:avLst/>
          </a:prstGeom>
        </p:spPr>
        <p:txBody>
          <a:bodyPr wrap="none">
            <a:spAutoFit/>
          </a:bodyPr>
          <a:lstStyle/>
          <a:p>
            <a:r>
              <a:rPr lang="en-GB" sz="1350" dirty="0" err="1">
                <a:solidFill>
                  <a:srgbClr val="0072E5"/>
                </a:solidFill>
                <a:latin typeface="LibreCaslonText"/>
              </a:rPr>
              <a:t>Agichtein</a:t>
            </a:r>
            <a:r>
              <a:rPr lang="en-GB" sz="1350" dirty="0">
                <a:solidFill>
                  <a:srgbClr val="0072E5"/>
                </a:solidFill>
                <a:latin typeface="LibreCaslonText"/>
              </a:rPr>
              <a:t> and </a:t>
            </a:r>
            <a:r>
              <a:rPr lang="en-GB" sz="1350" dirty="0" err="1">
                <a:solidFill>
                  <a:srgbClr val="0072E5"/>
                </a:solidFill>
                <a:latin typeface="LibreCaslonText"/>
              </a:rPr>
              <a:t>Gravano</a:t>
            </a:r>
            <a:r>
              <a:rPr lang="en-GB" sz="1350" dirty="0">
                <a:solidFill>
                  <a:srgbClr val="0072E5"/>
                </a:solidFill>
                <a:latin typeface="LibreCaslonText"/>
              </a:rPr>
              <a:t> </a:t>
            </a:r>
            <a:r>
              <a:rPr lang="en-GB" sz="1350" dirty="0">
                <a:latin typeface="LibreCaslonText"/>
              </a:rPr>
              <a:t>[</a:t>
            </a:r>
            <a:r>
              <a:rPr lang="en-GB" sz="1350" dirty="0">
                <a:solidFill>
                  <a:srgbClr val="0072E5"/>
                </a:solidFill>
                <a:latin typeface="LibreCaslonText"/>
              </a:rPr>
              <a:t>2000</a:t>
            </a:r>
            <a:r>
              <a:rPr lang="en-GB" sz="1350" dirty="0">
                <a:latin typeface="LibreCaslonText"/>
              </a:rPr>
              <a:t>] </a:t>
            </a:r>
          </a:p>
        </p:txBody>
      </p:sp>
      <p:sp>
        <p:nvSpPr>
          <p:cNvPr id="8" name="TextBox 7">
            <a:extLst>
              <a:ext uri="{FF2B5EF4-FFF2-40B4-BE49-F238E27FC236}">
                <a16:creationId xmlns:a16="http://schemas.microsoft.com/office/drawing/2014/main" id="{88B512B2-BA88-FB4C-8A27-7482A161BD9D}"/>
              </a:ext>
            </a:extLst>
          </p:cNvPr>
          <p:cNvSpPr txBox="1"/>
          <p:nvPr/>
        </p:nvSpPr>
        <p:spPr>
          <a:xfrm>
            <a:off x="6504040" y="3030793"/>
            <a:ext cx="1069524" cy="369332"/>
          </a:xfrm>
          <a:prstGeom prst="rect">
            <a:avLst/>
          </a:prstGeom>
          <a:noFill/>
        </p:spPr>
        <p:txBody>
          <a:bodyPr wrap="none" rtlCol="0">
            <a:spAutoFit/>
          </a:bodyPr>
          <a:lstStyle/>
          <a:p>
            <a:r>
              <a:rPr lang="en-US"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Snowball</a:t>
            </a:r>
          </a:p>
        </p:txBody>
      </p:sp>
      <p:sp>
        <p:nvSpPr>
          <p:cNvPr id="23" name="Rectangle 22">
            <a:extLst>
              <a:ext uri="{FF2B5EF4-FFF2-40B4-BE49-F238E27FC236}">
                <a16:creationId xmlns:a16="http://schemas.microsoft.com/office/drawing/2014/main" id="{DB39E3B7-D83C-384F-84AA-508DB99628EA}"/>
              </a:ext>
            </a:extLst>
          </p:cNvPr>
          <p:cNvSpPr/>
          <p:nvPr/>
        </p:nvSpPr>
        <p:spPr>
          <a:xfrm>
            <a:off x="5798100" y="941142"/>
            <a:ext cx="3355021" cy="92157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35000" tIns="135000" rIns="135000" bIns="135000" rtlCol="0" anchor="ctr"/>
          <a:lstStyle/>
          <a:p>
            <a:r>
              <a:rPr lang="en-US" sz="1350" dirty="0">
                <a:latin typeface="Helvetica Neue" panose="02000503000000020004" pitchFamily="2" charset="0"/>
              </a:rPr>
              <a:t>Works bests with Binary relation</a:t>
            </a:r>
          </a:p>
          <a:p>
            <a:r>
              <a:rPr lang="en-US" sz="1350" dirty="0">
                <a:latin typeface="Helvetica Neue" panose="02000503000000020004" pitchFamily="2" charset="0"/>
              </a:rPr>
              <a:t>Can work with multiple mentions:</a:t>
            </a:r>
          </a:p>
          <a:p>
            <a:pPr>
              <a:lnSpc>
                <a:spcPct val="150000"/>
              </a:lnSpc>
            </a:pPr>
            <a:r>
              <a:rPr lang="en-US" sz="1100" dirty="0">
                <a:latin typeface="Monaco" pitchFamily="2" charset="77"/>
              </a:rPr>
              <a:t>Bob </a:t>
            </a:r>
            <a:r>
              <a:rPr lang="en-US" sz="1100" u="sng" dirty="0">
                <a:latin typeface="Monaco" pitchFamily="2" charset="77"/>
              </a:rPr>
              <a:t>born in</a:t>
            </a:r>
            <a:r>
              <a:rPr lang="en-US" sz="1100" dirty="0">
                <a:latin typeface="Monaco" pitchFamily="2" charset="77"/>
              </a:rPr>
              <a:t> U.S.A. </a:t>
            </a:r>
            <a:r>
              <a:rPr lang="en-US" sz="1100" u="sng" dirty="0">
                <a:latin typeface="Monaco" pitchFamily="2" charset="77"/>
              </a:rPr>
              <a:t>in</a:t>
            </a:r>
            <a:r>
              <a:rPr lang="en-US" sz="1100" dirty="0">
                <a:latin typeface="Monaco" pitchFamily="2" charset="77"/>
              </a:rPr>
              <a:t> 1978</a:t>
            </a:r>
          </a:p>
        </p:txBody>
      </p:sp>
      <p:sp>
        <p:nvSpPr>
          <p:cNvPr id="24" name="TextBox 23">
            <a:extLst>
              <a:ext uri="{FF2B5EF4-FFF2-40B4-BE49-F238E27FC236}">
                <a16:creationId xmlns:a16="http://schemas.microsoft.com/office/drawing/2014/main" id="{87694DC4-FA0A-4A4D-9BC2-C92295EDE2A7}"/>
              </a:ext>
            </a:extLst>
          </p:cNvPr>
          <p:cNvSpPr txBox="1"/>
          <p:nvPr/>
        </p:nvSpPr>
        <p:spPr>
          <a:xfrm>
            <a:off x="6472968" y="4484224"/>
            <a:ext cx="2649080" cy="641969"/>
          </a:xfrm>
          <a:prstGeom prst="rect">
            <a:avLst/>
          </a:prstGeom>
          <a:solidFill>
            <a:schemeClr val="tx1">
              <a:lumMod val="20000"/>
              <a:lumOff val="80000"/>
            </a:schemeClr>
          </a:solidFill>
        </p:spPr>
        <p:txBody>
          <a:bodyPr wrap="square" lIns="135000" tIns="135000" rIns="135000" bIns="135000" rtlCol="0">
            <a:spAutoFit/>
          </a:bodyPr>
          <a:lstStyle/>
          <a:p>
            <a:r>
              <a:rPr lang="en-GB" sz="1200" b="1" dirty="0">
                <a:solidFill>
                  <a:schemeClr val="tx1">
                    <a:lumMod val="50000"/>
                  </a:schemeClr>
                </a:solidFill>
                <a:latin typeface="Helvetica Neue" panose="02000503000000020004" pitchFamily="2" charset="0"/>
              </a:rPr>
              <a:t>Goal: </a:t>
            </a:r>
            <a:r>
              <a:rPr lang="en-GB" sz="1200" dirty="0">
                <a:latin typeface="Helvetica Neue" panose="02000503000000020004" pitchFamily="2" charset="0"/>
              </a:rPr>
              <a:t>Enrich a list of Entity-relationships data</a:t>
            </a:r>
          </a:p>
        </p:txBody>
      </p:sp>
      <p:sp>
        <p:nvSpPr>
          <p:cNvPr id="25" name="TextBox 24">
            <a:extLst>
              <a:ext uri="{FF2B5EF4-FFF2-40B4-BE49-F238E27FC236}">
                <a16:creationId xmlns:a16="http://schemas.microsoft.com/office/drawing/2014/main" id="{74932A86-71FE-DF42-9FB3-A5B8ED609DCA}"/>
              </a:ext>
            </a:extLst>
          </p:cNvPr>
          <p:cNvSpPr txBox="1"/>
          <p:nvPr/>
        </p:nvSpPr>
        <p:spPr>
          <a:xfrm>
            <a:off x="400525" y="947106"/>
            <a:ext cx="2959270" cy="625674"/>
          </a:xfrm>
          <a:prstGeom prst="rect">
            <a:avLst/>
          </a:prstGeom>
          <a:solidFill>
            <a:schemeClr val="tx2">
              <a:lumMod val="75000"/>
            </a:schemeClr>
          </a:solidFill>
        </p:spPr>
        <p:txBody>
          <a:bodyPr wrap="none" lIns="136800" tIns="0" rIns="136800" bIns="0" rtlCol="0">
            <a:noAutofit/>
          </a:bodyPr>
          <a:lstStyle/>
          <a:p>
            <a:pPr>
              <a:lnSpc>
                <a:spcPct val="150000"/>
              </a:lnSpc>
            </a:pPr>
            <a:r>
              <a:rPr lang="en-US" sz="12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Search for Information WITHIN Documents</a:t>
            </a:r>
          </a:p>
          <a:p>
            <a:r>
              <a:rPr lang="en-US" sz="1100" i="1" dirty="0">
                <a:solidFill>
                  <a:schemeClr val="bg1"/>
                </a:solidFill>
                <a:latin typeface="Helvetica Neue Thin" panose="020B0403020202020204" pitchFamily="34" charset="0"/>
                <a:ea typeface="Helvetica Neue Thin" panose="020B0403020202020204" pitchFamily="34" charset="0"/>
                <a:cs typeface="Helvetica Neue Condensed Black" panose="02000503000000020004" pitchFamily="2" charset="0"/>
              </a:rPr>
              <a:t>Explore new Entities </a:t>
            </a:r>
          </a:p>
          <a:p>
            <a:r>
              <a:rPr lang="en-US" sz="1100" i="1" dirty="0">
                <a:solidFill>
                  <a:schemeClr val="bg1"/>
                </a:solidFill>
                <a:latin typeface="Helvetica Neue Thin" panose="020B0403020202020204" pitchFamily="34" charset="0"/>
                <a:ea typeface="Helvetica Neue Thin" panose="020B0403020202020204" pitchFamily="34" charset="0"/>
                <a:cs typeface="Helvetica Neue Condensed Black" panose="02000503000000020004" pitchFamily="2" charset="0"/>
              </a:rPr>
              <a:t>and new ways to express relations</a:t>
            </a:r>
          </a:p>
        </p:txBody>
      </p:sp>
      <p:sp>
        <p:nvSpPr>
          <p:cNvPr id="27" name="TextBox 26">
            <a:extLst>
              <a:ext uri="{FF2B5EF4-FFF2-40B4-BE49-F238E27FC236}">
                <a16:creationId xmlns:a16="http://schemas.microsoft.com/office/drawing/2014/main" id="{134963C7-B071-4448-BFCE-C52410F7317B}"/>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12003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xEl>
                                              <p:pRg st="3" end="3"/>
                                            </p:txEl>
                                          </p:spTgt>
                                        </p:tgtEl>
                                        <p:attrNameLst>
                                          <p:attrName>style.visibility</p:attrName>
                                        </p:attrNameLst>
                                      </p:cBhvr>
                                      <p:to>
                                        <p:strVal val="visible"/>
                                      </p:to>
                                    </p:set>
                                    <p:animEffect transition="in" filter="fade">
                                      <p:cBhvr>
                                        <p:cTn id="7" dur="500"/>
                                        <p:tgtEl>
                                          <p:spTgt spid="51">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1">
                                            <p:txEl>
                                              <p:pRg st="4" end="4"/>
                                            </p:txEl>
                                          </p:spTgt>
                                        </p:tgtEl>
                                        <p:attrNameLst>
                                          <p:attrName>style.visibility</p:attrName>
                                        </p:attrNameLst>
                                      </p:cBhvr>
                                      <p:to>
                                        <p:strVal val="visible"/>
                                      </p:to>
                                    </p:set>
                                    <p:animEffect transition="in" filter="fade">
                                      <p:cBhvr>
                                        <p:cTn id="10" dur="500"/>
                                        <p:tgtEl>
                                          <p:spTgt spid="51">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1">
                                            <p:txEl>
                                              <p:pRg st="6" end="6"/>
                                            </p:txEl>
                                          </p:spTgt>
                                        </p:tgtEl>
                                        <p:attrNameLst>
                                          <p:attrName>style.visibility</p:attrName>
                                        </p:attrNameLst>
                                      </p:cBhvr>
                                      <p:to>
                                        <p:strVal val="visible"/>
                                      </p:to>
                                    </p:set>
                                    <p:animEffect transition="in" filter="fade">
                                      <p:cBhvr>
                                        <p:cTn id="21" dur="500"/>
                                        <p:tgtEl>
                                          <p:spTgt spid="51">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1">
                                            <p:txEl>
                                              <p:pRg st="7" end="7"/>
                                            </p:txEl>
                                          </p:spTgt>
                                        </p:tgtEl>
                                        <p:attrNameLst>
                                          <p:attrName>style.visibility</p:attrName>
                                        </p:attrNameLst>
                                      </p:cBhvr>
                                      <p:to>
                                        <p:strVal val="visible"/>
                                      </p:to>
                                    </p:set>
                                    <p:animEffect transition="in" filter="fade">
                                      <p:cBhvr>
                                        <p:cTn id="24" dur="500"/>
                                        <p:tgtEl>
                                          <p:spTgt spid="51">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par>
                                <p:cTn id="31" presetID="10" presetClass="entr" presetSubtype="0" fill="hold"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500"/>
                                        <p:tgtEl>
                                          <p:spTgt spid="6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500"/>
                                        <p:tgtEl>
                                          <p:spTgt spid="5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1">
                                            <p:txEl>
                                              <p:pRg st="9" end="9"/>
                                            </p:txEl>
                                          </p:spTgt>
                                        </p:tgtEl>
                                        <p:attrNameLst>
                                          <p:attrName>style.visibility</p:attrName>
                                        </p:attrNameLst>
                                      </p:cBhvr>
                                      <p:to>
                                        <p:strVal val="visible"/>
                                      </p:to>
                                    </p:set>
                                    <p:animEffect transition="in" filter="fade">
                                      <p:cBhvr>
                                        <p:cTn id="41" dur="500"/>
                                        <p:tgtEl>
                                          <p:spTgt spid="51">
                                            <p:txEl>
                                              <p:pRg st="9" end="9"/>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51">
                                            <p:txEl>
                                              <p:pRg st="10" end="10"/>
                                            </p:txEl>
                                          </p:spTgt>
                                        </p:tgtEl>
                                        <p:attrNameLst>
                                          <p:attrName>style.visibility</p:attrName>
                                        </p:attrNameLst>
                                      </p:cBhvr>
                                      <p:to>
                                        <p:strVal val="visible"/>
                                      </p:to>
                                    </p:set>
                                    <p:animEffect transition="in" filter="fade">
                                      <p:cBhvr>
                                        <p:cTn id="44" dur="500"/>
                                        <p:tgtEl>
                                          <p:spTgt spid="51">
                                            <p:txEl>
                                              <p:pRg st="10" end="1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51">
                                            <p:txEl>
                                              <p:pRg st="11" end="11"/>
                                            </p:txEl>
                                          </p:spTgt>
                                        </p:tgtEl>
                                        <p:attrNameLst>
                                          <p:attrName>style.visibility</p:attrName>
                                        </p:attrNameLst>
                                      </p:cBhvr>
                                      <p:to>
                                        <p:strVal val="visible"/>
                                      </p:to>
                                    </p:set>
                                    <p:animEffect transition="in" filter="fade">
                                      <p:cBhvr>
                                        <p:cTn id="47" dur="500"/>
                                        <p:tgtEl>
                                          <p:spTgt spid="51">
                                            <p:txEl>
                                              <p:pRg st="11" end="11"/>
                                            </p:txEl>
                                          </p:spTgt>
                                        </p:tgtEl>
                                      </p:cBhvr>
                                    </p:animEffect>
                                  </p:childTnLst>
                                </p:cTn>
                              </p:par>
                              <p:par>
                                <p:cTn id="48" presetID="20" presetClass="entr" presetSubtype="0" fill="hold" grpId="0"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edge">
                                      <p:cBhvr>
                                        <p:cTn id="50" dur="2000"/>
                                        <p:tgtEl>
                                          <p:spTgt spid="64"/>
                                        </p:tgtEl>
                                      </p:cBhvr>
                                    </p:animEffect>
                                  </p:childTnLst>
                                </p:cTn>
                              </p:par>
                              <p:par>
                                <p:cTn id="51" presetID="10" presetClass="entr" presetSubtype="0" fill="hold" nodeType="with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fade">
                                      <p:cBhvr>
                                        <p:cTn id="53" dur="500"/>
                                        <p:tgtEl>
                                          <p:spTgt spid="5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10" presetClass="entr" presetSubtype="0"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fade">
                                      <p:cBhvr>
                                        <p:cTn id="59" dur="500"/>
                                        <p:tgtEl>
                                          <p:spTgt spid="62"/>
                                        </p:tgtEl>
                                      </p:cBhvr>
                                    </p:animEffect>
                                  </p:childTnLst>
                                </p:cTn>
                              </p:par>
                              <p:par>
                                <p:cTn id="60" presetID="10" presetClass="entr" presetSubtype="0" fill="hold" nodeType="with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fade">
                                      <p:cBhvr>
                                        <p:cTn id="62" dur="500"/>
                                        <p:tgtEl>
                                          <p:spTgt spid="65"/>
                                        </p:tgtEl>
                                      </p:cBhvr>
                                    </p:animEffect>
                                  </p:childTnLst>
                                </p:cTn>
                              </p:par>
                            </p:childTnLst>
                          </p:cTn>
                        </p:par>
                        <p:par>
                          <p:cTn id="63" fill="hold">
                            <p:stCondLst>
                              <p:cond delay="2000"/>
                            </p:stCondLst>
                            <p:childTnLst>
                              <p:par>
                                <p:cTn id="64" presetID="10" presetClass="entr" presetSubtype="0" fill="hold" nodeType="afterEffect">
                                  <p:stCondLst>
                                    <p:cond delay="0"/>
                                  </p:stCondLst>
                                  <p:childTnLst>
                                    <p:set>
                                      <p:cBhvr>
                                        <p:cTn id="65" dur="1" fill="hold">
                                          <p:stCondLst>
                                            <p:cond delay="0"/>
                                          </p:stCondLst>
                                        </p:cTn>
                                        <p:tgtEl>
                                          <p:spTgt spid="63"/>
                                        </p:tgtEl>
                                        <p:attrNameLst>
                                          <p:attrName>style.visibility</p:attrName>
                                        </p:attrNameLst>
                                      </p:cBhvr>
                                      <p:to>
                                        <p:strVal val="visible"/>
                                      </p:to>
                                    </p:set>
                                    <p:animEffect transition="in" filter="fade">
                                      <p:cBhvr>
                                        <p:cTn id="66" dur="500"/>
                                        <p:tgtEl>
                                          <p:spTgt spid="6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cTn>
                              </p:par>
                            </p:childTnLst>
                          </p:cTn>
                        </p:par>
                        <p:par>
                          <p:cTn id="70" fill="hold">
                            <p:stCondLst>
                              <p:cond delay="2500"/>
                            </p:stCondLst>
                            <p:childTnLst>
                              <p:par>
                                <p:cTn id="71" presetID="10" presetClass="entr" presetSubtype="0" fill="hold" grpId="0" nodeType="after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P spid="64" grpId="0" animBg="1"/>
      <p:bldP spid="8" grpId="0"/>
      <p:bldP spid="2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Table 51">
            <a:extLst>
              <a:ext uri="{FF2B5EF4-FFF2-40B4-BE49-F238E27FC236}">
                <a16:creationId xmlns:a16="http://schemas.microsoft.com/office/drawing/2014/main" id="{C94A07A4-A7AF-D048-90AB-87FA3B4E6C53}"/>
              </a:ext>
            </a:extLst>
          </p:cNvPr>
          <p:cNvGraphicFramePr>
            <a:graphicFrameLocks noGrp="1"/>
          </p:cNvGraphicFramePr>
          <p:nvPr/>
        </p:nvGraphicFramePr>
        <p:xfrm>
          <a:off x="3433821" y="3277690"/>
          <a:ext cx="853186" cy="625674"/>
        </p:xfrm>
        <a:graphic>
          <a:graphicData uri="http://schemas.openxmlformats.org/drawingml/2006/table">
            <a:tbl>
              <a:tblPr firstRow="1" bandRow="1">
                <a:tableStyleId>{5C22544A-7EE6-4342-B048-85BDC9FD1C3A}</a:tableStyleId>
              </a:tblPr>
              <a:tblGrid>
                <a:gridCol w="426593">
                  <a:extLst>
                    <a:ext uri="{9D8B030D-6E8A-4147-A177-3AD203B41FA5}">
                      <a16:colId xmlns:a16="http://schemas.microsoft.com/office/drawing/2014/main" val="20000"/>
                    </a:ext>
                  </a:extLst>
                </a:gridCol>
                <a:gridCol w="426593">
                  <a:extLst>
                    <a:ext uri="{9D8B030D-6E8A-4147-A177-3AD203B41FA5}">
                      <a16:colId xmlns:a16="http://schemas.microsoft.com/office/drawing/2014/main" val="20001"/>
                    </a:ext>
                  </a:extLst>
                </a:gridCol>
              </a:tblGrid>
              <a:tr h="237054">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94310">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4310">
                <a:tc>
                  <a:txBody>
                    <a:bodyPr/>
                    <a:lstStyle/>
                    <a:p>
                      <a:endParaRPr lang="en-US" sz="8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53" name="Group 52">
            <a:extLst>
              <a:ext uri="{FF2B5EF4-FFF2-40B4-BE49-F238E27FC236}">
                <a16:creationId xmlns:a16="http://schemas.microsoft.com/office/drawing/2014/main" id="{0534F6B8-BDC7-9E40-850A-81182057C5F2}"/>
              </a:ext>
            </a:extLst>
          </p:cNvPr>
          <p:cNvGrpSpPr/>
          <p:nvPr/>
        </p:nvGrpSpPr>
        <p:grpSpPr>
          <a:xfrm>
            <a:off x="3406877" y="1946787"/>
            <a:ext cx="5335374" cy="2470664"/>
            <a:chOff x="2715642" y="1572704"/>
            <a:chExt cx="8940693" cy="4317230"/>
          </a:xfrm>
        </p:grpSpPr>
        <p:sp>
          <p:nvSpPr>
            <p:cNvPr id="54" name="Folded Corner 53">
              <a:extLst>
                <a:ext uri="{FF2B5EF4-FFF2-40B4-BE49-F238E27FC236}">
                  <a16:creationId xmlns:a16="http://schemas.microsoft.com/office/drawing/2014/main" id="{C3F4CE96-4756-724E-9B5A-0F55910F09A9}"/>
                </a:ext>
              </a:extLst>
            </p:cNvPr>
            <p:cNvSpPr/>
            <p:nvPr/>
          </p:nvSpPr>
          <p:spPr>
            <a:xfrm>
              <a:off x="2717402" y="1572704"/>
              <a:ext cx="1592611" cy="1001033"/>
            </a:xfrm>
            <a:prstGeom prst="foldedCorner">
              <a:avLst>
                <a:gd name="adj" fmla="val 31282"/>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2060"/>
                  </a:solidFill>
                  <a:latin typeface="Helvetica Neue" panose="02000503000000020004" pitchFamily="2" charset="0"/>
                  <a:ea typeface="Helvetica Neue" charset="0"/>
                  <a:cs typeface="Helvetica Neue" charset="0"/>
                </a:rPr>
                <a:t>Exemplar Tuples</a:t>
              </a:r>
              <a:endParaRPr lang="en-US" sz="1050" dirty="0">
                <a:solidFill>
                  <a:srgbClr val="002060"/>
                </a:solidFill>
                <a:latin typeface="Helvetica Neue" panose="02000503000000020004" pitchFamily="2" charset="0"/>
                <a:ea typeface="Helvetica Neue" charset="0"/>
                <a:cs typeface="Helvetica Neue" charset="0"/>
              </a:endParaRPr>
            </a:p>
          </p:txBody>
        </p:sp>
        <p:sp>
          <p:nvSpPr>
            <p:cNvPr id="55" name="Rounded Rectangle 54">
              <a:extLst>
                <a:ext uri="{FF2B5EF4-FFF2-40B4-BE49-F238E27FC236}">
                  <a16:creationId xmlns:a16="http://schemas.microsoft.com/office/drawing/2014/main" id="{DA2A7FA8-E5EB-0248-ABA9-D087FD121F5A}"/>
                </a:ext>
              </a:extLst>
            </p:cNvPr>
            <p:cNvSpPr/>
            <p:nvPr/>
          </p:nvSpPr>
          <p:spPr>
            <a:xfrm>
              <a:off x="10315037" y="3550311"/>
              <a:ext cx="1341298" cy="696017"/>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2060"/>
                  </a:solidFill>
                  <a:latin typeface="Helvetica Neue" panose="02000503000000020004" pitchFamily="2" charset="0"/>
                  <a:ea typeface="Helvetica Neue" charset="0"/>
                  <a:cs typeface="Helvetica Neue" charset="0"/>
                </a:rPr>
                <a:t>Tag Entities</a:t>
              </a:r>
              <a:endParaRPr lang="en-US" sz="1050" dirty="0">
                <a:solidFill>
                  <a:srgbClr val="002060"/>
                </a:solidFill>
                <a:latin typeface="Helvetica Neue" panose="02000503000000020004" pitchFamily="2" charset="0"/>
                <a:ea typeface="Helvetica Neue" charset="0"/>
                <a:cs typeface="Helvetica Neue" charset="0"/>
              </a:endParaRPr>
            </a:p>
          </p:txBody>
        </p:sp>
        <p:sp>
          <p:nvSpPr>
            <p:cNvPr id="56" name="Rounded Rectangle 55">
              <a:extLst>
                <a:ext uri="{FF2B5EF4-FFF2-40B4-BE49-F238E27FC236}">
                  <a16:creationId xmlns:a16="http://schemas.microsoft.com/office/drawing/2014/main" id="{6D55370F-D5BD-A741-80EC-763C1A17BAC6}"/>
                </a:ext>
              </a:extLst>
            </p:cNvPr>
            <p:cNvSpPr/>
            <p:nvPr/>
          </p:nvSpPr>
          <p:spPr>
            <a:xfrm>
              <a:off x="6702893" y="1725211"/>
              <a:ext cx="3391457" cy="696017"/>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2060"/>
                  </a:solidFill>
                  <a:latin typeface="Helvetica Neue" panose="02000503000000020004" pitchFamily="2" charset="0"/>
                  <a:ea typeface="Helvetica Neue" charset="0"/>
                  <a:cs typeface="Helvetica Neue" charset="0"/>
                </a:rPr>
                <a:t>Find </a:t>
              </a:r>
              <a:r>
                <a:rPr lang="en-US" sz="1200" dirty="0" err="1">
                  <a:solidFill>
                    <a:srgbClr val="002060"/>
                  </a:solidFill>
                  <a:latin typeface="Helvetica Neue" panose="02000503000000020004" pitchFamily="2" charset="0"/>
                  <a:ea typeface="Helvetica Neue" charset="0"/>
                  <a:cs typeface="Helvetica Neue" charset="0"/>
                </a:rPr>
                <a:t>Occurences</a:t>
              </a:r>
              <a:r>
                <a:rPr lang="en-US" sz="1200" dirty="0">
                  <a:solidFill>
                    <a:srgbClr val="002060"/>
                  </a:solidFill>
                  <a:latin typeface="Helvetica Neue" panose="02000503000000020004" pitchFamily="2" charset="0"/>
                  <a:ea typeface="Helvetica Neue" charset="0"/>
                  <a:cs typeface="Helvetica Neue" charset="0"/>
                </a:rPr>
                <a:t> of Exemplar Tuples</a:t>
              </a:r>
              <a:endParaRPr lang="en-US" sz="1050" dirty="0">
                <a:solidFill>
                  <a:srgbClr val="002060"/>
                </a:solidFill>
                <a:latin typeface="Helvetica Neue" panose="02000503000000020004" pitchFamily="2" charset="0"/>
                <a:ea typeface="Helvetica Neue" charset="0"/>
                <a:cs typeface="Helvetica Neue" charset="0"/>
              </a:endParaRPr>
            </a:p>
          </p:txBody>
        </p:sp>
        <p:sp>
          <p:nvSpPr>
            <p:cNvPr id="57" name="Rounded Rectangle 56">
              <a:extLst>
                <a:ext uri="{FF2B5EF4-FFF2-40B4-BE49-F238E27FC236}">
                  <a16:creationId xmlns:a16="http://schemas.microsoft.com/office/drawing/2014/main" id="{C925305B-FF60-CF47-81E3-0CDF89EC6F91}"/>
                </a:ext>
              </a:extLst>
            </p:cNvPr>
            <p:cNvSpPr/>
            <p:nvPr/>
          </p:nvSpPr>
          <p:spPr>
            <a:xfrm>
              <a:off x="7038730" y="5193917"/>
              <a:ext cx="2719782" cy="696017"/>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2060"/>
                  </a:solidFill>
                  <a:latin typeface="Helvetica Neue" panose="02000503000000020004" pitchFamily="2" charset="0"/>
                  <a:ea typeface="Helvetica Neue" charset="0"/>
                  <a:cs typeface="Helvetica Neue" charset="0"/>
                </a:rPr>
                <a:t>Generate </a:t>
              </a:r>
              <a:r>
                <a:rPr lang="en-US" sz="1200" dirty="0" err="1">
                  <a:solidFill>
                    <a:srgbClr val="002060"/>
                  </a:solidFill>
                  <a:latin typeface="Helvetica Neue" panose="02000503000000020004" pitchFamily="2" charset="0"/>
                  <a:ea typeface="Helvetica Neue" charset="0"/>
                  <a:cs typeface="Helvetica Neue" charset="0"/>
                </a:rPr>
                <a:t>Extaction</a:t>
              </a:r>
              <a:r>
                <a:rPr lang="en-US" sz="1200" dirty="0">
                  <a:solidFill>
                    <a:srgbClr val="002060"/>
                  </a:solidFill>
                  <a:latin typeface="Helvetica Neue" panose="02000503000000020004" pitchFamily="2" charset="0"/>
                  <a:ea typeface="Helvetica Neue" charset="0"/>
                  <a:cs typeface="Helvetica Neue" charset="0"/>
                </a:rPr>
                <a:t> Patterns</a:t>
              </a:r>
              <a:endParaRPr lang="en-US" sz="1050" dirty="0">
                <a:solidFill>
                  <a:srgbClr val="002060"/>
                </a:solidFill>
                <a:latin typeface="Helvetica Neue" panose="02000503000000020004" pitchFamily="2" charset="0"/>
                <a:ea typeface="Helvetica Neue" charset="0"/>
                <a:cs typeface="Helvetica Neue" charset="0"/>
              </a:endParaRPr>
            </a:p>
          </p:txBody>
        </p:sp>
        <p:sp>
          <p:nvSpPr>
            <p:cNvPr id="58" name="Rounded Rectangle 57">
              <a:extLst>
                <a:ext uri="{FF2B5EF4-FFF2-40B4-BE49-F238E27FC236}">
                  <a16:creationId xmlns:a16="http://schemas.microsoft.com/office/drawing/2014/main" id="{EDC93611-1A3A-DD48-A0D0-0F2C4180B574}"/>
                </a:ext>
              </a:extLst>
            </p:cNvPr>
            <p:cNvSpPr/>
            <p:nvPr/>
          </p:nvSpPr>
          <p:spPr>
            <a:xfrm>
              <a:off x="4387571" y="3504121"/>
              <a:ext cx="2910418" cy="742207"/>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2060"/>
                  </a:solidFill>
                  <a:latin typeface="Helvetica Neue" panose="02000503000000020004" pitchFamily="2" charset="0"/>
                  <a:ea typeface="Helvetica Neue" charset="0"/>
                  <a:cs typeface="Helvetica Neue" charset="0"/>
                </a:rPr>
                <a:t>Generate </a:t>
              </a:r>
            </a:p>
            <a:p>
              <a:pPr algn="ctr"/>
              <a:r>
                <a:rPr lang="en-US" sz="1200" dirty="0">
                  <a:solidFill>
                    <a:srgbClr val="002060"/>
                  </a:solidFill>
                  <a:latin typeface="Helvetica Neue" panose="02000503000000020004" pitchFamily="2" charset="0"/>
                  <a:ea typeface="Helvetica Neue" charset="0"/>
                  <a:cs typeface="Helvetica Neue" charset="0"/>
                </a:rPr>
                <a:t>New Exemplar Tuples</a:t>
              </a:r>
              <a:endParaRPr lang="en-US" sz="1050" dirty="0">
                <a:solidFill>
                  <a:srgbClr val="002060"/>
                </a:solidFill>
                <a:latin typeface="Helvetica Neue" panose="02000503000000020004" pitchFamily="2" charset="0"/>
                <a:ea typeface="Helvetica Neue" charset="0"/>
                <a:cs typeface="Helvetica Neue" charset="0"/>
              </a:endParaRPr>
            </a:p>
          </p:txBody>
        </p:sp>
        <p:cxnSp>
          <p:nvCxnSpPr>
            <p:cNvPr id="59" name="Straight Arrow Connector 58">
              <a:extLst>
                <a:ext uri="{FF2B5EF4-FFF2-40B4-BE49-F238E27FC236}">
                  <a16:creationId xmlns:a16="http://schemas.microsoft.com/office/drawing/2014/main" id="{E943FAD3-1D0E-B147-AF15-CC4BF6BFD772}"/>
                </a:ext>
              </a:extLst>
            </p:cNvPr>
            <p:cNvCxnSpPr>
              <a:stCxn id="54" idx="3"/>
              <a:endCxn id="56" idx="1"/>
            </p:cNvCxnSpPr>
            <p:nvPr/>
          </p:nvCxnSpPr>
          <p:spPr>
            <a:xfrm flipV="1">
              <a:off x="4310013" y="2073220"/>
              <a:ext cx="2392880" cy="1"/>
            </a:xfrm>
            <a:prstGeom prst="straightConnector1">
              <a:avLst/>
            </a:prstGeom>
            <a:ln w="38100">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0" name="Curved Connector 59">
              <a:extLst>
                <a:ext uri="{FF2B5EF4-FFF2-40B4-BE49-F238E27FC236}">
                  <a16:creationId xmlns:a16="http://schemas.microsoft.com/office/drawing/2014/main" id="{80B7EE6D-9E90-BA45-AC0D-10B6213B6508}"/>
                </a:ext>
              </a:extLst>
            </p:cNvPr>
            <p:cNvCxnSpPr>
              <a:stCxn id="56" idx="3"/>
              <a:endCxn id="55" idx="0"/>
            </p:cNvCxnSpPr>
            <p:nvPr/>
          </p:nvCxnSpPr>
          <p:spPr>
            <a:xfrm>
              <a:off x="10094350" y="2073220"/>
              <a:ext cx="891336" cy="1477091"/>
            </a:xfrm>
            <a:prstGeom prst="curvedConnector2">
              <a:avLst/>
            </a:prstGeom>
            <a:ln w="38100">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1" name="Curved Connector 60">
              <a:extLst>
                <a:ext uri="{FF2B5EF4-FFF2-40B4-BE49-F238E27FC236}">
                  <a16:creationId xmlns:a16="http://schemas.microsoft.com/office/drawing/2014/main" id="{22F3DC28-D7FC-1A42-9980-E32D59005B10}"/>
                </a:ext>
              </a:extLst>
            </p:cNvPr>
            <p:cNvCxnSpPr>
              <a:stCxn id="55" idx="2"/>
              <a:endCxn id="57" idx="3"/>
            </p:cNvCxnSpPr>
            <p:nvPr/>
          </p:nvCxnSpPr>
          <p:spPr>
            <a:xfrm rot="5400000">
              <a:off x="9724300" y="4280540"/>
              <a:ext cx="1295598" cy="1227174"/>
            </a:xfrm>
            <a:prstGeom prst="curvedConnector2">
              <a:avLst/>
            </a:prstGeom>
            <a:ln w="38100">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2" name="Curved Connector 61">
              <a:extLst>
                <a:ext uri="{FF2B5EF4-FFF2-40B4-BE49-F238E27FC236}">
                  <a16:creationId xmlns:a16="http://schemas.microsoft.com/office/drawing/2014/main" id="{ED58D8A7-1628-D34E-B15B-2842B55D5D86}"/>
                </a:ext>
              </a:extLst>
            </p:cNvPr>
            <p:cNvCxnSpPr>
              <a:stCxn id="57" idx="1"/>
              <a:endCxn id="58" idx="2"/>
            </p:cNvCxnSpPr>
            <p:nvPr/>
          </p:nvCxnSpPr>
          <p:spPr>
            <a:xfrm rot="10800000">
              <a:off x="5842780" y="4246328"/>
              <a:ext cx="1195950" cy="1295598"/>
            </a:xfrm>
            <a:prstGeom prst="curvedConnector2">
              <a:avLst/>
            </a:prstGeom>
            <a:ln w="38100">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3" name="Curved Connector 62">
              <a:extLst>
                <a:ext uri="{FF2B5EF4-FFF2-40B4-BE49-F238E27FC236}">
                  <a16:creationId xmlns:a16="http://schemas.microsoft.com/office/drawing/2014/main" id="{7B2943F0-3F1E-5945-B531-292D9DB45E7D}"/>
                </a:ext>
              </a:extLst>
            </p:cNvPr>
            <p:cNvCxnSpPr>
              <a:stCxn id="58" idx="0"/>
              <a:endCxn id="56" idx="1"/>
            </p:cNvCxnSpPr>
            <p:nvPr/>
          </p:nvCxnSpPr>
          <p:spPr>
            <a:xfrm rot="5400000" flipH="1" flipV="1">
              <a:off x="5557386" y="2358615"/>
              <a:ext cx="1430901" cy="860113"/>
            </a:xfrm>
            <a:prstGeom prst="curvedConnector2">
              <a:avLst/>
            </a:prstGeom>
            <a:ln w="38100">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64" name="Rounded Rectangle 63">
              <a:extLst>
                <a:ext uri="{FF2B5EF4-FFF2-40B4-BE49-F238E27FC236}">
                  <a16:creationId xmlns:a16="http://schemas.microsoft.com/office/drawing/2014/main" id="{D0177D62-4EE6-C241-A17A-D8F84537D4C9}"/>
                </a:ext>
              </a:extLst>
            </p:cNvPr>
            <p:cNvSpPr/>
            <p:nvPr/>
          </p:nvSpPr>
          <p:spPr>
            <a:xfrm>
              <a:off x="2715642" y="5193917"/>
              <a:ext cx="1520018" cy="696017"/>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2060"/>
                  </a:solidFill>
                  <a:latin typeface="Helvetica Neue" panose="02000503000000020004" pitchFamily="2" charset="0"/>
                  <a:ea typeface="Helvetica Neue" charset="0"/>
                  <a:cs typeface="Helvetica Neue" charset="0"/>
                </a:rPr>
                <a:t>Augment Table</a:t>
              </a:r>
              <a:endParaRPr lang="en-US" sz="1050" dirty="0">
                <a:solidFill>
                  <a:srgbClr val="002060"/>
                </a:solidFill>
                <a:latin typeface="Helvetica Neue" panose="02000503000000020004" pitchFamily="2" charset="0"/>
                <a:ea typeface="Helvetica Neue" charset="0"/>
                <a:cs typeface="Helvetica Neue" charset="0"/>
              </a:endParaRPr>
            </a:p>
          </p:txBody>
        </p:sp>
        <p:cxnSp>
          <p:nvCxnSpPr>
            <p:cNvPr id="65" name="Straight Arrow Connector 64">
              <a:extLst>
                <a:ext uri="{FF2B5EF4-FFF2-40B4-BE49-F238E27FC236}">
                  <a16:creationId xmlns:a16="http://schemas.microsoft.com/office/drawing/2014/main" id="{030591C7-4385-EA49-B53D-AEB803646CE1}"/>
                </a:ext>
              </a:extLst>
            </p:cNvPr>
            <p:cNvCxnSpPr>
              <a:stCxn id="57" idx="1"/>
              <a:endCxn id="64" idx="3"/>
            </p:cNvCxnSpPr>
            <p:nvPr/>
          </p:nvCxnSpPr>
          <p:spPr>
            <a:xfrm flipH="1">
              <a:off x="4235660" y="5541926"/>
              <a:ext cx="2803070" cy="0"/>
            </a:xfrm>
            <a:prstGeom prst="straightConnector1">
              <a:avLst/>
            </a:prstGeom>
            <a:ln w="38100">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graphicFrame>
        <p:nvGraphicFramePr>
          <p:cNvPr id="66" name="Table 65">
            <a:extLst>
              <a:ext uri="{FF2B5EF4-FFF2-40B4-BE49-F238E27FC236}">
                <a16:creationId xmlns:a16="http://schemas.microsoft.com/office/drawing/2014/main" id="{639D549A-EBAF-F04B-A610-868FED004D69}"/>
              </a:ext>
            </a:extLst>
          </p:cNvPr>
          <p:cNvGraphicFramePr>
            <a:graphicFrameLocks noGrp="1"/>
          </p:cNvGraphicFramePr>
          <p:nvPr/>
        </p:nvGraphicFramePr>
        <p:xfrm>
          <a:off x="3433821" y="1232999"/>
          <a:ext cx="853186" cy="625674"/>
        </p:xfrm>
        <a:graphic>
          <a:graphicData uri="http://schemas.openxmlformats.org/drawingml/2006/table">
            <a:tbl>
              <a:tblPr firstRow="1" bandRow="1">
                <a:tableStyleId>{5C22544A-7EE6-4342-B048-85BDC9FD1C3A}</a:tableStyleId>
              </a:tblPr>
              <a:tblGrid>
                <a:gridCol w="426593">
                  <a:extLst>
                    <a:ext uri="{9D8B030D-6E8A-4147-A177-3AD203B41FA5}">
                      <a16:colId xmlns:a16="http://schemas.microsoft.com/office/drawing/2014/main" val="20000"/>
                    </a:ext>
                  </a:extLst>
                </a:gridCol>
                <a:gridCol w="426593">
                  <a:extLst>
                    <a:ext uri="{9D8B030D-6E8A-4147-A177-3AD203B41FA5}">
                      <a16:colId xmlns:a16="http://schemas.microsoft.com/office/drawing/2014/main" val="20001"/>
                    </a:ext>
                  </a:extLst>
                </a:gridCol>
              </a:tblGrid>
              <a:tr h="237054">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ysDash"/>
                      <a:round/>
                      <a:headEnd type="none" w="med" len="med"/>
                      <a:tailEnd type="none" w="med" len="med"/>
                    </a:lnB>
                  </a:tcPr>
                </a:tc>
                <a:extLst>
                  <a:ext uri="{0D108BD9-81ED-4DB2-BD59-A6C34878D82A}">
                    <a16:rowId xmlns:a16="http://schemas.microsoft.com/office/drawing/2014/main" val="10000"/>
                  </a:ext>
                </a:extLst>
              </a:tr>
              <a:tr h="194310">
                <a:tc>
                  <a:txBody>
                    <a:bodyPr/>
                    <a:lstStyle/>
                    <a:p>
                      <a:endParaRPr lang="en-US" sz="8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tc>
                  <a:txBody>
                    <a:bodyPr/>
                    <a:lstStyle/>
                    <a:p>
                      <a:endParaRPr lang="en-US" sz="8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10001"/>
                  </a:ext>
                </a:extLst>
              </a:tr>
              <a:tr h="194310">
                <a:tc>
                  <a:txBody>
                    <a:bodyPr/>
                    <a:lstStyle/>
                    <a:p>
                      <a:endParaRPr lang="en-US" sz="8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tc>
                  <a:txBody>
                    <a:bodyPr/>
                    <a:lstStyle/>
                    <a:p>
                      <a:endParaRPr lang="en-US" sz="8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67" name="Rectangle 66">
            <a:extLst>
              <a:ext uri="{FF2B5EF4-FFF2-40B4-BE49-F238E27FC236}">
                <a16:creationId xmlns:a16="http://schemas.microsoft.com/office/drawing/2014/main" id="{E2CAC2CF-6D88-3042-BBB2-5938AF3BE2FA}"/>
              </a:ext>
            </a:extLst>
          </p:cNvPr>
          <p:cNvSpPr/>
          <p:nvPr/>
        </p:nvSpPr>
        <p:spPr>
          <a:xfrm>
            <a:off x="7637338" y="338291"/>
            <a:ext cx="1007007" cy="300082"/>
          </a:xfrm>
          <a:prstGeom prst="rect">
            <a:avLst/>
          </a:prstGeom>
        </p:spPr>
        <p:txBody>
          <a:bodyPr wrap="none">
            <a:spAutoFit/>
          </a:bodyPr>
          <a:lstStyle/>
          <a:p>
            <a:r>
              <a:rPr lang="en-GB" sz="1350" dirty="0">
                <a:solidFill>
                  <a:srgbClr val="0072E5"/>
                </a:solidFill>
                <a:latin typeface="LibreCaslonText"/>
              </a:rPr>
              <a:t>Brin </a:t>
            </a:r>
            <a:r>
              <a:rPr lang="en-GB" sz="1350" dirty="0">
                <a:latin typeface="LibreCaslonText"/>
              </a:rPr>
              <a:t>[</a:t>
            </a:r>
            <a:r>
              <a:rPr lang="en-GB" sz="1350" dirty="0">
                <a:solidFill>
                  <a:srgbClr val="0072E5"/>
                </a:solidFill>
                <a:latin typeface="LibreCaslonText"/>
              </a:rPr>
              <a:t>1998</a:t>
            </a:r>
            <a:r>
              <a:rPr lang="en-GB" sz="1350" dirty="0">
                <a:latin typeface="LibreCaslonText"/>
              </a:rPr>
              <a:t>] </a:t>
            </a:r>
            <a:endParaRPr lang="en-GB" sz="1350" dirty="0"/>
          </a:p>
        </p:txBody>
      </p:sp>
      <p:sp>
        <p:nvSpPr>
          <p:cNvPr id="7" name="Rectangle 6">
            <a:extLst>
              <a:ext uri="{FF2B5EF4-FFF2-40B4-BE49-F238E27FC236}">
                <a16:creationId xmlns:a16="http://schemas.microsoft.com/office/drawing/2014/main" id="{95895914-D267-794B-9819-9DC0A67BBE7A}"/>
              </a:ext>
            </a:extLst>
          </p:cNvPr>
          <p:cNvSpPr/>
          <p:nvPr/>
        </p:nvSpPr>
        <p:spPr>
          <a:xfrm>
            <a:off x="6343185" y="530104"/>
            <a:ext cx="2310633" cy="300082"/>
          </a:xfrm>
          <a:prstGeom prst="rect">
            <a:avLst/>
          </a:prstGeom>
        </p:spPr>
        <p:txBody>
          <a:bodyPr wrap="none">
            <a:spAutoFit/>
          </a:bodyPr>
          <a:lstStyle/>
          <a:p>
            <a:r>
              <a:rPr lang="en-GB" sz="1350" dirty="0" err="1">
                <a:solidFill>
                  <a:srgbClr val="0072E5"/>
                </a:solidFill>
                <a:latin typeface="LibreCaslonText"/>
              </a:rPr>
              <a:t>Agichtein</a:t>
            </a:r>
            <a:r>
              <a:rPr lang="en-GB" sz="1350" dirty="0">
                <a:solidFill>
                  <a:srgbClr val="0072E5"/>
                </a:solidFill>
                <a:latin typeface="LibreCaslonText"/>
              </a:rPr>
              <a:t> and </a:t>
            </a:r>
            <a:r>
              <a:rPr lang="en-GB" sz="1350" dirty="0" err="1">
                <a:solidFill>
                  <a:srgbClr val="0072E5"/>
                </a:solidFill>
                <a:latin typeface="LibreCaslonText"/>
              </a:rPr>
              <a:t>Gravano</a:t>
            </a:r>
            <a:r>
              <a:rPr lang="en-GB" sz="1350" dirty="0">
                <a:solidFill>
                  <a:srgbClr val="0072E5"/>
                </a:solidFill>
                <a:latin typeface="LibreCaslonText"/>
              </a:rPr>
              <a:t> </a:t>
            </a:r>
            <a:r>
              <a:rPr lang="en-GB" sz="1350" dirty="0">
                <a:latin typeface="LibreCaslonText"/>
              </a:rPr>
              <a:t>[</a:t>
            </a:r>
            <a:r>
              <a:rPr lang="en-GB" sz="1350" dirty="0">
                <a:solidFill>
                  <a:srgbClr val="0072E5"/>
                </a:solidFill>
                <a:latin typeface="LibreCaslonText"/>
              </a:rPr>
              <a:t>2000</a:t>
            </a:r>
            <a:r>
              <a:rPr lang="en-GB" sz="1350" dirty="0">
                <a:latin typeface="LibreCaslonText"/>
              </a:rPr>
              <a:t>] </a:t>
            </a:r>
          </a:p>
        </p:txBody>
      </p:sp>
      <p:sp>
        <p:nvSpPr>
          <p:cNvPr id="24" name="TextBox 23">
            <a:extLst>
              <a:ext uri="{FF2B5EF4-FFF2-40B4-BE49-F238E27FC236}">
                <a16:creationId xmlns:a16="http://schemas.microsoft.com/office/drawing/2014/main" id="{4CB62667-FA70-954F-B809-D5E669F5184B}"/>
              </a:ext>
            </a:extLst>
          </p:cNvPr>
          <p:cNvSpPr txBox="1"/>
          <p:nvPr/>
        </p:nvSpPr>
        <p:spPr>
          <a:xfrm>
            <a:off x="224629" y="1202404"/>
            <a:ext cx="2874170" cy="688135"/>
          </a:xfrm>
          <a:prstGeom prst="rect">
            <a:avLst/>
          </a:prstGeom>
          <a:solidFill>
            <a:srgbClr val="C00000"/>
          </a:solidFill>
        </p:spPr>
        <p:txBody>
          <a:bodyPr wrap="square" lIns="135000" tIns="135000" rIns="135000" bIns="135000" rtlCol="0">
            <a:spAutoFit/>
          </a:bodyPr>
          <a:lstStyle/>
          <a:p>
            <a:pPr algn="ctr"/>
            <a:r>
              <a:rPr lang="en-GB" sz="1350" i="1" dirty="0">
                <a:solidFill>
                  <a:schemeClr val="bg1"/>
                </a:solidFill>
              </a:rPr>
              <a:t>How to validate the new rules extracted automatically?</a:t>
            </a:r>
            <a:endParaRPr lang="en-GB" sz="1350" dirty="0">
              <a:solidFill>
                <a:schemeClr val="bg1"/>
              </a:solidFill>
            </a:endParaRPr>
          </a:p>
        </p:txBody>
      </p:sp>
      <p:sp>
        <p:nvSpPr>
          <p:cNvPr id="25" name="Rectangle 24">
            <a:extLst>
              <a:ext uri="{FF2B5EF4-FFF2-40B4-BE49-F238E27FC236}">
                <a16:creationId xmlns:a16="http://schemas.microsoft.com/office/drawing/2014/main" id="{EAFC2FA2-8D74-C942-A9AC-DD3A2C306FEC}"/>
              </a:ext>
            </a:extLst>
          </p:cNvPr>
          <p:cNvSpPr/>
          <p:nvPr/>
        </p:nvSpPr>
        <p:spPr>
          <a:xfrm>
            <a:off x="230568" y="2025257"/>
            <a:ext cx="2848129" cy="95592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35000" tIns="135000" rIns="135000" bIns="135000" rtlCol="0" anchor="ctr"/>
          <a:lstStyle/>
          <a:p>
            <a:pPr marL="257175" indent="-257175">
              <a:buFont typeface="+mj-lt"/>
              <a:buAutoNum type="arabicPeriod"/>
            </a:pPr>
            <a:r>
              <a:rPr lang="en-US" sz="135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Compare extracted rules with known tuples: </a:t>
            </a:r>
            <a:r>
              <a:rPr lang="en-US" sz="1200" dirty="0">
                <a:latin typeface="Helvetica Neue Light" panose="02000403000000020004" pitchFamily="2" charset="0"/>
              </a:rPr>
              <a:t>confidence of R is based on how many known tuples extracts</a:t>
            </a:r>
            <a:endParaRPr lang="en-US" sz="1350" dirty="0">
              <a:latin typeface="Helvetica Neue Light" panose="02000403000000020004" pitchFamily="2" charset="0"/>
            </a:endParaRPr>
          </a:p>
        </p:txBody>
      </p:sp>
      <p:sp>
        <p:nvSpPr>
          <p:cNvPr id="27" name="Rectangle 26">
            <a:extLst>
              <a:ext uri="{FF2B5EF4-FFF2-40B4-BE49-F238E27FC236}">
                <a16:creationId xmlns:a16="http://schemas.microsoft.com/office/drawing/2014/main" id="{15741302-C331-4341-A3E0-6B04B8975571}"/>
              </a:ext>
            </a:extLst>
          </p:cNvPr>
          <p:cNvSpPr/>
          <p:nvPr/>
        </p:nvSpPr>
        <p:spPr>
          <a:xfrm>
            <a:off x="224629" y="3158981"/>
            <a:ext cx="2848129" cy="95592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35000" tIns="135000" rIns="135000" bIns="135000" rtlCol="0" anchor="ctr"/>
          <a:lstStyle/>
          <a:p>
            <a:pPr marL="257175" indent="-257175">
              <a:buFont typeface="+mj-lt"/>
              <a:buAutoNum type="arabicPeriod" startAt="2"/>
            </a:pPr>
            <a:r>
              <a:rPr lang="en-US" sz="135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Compare extracted tuples with known rules: </a:t>
            </a:r>
            <a:r>
              <a:rPr lang="en-US" sz="1200" dirty="0">
                <a:latin typeface="Helvetica Neue Light" panose="02000403000000020004" pitchFamily="2" charset="0"/>
              </a:rPr>
              <a:t>confidence of T is based on how many known rules also extract T</a:t>
            </a:r>
            <a:endParaRPr lang="en-US" sz="1350" dirty="0">
              <a:latin typeface="Helvetica Neue Light" panose="02000403000000020004" pitchFamily="2" charset="0"/>
            </a:endParaRPr>
          </a:p>
        </p:txBody>
      </p:sp>
      <p:sp>
        <p:nvSpPr>
          <p:cNvPr id="29" name="TextBox 28">
            <a:extLst>
              <a:ext uri="{FF2B5EF4-FFF2-40B4-BE49-F238E27FC236}">
                <a16:creationId xmlns:a16="http://schemas.microsoft.com/office/drawing/2014/main" id="{832C5266-6817-8A46-A675-17ECCB8389E3}"/>
              </a:ext>
            </a:extLst>
          </p:cNvPr>
          <p:cNvSpPr txBox="1"/>
          <p:nvPr/>
        </p:nvSpPr>
        <p:spPr>
          <a:xfrm>
            <a:off x="5361120" y="1197013"/>
            <a:ext cx="2874170" cy="688135"/>
          </a:xfrm>
          <a:prstGeom prst="rect">
            <a:avLst/>
          </a:prstGeom>
          <a:solidFill>
            <a:srgbClr val="C00000"/>
          </a:solidFill>
        </p:spPr>
        <p:txBody>
          <a:bodyPr wrap="square" lIns="135000" tIns="135000" rIns="135000" bIns="135000" rtlCol="0">
            <a:spAutoFit/>
          </a:bodyPr>
          <a:lstStyle/>
          <a:p>
            <a:pPr algn="ctr"/>
            <a:r>
              <a:rPr lang="en-GB" sz="1350" i="1" dirty="0">
                <a:solidFill>
                  <a:schemeClr val="bg1"/>
                </a:solidFill>
              </a:rPr>
              <a:t>This approach has</a:t>
            </a:r>
          </a:p>
          <a:p>
            <a:pPr algn="ctr"/>
            <a:r>
              <a:rPr lang="en-GB" sz="1350" i="1" dirty="0">
                <a:solidFill>
                  <a:schemeClr val="bg1"/>
                </a:solidFill>
              </a:rPr>
              <a:t> no “human in the loop”</a:t>
            </a:r>
            <a:endParaRPr lang="en-GB" sz="1350" dirty="0">
              <a:solidFill>
                <a:schemeClr val="bg1"/>
              </a:solidFill>
            </a:endParaRPr>
          </a:p>
        </p:txBody>
      </p:sp>
      <p:sp>
        <p:nvSpPr>
          <p:cNvPr id="31" name="Title 2">
            <a:extLst>
              <a:ext uri="{FF2B5EF4-FFF2-40B4-BE49-F238E27FC236}">
                <a16:creationId xmlns:a16="http://schemas.microsoft.com/office/drawing/2014/main" id="{E36A27C8-8B3E-2F45-B5D5-18340695A5C0}"/>
              </a:ext>
            </a:extLst>
          </p:cNvPr>
          <p:cNvSpPr>
            <a:spLocks noGrp="1"/>
          </p:cNvSpPr>
          <p:nvPr>
            <p:ph type="title"/>
          </p:nvPr>
        </p:nvSpPr>
        <p:spPr>
          <a:xfrm>
            <a:off x="440529" y="277718"/>
            <a:ext cx="5700871"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Entity-relation tuples</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600" dirty="0">
                <a:latin typeface="Helvetica Neue Light" panose="02000403000000020004" pitchFamily="2" charset="0"/>
              </a:rPr>
              <a:t>Example-based extraction of Entity mentions and Relations</a:t>
            </a:r>
            <a:endParaRPr lang="en-US" sz="1600" dirty="0">
              <a:latin typeface="Helvetica Neue Light" panose="02000403000000020004" pitchFamily="2" charset="0"/>
            </a:endParaRPr>
          </a:p>
        </p:txBody>
      </p:sp>
      <p:sp>
        <p:nvSpPr>
          <p:cNvPr id="30" name="TextBox 29">
            <a:extLst>
              <a:ext uri="{FF2B5EF4-FFF2-40B4-BE49-F238E27FC236}">
                <a16:creationId xmlns:a16="http://schemas.microsoft.com/office/drawing/2014/main" id="{6EBA72BE-5B92-FB49-A1FA-A67488D9AC00}"/>
              </a:ext>
            </a:extLst>
          </p:cNvPr>
          <p:cNvSpPr txBox="1"/>
          <p:nvPr/>
        </p:nvSpPr>
        <p:spPr>
          <a:xfrm>
            <a:off x="6504040" y="3030793"/>
            <a:ext cx="1069524" cy="369332"/>
          </a:xfrm>
          <a:prstGeom prst="rect">
            <a:avLst/>
          </a:prstGeom>
          <a:noFill/>
        </p:spPr>
        <p:txBody>
          <a:bodyPr wrap="none" rtlCol="0">
            <a:spAutoFit/>
          </a:bodyPr>
          <a:lstStyle/>
          <a:p>
            <a:r>
              <a:rPr lang="en-US"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Snowball</a:t>
            </a:r>
          </a:p>
        </p:txBody>
      </p:sp>
      <p:sp>
        <p:nvSpPr>
          <p:cNvPr id="32" name="TextBox 31">
            <a:extLst>
              <a:ext uri="{FF2B5EF4-FFF2-40B4-BE49-F238E27FC236}">
                <a16:creationId xmlns:a16="http://schemas.microsoft.com/office/drawing/2014/main" id="{56C1019F-61F3-9040-8ED2-83C79126F16F}"/>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8" name="TextBox 27">
            <a:extLst>
              <a:ext uri="{FF2B5EF4-FFF2-40B4-BE49-F238E27FC236}">
                <a16:creationId xmlns:a16="http://schemas.microsoft.com/office/drawing/2014/main" id="{4F0376CE-B2D3-1540-9E9D-575C57B38783}"/>
              </a:ext>
            </a:extLst>
          </p:cNvPr>
          <p:cNvSpPr txBox="1"/>
          <p:nvPr/>
        </p:nvSpPr>
        <p:spPr>
          <a:xfrm>
            <a:off x="440530" y="4173354"/>
            <a:ext cx="2514335" cy="369332"/>
          </a:xfrm>
          <a:prstGeom prst="rect">
            <a:avLst/>
          </a:prstGeom>
          <a:noFill/>
        </p:spPr>
        <p:txBody>
          <a:bodyPr wrap="square" rtlCol="0">
            <a:spAutoFit/>
          </a:bodyPr>
          <a:lstStyle/>
          <a:p>
            <a:pPr algn="ctr"/>
            <a:r>
              <a:rPr lang="en-US" sz="900" b="1" dirty="0">
                <a:latin typeface="Helvetica Neue" panose="02000503000000020004" pitchFamily="2" charset="0"/>
              </a:rPr>
              <a:t>New extracted Rules and Tuples should be supported by known information</a:t>
            </a:r>
          </a:p>
        </p:txBody>
      </p:sp>
    </p:spTree>
    <p:extLst>
      <p:ext uri="{BB962C8B-B14F-4D97-AF65-F5344CB8AC3E}">
        <p14:creationId xmlns:p14="http://schemas.microsoft.com/office/powerpoint/2010/main" val="11203735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4E3582F-7FE6-A34C-99D6-624FB1BE1303}"/>
              </a:ext>
            </a:extLst>
          </p:cNvPr>
          <p:cNvSpPr>
            <a:spLocks noGrp="1"/>
          </p:cNvSpPr>
          <p:nvPr>
            <p:ph type="ftr" sz="quarter" idx="10"/>
          </p:nvPr>
        </p:nvSpPr>
        <p:spPr>
          <a:xfrm>
            <a:off x="210817" y="4532198"/>
            <a:ext cx="3173621" cy="274637"/>
          </a:xfrm>
        </p:spPr>
        <p:txBody>
          <a:bodyPr/>
          <a:lstStyle/>
          <a:p>
            <a:pPr algn="l"/>
            <a:r>
              <a:rPr lang="en-GB" dirty="0"/>
              <a:t>M. Lissandrini, D. </a:t>
            </a:r>
            <a:r>
              <a:rPr lang="en-GB" dirty="0" err="1"/>
              <a:t>Mottin</a:t>
            </a:r>
            <a:r>
              <a:rPr lang="en-GB" dirty="0"/>
              <a:t>, T. </a:t>
            </a:r>
            <a:r>
              <a:rPr lang="en-GB" dirty="0" err="1"/>
              <a:t>Palpanas</a:t>
            </a:r>
            <a:r>
              <a:rPr lang="en-GB" dirty="0"/>
              <a:t>, Y. </a:t>
            </a:r>
            <a:r>
              <a:rPr lang="en-GB" dirty="0" err="1"/>
              <a:t>Velegrakis</a:t>
            </a:r>
            <a:endParaRPr lang="en-GB" dirty="0"/>
          </a:p>
        </p:txBody>
      </p:sp>
      <p:pic>
        <p:nvPicPr>
          <p:cNvPr id="5" name="Picture 4">
            <a:extLst>
              <a:ext uri="{FF2B5EF4-FFF2-40B4-BE49-F238E27FC236}">
                <a16:creationId xmlns:a16="http://schemas.microsoft.com/office/drawing/2014/main" id="{DBB0500E-08AC-444F-BF2F-E2D7F1CDFC32}"/>
              </a:ext>
            </a:extLst>
          </p:cNvPr>
          <p:cNvPicPr>
            <a:picLocks noChangeAspect="1"/>
          </p:cNvPicPr>
          <p:nvPr/>
        </p:nvPicPr>
        <p:blipFill>
          <a:blip r:embed="rId2"/>
          <a:stretch>
            <a:fillRect/>
          </a:stretch>
        </p:blipFill>
        <p:spPr>
          <a:xfrm>
            <a:off x="4114800" y="2320659"/>
            <a:ext cx="5029200" cy="2822841"/>
          </a:xfrm>
          <a:prstGeom prst="rect">
            <a:avLst/>
          </a:prstGeom>
        </p:spPr>
      </p:pic>
      <p:sp>
        <p:nvSpPr>
          <p:cNvPr id="6" name="TextBox 5">
            <a:extLst>
              <a:ext uri="{FF2B5EF4-FFF2-40B4-BE49-F238E27FC236}">
                <a16:creationId xmlns:a16="http://schemas.microsoft.com/office/drawing/2014/main" id="{0A997A8C-5A3E-3B4B-B50D-F3E798838DA4}"/>
              </a:ext>
            </a:extLst>
          </p:cNvPr>
          <p:cNvSpPr txBox="1"/>
          <p:nvPr/>
        </p:nvSpPr>
        <p:spPr>
          <a:xfrm>
            <a:off x="323850" y="290904"/>
            <a:ext cx="5775867" cy="1777218"/>
          </a:xfrm>
          <a:prstGeom prst="rect">
            <a:avLst/>
          </a:prstGeom>
          <a:noFill/>
          <a:ln w="25400">
            <a:solidFill>
              <a:schemeClr val="bg1"/>
            </a:solidFill>
          </a:ln>
        </p:spPr>
        <p:txBody>
          <a:bodyPr wrap="none" lIns="360000" tIns="360000" rIns="360000" bIns="360000" rtlCol="0">
            <a:noAutofit/>
          </a:bodyPr>
          <a:lstStyle/>
          <a:p>
            <a:pPr marL="0" defTabSz="430213">
              <a:spcAft>
                <a:spcPts val="400"/>
              </a:spcAft>
              <a:buSzPct val="100000"/>
            </a:pPr>
            <a:r>
              <a:rPr lang="en-US" sz="36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IN MY DEFENSE</a:t>
            </a:r>
          </a:p>
          <a:p>
            <a:pPr marL="0" defTabSz="430213">
              <a:spcAft>
                <a:spcPts val="400"/>
              </a:spcAft>
              <a:buSzPct val="100000"/>
            </a:pPr>
            <a:r>
              <a:rPr lang="en-US" sz="36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I WAS LEFT UNSUPERVISED</a:t>
            </a:r>
          </a:p>
        </p:txBody>
      </p:sp>
    </p:spTree>
    <p:extLst>
      <p:ext uri="{BB962C8B-B14F-4D97-AF65-F5344CB8AC3E}">
        <p14:creationId xmlns:p14="http://schemas.microsoft.com/office/powerpoint/2010/main" val="11840320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2">
            <a:extLst>
              <a:ext uri="{FF2B5EF4-FFF2-40B4-BE49-F238E27FC236}">
                <a16:creationId xmlns:a16="http://schemas.microsoft.com/office/drawing/2014/main" id="{FC8156D2-0810-DC40-96A2-B0345058AEF8}"/>
              </a:ext>
            </a:extLst>
          </p:cNvPr>
          <p:cNvSpPr>
            <a:spLocks noGrp="1"/>
          </p:cNvSpPr>
          <p:nvPr>
            <p:ph type="title"/>
          </p:nvPr>
        </p:nvSpPr>
        <p:spPr>
          <a:xfrm>
            <a:off x="440530" y="277718"/>
            <a:ext cx="519827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Entity-extraction by Example</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Learn extraction rules from example</a:t>
            </a:r>
            <a:endParaRPr lang="en-US" sz="1800" dirty="0">
              <a:latin typeface="Helvetica Neue Light" panose="02000403000000020004" pitchFamily="2" charset="0"/>
            </a:endParaRPr>
          </a:p>
        </p:txBody>
      </p:sp>
      <p:sp>
        <p:nvSpPr>
          <p:cNvPr id="24" name="Rectangle 23">
            <a:extLst>
              <a:ext uri="{FF2B5EF4-FFF2-40B4-BE49-F238E27FC236}">
                <a16:creationId xmlns:a16="http://schemas.microsoft.com/office/drawing/2014/main" id="{398F0295-0359-2543-A727-3D42733CECC2}"/>
              </a:ext>
            </a:extLst>
          </p:cNvPr>
          <p:cNvSpPr/>
          <p:nvPr/>
        </p:nvSpPr>
        <p:spPr>
          <a:xfrm>
            <a:off x="3244253" y="3532414"/>
            <a:ext cx="3836905" cy="10668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Helvetica Neue Regular" charset="0"/>
            </a:endParaRPr>
          </a:p>
        </p:txBody>
      </p:sp>
      <p:pic>
        <p:nvPicPr>
          <p:cNvPr id="25" name="Screen Shot 2017-01-13 at 10.44.24 AM.png">
            <a:extLst>
              <a:ext uri="{FF2B5EF4-FFF2-40B4-BE49-F238E27FC236}">
                <a16:creationId xmlns:a16="http://schemas.microsoft.com/office/drawing/2014/main" id="{3297AC26-641B-4D49-BA7C-D37ECC095DFD}"/>
              </a:ext>
            </a:extLst>
          </p:cNvPr>
          <p:cNvPicPr/>
          <p:nvPr/>
        </p:nvPicPr>
        <p:blipFill rotWithShape="1">
          <a:blip r:embed="rId3" cstate="screen">
            <a:clrChange>
              <a:clrFrom>
                <a:srgbClr val="F2DEDE"/>
              </a:clrFrom>
              <a:clrTo>
                <a:srgbClr val="F2DEDE">
                  <a:alpha val="0"/>
                </a:srgbClr>
              </a:clrTo>
            </a:clrChange>
            <a:extLst>
              <a:ext uri="{28A0092B-C50C-407E-A947-70E740481C1C}">
                <a14:useLocalDpi xmlns:a14="http://schemas.microsoft.com/office/drawing/2010/main"/>
              </a:ext>
            </a:extLst>
          </a:blip>
          <a:srcRect/>
          <a:stretch/>
        </p:blipFill>
        <p:spPr>
          <a:xfrm>
            <a:off x="2043995" y="1830037"/>
            <a:ext cx="5134685" cy="853227"/>
          </a:xfrm>
          <a:prstGeom prst="rect">
            <a:avLst/>
          </a:prstGeom>
          <a:ln w="12700">
            <a:solidFill>
              <a:schemeClr val="tx1"/>
            </a:solidFill>
            <a:miter lim="400000"/>
          </a:ln>
        </p:spPr>
      </p:pic>
      <p:sp>
        <p:nvSpPr>
          <p:cNvPr id="26" name="Rounded Rectangle 25">
            <a:extLst>
              <a:ext uri="{FF2B5EF4-FFF2-40B4-BE49-F238E27FC236}">
                <a16:creationId xmlns:a16="http://schemas.microsoft.com/office/drawing/2014/main" id="{1DE3050F-D3EC-5640-A6DF-FB5117A70F42}"/>
              </a:ext>
            </a:extLst>
          </p:cNvPr>
          <p:cNvSpPr/>
          <p:nvPr/>
        </p:nvSpPr>
        <p:spPr>
          <a:xfrm>
            <a:off x="3946428" y="2986312"/>
            <a:ext cx="1329818" cy="373879"/>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Regular" charset="0"/>
              </a:rPr>
              <a:t>SEER</a:t>
            </a:r>
          </a:p>
        </p:txBody>
      </p:sp>
      <p:pic>
        <p:nvPicPr>
          <p:cNvPr id="27" name="Picture 26">
            <a:extLst>
              <a:ext uri="{FF2B5EF4-FFF2-40B4-BE49-F238E27FC236}">
                <a16:creationId xmlns:a16="http://schemas.microsoft.com/office/drawing/2014/main" id="{789BAFDE-818B-2845-94F3-1E3E0AABA2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11240" y="1631099"/>
            <a:ext cx="910650" cy="910650"/>
          </a:xfrm>
          <a:prstGeom prst="rect">
            <a:avLst/>
          </a:prstGeom>
        </p:spPr>
      </p:pic>
      <p:sp>
        <p:nvSpPr>
          <p:cNvPr id="28" name="Rectangle 27">
            <a:extLst>
              <a:ext uri="{FF2B5EF4-FFF2-40B4-BE49-F238E27FC236}">
                <a16:creationId xmlns:a16="http://schemas.microsoft.com/office/drawing/2014/main" id="{FB2D65F3-7A0E-1D41-A3E7-921C689E091C}"/>
              </a:ext>
            </a:extLst>
          </p:cNvPr>
          <p:cNvSpPr/>
          <p:nvPr/>
        </p:nvSpPr>
        <p:spPr>
          <a:xfrm>
            <a:off x="2977554" y="1830036"/>
            <a:ext cx="533399" cy="107556"/>
          </a:xfrm>
          <a:prstGeom prst="rect">
            <a:avLst/>
          </a:prstGeom>
          <a:solidFill>
            <a:schemeClr val="accent6">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29" name="Rectangle 28">
            <a:extLst>
              <a:ext uri="{FF2B5EF4-FFF2-40B4-BE49-F238E27FC236}">
                <a16:creationId xmlns:a16="http://schemas.microsoft.com/office/drawing/2014/main" id="{85A82204-1ECF-A846-AB37-746D994A5E33}"/>
              </a:ext>
            </a:extLst>
          </p:cNvPr>
          <p:cNvSpPr/>
          <p:nvPr/>
        </p:nvSpPr>
        <p:spPr>
          <a:xfrm>
            <a:off x="5116217" y="1830036"/>
            <a:ext cx="533399" cy="107556"/>
          </a:xfrm>
          <a:prstGeom prst="rect">
            <a:avLst/>
          </a:prstGeom>
          <a:solidFill>
            <a:schemeClr val="accent6">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30" name="Rectangle 29">
            <a:extLst>
              <a:ext uri="{FF2B5EF4-FFF2-40B4-BE49-F238E27FC236}">
                <a16:creationId xmlns:a16="http://schemas.microsoft.com/office/drawing/2014/main" id="{6A7C7B57-E66B-3B4A-A909-217FF0BC70CE}"/>
              </a:ext>
            </a:extLst>
          </p:cNvPr>
          <p:cNvSpPr/>
          <p:nvPr/>
        </p:nvSpPr>
        <p:spPr>
          <a:xfrm>
            <a:off x="5034574" y="2260147"/>
            <a:ext cx="1143069" cy="127775"/>
          </a:xfrm>
          <a:prstGeom prst="rect">
            <a:avLst/>
          </a:prstGeom>
          <a:solidFill>
            <a:srgbClr val="C00000">
              <a:alpha val="4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31" name="Down Arrow 30">
            <a:extLst>
              <a:ext uri="{FF2B5EF4-FFF2-40B4-BE49-F238E27FC236}">
                <a16:creationId xmlns:a16="http://schemas.microsoft.com/office/drawing/2014/main" id="{4137F375-96D2-9449-B468-ACEC72A906BF}"/>
              </a:ext>
            </a:extLst>
          </p:cNvPr>
          <p:cNvSpPr/>
          <p:nvPr/>
        </p:nvSpPr>
        <p:spPr>
          <a:xfrm>
            <a:off x="4526972" y="2688707"/>
            <a:ext cx="168729" cy="292162"/>
          </a:xfrm>
          <a:prstGeom prst="downArrow">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Helvetica Neue Regular" charset="0"/>
            </a:endParaRPr>
          </a:p>
        </p:txBody>
      </p:sp>
      <p:grpSp>
        <p:nvGrpSpPr>
          <p:cNvPr id="32" name="Group 404">
            <a:extLst>
              <a:ext uri="{FF2B5EF4-FFF2-40B4-BE49-F238E27FC236}">
                <a16:creationId xmlns:a16="http://schemas.microsoft.com/office/drawing/2014/main" id="{B19F86F5-541C-3D47-962F-3EFE5B51619E}"/>
              </a:ext>
            </a:extLst>
          </p:cNvPr>
          <p:cNvGrpSpPr/>
          <p:nvPr/>
        </p:nvGrpSpPr>
        <p:grpSpPr>
          <a:xfrm>
            <a:off x="3432448" y="3606676"/>
            <a:ext cx="2012616" cy="271869"/>
            <a:chOff x="0" y="-78141"/>
            <a:chExt cx="6200757" cy="842088"/>
          </a:xfrm>
        </p:grpSpPr>
        <p:sp>
          <p:nvSpPr>
            <p:cNvPr id="33" name="Shape 402">
              <a:extLst>
                <a:ext uri="{FF2B5EF4-FFF2-40B4-BE49-F238E27FC236}">
                  <a16:creationId xmlns:a16="http://schemas.microsoft.com/office/drawing/2014/main" id="{F9CC71D0-18C2-DC4C-BC34-C82C2426BE11}"/>
                </a:ext>
              </a:extLst>
            </p:cNvPr>
            <p:cNvSpPr/>
            <p:nvPr/>
          </p:nvSpPr>
          <p:spPr>
            <a:xfrm>
              <a:off x="0" y="0"/>
              <a:ext cx="4836972" cy="685800"/>
            </a:xfrm>
            <a:prstGeom prst="roundRect">
              <a:avLst>
                <a:gd name="adj" fmla="val 13100"/>
              </a:avLst>
            </a:prstGeom>
            <a:solidFill>
              <a:srgbClr val="F3B283"/>
            </a:solidFill>
            <a:ln w="25400" cap="flat">
              <a:solidFill>
                <a:srgbClr val="7D715C"/>
              </a:solidFill>
              <a:prstDash val="solid"/>
              <a:bevel/>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1300480">
                <a:spcBef>
                  <a:spcPts val="2000"/>
                </a:spcBef>
              </a:lvl1pPr>
            </a:lstStyle>
            <a:p>
              <a:pPr lvl="0">
                <a:defRPr sz="1800"/>
              </a:pPr>
              <a:r>
                <a:rPr sz="1100" dirty="0">
                  <a:latin typeface="Helvetica Neue Regular" charset="0"/>
                </a:rPr>
                <a:t>P: Percentage = 1.0</a:t>
              </a:r>
            </a:p>
          </p:txBody>
        </p:sp>
        <p:sp>
          <p:nvSpPr>
            <p:cNvPr id="34" name="Shape 403">
              <a:extLst>
                <a:ext uri="{FF2B5EF4-FFF2-40B4-BE49-F238E27FC236}">
                  <a16:creationId xmlns:a16="http://schemas.microsoft.com/office/drawing/2014/main" id="{E7827308-F6A9-AA4F-B725-E5906D15FC15}"/>
                </a:ext>
              </a:extLst>
            </p:cNvPr>
            <p:cNvSpPr/>
            <p:nvPr/>
          </p:nvSpPr>
          <p:spPr>
            <a:xfrm>
              <a:off x="4901862" y="-78141"/>
              <a:ext cx="1298895" cy="8420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sz="1100" dirty="0">
                  <a:latin typeface="Helvetica Neue Regular" charset="0"/>
                </a:rPr>
                <a:t>= 1.0</a:t>
              </a:r>
            </a:p>
          </p:txBody>
        </p:sp>
      </p:grpSp>
      <p:grpSp>
        <p:nvGrpSpPr>
          <p:cNvPr id="35" name="Group 411">
            <a:extLst>
              <a:ext uri="{FF2B5EF4-FFF2-40B4-BE49-F238E27FC236}">
                <a16:creationId xmlns:a16="http://schemas.microsoft.com/office/drawing/2014/main" id="{AD7D8A8D-1F3C-4B47-9246-37A512B14013}"/>
              </a:ext>
            </a:extLst>
          </p:cNvPr>
          <p:cNvGrpSpPr/>
          <p:nvPr/>
        </p:nvGrpSpPr>
        <p:grpSpPr>
          <a:xfrm>
            <a:off x="3432448" y="3888901"/>
            <a:ext cx="2957697" cy="271869"/>
            <a:chOff x="0" y="-163585"/>
            <a:chExt cx="9574110" cy="974314"/>
          </a:xfrm>
        </p:grpSpPr>
        <p:sp>
          <p:nvSpPr>
            <p:cNvPr id="36" name="Shape 408">
              <a:extLst>
                <a:ext uri="{FF2B5EF4-FFF2-40B4-BE49-F238E27FC236}">
                  <a16:creationId xmlns:a16="http://schemas.microsoft.com/office/drawing/2014/main" id="{39F4B229-0953-1D41-B78F-F8A32B9FFCD8}"/>
                </a:ext>
              </a:extLst>
            </p:cNvPr>
            <p:cNvSpPr/>
            <p:nvPr/>
          </p:nvSpPr>
          <p:spPr>
            <a:xfrm>
              <a:off x="0" y="12700"/>
              <a:ext cx="3413683" cy="685800"/>
            </a:xfrm>
            <a:prstGeom prst="roundRect">
              <a:avLst>
                <a:gd name="adj" fmla="val 15409"/>
              </a:avLst>
            </a:prstGeom>
            <a:solidFill>
              <a:srgbClr val="BAB6FE">
                <a:alpha val="47000"/>
              </a:srgbClr>
            </a:solidFill>
            <a:ln w="25400" cap="flat">
              <a:solidFill>
                <a:srgbClr val="7E7BAC"/>
              </a:solidFill>
              <a:prstDash val="solid"/>
              <a:bevel/>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1300480">
                <a:spcBef>
                  <a:spcPts val="2000"/>
                </a:spcBef>
              </a:lvl1pPr>
            </a:lstStyle>
            <a:p>
              <a:pPr lvl="0">
                <a:defRPr sz="1800"/>
              </a:pPr>
              <a:r>
                <a:rPr sz="1100" dirty="0">
                  <a:latin typeface="Helvetica Neue Regular" charset="0"/>
                </a:rPr>
                <a:t>D: {5, 6} = 0.4</a:t>
              </a:r>
            </a:p>
          </p:txBody>
        </p:sp>
        <p:sp>
          <p:nvSpPr>
            <p:cNvPr id="37" name="Shape 409">
              <a:extLst>
                <a:ext uri="{FF2B5EF4-FFF2-40B4-BE49-F238E27FC236}">
                  <a16:creationId xmlns:a16="http://schemas.microsoft.com/office/drawing/2014/main" id="{3E50272F-232C-5E4B-BD45-99E33D0FFEDE}"/>
                </a:ext>
              </a:extLst>
            </p:cNvPr>
            <p:cNvSpPr/>
            <p:nvPr/>
          </p:nvSpPr>
          <p:spPr>
            <a:xfrm>
              <a:off x="8209417" y="-163585"/>
              <a:ext cx="1364693" cy="97431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sz="1100" dirty="0">
                  <a:latin typeface="Helvetica Neue Regular" charset="0"/>
                </a:rPr>
                <a:t>= 0.4</a:t>
              </a:r>
            </a:p>
          </p:txBody>
        </p:sp>
        <p:sp>
          <p:nvSpPr>
            <p:cNvPr id="38" name="Shape 410">
              <a:extLst>
                <a:ext uri="{FF2B5EF4-FFF2-40B4-BE49-F238E27FC236}">
                  <a16:creationId xmlns:a16="http://schemas.microsoft.com/office/drawing/2014/main" id="{28299B1E-1C57-A145-864E-5026DD3CCA9C}"/>
                </a:ext>
              </a:extLst>
            </p:cNvPr>
            <p:cNvSpPr/>
            <p:nvPr/>
          </p:nvSpPr>
          <p:spPr>
            <a:xfrm>
              <a:off x="3523350" y="12700"/>
              <a:ext cx="4686063" cy="685800"/>
            </a:xfrm>
            <a:prstGeom prst="roundRect">
              <a:avLst>
                <a:gd name="adj" fmla="val 15409"/>
              </a:avLst>
            </a:prstGeom>
            <a:solidFill>
              <a:srgbClr val="BAB6FE">
                <a:alpha val="47000"/>
              </a:srgbClr>
            </a:solidFill>
            <a:ln w="25400" cap="flat">
              <a:solidFill>
                <a:srgbClr val="7E7BAC"/>
              </a:solidFill>
              <a:prstDash val="solid"/>
              <a:bevel/>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1300480">
                <a:spcBef>
                  <a:spcPts val="2000"/>
                </a:spcBef>
              </a:lvl1pPr>
            </a:lstStyle>
            <a:p>
              <a:pPr lvl="0">
                <a:defRPr sz="1800"/>
              </a:pPr>
              <a:r>
                <a:rPr sz="1100" dirty="0">
                  <a:latin typeface="Helvetica Neue Regular" charset="0"/>
                </a:rPr>
                <a:t>D: {percent, %} = 0.4</a:t>
              </a:r>
            </a:p>
          </p:txBody>
        </p:sp>
      </p:grpSp>
      <p:grpSp>
        <p:nvGrpSpPr>
          <p:cNvPr id="39" name="Group 415">
            <a:extLst>
              <a:ext uri="{FF2B5EF4-FFF2-40B4-BE49-F238E27FC236}">
                <a16:creationId xmlns:a16="http://schemas.microsoft.com/office/drawing/2014/main" id="{593E3497-078B-7A42-86E4-1EF21084E033}"/>
              </a:ext>
            </a:extLst>
          </p:cNvPr>
          <p:cNvGrpSpPr/>
          <p:nvPr/>
        </p:nvGrpSpPr>
        <p:grpSpPr>
          <a:xfrm>
            <a:off x="3419453" y="4210309"/>
            <a:ext cx="3248970" cy="271869"/>
            <a:chOff x="-12200" y="-105374"/>
            <a:chExt cx="9562671" cy="896554"/>
          </a:xfrm>
        </p:grpSpPr>
        <p:sp>
          <p:nvSpPr>
            <p:cNvPr id="40" name="Shape 412">
              <a:extLst>
                <a:ext uri="{FF2B5EF4-FFF2-40B4-BE49-F238E27FC236}">
                  <a16:creationId xmlns:a16="http://schemas.microsoft.com/office/drawing/2014/main" id="{750B631F-F2A0-B045-9F92-AE55549935FF}"/>
                </a:ext>
              </a:extLst>
            </p:cNvPr>
            <p:cNvSpPr/>
            <p:nvPr/>
          </p:nvSpPr>
          <p:spPr>
            <a:xfrm>
              <a:off x="-12200" y="-10843"/>
              <a:ext cx="3580996" cy="685799"/>
            </a:xfrm>
            <a:prstGeom prst="roundRect">
              <a:avLst>
                <a:gd name="adj" fmla="val 16143"/>
              </a:avLst>
            </a:prstGeom>
            <a:solidFill>
              <a:srgbClr val="FFFF00">
                <a:alpha val="52999"/>
              </a:srgbClr>
            </a:solidFill>
            <a:ln w="25400" cap="flat">
              <a:solidFill>
                <a:srgbClr val="E0E000"/>
              </a:solidFill>
              <a:prstDash val="solid"/>
              <a:bevel/>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1300480">
                <a:spcBef>
                  <a:spcPts val="2000"/>
                </a:spcBef>
              </a:lvl1pPr>
            </a:lstStyle>
            <a:p>
              <a:pPr lvl="0">
                <a:defRPr sz="1800"/>
              </a:pPr>
              <a:r>
                <a:rPr sz="1100" dirty="0">
                  <a:latin typeface="Helvetica Neue Regular" charset="0"/>
                </a:rPr>
                <a:t>R: [0-9]+ = 0.2</a:t>
              </a:r>
            </a:p>
          </p:txBody>
        </p:sp>
        <p:sp>
          <p:nvSpPr>
            <p:cNvPr id="41" name="Shape 413">
              <a:extLst>
                <a:ext uri="{FF2B5EF4-FFF2-40B4-BE49-F238E27FC236}">
                  <a16:creationId xmlns:a16="http://schemas.microsoft.com/office/drawing/2014/main" id="{35E544E7-371D-C84B-AFF0-7C10CC4FCE80}"/>
                </a:ext>
              </a:extLst>
            </p:cNvPr>
            <p:cNvSpPr/>
            <p:nvPr/>
          </p:nvSpPr>
          <p:spPr>
            <a:xfrm>
              <a:off x="8309608" y="-105374"/>
              <a:ext cx="1240863" cy="8965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sz="1100" dirty="0">
                  <a:latin typeface="Helvetica Neue Regular" charset="0"/>
                </a:rPr>
                <a:t>= 0.3</a:t>
              </a:r>
            </a:p>
          </p:txBody>
        </p:sp>
        <p:sp>
          <p:nvSpPr>
            <p:cNvPr id="42" name="Shape 414">
              <a:extLst>
                <a:ext uri="{FF2B5EF4-FFF2-40B4-BE49-F238E27FC236}">
                  <a16:creationId xmlns:a16="http://schemas.microsoft.com/office/drawing/2014/main" id="{F06A8E5C-DEB1-D84E-BEF6-0D36C08ECE00}"/>
                </a:ext>
              </a:extLst>
            </p:cNvPr>
            <p:cNvSpPr/>
            <p:nvPr/>
          </p:nvSpPr>
          <p:spPr>
            <a:xfrm>
              <a:off x="3711058" y="-27959"/>
              <a:ext cx="4482133" cy="686317"/>
            </a:xfrm>
            <a:prstGeom prst="roundRect">
              <a:avLst>
                <a:gd name="adj" fmla="val 15409"/>
              </a:avLst>
            </a:prstGeom>
            <a:solidFill>
              <a:srgbClr val="BAB6FE">
                <a:alpha val="47000"/>
              </a:srgbClr>
            </a:solidFill>
            <a:ln w="25400" cap="flat">
              <a:solidFill>
                <a:srgbClr val="7E7BAC"/>
              </a:solidFill>
              <a:prstDash val="solid"/>
              <a:bevel/>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1300480">
                <a:spcBef>
                  <a:spcPts val="2000"/>
                </a:spcBef>
              </a:lvl1pPr>
            </a:lstStyle>
            <a:p>
              <a:pPr lvl="0">
                <a:defRPr sz="1800"/>
              </a:pPr>
              <a:r>
                <a:rPr sz="1100" dirty="0">
                  <a:latin typeface="Helvetica Neue Regular" charset="0"/>
                </a:rPr>
                <a:t>D: {percent, %} = 0.4</a:t>
              </a:r>
            </a:p>
          </p:txBody>
        </p:sp>
      </p:grpSp>
      <p:sp>
        <p:nvSpPr>
          <p:cNvPr id="43" name="Rectangle 42">
            <a:extLst>
              <a:ext uri="{FF2B5EF4-FFF2-40B4-BE49-F238E27FC236}">
                <a16:creationId xmlns:a16="http://schemas.microsoft.com/office/drawing/2014/main" id="{9FF30D66-1B83-C94C-9471-11BBA895875D}"/>
              </a:ext>
            </a:extLst>
          </p:cNvPr>
          <p:cNvSpPr/>
          <p:nvPr/>
        </p:nvSpPr>
        <p:spPr>
          <a:xfrm>
            <a:off x="985520" y="3541698"/>
            <a:ext cx="1992033" cy="58775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135000" tIns="135000" rIns="135000" bIns="135000" rtlCol="0" anchor="ctr"/>
          <a:lstStyle/>
          <a:p>
            <a:pPr algn="ctr"/>
            <a:r>
              <a:rPr lang="en-US" sz="1400" dirty="0">
                <a:latin typeface="Helvetica Neue" panose="02000503000000020004" pitchFamily="2" charset="0"/>
              </a:rPr>
              <a:t>Output: Extraction rules</a:t>
            </a:r>
          </a:p>
        </p:txBody>
      </p:sp>
      <p:sp>
        <p:nvSpPr>
          <p:cNvPr id="44" name="Content Placeholder 5">
            <a:extLst>
              <a:ext uri="{FF2B5EF4-FFF2-40B4-BE49-F238E27FC236}">
                <a16:creationId xmlns:a16="http://schemas.microsoft.com/office/drawing/2014/main" id="{13F5D9AD-BF1C-C64F-A8E7-C5C34FE83067}"/>
              </a:ext>
            </a:extLst>
          </p:cNvPr>
          <p:cNvSpPr txBox="1">
            <a:spLocks/>
          </p:cNvSpPr>
          <p:nvPr/>
        </p:nvSpPr>
        <p:spPr>
          <a:xfrm>
            <a:off x="6782453" y="400399"/>
            <a:ext cx="2151063" cy="430213"/>
          </a:xfrm>
          <a:prstGeom prst="rect">
            <a:avLst/>
          </a:prstGeom>
        </p:spPr>
        <p:txBody>
          <a:bodyPr vert="horz" lIns="0" tIns="34290" rIns="0" bIns="34290" rtlCol="0">
            <a:normAutofit/>
          </a:bodyPr>
          <a:lstStyle>
            <a:lvl1pPr marL="285750" indent="-285750" algn="l" defTabSz="914318" rtl="0" eaLnBrk="1" latinLnBrk="0" hangingPunct="1">
              <a:lnSpc>
                <a:spcPct val="120000"/>
              </a:lnSpc>
              <a:spcBef>
                <a:spcPts val="1000"/>
              </a:spcBef>
              <a:buFontTx/>
              <a:buBlip>
                <a:blip r:embed="rId5"/>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5"/>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6"/>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6"/>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6"/>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rgbClr val="285096"/>
                </a:solidFill>
              </a:rPr>
              <a:t>Hanafi </a:t>
            </a:r>
            <a:r>
              <a:rPr lang="en-US" sz="1400" dirty="0">
                <a:solidFill>
                  <a:srgbClr val="285096"/>
                </a:solidFill>
                <a:latin typeface="Helvetica Neue" charset="0"/>
                <a:ea typeface="Helvetica Neue" charset="0"/>
                <a:cs typeface="Helvetica Neue" charset="0"/>
              </a:rPr>
              <a:t>et al., [</a:t>
            </a:r>
            <a:r>
              <a:rPr lang="en-US" sz="1400" dirty="0">
                <a:solidFill>
                  <a:srgbClr val="285096"/>
                </a:solidFill>
              </a:rPr>
              <a:t>2017]</a:t>
            </a:r>
          </a:p>
        </p:txBody>
      </p:sp>
      <p:sp>
        <p:nvSpPr>
          <p:cNvPr id="45" name="Rectangle 44">
            <a:extLst>
              <a:ext uri="{FF2B5EF4-FFF2-40B4-BE49-F238E27FC236}">
                <a16:creationId xmlns:a16="http://schemas.microsoft.com/office/drawing/2014/main" id="{B8FDC71B-0166-484C-8801-75C81BD0FFC6}"/>
              </a:ext>
            </a:extLst>
          </p:cNvPr>
          <p:cNvSpPr/>
          <p:nvPr/>
        </p:nvSpPr>
        <p:spPr>
          <a:xfrm>
            <a:off x="5798100" y="929992"/>
            <a:ext cx="3355021" cy="7011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35000" tIns="135000" rIns="135000" bIns="135000" rtlCol="0" anchor="ctr"/>
          <a:lstStyle/>
          <a:p>
            <a:r>
              <a:rPr lang="en-US" sz="1350" dirty="0">
                <a:latin typeface="Helvetica Neue" panose="02000503000000020004" pitchFamily="2" charset="0"/>
              </a:rPr>
              <a:t>Allow to match from text </a:t>
            </a:r>
          </a:p>
          <a:p>
            <a:r>
              <a:rPr lang="en-US" sz="1350" dirty="0">
                <a:latin typeface="Helvetica Neue" panose="02000503000000020004" pitchFamily="2" charset="0"/>
              </a:rPr>
              <a:t>both </a:t>
            </a:r>
            <a:r>
              <a:rPr lang="en-US" sz="1350" b="1" u="sng" dirty="0">
                <a:latin typeface="Helvetica Neue" panose="02000503000000020004" pitchFamily="2" charset="0"/>
              </a:rPr>
              <a:t>Positive</a:t>
            </a:r>
            <a:r>
              <a:rPr lang="en-US" sz="1350" dirty="0">
                <a:latin typeface="Helvetica Neue" panose="02000503000000020004" pitchFamily="2" charset="0"/>
              </a:rPr>
              <a:t> and </a:t>
            </a:r>
            <a:r>
              <a:rPr lang="en-US" sz="1350" b="1" u="sng" dirty="0">
                <a:latin typeface="Helvetica Neue" panose="02000503000000020004" pitchFamily="2" charset="0"/>
              </a:rPr>
              <a:t>Negative</a:t>
            </a:r>
            <a:r>
              <a:rPr lang="en-US" sz="1350" dirty="0">
                <a:latin typeface="Helvetica Neue" panose="02000503000000020004" pitchFamily="2" charset="0"/>
              </a:rPr>
              <a:t> examples</a:t>
            </a:r>
            <a:endParaRPr lang="en-US" sz="1350" dirty="0">
              <a:latin typeface="Helvetica Neue Light" panose="02000403000000020004" pitchFamily="2" charset="0"/>
            </a:endParaRPr>
          </a:p>
        </p:txBody>
      </p:sp>
      <p:sp>
        <p:nvSpPr>
          <p:cNvPr id="46" name="TextBox 45">
            <a:extLst>
              <a:ext uri="{FF2B5EF4-FFF2-40B4-BE49-F238E27FC236}">
                <a16:creationId xmlns:a16="http://schemas.microsoft.com/office/drawing/2014/main" id="{FBBFE1A0-FE41-FC4E-B6C2-7D131E3F5038}"/>
              </a:ext>
            </a:extLst>
          </p:cNvPr>
          <p:cNvSpPr txBox="1"/>
          <p:nvPr/>
        </p:nvSpPr>
        <p:spPr>
          <a:xfrm>
            <a:off x="175329" y="2571750"/>
            <a:ext cx="1620383" cy="688135"/>
          </a:xfrm>
          <a:prstGeom prst="rect">
            <a:avLst/>
          </a:prstGeom>
          <a:solidFill>
            <a:schemeClr val="tx1">
              <a:lumMod val="20000"/>
              <a:lumOff val="80000"/>
            </a:schemeClr>
          </a:solidFill>
        </p:spPr>
        <p:txBody>
          <a:bodyPr wrap="square" lIns="135000" tIns="135000" rIns="135000" bIns="135000" rtlCol="0">
            <a:spAutoFit/>
          </a:bodyPr>
          <a:lstStyle/>
          <a:p>
            <a:r>
              <a:rPr lang="en-GB" sz="1350" b="1" dirty="0">
                <a:solidFill>
                  <a:schemeClr val="tx1">
                    <a:lumMod val="50000"/>
                  </a:schemeClr>
                </a:solidFill>
                <a:latin typeface="Helvetica Neue" panose="02000503000000020004" pitchFamily="2" charset="0"/>
              </a:rPr>
              <a:t>Goal: </a:t>
            </a:r>
            <a:r>
              <a:rPr lang="en-GB" sz="1350" dirty="0">
                <a:latin typeface="Helvetica Neue" panose="02000503000000020004" pitchFamily="2" charset="0"/>
              </a:rPr>
              <a:t>Supervised Extraction</a:t>
            </a:r>
          </a:p>
        </p:txBody>
      </p:sp>
      <p:sp>
        <p:nvSpPr>
          <p:cNvPr id="48" name="TextBox 47">
            <a:extLst>
              <a:ext uri="{FF2B5EF4-FFF2-40B4-BE49-F238E27FC236}">
                <a16:creationId xmlns:a16="http://schemas.microsoft.com/office/drawing/2014/main" id="{C81129AF-E578-184F-A5E5-A9A13AC49666}"/>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09698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37" presetClass="path" presetSubtype="0" accel="50000" decel="50000" fill="hold" grpId="0" nodeType="withEffect">
                                  <p:stCondLst>
                                    <p:cond delay="0"/>
                                  </p:stCondLst>
                                  <p:childTnLst>
                                    <p:animMotion origin="layout" path="M -0.27448 1.97531E-6 L -0.1993 0.04012 C -0.17917 0.04907 -0.16163 0.05401 -0.13212 0.05401 C -0.10382 0.05401 -0.08489 0.04907 -0.06614 0.04012 L -1.11111E-6 1.97531E-6 " pathEditMode="relative" rAng="0" ptsTypes="AAAAA">
                                      <p:cBhvr>
                                        <p:cTn id="11" dur="1000" fill="hold"/>
                                        <p:tgtEl>
                                          <p:spTgt spid="28"/>
                                        </p:tgtEl>
                                        <p:attrNameLst>
                                          <p:attrName>ppt_x</p:attrName>
                                          <p:attrName>ppt_y</p:attrName>
                                        </p:attrNameLst>
                                      </p:cBhvr>
                                      <p:rCtr x="13715" y="2685"/>
                                    </p:animMotion>
                                  </p:childTnLst>
                                </p:cTn>
                              </p:par>
                            </p:childTnLst>
                          </p:cTn>
                        </p:par>
                        <p:par>
                          <p:cTn id="12" fill="hold">
                            <p:stCondLst>
                              <p:cond delay="1000"/>
                            </p:stCondLst>
                            <p:childTnLst>
                              <p:par>
                                <p:cTn id="13" presetID="53" presetClass="entr" presetSubtype="16" fill="hold" grpId="1" nodeType="after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fltVal val="0"/>
                                          </p:val>
                                        </p:tav>
                                        <p:tav tm="100000">
                                          <p:val>
                                            <p:strVal val="#ppt_w"/>
                                          </p:val>
                                        </p:tav>
                                      </p:tavLst>
                                    </p:anim>
                                    <p:anim calcmode="lin" valueType="num">
                                      <p:cBhvr>
                                        <p:cTn id="16" dur="500" fill="hold"/>
                                        <p:tgtEl>
                                          <p:spTgt spid="29"/>
                                        </p:tgtEl>
                                        <p:attrNameLst>
                                          <p:attrName>ppt_h</p:attrName>
                                        </p:attrNameLst>
                                      </p:cBhvr>
                                      <p:tavLst>
                                        <p:tav tm="0">
                                          <p:val>
                                            <p:fltVal val="0"/>
                                          </p:val>
                                        </p:tav>
                                        <p:tav tm="100000">
                                          <p:val>
                                            <p:strVal val="#ppt_h"/>
                                          </p:val>
                                        </p:tav>
                                      </p:tavLst>
                                    </p:anim>
                                    <p:animEffect transition="in" filter="fade">
                                      <p:cBhvr>
                                        <p:cTn id="17" dur="500"/>
                                        <p:tgtEl>
                                          <p:spTgt spid="29"/>
                                        </p:tgtEl>
                                      </p:cBhvr>
                                    </p:animEffect>
                                  </p:childTnLst>
                                </p:cTn>
                              </p:par>
                              <p:par>
                                <p:cTn id="18" presetID="37" presetClass="path" presetSubtype="0" accel="50000" decel="50000" fill="hold" grpId="0" nodeType="withEffect">
                                  <p:stCondLst>
                                    <p:cond delay="0"/>
                                  </p:stCondLst>
                                  <p:childTnLst>
                                    <p:animMotion origin="layout" path="M -0.51494 1.97531E-6 L -0.37709 0.04012 C -0.34809 0.04907 -0.30504 0.05401 -0.2599 0.05401 C -0.20834 0.05401 -0.16737 0.04907 -0.1382 0.04012 L 4.72222E-6 1.97531E-6 " pathEditMode="relative" rAng="0" ptsTypes="AAAAA">
                                      <p:cBhvr>
                                        <p:cTn id="19" dur="1000" fill="hold"/>
                                        <p:tgtEl>
                                          <p:spTgt spid="29"/>
                                        </p:tgtEl>
                                        <p:attrNameLst>
                                          <p:attrName>ppt_x</p:attrName>
                                          <p:attrName>ppt_y</p:attrName>
                                        </p:attrNameLst>
                                      </p:cBhvr>
                                      <p:rCtr x="25747" y="2685"/>
                                    </p:animMotion>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500" fill="hold"/>
                                        <p:tgtEl>
                                          <p:spTgt spid="30"/>
                                        </p:tgtEl>
                                        <p:attrNameLst>
                                          <p:attrName>ppt_w</p:attrName>
                                        </p:attrNameLst>
                                      </p:cBhvr>
                                      <p:tavLst>
                                        <p:tav tm="0">
                                          <p:val>
                                            <p:fltVal val="0"/>
                                          </p:val>
                                        </p:tav>
                                        <p:tav tm="100000">
                                          <p:val>
                                            <p:strVal val="#ppt_w"/>
                                          </p:val>
                                        </p:tav>
                                      </p:tavLst>
                                    </p:anim>
                                    <p:anim calcmode="lin" valueType="num">
                                      <p:cBhvr>
                                        <p:cTn id="24" dur="500" fill="hold"/>
                                        <p:tgtEl>
                                          <p:spTgt spid="30"/>
                                        </p:tgtEl>
                                        <p:attrNameLst>
                                          <p:attrName>ppt_h</p:attrName>
                                        </p:attrNameLst>
                                      </p:cBhvr>
                                      <p:tavLst>
                                        <p:tav tm="0">
                                          <p:val>
                                            <p:fltVal val="0"/>
                                          </p:val>
                                        </p:tav>
                                        <p:tav tm="100000">
                                          <p:val>
                                            <p:strVal val="#ppt_h"/>
                                          </p:val>
                                        </p:tav>
                                      </p:tavLst>
                                    </p:anim>
                                    <p:animEffect transition="in" filter="fade">
                                      <p:cBhvr>
                                        <p:cTn id="25" dur="500"/>
                                        <p:tgtEl>
                                          <p:spTgt spid="30"/>
                                        </p:tgtEl>
                                      </p:cBhvr>
                                    </p:animEffect>
                                  </p:childTnLst>
                                </p:cTn>
                              </p:par>
                              <p:par>
                                <p:cTn id="26" presetID="37" presetClass="path" presetSubtype="0" accel="50000" decel="50000" fill="hold" grpId="1" nodeType="withEffect">
                                  <p:stCondLst>
                                    <p:cond delay="0"/>
                                  </p:stCondLst>
                                  <p:childTnLst>
                                    <p:animMotion origin="layout" path="M -0.50833 -1.85185E-6 L -0.37239 0.04013 C -0.34375 0.04908 -0.30104 0.05401 -0.25642 0.05401 C -0.20555 0.05401 -0.16493 0.04908 -0.13646 0.04013 L -8.33333E-7 -1.85185E-6 " pathEditMode="relative" rAng="0" ptsTypes="AAAAA">
                                      <p:cBhvr>
                                        <p:cTn id="27" dur="1000" fill="hold"/>
                                        <p:tgtEl>
                                          <p:spTgt spid="30"/>
                                        </p:tgtEl>
                                        <p:attrNameLst>
                                          <p:attrName>ppt_x</p:attrName>
                                          <p:attrName>ppt_y</p:attrName>
                                        </p:attrNameLst>
                                      </p:cBhvr>
                                      <p:rCtr x="25417" y="2685"/>
                                    </p:animMotion>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additive="base">
                                        <p:cTn id="40" dur="500" fill="hold"/>
                                        <p:tgtEl>
                                          <p:spTgt spid="32"/>
                                        </p:tgtEl>
                                        <p:attrNameLst>
                                          <p:attrName>ppt_x</p:attrName>
                                        </p:attrNameLst>
                                      </p:cBhvr>
                                      <p:tavLst>
                                        <p:tav tm="0">
                                          <p:val>
                                            <p:strVal val="#ppt_x"/>
                                          </p:val>
                                        </p:tav>
                                        <p:tav tm="100000">
                                          <p:val>
                                            <p:strVal val="#ppt_x"/>
                                          </p:val>
                                        </p:tav>
                                      </p:tavLst>
                                    </p:anim>
                                    <p:anim calcmode="lin" valueType="num">
                                      <p:cBhvr additive="base">
                                        <p:cTn id="41" dur="500" fill="hold"/>
                                        <p:tgtEl>
                                          <p:spTgt spid="32"/>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anim calcmode="lin" valueType="num">
                                      <p:cBhvr additive="base">
                                        <p:cTn id="44" dur="500" fill="hold"/>
                                        <p:tgtEl>
                                          <p:spTgt spid="35"/>
                                        </p:tgtEl>
                                        <p:attrNameLst>
                                          <p:attrName>ppt_x</p:attrName>
                                        </p:attrNameLst>
                                      </p:cBhvr>
                                      <p:tavLst>
                                        <p:tav tm="0">
                                          <p:val>
                                            <p:strVal val="#ppt_x"/>
                                          </p:val>
                                        </p:tav>
                                        <p:tav tm="100000">
                                          <p:val>
                                            <p:strVal val="#ppt_x"/>
                                          </p:val>
                                        </p:tav>
                                      </p:tavLst>
                                    </p:anim>
                                    <p:anim calcmode="lin" valueType="num">
                                      <p:cBhvr additive="base">
                                        <p:cTn id="45" dur="500" fill="hold"/>
                                        <p:tgtEl>
                                          <p:spTgt spid="35"/>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fill="hold"/>
                                        <p:tgtEl>
                                          <p:spTgt spid="39"/>
                                        </p:tgtEl>
                                        <p:attrNameLst>
                                          <p:attrName>ppt_x</p:attrName>
                                        </p:attrNameLst>
                                      </p:cBhvr>
                                      <p:tavLst>
                                        <p:tav tm="0">
                                          <p:val>
                                            <p:strVal val="#ppt_x"/>
                                          </p:val>
                                        </p:tav>
                                        <p:tav tm="100000">
                                          <p:val>
                                            <p:strVal val="#ppt_x"/>
                                          </p:val>
                                        </p:tav>
                                      </p:tavLst>
                                    </p:anim>
                                    <p:anim calcmode="lin" valueType="num">
                                      <p:cBhvr additive="base">
                                        <p:cTn id="49" dur="500" fill="hold"/>
                                        <p:tgtEl>
                                          <p:spTgt spid="39"/>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ppt_x"/>
                                          </p:val>
                                        </p:tav>
                                        <p:tav tm="100000">
                                          <p:val>
                                            <p:strVal val="#ppt_x"/>
                                          </p:val>
                                        </p:tav>
                                      </p:tavLst>
                                    </p:anim>
                                    <p:anim calcmode="lin" valueType="num">
                                      <p:cBhvr additive="base">
                                        <p:cTn id="53" dur="500" fill="hold"/>
                                        <p:tgtEl>
                                          <p:spTgt spid="24"/>
                                        </p:tgtEl>
                                        <p:attrNameLst>
                                          <p:attrName>ppt_y</p:attrName>
                                        </p:attrNameLst>
                                      </p:cBhvr>
                                      <p:tavLst>
                                        <p:tav tm="0">
                                          <p:val>
                                            <p:strVal val="1+#ppt_h/2"/>
                                          </p:val>
                                        </p:tav>
                                        <p:tav tm="100000">
                                          <p:val>
                                            <p:strVal val="#ppt_y"/>
                                          </p:val>
                                        </p:tav>
                                      </p:tavLst>
                                    </p:anim>
                                  </p:childTnLst>
                                </p:cTn>
                              </p:par>
                              <p:par>
                                <p:cTn id="54" presetID="1" presetClass="entr" presetSubtype="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28" grpId="1" animBg="1"/>
      <p:bldP spid="29" grpId="0" animBg="1"/>
      <p:bldP spid="29" grpId="1" animBg="1"/>
      <p:bldP spid="30" grpId="0" animBg="1"/>
      <p:bldP spid="30" grpId="1" animBg="1"/>
      <p:bldP spid="31" grpId="0" animBg="1"/>
      <p:bldP spid="43" grpId="0" animBg="1"/>
      <p:bldP spid="4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2">
            <a:extLst>
              <a:ext uri="{FF2B5EF4-FFF2-40B4-BE49-F238E27FC236}">
                <a16:creationId xmlns:a16="http://schemas.microsoft.com/office/drawing/2014/main" id="{FC8156D2-0810-DC40-96A2-B0345058AEF8}"/>
              </a:ext>
            </a:extLst>
          </p:cNvPr>
          <p:cNvSpPr>
            <a:spLocks noGrp="1"/>
          </p:cNvSpPr>
          <p:nvPr>
            <p:ph type="title"/>
          </p:nvPr>
        </p:nvSpPr>
        <p:spPr>
          <a:xfrm>
            <a:off x="440530" y="277718"/>
            <a:ext cx="519827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Matching Rules</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From string tokens to “semantics”</a:t>
            </a:r>
            <a:endParaRPr lang="en-US" sz="1800" dirty="0">
              <a:latin typeface="Helvetica Neue Light" panose="02000403000000020004" pitchFamily="2" charset="0"/>
            </a:endParaRPr>
          </a:p>
        </p:txBody>
      </p:sp>
      <p:sp>
        <p:nvSpPr>
          <p:cNvPr id="44" name="Content Placeholder 5">
            <a:extLst>
              <a:ext uri="{FF2B5EF4-FFF2-40B4-BE49-F238E27FC236}">
                <a16:creationId xmlns:a16="http://schemas.microsoft.com/office/drawing/2014/main" id="{13F5D9AD-BF1C-C64F-A8E7-C5C34FE83067}"/>
              </a:ext>
            </a:extLst>
          </p:cNvPr>
          <p:cNvSpPr txBox="1">
            <a:spLocks/>
          </p:cNvSpPr>
          <p:nvPr/>
        </p:nvSpPr>
        <p:spPr>
          <a:xfrm>
            <a:off x="6782453" y="400399"/>
            <a:ext cx="2151063" cy="430213"/>
          </a:xfrm>
          <a:prstGeom prst="rect">
            <a:avLst/>
          </a:prstGeom>
        </p:spPr>
        <p:txBody>
          <a:bodyPr vert="horz" lIns="0" tIns="34290" rIns="0" bIns="34290" rtlCol="0">
            <a:normAutofit/>
          </a:bodyPr>
          <a:lstStyle>
            <a:lvl1pPr marL="285750" indent="-285750" algn="l" defTabSz="914318" rtl="0" eaLnBrk="1" latinLnBrk="0" hangingPunct="1">
              <a:lnSpc>
                <a:spcPct val="120000"/>
              </a:lnSpc>
              <a:spcBef>
                <a:spcPts val="1000"/>
              </a:spcBef>
              <a:buFontTx/>
              <a:buBlip>
                <a:blip r:embed="rId3"/>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3"/>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4"/>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4"/>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4"/>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rgbClr val="285096"/>
                </a:solidFill>
              </a:rPr>
              <a:t>Hanafi </a:t>
            </a:r>
            <a:r>
              <a:rPr lang="en-US" sz="1400" dirty="0">
                <a:solidFill>
                  <a:srgbClr val="285096"/>
                </a:solidFill>
                <a:latin typeface="Helvetica Neue" charset="0"/>
                <a:ea typeface="Helvetica Neue" charset="0"/>
                <a:cs typeface="Helvetica Neue" charset="0"/>
              </a:rPr>
              <a:t>et al., [</a:t>
            </a:r>
            <a:r>
              <a:rPr lang="en-US" sz="1400" dirty="0">
                <a:solidFill>
                  <a:srgbClr val="285096"/>
                </a:solidFill>
              </a:rPr>
              <a:t>2017]</a:t>
            </a:r>
          </a:p>
        </p:txBody>
      </p:sp>
      <p:sp>
        <p:nvSpPr>
          <p:cNvPr id="5" name="Shape 203">
            <a:extLst>
              <a:ext uri="{FF2B5EF4-FFF2-40B4-BE49-F238E27FC236}">
                <a16:creationId xmlns:a16="http://schemas.microsoft.com/office/drawing/2014/main" id="{E085A161-02A2-8649-B030-447270546BE4}"/>
              </a:ext>
            </a:extLst>
          </p:cNvPr>
          <p:cNvSpPr/>
          <p:nvPr/>
        </p:nvSpPr>
        <p:spPr>
          <a:xfrm>
            <a:off x="1529074" y="1421012"/>
            <a:ext cx="1916653" cy="336042"/>
          </a:xfrm>
          <a:prstGeom prst="rect">
            <a:avLst/>
          </a:prstGeom>
          <a:ln w="12700">
            <a:solidFill>
              <a:schemeClr val="tx2"/>
            </a:solidFill>
            <a:miter lim="400000"/>
          </a:ln>
          <a:extLst>
            <a:ext uri="{C572A759-6A51-4108-AA02-DFA0A04FC94B}">
              <ma14:wrappingTextBoxFlag xmlns:ma14="http://schemas.microsoft.com/office/mac/drawingml/2011/main" xmlns="" val="1"/>
            </a:ext>
          </a:extLst>
        </p:spPr>
        <p:txBody>
          <a:bodyPr lIns="50800" tIns="50800" rIns="50800" bIns="50800" anchor="ctr"/>
          <a:lstStyle>
            <a:lvl1pPr>
              <a:defRPr b="1">
                <a:latin typeface="Helvetica Neue"/>
                <a:ea typeface="Helvetica Neue"/>
                <a:cs typeface="Helvetica Neue"/>
                <a:sym typeface="Helvetica Neue"/>
              </a:defRPr>
            </a:lvl1pPr>
          </a:lstStyle>
          <a:p>
            <a:pPr lvl="0">
              <a:defRPr sz="1800" b="0"/>
            </a:pPr>
            <a:r>
              <a:rPr sz="1425" dirty="0">
                <a:latin typeface="Helvetica Neue" panose="02000503000000020004" pitchFamily="2" charset="0"/>
              </a:rPr>
              <a:t>5 percent up</a:t>
            </a:r>
            <a:r>
              <a:rPr lang="en-US" sz="1425" dirty="0">
                <a:latin typeface="Helvetica Neue" panose="02000503000000020004" pitchFamily="2" charset="0"/>
              </a:rPr>
              <a:t> in  Dubai</a:t>
            </a:r>
            <a:endParaRPr sz="1425" dirty="0">
              <a:latin typeface="Helvetica Neue" panose="02000503000000020004" pitchFamily="2" charset="0"/>
            </a:endParaRPr>
          </a:p>
        </p:txBody>
      </p:sp>
      <p:sp>
        <p:nvSpPr>
          <p:cNvPr id="6" name="Shape 204">
            <a:extLst>
              <a:ext uri="{FF2B5EF4-FFF2-40B4-BE49-F238E27FC236}">
                <a16:creationId xmlns:a16="http://schemas.microsoft.com/office/drawing/2014/main" id="{C8933176-408B-2244-867A-3F16EA68FF04}"/>
              </a:ext>
            </a:extLst>
          </p:cNvPr>
          <p:cNvSpPr/>
          <p:nvPr/>
        </p:nvSpPr>
        <p:spPr>
          <a:xfrm>
            <a:off x="528852" y="1418441"/>
            <a:ext cx="1000221" cy="336042"/>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algn="l" defTabSz="1300480">
              <a:spcBef>
                <a:spcPts val="2000"/>
              </a:spcBef>
              <a:defRPr sz="2800"/>
            </a:lvl1pPr>
          </a:lstStyle>
          <a:p>
            <a:pPr lvl="0">
              <a:defRPr sz="1800"/>
            </a:pPr>
            <a:r>
              <a:rPr sz="1600" dirty="0">
                <a:latin typeface="Helvetica Neue" panose="02000503000000020004" pitchFamily="2" charset="0"/>
              </a:rPr>
              <a:t>Example:</a:t>
            </a:r>
          </a:p>
        </p:txBody>
      </p:sp>
      <p:sp>
        <p:nvSpPr>
          <p:cNvPr id="7" name="Shape 191">
            <a:extLst>
              <a:ext uri="{FF2B5EF4-FFF2-40B4-BE49-F238E27FC236}">
                <a16:creationId xmlns:a16="http://schemas.microsoft.com/office/drawing/2014/main" id="{C74E6E51-881E-4040-A27A-B42C10CF00E8}"/>
              </a:ext>
            </a:extLst>
          </p:cNvPr>
          <p:cNvSpPr/>
          <p:nvPr/>
        </p:nvSpPr>
        <p:spPr>
          <a:xfrm>
            <a:off x="436267" y="1936477"/>
            <a:ext cx="264468" cy="309415"/>
          </a:xfrm>
          <a:prstGeom prst="rect">
            <a:avLst/>
          </a:prstGeom>
          <a:solidFill>
            <a:srgbClr val="FFFFFF"/>
          </a:solidFill>
          <a:ln w="9525">
            <a:solidFill/>
          </a:ln>
          <a:extLst>
            <a:ext uri="{C572A759-6A51-4108-AA02-DFA0A04FC94B}">
              <ma14:wrappingTextBoxFlag xmlns:ma14="http://schemas.microsoft.com/office/mac/drawingml/2011/main" xmlns="" val="1"/>
            </a:ext>
          </a:extLst>
        </p:spPr>
        <p:txBody>
          <a:bodyPr lIns="0" tIns="0" rIns="0" bIns="0" anchor="ctr"/>
          <a:lstStyle>
            <a:lvl1pPr defTabSz="1300480">
              <a:spcBef>
                <a:spcPts val="2000"/>
              </a:spcBef>
              <a:defRPr sz="3000"/>
            </a:lvl1pPr>
          </a:lstStyle>
          <a:p>
            <a:pPr algn="ctr">
              <a:defRPr sz="1800"/>
            </a:pPr>
            <a:r>
              <a:rPr sz="1800" kern="0">
                <a:solidFill>
                  <a:sysClr val="windowText" lastClr="000000"/>
                </a:solidFill>
                <a:latin typeface="Helvetica Neue Light"/>
                <a:ea typeface="Helvetica Neue Light"/>
                <a:cs typeface="Helvetica Neue Light"/>
                <a:sym typeface="Helvetica Neue Light"/>
              </a:rPr>
              <a:t>5</a:t>
            </a:r>
          </a:p>
        </p:txBody>
      </p:sp>
      <p:sp>
        <p:nvSpPr>
          <p:cNvPr id="8" name="Shape 193">
            <a:extLst>
              <a:ext uri="{FF2B5EF4-FFF2-40B4-BE49-F238E27FC236}">
                <a16:creationId xmlns:a16="http://schemas.microsoft.com/office/drawing/2014/main" id="{A0A3C0F7-9E0B-AE49-A4CC-63BAD3AD337E}"/>
              </a:ext>
            </a:extLst>
          </p:cNvPr>
          <p:cNvSpPr/>
          <p:nvPr/>
        </p:nvSpPr>
        <p:spPr>
          <a:xfrm>
            <a:off x="952147" y="2575205"/>
            <a:ext cx="1078031" cy="204301"/>
          </a:xfrm>
          <a:prstGeom prst="roundRect">
            <a:avLst>
              <a:gd name="adj" fmla="val 23778"/>
            </a:avLst>
          </a:prstGeom>
          <a:solidFill>
            <a:srgbClr val="297FD5">
              <a:alpha val="47000"/>
            </a:srgbClr>
          </a:solidFill>
          <a:ln w="25400">
            <a:solidFill>
              <a:srgbClr val="1F5FA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lnSpc>
                <a:spcPct val="90000"/>
              </a:lnSpc>
              <a:spcBef>
                <a:spcPts val="2000"/>
              </a:spcBef>
              <a:defRPr sz="2000"/>
            </a:lvl1pPr>
          </a:lstStyle>
          <a:p>
            <a:pPr algn="ctr">
              <a:defRPr sz="1800"/>
            </a:pPr>
            <a:r>
              <a:rPr sz="1200" kern="0">
                <a:solidFill>
                  <a:sysClr val="windowText" lastClr="000000"/>
                </a:solidFill>
                <a:latin typeface="Helvetica Neue Light"/>
                <a:ea typeface="Helvetica Neue Light"/>
                <a:cs typeface="Helvetica Neue Light"/>
                <a:sym typeface="Helvetica Neue Light"/>
              </a:rPr>
              <a:t>L: ‘5’</a:t>
            </a:r>
          </a:p>
        </p:txBody>
      </p:sp>
      <p:sp>
        <p:nvSpPr>
          <p:cNvPr id="9" name="Shape 194">
            <a:extLst>
              <a:ext uri="{FF2B5EF4-FFF2-40B4-BE49-F238E27FC236}">
                <a16:creationId xmlns:a16="http://schemas.microsoft.com/office/drawing/2014/main" id="{84CE3792-0BB0-F045-BC15-B2D654A3A359}"/>
              </a:ext>
            </a:extLst>
          </p:cNvPr>
          <p:cNvSpPr/>
          <p:nvPr/>
        </p:nvSpPr>
        <p:spPr>
          <a:xfrm>
            <a:off x="952147" y="2883345"/>
            <a:ext cx="1078031" cy="208538"/>
          </a:xfrm>
          <a:prstGeom prst="roundRect">
            <a:avLst>
              <a:gd name="adj" fmla="val 24910"/>
            </a:avLst>
          </a:prstGeom>
          <a:solidFill>
            <a:srgbClr val="FFFF00">
              <a:alpha val="52999"/>
            </a:srgbClr>
          </a:solidFill>
          <a:ln w="25400">
            <a:solidFill>
              <a:srgbClr val="E0E00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lnSpc>
                <a:spcPct val="90000"/>
              </a:lnSpc>
              <a:spcBef>
                <a:spcPts val="2000"/>
              </a:spcBef>
              <a:defRPr sz="2000"/>
            </a:lvl1pPr>
          </a:lstStyle>
          <a:p>
            <a:pPr algn="ctr">
              <a:defRPr sz="1800"/>
            </a:pPr>
            <a:r>
              <a:rPr sz="1200" kern="0">
                <a:solidFill>
                  <a:sysClr val="windowText" lastClr="000000"/>
                </a:solidFill>
                <a:latin typeface="Helvetica Neue Light"/>
                <a:ea typeface="Helvetica Neue Light"/>
                <a:cs typeface="Helvetica Neue Light"/>
                <a:sym typeface="Helvetica Neue Light"/>
              </a:rPr>
              <a:t>R: [0-9]+</a:t>
            </a:r>
          </a:p>
        </p:txBody>
      </p:sp>
      <p:sp>
        <p:nvSpPr>
          <p:cNvPr id="10" name="Shape 201">
            <a:extLst>
              <a:ext uri="{FF2B5EF4-FFF2-40B4-BE49-F238E27FC236}">
                <a16:creationId xmlns:a16="http://schemas.microsoft.com/office/drawing/2014/main" id="{5CAA452D-31C9-0B42-8537-CD8FC98BB122}"/>
              </a:ext>
            </a:extLst>
          </p:cNvPr>
          <p:cNvSpPr/>
          <p:nvPr/>
        </p:nvSpPr>
        <p:spPr>
          <a:xfrm>
            <a:off x="952148" y="1925995"/>
            <a:ext cx="1078029" cy="225953"/>
          </a:xfrm>
          <a:prstGeom prst="roundRect">
            <a:avLst>
              <a:gd name="adj" fmla="val 20215"/>
            </a:avLst>
          </a:prstGeom>
          <a:solidFill>
            <a:srgbClr val="F3B283"/>
          </a:solidFill>
          <a:ln w="25400">
            <a:solidFill>
              <a:srgbClr val="7D715C"/>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lnSpc>
                <a:spcPct val="90000"/>
              </a:lnSpc>
              <a:spcBef>
                <a:spcPts val="2000"/>
              </a:spcBef>
              <a:defRPr sz="2000"/>
            </a:lvl1pPr>
          </a:lstStyle>
          <a:p>
            <a:pPr algn="ctr">
              <a:defRPr sz="1800"/>
            </a:pPr>
            <a:r>
              <a:rPr sz="1200" kern="0">
                <a:solidFill>
                  <a:sysClr val="windowText" lastClr="000000"/>
                </a:solidFill>
                <a:latin typeface="Helvetica Neue Light"/>
                <a:ea typeface="Helvetica Neue Light"/>
                <a:cs typeface="Helvetica Neue Light"/>
                <a:sym typeface="Helvetica Neue Light"/>
              </a:rPr>
              <a:t>P: Number</a:t>
            </a:r>
          </a:p>
        </p:txBody>
      </p:sp>
      <p:sp>
        <p:nvSpPr>
          <p:cNvPr id="11" name="Shape 210">
            <a:extLst>
              <a:ext uri="{FF2B5EF4-FFF2-40B4-BE49-F238E27FC236}">
                <a16:creationId xmlns:a16="http://schemas.microsoft.com/office/drawing/2014/main" id="{B20EFBB5-7B63-6E46-AD9C-114DE499B45E}"/>
              </a:ext>
            </a:extLst>
          </p:cNvPr>
          <p:cNvSpPr/>
          <p:nvPr/>
        </p:nvSpPr>
        <p:spPr>
          <a:xfrm>
            <a:off x="952148" y="2245892"/>
            <a:ext cx="1078029" cy="235369"/>
          </a:xfrm>
          <a:prstGeom prst="roundRect">
            <a:avLst>
              <a:gd name="adj" fmla="val 20215"/>
            </a:avLst>
          </a:prstGeom>
          <a:solidFill>
            <a:srgbClr val="F3B283"/>
          </a:solidFill>
          <a:ln w="25400">
            <a:solidFill>
              <a:srgbClr val="7D715C"/>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lnSpc>
                <a:spcPct val="90000"/>
              </a:lnSpc>
              <a:spcBef>
                <a:spcPts val="2000"/>
              </a:spcBef>
              <a:defRPr sz="2000"/>
            </a:lvl1pPr>
          </a:lstStyle>
          <a:p>
            <a:pPr algn="ctr">
              <a:defRPr sz="1800"/>
            </a:pPr>
            <a:r>
              <a:rPr sz="1200" kern="0">
                <a:solidFill>
                  <a:sysClr val="windowText" lastClr="000000"/>
                </a:solidFill>
                <a:latin typeface="Helvetica Neue Light"/>
                <a:ea typeface="Helvetica Neue Light"/>
                <a:cs typeface="Helvetica Neue Light"/>
                <a:sym typeface="Helvetica Neue Light"/>
              </a:rPr>
              <a:t>P: Integer</a:t>
            </a:r>
          </a:p>
        </p:txBody>
      </p:sp>
      <p:sp>
        <p:nvSpPr>
          <p:cNvPr id="12" name="Shape 195">
            <a:extLst>
              <a:ext uri="{FF2B5EF4-FFF2-40B4-BE49-F238E27FC236}">
                <a16:creationId xmlns:a16="http://schemas.microsoft.com/office/drawing/2014/main" id="{3904561D-6A0F-B44C-9826-36DB604F142D}"/>
              </a:ext>
            </a:extLst>
          </p:cNvPr>
          <p:cNvSpPr/>
          <p:nvPr/>
        </p:nvSpPr>
        <p:spPr>
          <a:xfrm>
            <a:off x="2584407" y="1950651"/>
            <a:ext cx="751713" cy="281064"/>
          </a:xfrm>
          <a:prstGeom prst="rect">
            <a:avLst/>
          </a:prstGeom>
          <a:solidFill>
            <a:srgbClr val="FFFFFF"/>
          </a:solidFill>
          <a:ln w="12700">
            <a:solidFill/>
          </a:ln>
          <a:extLst>
            <a:ext uri="{C572A759-6A51-4108-AA02-DFA0A04FC94B}">
              <ma14:wrappingTextBoxFlag xmlns:ma14="http://schemas.microsoft.com/office/mac/drawingml/2011/main" xmlns="" val="1"/>
            </a:ext>
          </a:extLst>
        </p:spPr>
        <p:txBody>
          <a:bodyPr lIns="0" tIns="0" rIns="0" bIns="0" anchor="ctr"/>
          <a:lstStyle>
            <a:lvl1pPr defTabSz="1300480">
              <a:spcBef>
                <a:spcPts val="2000"/>
              </a:spcBef>
              <a:defRPr sz="3000"/>
            </a:lvl1pPr>
          </a:lstStyle>
          <a:p>
            <a:pPr algn="ctr">
              <a:defRPr sz="1800"/>
            </a:pPr>
            <a:r>
              <a:rPr sz="1400" kern="0">
                <a:solidFill>
                  <a:sysClr val="windowText" lastClr="000000"/>
                </a:solidFill>
                <a:latin typeface="Helvetica Neue Light"/>
                <a:ea typeface="Helvetica Neue Light"/>
                <a:cs typeface="Helvetica Neue Light"/>
                <a:sym typeface="Helvetica Neue Light"/>
              </a:rPr>
              <a:t>percent</a:t>
            </a:r>
          </a:p>
        </p:txBody>
      </p:sp>
      <p:sp>
        <p:nvSpPr>
          <p:cNvPr id="13" name="Shape 199">
            <a:extLst>
              <a:ext uri="{FF2B5EF4-FFF2-40B4-BE49-F238E27FC236}">
                <a16:creationId xmlns:a16="http://schemas.microsoft.com/office/drawing/2014/main" id="{2AA672DF-3CEA-1A41-B0EA-FFBF7D22B385}"/>
              </a:ext>
            </a:extLst>
          </p:cNvPr>
          <p:cNvSpPr/>
          <p:nvPr/>
        </p:nvSpPr>
        <p:spPr>
          <a:xfrm>
            <a:off x="3556728" y="1925903"/>
            <a:ext cx="1028257" cy="222217"/>
          </a:xfrm>
          <a:prstGeom prst="roundRect">
            <a:avLst>
              <a:gd name="adj" fmla="val 23778"/>
            </a:avLst>
          </a:prstGeom>
          <a:solidFill>
            <a:srgbClr val="297FD5">
              <a:alpha val="47000"/>
            </a:srgbClr>
          </a:solidFill>
          <a:ln w="25400">
            <a:solidFill>
              <a:srgbClr val="1F5FA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algn="ctr">
              <a:defRPr sz="1800"/>
            </a:pPr>
            <a:r>
              <a:rPr sz="1200" kern="0">
                <a:solidFill>
                  <a:sysClr val="windowText" lastClr="000000"/>
                </a:solidFill>
                <a:latin typeface="Helvetica Neue Light"/>
                <a:ea typeface="Helvetica Neue Light"/>
                <a:cs typeface="Helvetica Neue Light"/>
                <a:sym typeface="Helvetica Neue Light"/>
              </a:rPr>
              <a:t>L: ‘percent’</a:t>
            </a:r>
          </a:p>
        </p:txBody>
      </p:sp>
      <p:sp>
        <p:nvSpPr>
          <p:cNvPr id="14" name="Shape 200">
            <a:extLst>
              <a:ext uri="{FF2B5EF4-FFF2-40B4-BE49-F238E27FC236}">
                <a16:creationId xmlns:a16="http://schemas.microsoft.com/office/drawing/2014/main" id="{8DF40FB7-D865-6C46-9794-01614EF8BF5A}"/>
              </a:ext>
            </a:extLst>
          </p:cNvPr>
          <p:cNvSpPr/>
          <p:nvPr/>
        </p:nvSpPr>
        <p:spPr>
          <a:xfrm>
            <a:off x="3556727" y="2248056"/>
            <a:ext cx="1028257" cy="235369"/>
          </a:xfrm>
          <a:prstGeom prst="roundRect">
            <a:avLst>
              <a:gd name="adj" fmla="val 25258"/>
            </a:avLst>
          </a:prstGeom>
          <a:solidFill>
            <a:srgbClr val="FFFF00">
              <a:alpha val="52999"/>
            </a:srgbClr>
          </a:solidFill>
          <a:ln w="25400">
            <a:solidFill>
              <a:srgbClr val="E0E00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algn="ctr">
              <a:defRPr sz="1800"/>
            </a:pPr>
            <a:r>
              <a:rPr sz="1200" kern="0">
                <a:solidFill>
                  <a:sysClr val="windowText" lastClr="000000"/>
                </a:solidFill>
                <a:latin typeface="Helvetica Neue Light"/>
                <a:ea typeface="Helvetica Neue Light"/>
                <a:cs typeface="Helvetica Neue Light"/>
                <a:sym typeface="Helvetica Neue Light"/>
              </a:rPr>
              <a:t>R: [A-Za-z]+</a:t>
            </a:r>
          </a:p>
        </p:txBody>
      </p:sp>
      <p:sp>
        <p:nvSpPr>
          <p:cNvPr id="15" name="Shape 207">
            <a:extLst>
              <a:ext uri="{FF2B5EF4-FFF2-40B4-BE49-F238E27FC236}">
                <a16:creationId xmlns:a16="http://schemas.microsoft.com/office/drawing/2014/main" id="{97A00C68-D259-EA4D-A031-9EAC6E984AC6}"/>
              </a:ext>
            </a:extLst>
          </p:cNvPr>
          <p:cNvSpPr/>
          <p:nvPr/>
        </p:nvSpPr>
        <p:spPr>
          <a:xfrm>
            <a:off x="3556727" y="2572079"/>
            <a:ext cx="1028257" cy="203598"/>
          </a:xfrm>
          <a:prstGeom prst="roundRect">
            <a:avLst>
              <a:gd name="adj" fmla="val 24910"/>
            </a:avLst>
          </a:prstGeom>
          <a:ln w="25400">
            <a:solidFill>
              <a:srgbClr val="80808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algn="ctr">
              <a:defRPr sz="1800"/>
            </a:pPr>
            <a:r>
              <a:rPr sz="1200" kern="0">
                <a:solidFill>
                  <a:sysClr val="windowText" lastClr="000000"/>
                </a:solidFill>
                <a:latin typeface="Helvetica Neue Light"/>
                <a:ea typeface="Helvetica Neue Light"/>
                <a:cs typeface="Helvetica Neue Light"/>
                <a:sym typeface="Helvetica Neue Light"/>
              </a:rPr>
              <a:t>T: 0-1</a:t>
            </a:r>
          </a:p>
        </p:txBody>
      </p:sp>
      <p:sp>
        <p:nvSpPr>
          <p:cNvPr id="16" name="TextBox 15">
            <a:extLst>
              <a:ext uri="{FF2B5EF4-FFF2-40B4-BE49-F238E27FC236}">
                <a16:creationId xmlns:a16="http://schemas.microsoft.com/office/drawing/2014/main" id="{CFD94337-84A2-904C-A659-7EE36C5A4856}"/>
              </a:ext>
            </a:extLst>
          </p:cNvPr>
          <p:cNvSpPr txBox="1"/>
          <p:nvPr/>
        </p:nvSpPr>
        <p:spPr>
          <a:xfrm>
            <a:off x="5745878" y="2150658"/>
            <a:ext cx="543739" cy="523220"/>
          </a:xfrm>
          <a:prstGeom prst="rect">
            <a:avLst/>
          </a:prstGeom>
          <a:noFill/>
        </p:spPr>
        <p:txBody>
          <a:bodyPr wrap="none" rtlCol="0">
            <a:spAutoFit/>
          </a:bodyPr>
          <a:lstStyle/>
          <a:p>
            <a:pPr defTabSz="430202">
              <a:spcAft>
                <a:spcPts val="400"/>
              </a:spcAft>
              <a:buSzPct val="100000"/>
            </a:pPr>
            <a:r>
              <a:rPr lang="mr-IN" sz="2800" dirty="0">
                <a:solidFill>
                  <a:srgbClr val="000000"/>
                </a:solidFill>
                <a:latin typeface="Helvetica Neue Regular" charset="0"/>
                <a:cs typeface="Helvetica Neue Regular" charset="0"/>
              </a:rPr>
              <a:t>…</a:t>
            </a:r>
            <a:endParaRPr lang="en-US" sz="2800" dirty="0">
              <a:solidFill>
                <a:srgbClr val="000000"/>
              </a:solidFill>
              <a:latin typeface="Helvetica Neue Regular" charset="0"/>
              <a:cs typeface="Helvetica Neue Regular" charset="0"/>
            </a:endParaRPr>
          </a:p>
        </p:txBody>
      </p:sp>
      <p:grpSp>
        <p:nvGrpSpPr>
          <p:cNvPr id="17" name="Group 16">
            <a:extLst>
              <a:ext uri="{FF2B5EF4-FFF2-40B4-BE49-F238E27FC236}">
                <a16:creationId xmlns:a16="http://schemas.microsoft.com/office/drawing/2014/main" id="{5417FBA7-425D-D94C-9DB2-02178BDF9674}"/>
              </a:ext>
            </a:extLst>
          </p:cNvPr>
          <p:cNvGrpSpPr/>
          <p:nvPr/>
        </p:nvGrpSpPr>
        <p:grpSpPr>
          <a:xfrm>
            <a:off x="3222610" y="2972837"/>
            <a:ext cx="5366343" cy="1071117"/>
            <a:chOff x="624483" y="2683632"/>
            <a:chExt cx="11313766" cy="2258216"/>
          </a:xfrm>
        </p:grpSpPr>
        <p:sp>
          <p:nvSpPr>
            <p:cNvPr id="18" name="Shape 220">
              <a:extLst>
                <a:ext uri="{FF2B5EF4-FFF2-40B4-BE49-F238E27FC236}">
                  <a16:creationId xmlns:a16="http://schemas.microsoft.com/office/drawing/2014/main" id="{43577597-60BB-8A41-98B3-42F5F4E32440}"/>
                </a:ext>
              </a:extLst>
            </p:cNvPr>
            <p:cNvSpPr/>
            <p:nvPr/>
          </p:nvSpPr>
          <p:spPr>
            <a:xfrm>
              <a:off x="9784168" y="4146382"/>
              <a:ext cx="2036573" cy="497686"/>
            </a:xfrm>
            <a:prstGeom prst="roundRect">
              <a:avLst>
                <a:gd name="adj" fmla="val 18052"/>
              </a:avLst>
            </a:prstGeom>
            <a:solidFill>
              <a:srgbClr val="F3B283"/>
            </a:solidFill>
            <a:ln w="25400">
              <a:solidFill>
                <a:srgbClr val="7D715C"/>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1100" dirty="0">
                  <a:latin typeface="Helvetica Neue" panose="02000503000000020004" pitchFamily="2" charset="0"/>
                </a:rPr>
                <a:t>P: City</a:t>
              </a:r>
            </a:p>
          </p:txBody>
        </p:sp>
        <p:sp>
          <p:nvSpPr>
            <p:cNvPr id="19" name="Shape 221">
              <a:extLst>
                <a:ext uri="{FF2B5EF4-FFF2-40B4-BE49-F238E27FC236}">
                  <a16:creationId xmlns:a16="http://schemas.microsoft.com/office/drawing/2014/main" id="{E8961641-A1E6-6943-948D-6948E5150A2F}"/>
                </a:ext>
              </a:extLst>
            </p:cNvPr>
            <p:cNvSpPr/>
            <p:nvPr/>
          </p:nvSpPr>
          <p:spPr>
            <a:xfrm>
              <a:off x="9666659" y="2692204"/>
              <a:ext cx="2271590" cy="138427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lvl="0">
                <a:defRPr sz="1800"/>
              </a:pPr>
              <a:r>
                <a:rPr dirty="0">
                  <a:latin typeface="Helvetica Neue" panose="02000503000000020004" pitchFamily="2" charset="0"/>
                </a:rPr>
                <a:t>Pre-builts</a:t>
              </a:r>
            </a:p>
          </p:txBody>
        </p:sp>
        <p:sp>
          <p:nvSpPr>
            <p:cNvPr id="20" name="Shape 222">
              <a:extLst>
                <a:ext uri="{FF2B5EF4-FFF2-40B4-BE49-F238E27FC236}">
                  <a16:creationId xmlns:a16="http://schemas.microsoft.com/office/drawing/2014/main" id="{12C3CD6E-56E6-F94E-819A-1B6DEA830967}"/>
                </a:ext>
              </a:extLst>
            </p:cNvPr>
            <p:cNvSpPr/>
            <p:nvPr/>
          </p:nvSpPr>
          <p:spPr>
            <a:xfrm>
              <a:off x="5842461" y="2757086"/>
              <a:ext cx="851655" cy="125450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000"/>
              </a:lvl1pPr>
            </a:lstStyle>
            <a:p>
              <a:pPr lvl="0">
                <a:defRPr sz="1800"/>
              </a:pPr>
              <a:r>
                <a:rPr lang="en-US" sz="3200" dirty="0">
                  <a:latin typeface="Helvetica Neue" panose="02000503000000020004" pitchFamily="2" charset="0"/>
                </a:rPr>
                <a:t>≺</a:t>
              </a:r>
              <a:endParaRPr sz="3200" dirty="0">
                <a:latin typeface="Helvetica Neue" panose="02000503000000020004" pitchFamily="2" charset="0"/>
              </a:endParaRPr>
            </a:p>
          </p:txBody>
        </p:sp>
        <p:grpSp>
          <p:nvGrpSpPr>
            <p:cNvPr id="21" name="Group 225">
              <a:extLst>
                <a:ext uri="{FF2B5EF4-FFF2-40B4-BE49-F238E27FC236}">
                  <a16:creationId xmlns:a16="http://schemas.microsoft.com/office/drawing/2014/main" id="{EB8E0E5A-FF5E-7E45-8D27-BF75FC6075FE}"/>
                </a:ext>
              </a:extLst>
            </p:cNvPr>
            <p:cNvGrpSpPr/>
            <p:nvPr/>
          </p:nvGrpSpPr>
          <p:grpSpPr>
            <a:xfrm>
              <a:off x="6656025" y="2683632"/>
              <a:ext cx="2473853" cy="1401418"/>
              <a:chOff x="0" y="-76573"/>
              <a:chExt cx="2473850" cy="1401416"/>
            </a:xfrm>
          </p:grpSpPr>
          <p:sp>
            <p:nvSpPr>
              <p:cNvPr id="33" name="Shape 223">
                <a:extLst>
                  <a:ext uri="{FF2B5EF4-FFF2-40B4-BE49-F238E27FC236}">
                    <a16:creationId xmlns:a16="http://schemas.microsoft.com/office/drawing/2014/main" id="{1EE8523F-36EE-B54A-836C-C35D2AF5AF62}"/>
                  </a:ext>
                </a:extLst>
              </p:cNvPr>
              <p:cNvSpPr/>
              <p:nvPr/>
            </p:nvSpPr>
            <p:spPr>
              <a:xfrm>
                <a:off x="0" y="524560"/>
                <a:ext cx="2473850" cy="8002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dirty="0">
                    <a:latin typeface="Helvetica Neue" panose="02000503000000020004" pitchFamily="2" charset="0"/>
                  </a:rPr>
                  <a:t>Dictionary</a:t>
                </a:r>
              </a:p>
            </p:txBody>
          </p:sp>
          <p:sp>
            <p:nvSpPr>
              <p:cNvPr id="34" name="Shape 224">
                <a:extLst>
                  <a:ext uri="{FF2B5EF4-FFF2-40B4-BE49-F238E27FC236}">
                    <a16:creationId xmlns:a16="http://schemas.microsoft.com/office/drawing/2014/main" id="{B558753A-8176-A54A-A9A5-39E86747A483}"/>
                  </a:ext>
                </a:extLst>
              </p:cNvPr>
              <p:cNvSpPr/>
              <p:nvPr/>
            </p:nvSpPr>
            <p:spPr>
              <a:xfrm>
                <a:off x="389534" y="-76573"/>
                <a:ext cx="1585969" cy="8002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dirty="0">
                    <a:latin typeface="Helvetica Neue" panose="02000503000000020004" pitchFamily="2" charset="0"/>
                  </a:rPr>
                  <a:t>Literal</a:t>
                </a:r>
              </a:p>
            </p:txBody>
          </p:sp>
        </p:grpSp>
        <p:grpSp>
          <p:nvGrpSpPr>
            <p:cNvPr id="22" name="Group 229">
              <a:extLst>
                <a:ext uri="{FF2B5EF4-FFF2-40B4-BE49-F238E27FC236}">
                  <a16:creationId xmlns:a16="http://schemas.microsoft.com/office/drawing/2014/main" id="{F9D2C1BB-938E-A648-A289-DB5CDF560184}"/>
                </a:ext>
              </a:extLst>
            </p:cNvPr>
            <p:cNvGrpSpPr/>
            <p:nvPr/>
          </p:nvGrpSpPr>
          <p:grpSpPr>
            <a:xfrm>
              <a:off x="3344338" y="2684225"/>
              <a:ext cx="2470476" cy="1400230"/>
              <a:chOff x="-1" y="-76573"/>
              <a:chExt cx="2470473" cy="1400229"/>
            </a:xfrm>
          </p:grpSpPr>
          <p:sp>
            <p:nvSpPr>
              <p:cNvPr id="31" name="Shape 227">
                <a:extLst>
                  <a:ext uri="{FF2B5EF4-FFF2-40B4-BE49-F238E27FC236}">
                    <a16:creationId xmlns:a16="http://schemas.microsoft.com/office/drawing/2014/main" id="{71522AA6-0024-DC40-9A65-D2A95E61543F}"/>
                  </a:ext>
                </a:extLst>
              </p:cNvPr>
              <p:cNvSpPr/>
              <p:nvPr/>
            </p:nvSpPr>
            <p:spPr>
              <a:xfrm>
                <a:off x="-1" y="-76573"/>
                <a:ext cx="2470473" cy="8002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dirty="0">
                    <a:latin typeface="Helvetica Neue" panose="02000503000000020004" pitchFamily="2" charset="0"/>
                  </a:rPr>
                  <a:t>Token gap</a:t>
                </a:r>
              </a:p>
            </p:txBody>
          </p:sp>
          <p:sp>
            <p:nvSpPr>
              <p:cNvPr id="32" name="Shape 228">
                <a:extLst>
                  <a:ext uri="{FF2B5EF4-FFF2-40B4-BE49-F238E27FC236}">
                    <a16:creationId xmlns:a16="http://schemas.microsoft.com/office/drawing/2014/main" id="{911D3954-2DA0-0D44-B26B-ACAC536A7BB9}"/>
                  </a:ext>
                </a:extLst>
              </p:cNvPr>
              <p:cNvSpPr/>
              <p:nvPr/>
            </p:nvSpPr>
            <p:spPr>
              <a:xfrm>
                <a:off x="398221" y="523372"/>
                <a:ext cx="1605301" cy="8002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dirty="0">
                    <a:latin typeface="Helvetica Neue" panose="02000503000000020004" pitchFamily="2" charset="0"/>
                  </a:rPr>
                  <a:t>Regex</a:t>
                </a:r>
              </a:p>
            </p:txBody>
          </p:sp>
        </p:grpSp>
        <p:sp>
          <p:nvSpPr>
            <p:cNvPr id="23" name="Shape 239">
              <a:extLst>
                <a:ext uri="{FF2B5EF4-FFF2-40B4-BE49-F238E27FC236}">
                  <a16:creationId xmlns:a16="http://schemas.microsoft.com/office/drawing/2014/main" id="{AED811D6-A37C-F04A-ACC4-D8D5D16EC1DC}"/>
                </a:ext>
              </a:extLst>
            </p:cNvPr>
            <p:cNvSpPr/>
            <p:nvPr/>
          </p:nvSpPr>
          <p:spPr>
            <a:xfrm>
              <a:off x="6668725" y="4136286"/>
              <a:ext cx="2036573" cy="517878"/>
            </a:xfrm>
            <a:prstGeom prst="roundRect">
              <a:avLst>
                <a:gd name="adj" fmla="val 20406"/>
              </a:avLst>
            </a:prstGeom>
            <a:solidFill>
              <a:srgbClr val="297FD5">
                <a:alpha val="47000"/>
              </a:srgbClr>
            </a:solidFill>
            <a:ln w="25400">
              <a:solidFill>
                <a:srgbClr val="1F5FA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1100" dirty="0">
                  <a:latin typeface="Helvetica Neue" panose="02000503000000020004" pitchFamily="2" charset="0"/>
                </a:rPr>
                <a:t>L: ‘Dubai’</a:t>
              </a:r>
            </a:p>
          </p:txBody>
        </p:sp>
        <p:sp>
          <p:nvSpPr>
            <p:cNvPr id="24" name="Shape 241">
              <a:extLst>
                <a:ext uri="{FF2B5EF4-FFF2-40B4-BE49-F238E27FC236}">
                  <a16:creationId xmlns:a16="http://schemas.microsoft.com/office/drawing/2014/main" id="{9E59691A-D5D6-8141-82C9-833AEE6919A5}"/>
                </a:ext>
              </a:extLst>
            </p:cNvPr>
            <p:cNvSpPr/>
            <p:nvPr/>
          </p:nvSpPr>
          <p:spPr>
            <a:xfrm>
              <a:off x="3346520" y="4173009"/>
              <a:ext cx="2160023" cy="444433"/>
            </a:xfrm>
            <a:prstGeom prst="roundRect">
              <a:avLst>
                <a:gd name="adj" fmla="val 24910"/>
              </a:avLst>
            </a:prstGeom>
            <a:ln w="25400">
              <a:solidFill>
                <a:srgbClr val="80808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1100" dirty="0">
                  <a:latin typeface="Helvetica Neue" panose="02000503000000020004" pitchFamily="2" charset="0"/>
                </a:rPr>
                <a:t>T: 0-1</a:t>
              </a:r>
            </a:p>
          </p:txBody>
        </p:sp>
        <p:grpSp>
          <p:nvGrpSpPr>
            <p:cNvPr id="25" name="Group 244">
              <a:extLst>
                <a:ext uri="{FF2B5EF4-FFF2-40B4-BE49-F238E27FC236}">
                  <a16:creationId xmlns:a16="http://schemas.microsoft.com/office/drawing/2014/main" id="{F2B909B8-5291-D744-9543-9FA4D3B5340D}"/>
                </a:ext>
              </a:extLst>
            </p:cNvPr>
            <p:cNvGrpSpPr/>
            <p:nvPr/>
          </p:nvGrpSpPr>
          <p:grpSpPr>
            <a:xfrm>
              <a:off x="624483" y="4019660"/>
              <a:ext cx="2216100" cy="670509"/>
              <a:chOff x="561183" y="-15654"/>
              <a:chExt cx="2216098" cy="670507"/>
            </a:xfrm>
          </p:grpSpPr>
          <p:sp>
            <p:nvSpPr>
              <p:cNvPr id="29" name="Shape 242">
                <a:extLst>
                  <a:ext uri="{FF2B5EF4-FFF2-40B4-BE49-F238E27FC236}">
                    <a16:creationId xmlns:a16="http://schemas.microsoft.com/office/drawing/2014/main" id="{AA794C19-9750-594C-AB2B-59385F00D0A2}"/>
                  </a:ext>
                </a:extLst>
              </p:cNvPr>
              <p:cNvSpPr/>
              <p:nvPr/>
            </p:nvSpPr>
            <p:spPr>
              <a:xfrm>
                <a:off x="561183" y="0"/>
                <a:ext cx="1836907" cy="639193"/>
              </a:xfrm>
              <a:prstGeom prst="rect">
                <a:avLst/>
              </a:prstGeom>
              <a:solidFill>
                <a:srgbClr val="FFFFFF"/>
              </a:solidFill>
              <a:ln w="25400" cap="flat">
                <a:solidFill>
                  <a:srgbClr val="000000"/>
                </a:solidFill>
                <a:prstDash val="solid"/>
                <a:bevel/>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1300480">
                  <a:spcBef>
                    <a:spcPts val="2000"/>
                  </a:spcBef>
                  <a:defRPr sz="3000"/>
                </a:lvl1pPr>
              </a:lstStyle>
              <a:p>
                <a:pPr lvl="0" algn="ctr">
                  <a:defRPr sz="1800"/>
                </a:pPr>
                <a:r>
                  <a:rPr sz="1600" dirty="0">
                    <a:latin typeface="Helvetica Neue" panose="02000503000000020004" pitchFamily="2" charset="0"/>
                  </a:rPr>
                  <a:t>Dubai</a:t>
                </a:r>
              </a:p>
            </p:txBody>
          </p:sp>
          <p:sp>
            <p:nvSpPr>
              <p:cNvPr id="30" name="Shape 243">
                <a:extLst>
                  <a:ext uri="{FF2B5EF4-FFF2-40B4-BE49-F238E27FC236}">
                    <a16:creationId xmlns:a16="http://schemas.microsoft.com/office/drawing/2014/main" id="{3D3B67CA-C5E8-A645-897B-5C78D96ED4A5}"/>
                  </a:ext>
                </a:extLst>
              </p:cNvPr>
              <p:cNvSpPr/>
              <p:nvPr/>
            </p:nvSpPr>
            <p:spPr>
              <a:xfrm>
                <a:off x="2456219" y="-15654"/>
                <a:ext cx="321062" cy="67050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800"/>
                </a:lvl1pPr>
              </a:lstStyle>
              <a:p>
                <a:pPr lvl="0">
                  <a:defRPr sz="1800"/>
                </a:pPr>
                <a:r>
                  <a:rPr sz="1400" dirty="0">
                    <a:latin typeface="Helvetica Neue" panose="02000503000000020004" pitchFamily="2" charset="0"/>
                  </a:rPr>
                  <a:t>:</a:t>
                </a:r>
              </a:p>
            </p:txBody>
          </p:sp>
        </p:grpSp>
        <p:sp>
          <p:nvSpPr>
            <p:cNvPr id="26" name="Shape 222">
              <a:extLst>
                <a:ext uri="{FF2B5EF4-FFF2-40B4-BE49-F238E27FC236}">
                  <a16:creationId xmlns:a16="http://schemas.microsoft.com/office/drawing/2014/main" id="{D86227CB-FA30-E846-9CCD-B6659460081D}"/>
                </a:ext>
              </a:extLst>
            </p:cNvPr>
            <p:cNvSpPr/>
            <p:nvPr/>
          </p:nvSpPr>
          <p:spPr>
            <a:xfrm>
              <a:off x="9038990" y="2757089"/>
              <a:ext cx="851655" cy="1254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000"/>
              </a:lvl1pPr>
            </a:lstStyle>
            <a:p>
              <a:pPr lvl="0">
                <a:defRPr sz="1800"/>
              </a:pPr>
              <a:r>
                <a:rPr lang="en-US" sz="3200" dirty="0">
                  <a:latin typeface="Helvetica Neue" panose="02000503000000020004" pitchFamily="2" charset="0"/>
                </a:rPr>
                <a:t>≺</a:t>
              </a:r>
              <a:endParaRPr sz="3200" dirty="0">
                <a:latin typeface="Helvetica Neue" panose="02000503000000020004" pitchFamily="2" charset="0"/>
              </a:endParaRPr>
            </a:p>
          </p:txBody>
        </p:sp>
        <p:sp>
          <p:nvSpPr>
            <p:cNvPr id="27" name="Shape 222">
              <a:extLst>
                <a:ext uri="{FF2B5EF4-FFF2-40B4-BE49-F238E27FC236}">
                  <a16:creationId xmlns:a16="http://schemas.microsoft.com/office/drawing/2014/main" id="{007B3047-963D-A644-9C4C-687358C65C02}"/>
                </a:ext>
              </a:extLst>
            </p:cNvPr>
            <p:cNvSpPr/>
            <p:nvPr/>
          </p:nvSpPr>
          <p:spPr>
            <a:xfrm>
              <a:off x="5873908" y="3687345"/>
              <a:ext cx="851655" cy="1254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000"/>
              </a:lvl1pPr>
            </a:lstStyle>
            <a:p>
              <a:pPr lvl="0">
                <a:defRPr sz="1800"/>
              </a:pPr>
              <a:r>
                <a:rPr lang="en-US" sz="3200" dirty="0">
                  <a:latin typeface="Helvetica Neue" panose="02000503000000020004" pitchFamily="2" charset="0"/>
                </a:rPr>
                <a:t>≺</a:t>
              </a:r>
              <a:endParaRPr sz="3200" dirty="0">
                <a:latin typeface="Helvetica Neue" panose="02000503000000020004" pitchFamily="2" charset="0"/>
              </a:endParaRPr>
            </a:p>
          </p:txBody>
        </p:sp>
        <p:sp>
          <p:nvSpPr>
            <p:cNvPr id="28" name="Shape 222">
              <a:extLst>
                <a:ext uri="{FF2B5EF4-FFF2-40B4-BE49-F238E27FC236}">
                  <a16:creationId xmlns:a16="http://schemas.microsoft.com/office/drawing/2014/main" id="{8D702634-9407-6E4D-9A20-EC5CB114873A}"/>
                </a:ext>
              </a:extLst>
            </p:cNvPr>
            <p:cNvSpPr/>
            <p:nvPr/>
          </p:nvSpPr>
          <p:spPr>
            <a:xfrm>
              <a:off x="9038990" y="3687347"/>
              <a:ext cx="851655" cy="1254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000"/>
              </a:lvl1pPr>
            </a:lstStyle>
            <a:p>
              <a:pPr lvl="0">
                <a:defRPr sz="1800"/>
              </a:pPr>
              <a:r>
                <a:rPr lang="en-US" sz="3200" dirty="0">
                  <a:latin typeface="Helvetica Neue" panose="02000503000000020004" pitchFamily="2" charset="0"/>
                </a:rPr>
                <a:t>≺</a:t>
              </a:r>
              <a:endParaRPr sz="3200" dirty="0">
                <a:latin typeface="Helvetica Neue" panose="02000503000000020004" pitchFamily="2" charset="0"/>
              </a:endParaRPr>
            </a:p>
          </p:txBody>
        </p:sp>
      </p:grpSp>
      <p:sp>
        <p:nvSpPr>
          <p:cNvPr id="35" name="Triangle 34">
            <a:extLst>
              <a:ext uri="{FF2B5EF4-FFF2-40B4-BE49-F238E27FC236}">
                <a16:creationId xmlns:a16="http://schemas.microsoft.com/office/drawing/2014/main" id="{9C6B5C88-6AB4-A14E-9828-4F01142DF017}"/>
              </a:ext>
            </a:extLst>
          </p:cNvPr>
          <p:cNvSpPr/>
          <p:nvPr/>
        </p:nvSpPr>
        <p:spPr>
          <a:xfrm rot="16200000">
            <a:off x="6394842" y="2094647"/>
            <a:ext cx="200488" cy="4076262"/>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sp>
        <p:nvSpPr>
          <p:cNvPr id="36" name="TextBox 35">
            <a:extLst>
              <a:ext uri="{FF2B5EF4-FFF2-40B4-BE49-F238E27FC236}">
                <a16:creationId xmlns:a16="http://schemas.microsoft.com/office/drawing/2014/main" id="{EC3716DE-197F-2A4C-B963-100660AACEFE}"/>
              </a:ext>
            </a:extLst>
          </p:cNvPr>
          <p:cNvSpPr txBox="1"/>
          <p:nvPr/>
        </p:nvSpPr>
        <p:spPr>
          <a:xfrm>
            <a:off x="4190003" y="3957098"/>
            <a:ext cx="303288" cy="338554"/>
          </a:xfrm>
          <a:prstGeom prst="rect">
            <a:avLst/>
          </a:prstGeom>
          <a:noFill/>
        </p:spPr>
        <p:txBody>
          <a:bodyPr wrap="none" rtlCol="0">
            <a:spAutoFit/>
          </a:bodyPr>
          <a:lstStyle/>
          <a:p>
            <a:pPr defTabSz="430202">
              <a:spcAft>
                <a:spcPts val="400"/>
              </a:spcAft>
              <a:buSzPct val="100000"/>
            </a:pPr>
            <a:r>
              <a:rPr lang="en-US" sz="1600" dirty="0">
                <a:solidFill>
                  <a:srgbClr val="000000"/>
                </a:solidFill>
                <a:latin typeface="Helvetica Neue" panose="02000503000000020004" pitchFamily="2" charset="0"/>
                <a:cs typeface="Helvetica Neue Regular" charset="0"/>
              </a:rPr>
              <a:t>0</a:t>
            </a:r>
          </a:p>
        </p:txBody>
      </p:sp>
      <p:sp>
        <p:nvSpPr>
          <p:cNvPr id="37" name="TextBox 36">
            <a:extLst>
              <a:ext uri="{FF2B5EF4-FFF2-40B4-BE49-F238E27FC236}">
                <a16:creationId xmlns:a16="http://schemas.microsoft.com/office/drawing/2014/main" id="{06539D4D-3AEA-BE42-9FC3-D158BAB11B41}"/>
              </a:ext>
            </a:extLst>
          </p:cNvPr>
          <p:cNvSpPr txBox="1"/>
          <p:nvPr/>
        </p:nvSpPr>
        <p:spPr>
          <a:xfrm>
            <a:off x="8567402" y="3957098"/>
            <a:ext cx="303288" cy="338554"/>
          </a:xfrm>
          <a:prstGeom prst="rect">
            <a:avLst/>
          </a:prstGeom>
          <a:noFill/>
        </p:spPr>
        <p:txBody>
          <a:bodyPr wrap="none" rtlCol="0">
            <a:spAutoFit/>
          </a:bodyPr>
          <a:lstStyle/>
          <a:p>
            <a:pPr defTabSz="430202">
              <a:spcAft>
                <a:spcPts val="400"/>
              </a:spcAft>
              <a:buSzPct val="100000"/>
            </a:pPr>
            <a:r>
              <a:rPr lang="en-US" sz="1600" dirty="0">
                <a:solidFill>
                  <a:srgbClr val="000000"/>
                </a:solidFill>
                <a:latin typeface="Helvetica Neue" panose="02000503000000020004" pitchFamily="2" charset="0"/>
                <a:cs typeface="Helvetica Neue Regular" charset="0"/>
              </a:rPr>
              <a:t>1</a:t>
            </a:r>
          </a:p>
        </p:txBody>
      </p:sp>
      <p:sp>
        <p:nvSpPr>
          <p:cNvPr id="38" name="TextBox 37">
            <a:extLst>
              <a:ext uri="{FF2B5EF4-FFF2-40B4-BE49-F238E27FC236}">
                <a16:creationId xmlns:a16="http://schemas.microsoft.com/office/drawing/2014/main" id="{8DB83B55-B508-104C-ACDD-CAC3D7500A2C}"/>
              </a:ext>
            </a:extLst>
          </p:cNvPr>
          <p:cNvSpPr txBox="1"/>
          <p:nvPr/>
        </p:nvSpPr>
        <p:spPr>
          <a:xfrm>
            <a:off x="276512" y="3467299"/>
            <a:ext cx="1797093" cy="826635"/>
          </a:xfrm>
          <a:prstGeom prst="rect">
            <a:avLst/>
          </a:prstGeom>
          <a:solidFill>
            <a:schemeClr val="tx2">
              <a:lumMod val="75000"/>
            </a:schemeClr>
          </a:solidFill>
        </p:spPr>
        <p:txBody>
          <a:bodyPr wrap="none" lIns="135000" tIns="135000" rIns="135000" bIns="135000" rtlCol="0">
            <a:spAutoFit/>
          </a:bodyPr>
          <a:lstStyle/>
          <a:p>
            <a:r>
              <a:rPr lang="en-US" sz="1200" dirty="0">
                <a:solidFill>
                  <a:schemeClr val="bg1"/>
                </a:solidFill>
                <a:latin typeface="Helvetica Neue" panose="02000503000000020004" pitchFamily="2" charset="0"/>
              </a:rPr>
              <a:t>Each token may have </a:t>
            </a:r>
          </a:p>
          <a:p>
            <a:r>
              <a:rPr lang="en-US" sz="1200" dirty="0">
                <a:solidFill>
                  <a:schemeClr val="bg1"/>
                </a:solidFill>
                <a:latin typeface="Helvetica Neue" panose="02000503000000020004" pitchFamily="2" charset="0"/>
              </a:rPr>
              <a:t>different candidate</a:t>
            </a:r>
          </a:p>
          <a:p>
            <a:r>
              <a:rPr lang="en-US" sz="1200" dirty="0">
                <a:solidFill>
                  <a:schemeClr val="bg1"/>
                </a:solidFill>
                <a:latin typeface="Helvetica Neue" panose="02000503000000020004" pitchFamily="2" charset="0"/>
              </a:rPr>
              <a:t>“matching rules”</a:t>
            </a:r>
          </a:p>
        </p:txBody>
      </p:sp>
      <p:sp>
        <p:nvSpPr>
          <p:cNvPr id="39" name="TextBox 38">
            <a:extLst>
              <a:ext uri="{FF2B5EF4-FFF2-40B4-BE49-F238E27FC236}">
                <a16:creationId xmlns:a16="http://schemas.microsoft.com/office/drawing/2014/main" id="{B6AEC1DD-E7C7-4047-AB06-667CA668D286}"/>
              </a:ext>
            </a:extLst>
          </p:cNvPr>
          <p:cNvSpPr txBox="1"/>
          <p:nvPr/>
        </p:nvSpPr>
        <p:spPr>
          <a:xfrm>
            <a:off x="6949292" y="1950651"/>
            <a:ext cx="1859610" cy="641969"/>
          </a:xfrm>
          <a:prstGeom prst="rect">
            <a:avLst/>
          </a:prstGeom>
          <a:solidFill>
            <a:schemeClr val="tx2">
              <a:lumMod val="75000"/>
            </a:schemeClr>
          </a:solidFill>
        </p:spPr>
        <p:txBody>
          <a:bodyPr wrap="none" lIns="135000" tIns="135000" rIns="135000" bIns="135000" rtlCol="0">
            <a:spAutoFit/>
          </a:bodyPr>
          <a:lstStyle/>
          <a:p>
            <a:r>
              <a:rPr lang="en-US" sz="1200" dirty="0">
                <a:solidFill>
                  <a:schemeClr val="bg1"/>
                </a:solidFill>
                <a:latin typeface="Helvetica Neue" panose="02000503000000020004" pitchFamily="2" charset="0"/>
              </a:rPr>
              <a:t>Each rule has a “class”</a:t>
            </a:r>
          </a:p>
          <a:p>
            <a:r>
              <a:rPr lang="en-US" sz="1200" dirty="0">
                <a:solidFill>
                  <a:schemeClr val="bg1"/>
                </a:solidFill>
                <a:latin typeface="Helvetica Neue" panose="02000503000000020004" pitchFamily="2" charset="0"/>
              </a:rPr>
              <a:t>and a preference score</a:t>
            </a:r>
          </a:p>
        </p:txBody>
      </p:sp>
      <p:sp>
        <p:nvSpPr>
          <p:cNvPr id="40" name="TextBox 39">
            <a:extLst>
              <a:ext uri="{FF2B5EF4-FFF2-40B4-BE49-F238E27FC236}">
                <a16:creationId xmlns:a16="http://schemas.microsoft.com/office/drawing/2014/main" id="{0F2F0360-312D-FC40-8AE6-456F12794341}"/>
              </a:ext>
            </a:extLst>
          </p:cNvPr>
          <p:cNvSpPr txBox="1"/>
          <p:nvPr/>
        </p:nvSpPr>
        <p:spPr>
          <a:xfrm>
            <a:off x="5538268" y="853991"/>
            <a:ext cx="3339913" cy="641969"/>
          </a:xfrm>
          <a:prstGeom prst="rect">
            <a:avLst/>
          </a:prstGeom>
          <a:solidFill>
            <a:schemeClr val="tx1">
              <a:lumMod val="20000"/>
              <a:lumOff val="80000"/>
            </a:schemeClr>
          </a:solidFill>
        </p:spPr>
        <p:txBody>
          <a:bodyPr wrap="square" lIns="135000" tIns="135000" rIns="135000" bIns="135000" rtlCol="0">
            <a:spAutoFit/>
          </a:bodyPr>
          <a:lstStyle/>
          <a:p>
            <a:r>
              <a:rPr lang="en-GB" sz="1200" b="1" dirty="0">
                <a:solidFill>
                  <a:schemeClr val="tx1">
                    <a:lumMod val="50000"/>
                  </a:schemeClr>
                </a:solidFill>
                <a:latin typeface="Helvetica Neue" panose="02000503000000020004" pitchFamily="2" charset="0"/>
              </a:rPr>
              <a:t>Intuition: </a:t>
            </a:r>
            <a:r>
              <a:rPr lang="en-GB" sz="1200" dirty="0">
                <a:latin typeface="Helvetica Neue" panose="02000503000000020004" pitchFamily="2" charset="0"/>
              </a:rPr>
              <a:t>Exploit a vocabulary of simple specialized patters with known semantics</a:t>
            </a:r>
          </a:p>
        </p:txBody>
      </p:sp>
      <p:sp>
        <p:nvSpPr>
          <p:cNvPr id="42" name="TextBox 41">
            <a:extLst>
              <a:ext uri="{FF2B5EF4-FFF2-40B4-BE49-F238E27FC236}">
                <a16:creationId xmlns:a16="http://schemas.microsoft.com/office/drawing/2014/main" id="{2234E955-5159-1F47-AAB8-4ED6B553B159}"/>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094752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2">
            <a:extLst>
              <a:ext uri="{FF2B5EF4-FFF2-40B4-BE49-F238E27FC236}">
                <a16:creationId xmlns:a16="http://schemas.microsoft.com/office/drawing/2014/main" id="{FC8156D2-0810-DC40-96A2-B0345058AEF8}"/>
              </a:ext>
            </a:extLst>
          </p:cNvPr>
          <p:cNvSpPr>
            <a:spLocks noGrp="1"/>
          </p:cNvSpPr>
          <p:nvPr>
            <p:ph type="title"/>
          </p:nvPr>
        </p:nvSpPr>
        <p:spPr>
          <a:xfrm>
            <a:off x="440530" y="277718"/>
            <a:ext cx="519827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Merging Rules</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Reconcile multiple interpretations</a:t>
            </a:r>
            <a:endParaRPr lang="en-US" sz="1800" dirty="0">
              <a:latin typeface="Helvetica Neue Light" panose="02000403000000020004" pitchFamily="2" charset="0"/>
            </a:endParaRPr>
          </a:p>
        </p:txBody>
      </p:sp>
      <p:sp>
        <p:nvSpPr>
          <p:cNvPr id="44" name="Content Placeholder 5">
            <a:extLst>
              <a:ext uri="{FF2B5EF4-FFF2-40B4-BE49-F238E27FC236}">
                <a16:creationId xmlns:a16="http://schemas.microsoft.com/office/drawing/2014/main" id="{13F5D9AD-BF1C-C64F-A8E7-C5C34FE83067}"/>
              </a:ext>
            </a:extLst>
          </p:cNvPr>
          <p:cNvSpPr txBox="1">
            <a:spLocks/>
          </p:cNvSpPr>
          <p:nvPr/>
        </p:nvSpPr>
        <p:spPr>
          <a:xfrm>
            <a:off x="6782453" y="400399"/>
            <a:ext cx="2151063" cy="430213"/>
          </a:xfrm>
          <a:prstGeom prst="rect">
            <a:avLst/>
          </a:prstGeom>
        </p:spPr>
        <p:txBody>
          <a:bodyPr vert="horz" lIns="0" tIns="34290" rIns="0" bIns="34290" rtlCol="0">
            <a:normAutofit/>
          </a:bodyPr>
          <a:lstStyle>
            <a:lvl1pPr marL="285750" indent="-285750" algn="l" defTabSz="914318" rtl="0" eaLnBrk="1" latinLnBrk="0" hangingPunct="1">
              <a:lnSpc>
                <a:spcPct val="120000"/>
              </a:lnSpc>
              <a:spcBef>
                <a:spcPts val="1000"/>
              </a:spcBef>
              <a:buFontTx/>
              <a:buBlip>
                <a:blip r:embed="rId3"/>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3"/>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4"/>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4"/>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4"/>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rgbClr val="285096"/>
                </a:solidFill>
              </a:rPr>
              <a:t>Hanafi </a:t>
            </a:r>
            <a:r>
              <a:rPr lang="en-US" sz="1400" dirty="0">
                <a:solidFill>
                  <a:srgbClr val="285096"/>
                </a:solidFill>
                <a:latin typeface="Helvetica Neue" charset="0"/>
                <a:ea typeface="Helvetica Neue" charset="0"/>
                <a:cs typeface="Helvetica Neue" charset="0"/>
              </a:rPr>
              <a:t>et al., [</a:t>
            </a:r>
            <a:r>
              <a:rPr lang="en-US" sz="1400" dirty="0">
                <a:solidFill>
                  <a:srgbClr val="285096"/>
                </a:solidFill>
              </a:rPr>
              <a:t>2017]</a:t>
            </a:r>
          </a:p>
        </p:txBody>
      </p:sp>
      <p:sp>
        <p:nvSpPr>
          <p:cNvPr id="40" name="Content Placeholder 2">
            <a:extLst>
              <a:ext uri="{FF2B5EF4-FFF2-40B4-BE49-F238E27FC236}">
                <a16:creationId xmlns:a16="http://schemas.microsoft.com/office/drawing/2014/main" id="{A3B4F58A-358C-714A-A37A-6D5AF1C4751C}"/>
              </a:ext>
            </a:extLst>
          </p:cNvPr>
          <p:cNvSpPr txBox="1">
            <a:spLocks/>
          </p:cNvSpPr>
          <p:nvPr/>
        </p:nvSpPr>
        <p:spPr>
          <a:xfrm>
            <a:off x="369664" y="818650"/>
            <a:ext cx="8458200" cy="3483959"/>
          </a:xfrm>
          <a:prstGeom prst="rect">
            <a:avLst/>
          </a:prstGeom>
        </p:spPr>
        <p:txBody>
          <a:bodyPr/>
          <a:lstStyle>
            <a:lvl1pPr marL="285750" indent="-285750" algn="l" defTabSz="914318" rtl="0" eaLnBrk="1" latinLnBrk="0" hangingPunct="1">
              <a:lnSpc>
                <a:spcPct val="120000"/>
              </a:lnSpc>
              <a:spcBef>
                <a:spcPts val="1000"/>
              </a:spcBef>
              <a:buFontTx/>
              <a:buBlip>
                <a:blip r:embed="rId3"/>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3"/>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4"/>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4"/>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4"/>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342892" indent="-342892" defTabSz="914378">
              <a:lnSpc>
                <a:spcPct val="100000"/>
              </a:lnSpc>
              <a:spcBef>
                <a:spcPts val="0"/>
              </a:spcBef>
              <a:buNone/>
              <a:defRPr/>
            </a:pPr>
            <a:endParaRPr lang="en-US" sz="1400" dirty="0"/>
          </a:p>
          <a:p>
            <a:pPr marL="342892" indent="-342892" defTabSz="914378">
              <a:lnSpc>
                <a:spcPct val="100000"/>
              </a:lnSpc>
              <a:spcBef>
                <a:spcPts val="0"/>
              </a:spcBef>
              <a:buNone/>
              <a:defRPr/>
            </a:pPr>
            <a:endParaRPr lang="en-US" sz="1400" dirty="0"/>
          </a:p>
          <a:p>
            <a:pPr marL="342892" indent="-342892" defTabSz="914378">
              <a:lnSpc>
                <a:spcPct val="100000"/>
              </a:lnSpc>
              <a:spcBef>
                <a:spcPts val="0"/>
              </a:spcBef>
              <a:buNone/>
              <a:defRPr/>
            </a:pPr>
            <a:endParaRPr lang="en-US" sz="1400" dirty="0"/>
          </a:p>
          <a:p>
            <a:pPr marL="342892" indent="-342892" defTabSz="914378">
              <a:lnSpc>
                <a:spcPct val="100000"/>
              </a:lnSpc>
              <a:spcBef>
                <a:spcPts val="0"/>
              </a:spcBef>
              <a:buNone/>
              <a:defRPr/>
            </a:pPr>
            <a:endParaRPr lang="en-US" sz="1400" dirty="0"/>
          </a:p>
          <a:p>
            <a:pPr marL="342892" indent="-342892" defTabSz="914378">
              <a:lnSpc>
                <a:spcPct val="100000"/>
              </a:lnSpc>
              <a:spcBef>
                <a:spcPts val="0"/>
              </a:spcBef>
              <a:buNone/>
              <a:defRPr/>
            </a:pPr>
            <a:endParaRPr lang="en-US" sz="1400" dirty="0"/>
          </a:p>
          <a:p>
            <a:pPr marL="342892" indent="-342892" defTabSz="914378">
              <a:lnSpc>
                <a:spcPct val="100000"/>
              </a:lnSpc>
              <a:spcBef>
                <a:spcPts val="0"/>
              </a:spcBef>
              <a:buNone/>
              <a:defRPr/>
            </a:pPr>
            <a:endParaRPr lang="en-US" sz="1400" dirty="0"/>
          </a:p>
          <a:p>
            <a:pPr marL="342892" indent="-342892" defTabSz="914378">
              <a:lnSpc>
                <a:spcPct val="100000"/>
              </a:lnSpc>
              <a:spcBef>
                <a:spcPts val="0"/>
              </a:spcBef>
              <a:buNone/>
              <a:defRPr/>
            </a:pPr>
            <a:endParaRPr lang="en-US" sz="1400" dirty="0"/>
          </a:p>
          <a:p>
            <a:pPr marL="342892" indent="-342892" defTabSz="914378">
              <a:lnSpc>
                <a:spcPct val="100000"/>
              </a:lnSpc>
              <a:spcBef>
                <a:spcPts val="0"/>
              </a:spcBef>
              <a:buNone/>
              <a:defRPr/>
            </a:pPr>
            <a:endParaRPr lang="en-US" sz="1400" dirty="0"/>
          </a:p>
          <a:p>
            <a:pPr marL="342892" indent="-342892" defTabSz="914378">
              <a:lnSpc>
                <a:spcPct val="100000"/>
              </a:lnSpc>
              <a:spcBef>
                <a:spcPts val="0"/>
              </a:spcBef>
              <a:buNone/>
              <a:defRPr/>
            </a:pPr>
            <a:endParaRPr lang="en-US" sz="1400" dirty="0"/>
          </a:p>
          <a:p>
            <a:pPr marL="342892" indent="-342892" defTabSz="914378">
              <a:lnSpc>
                <a:spcPct val="100000"/>
              </a:lnSpc>
              <a:spcBef>
                <a:spcPts val="0"/>
              </a:spcBef>
              <a:buNone/>
              <a:defRPr/>
            </a:pPr>
            <a:endParaRPr lang="en-US" sz="1400" dirty="0"/>
          </a:p>
          <a:p>
            <a:pPr marL="342892" indent="-342892" defTabSz="914378">
              <a:lnSpc>
                <a:spcPct val="100000"/>
              </a:lnSpc>
              <a:spcBef>
                <a:spcPts val="0"/>
              </a:spcBef>
              <a:buNone/>
              <a:defRPr/>
            </a:pPr>
            <a:endParaRPr lang="en-US" sz="1400" dirty="0"/>
          </a:p>
        </p:txBody>
      </p:sp>
      <p:grpSp>
        <p:nvGrpSpPr>
          <p:cNvPr id="43" name="Group 42">
            <a:extLst>
              <a:ext uri="{FF2B5EF4-FFF2-40B4-BE49-F238E27FC236}">
                <a16:creationId xmlns:a16="http://schemas.microsoft.com/office/drawing/2014/main" id="{F6275DE5-6AED-5240-9DE7-F93567F0DC91}"/>
              </a:ext>
            </a:extLst>
          </p:cNvPr>
          <p:cNvGrpSpPr/>
          <p:nvPr/>
        </p:nvGrpSpPr>
        <p:grpSpPr>
          <a:xfrm>
            <a:off x="350029" y="1507535"/>
            <a:ext cx="4199665" cy="1552329"/>
            <a:chOff x="934448" y="2984435"/>
            <a:chExt cx="10886160" cy="5725968"/>
          </a:xfrm>
        </p:grpSpPr>
        <p:sp>
          <p:nvSpPr>
            <p:cNvPr id="45" name="Shape 254">
              <a:extLst>
                <a:ext uri="{FF2B5EF4-FFF2-40B4-BE49-F238E27FC236}">
                  <a16:creationId xmlns:a16="http://schemas.microsoft.com/office/drawing/2014/main" id="{E00DA183-88D7-3D4A-A469-01C417DC97B4}"/>
                </a:ext>
              </a:extLst>
            </p:cNvPr>
            <p:cNvSpPr/>
            <p:nvPr/>
          </p:nvSpPr>
          <p:spPr>
            <a:xfrm>
              <a:off x="4483335" y="3174975"/>
              <a:ext cx="1097422" cy="581379"/>
            </a:xfrm>
            <a:prstGeom prst="rect">
              <a:avLst/>
            </a:prstGeom>
            <a:solidFill>
              <a:srgbClr val="FFFFFF"/>
            </a:solidFill>
            <a:ln w="25400">
              <a:solidFill/>
            </a:ln>
            <a:extLst>
              <a:ext uri="{C572A759-6A51-4108-AA02-DFA0A04FC94B}">
                <ma14:wrappingTextBoxFlag xmlns:ma14="http://schemas.microsoft.com/office/mac/drawingml/2011/main" xmlns="" val="1"/>
              </a:ext>
            </a:extLst>
          </p:spPr>
          <p:txBody>
            <a:bodyPr lIns="0" tIns="0" rIns="0" bIns="0" anchor="ctr"/>
            <a:lstStyle>
              <a:lvl1pPr defTabSz="1300480">
                <a:spcBef>
                  <a:spcPts val="2000"/>
                </a:spcBef>
                <a:defRPr sz="3000"/>
              </a:lvl1pPr>
            </a:lstStyle>
            <a:p>
              <a:pPr lvl="0" algn="ctr">
                <a:defRPr sz="1800"/>
              </a:pPr>
              <a:r>
                <a:rPr sz="1050" dirty="0">
                  <a:latin typeface="Helvetica Neue Regular" charset="0"/>
                </a:rPr>
                <a:t>5</a:t>
              </a:r>
            </a:p>
          </p:txBody>
        </p:sp>
        <p:sp>
          <p:nvSpPr>
            <p:cNvPr id="46" name="Shape 255">
              <a:extLst>
                <a:ext uri="{FF2B5EF4-FFF2-40B4-BE49-F238E27FC236}">
                  <a16:creationId xmlns:a16="http://schemas.microsoft.com/office/drawing/2014/main" id="{2D943B79-AF10-4C44-9BAB-8CC467884E6E}"/>
                </a:ext>
              </a:extLst>
            </p:cNvPr>
            <p:cNvSpPr/>
            <p:nvPr/>
          </p:nvSpPr>
          <p:spPr>
            <a:xfrm>
              <a:off x="9198242" y="3174976"/>
              <a:ext cx="2039784" cy="581380"/>
            </a:xfrm>
            <a:prstGeom prst="rect">
              <a:avLst/>
            </a:prstGeom>
            <a:solidFill>
              <a:srgbClr val="FFFFFF"/>
            </a:solidFill>
            <a:ln w="25400">
              <a:solidFill/>
            </a:ln>
            <a:extLst>
              <a:ext uri="{C572A759-6A51-4108-AA02-DFA0A04FC94B}">
                <ma14:wrappingTextBoxFlag xmlns:ma14="http://schemas.microsoft.com/office/mac/drawingml/2011/main" xmlns="" val="1"/>
              </a:ext>
            </a:extLst>
          </p:spPr>
          <p:txBody>
            <a:bodyPr lIns="0" tIns="0" rIns="0" bIns="0" anchor="ctr"/>
            <a:lstStyle>
              <a:lvl1pPr defTabSz="1300480">
                <a:spcBef>
                  <a:spcPts val="2000"/>
                </a:spcBef>
                <a:defRPr sz="3000"/>
              </a:lvl1pPr>
            </a:lstStyle>
            <a:p>
              <a:pPr lvl="0" algn="ctr">
                <a:defRPr sz="1800"/>
              </a:pPr>
              <a:r>
                <a:rPr sz="1050" dirty="0">
                  <a:latin typeface="Helvetica Neue Regular" charset="0"/>
                </a:rPr>
                <a:t>percent</a:t>
              </a:r>
            </a:p>
          </p:txBody>
        </p:sp>
        <p:sp>
          <p:nvSpPr>
            <p:cNvPr id="47" name="Shape 256">
              <a:extLst>
                <a:ext uri="{FF2B5EF4-FFF2-40B4-BE49-F238E27FC236}">
                  <a16:creationId xmlns:a16="http://schemas.microsoft.com/office/drawing/2014/main" id="{38665C63-DB2A-1F4C-908D-ED6D4639F8EC}"/>
                </a:ext>
              </a:extLst>
            </p:cNvPr>
            <p:cNvSpPr/>
            <p:nvPr/>
          </p:nvSpPr>
          <p:spPr>
            <a:xfrm>
              <a:off x="4523337" y="5735039"/>
              <a:ext cx="2446397" cy="509750"/>
            </a:xfrm>
            <a:prstGeom prst="roundRect">
              <a:avLst>
                <a:gd name="adj" fmla="val 20731"/>
              </a:avLst>
            </a:prstGeom>
            <a:solidFill>
              <a:srgbClr val="297FD5">
                <a:alpha val="47000"/>
              </a:srgbClr>
            </a:solidFill>
            <a:ln w="25400">
              <a:solidFill>
                <a:srgbClr val="1F5FA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lgn="ctr">
                <a:defRPr sz="1800"/>
              </a:pPr>
              <a:r>
                <a:rPr sz="800" dirty="0">
                  <a:latin typeface="Helvetica Neue Regular" charset="0"/>
                </a:rPr>
                <a:t>L: ‘5’ = 0.4</a:t>
              </a:r>
            </a:p>
          </p:txBody>
        </p:sp>
        <p:sp>
          <p:nvSpPr>
            <p:cNvPr id="48" name="Shape 257">
              <a:extLst>
                <a:ext uri="{FF2B5EF4-FFF2-40B4-BE49-F238E27FC236}">
                  <a16:creationId xmlns:a16="http://schemas.microsoft.com/office/drawing/2014/main" id="{6AE521ED-6414-214E-8441-0D323091958A}"/>
                </a:ext>
              </a:extLst>
            </p:cNvPr>
            <p:cNvSpPr/>
            <p:nvPr/>
          </p:nvSpPr>
          <p:spPr>
            <a:xfrm>
              <a:off x="8649267" y="4118760"/>
              <a:ext cx="2964818" cy="691168"/>
            </a:xfrm>
            <a:prstGeom prst="roundRect">
              <a:avLst>
                <a:gd name="adj" fmla="val 17624"/>
              </a:avLst>
            </a:prstGeom>
            <a:solidFill>
              <a:srgbClr val="F3B283"/>
            </a:solidFill>
            <a:ln w="25400">
              <a:solidFill>
                <a:srgbClr val="7D715C"/>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800" dirty="0">
                  <a:latin typeface="Helvetica Neue Regular" charset="0"/>
                </a:rPr>
                <a:t>P: Percentage = 1.0</a:t>
              </a:r>
            </a:p>
          </p:txBody>
        </p:sp>
        <p:sp>
          <p:nvSpPr>
            <p:cNvPr id="49" name="Shape 258">
              <a:extLst>
                <a:ext uri="{FF2B5EF4-FFF2-40B4-BE49-F238E27FC236}">
                  <a16:creationId xmlns:a16="http://schemas.microsoft.com/office/drawing/2014/main" id="{87FD2F96-102E-4C47-BA0B-049C7570D359}"/>
                </a:ext>
              </a:extLst>
            </p:cNvPr>
            <p:cNvSpPr/>
            <p:nvPr/>
          </p:nvSpPr>
          <p:spPr>
            <a:xfrm>
              <a:off x="9207688" y="7399922"/>
              <a:ext cx="2612918" cy="690283"/>
            </a:xfrm>
            <a:prstGeom prst="roundRect">
              <a:avLst>
                <a:gd name="adj" fmla="val 21793"/>
              </a:avLst>
            </a:prstGeom>
            <a:solidFill>
              <a:srgbClr val="FFFF00">
                <a:alpha val="52999"/>
              </a:srgbClr>
            </a:solidFill>
            <a:ln w="25400">
              <a:solidFill>
                <a:srgbClr val="E0E00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800" dirty="0">
                  <a:latin typeface="Helvetica Neue Regular" charset="0"/>
                </a:rPr>
                <a:t>R: [A-Za-z]+ = 0.2</a:t>
              </a:r>
            </a:p>
          </p:txBody>
        </p:sp>
        <p:sp>
          <p:nvSpPr>
            <p:cNvPr id="51" name="Shape 259">
              <a:extLst>
                <a:ext uri="{FF2B5EF4-FFF2-40B4-BE49-F238E27FC236}">
                  <a16:creationId xmlns:a16="http://schemas.microsoft.com/office/drawing/2014/main" id="{83A49A0D-4CE5-F244-BDEC-13370BC28C19}"/>
                </a:ext>
              </a:extLst>
            </p:cNvPr>
            <p:cNvSpPr/>
            <p:nvPr/>
          </p:nvSpPr>
          <p:spPr>
            <a:xfrm>
              <a:off x="9207688" y="5066693"/>
              <a:ext cx="2612918" cy="739320"/>
            </a:xfrm>
            <a:prstGeom prst="roundRect">
              <a:avLst>
                <a:gd name="adj" fmla="val 20802"/>
              </a:avLst>
            </a:prstGeom>
            <a:solidFill>
              <a:srgbClr val="297FD5">
                <a:alpha val="47000"/>
              </a:srgbClr>
            </a:solidFill>
            <a:ln w="25400">
              <a:solidFill>
                <a:srgbClr val="1F5FA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lgn="ctr">
                <a:defRPr sz="1800"/>
              </a:pPr>
              <a:r>
                <a:rPr sz="900" dirty="0">
                  <a:latin typeface="Helvetica Neue Regular" charset="0"/>
                </a:rPr>
                <a:t>L: ‘percent’ = 0.4</a:t>
              </a:r>
            </a:p>
          </p:txBody>
        </p:sp>
        <p:sp>
          <p:nvSpPr>
            <p:cNvPr id="52" name="Shape 260">
              <a:extLst>
                <a:ext uri="{FF2B5EF4-FFF2-40B4-BE49-F238E27FC236}">
                  <a16:creationId xmlns:a16="http://schemas.microsoft.com/office/drawing/2014/main" id="{6100E450-8916-0B45-AA2A-46F2CFA07525}"/>
                </a:ext>
              </a:extLst>
            </p:cNvPr>
            <p:cNvSpPr/>
            <p:nvPr/>
          </p:nvSpPr>
          <p:spPr>
            <a:xfrm>
              <a:off x="9207690" y="5913223"/>
              <a:ext cx="2612918" cy="522288"/>
            </a:xfrm>
            <a:prstGeom prst="roundRect">
              <a:avLst>
                <a:gd name="adj" fmla="val 21793"/>
              </a:avLst>
            </a:prstGeom>
            <a:solidFill>
              <a:srgbClr val="FFFF00">
                <a:alpha val="52999"/>
              </a:srgbClr>
            </a:solidFill>
            <a:ln w="25400">
              <a:solidFill>
                <a:srgbClr val="E0E00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lgn="ctr">
                <a:defRPr sz="1800"/>
              </a:pPr>
              <a:r>
                <a:rPr sz="800" dirty="0">
                  <a:latin typeface="Helvetica Neue Regular" charset="0"/>
                </a:rPr>
                <a:t>R: [A-Za-z]+ = 0.2</a:t>
              </a:r>
            </a:p>
          </p:txBody>
        </p:sp>
        <p:sp>
          <p:nvSpPr>
            <p:cNvPr id="53" name="Shape 261">
              <a:extLst>
                <a:ext uri="{FF2B5EF4-FFF2-40B4-BE49-F238E27FC236}">
                  <a16:creationId xmlns:a16="http://schemas.microsoft.com/office/drawing/2014/main" id="{F89CC5FF-ECA8-784E-99A9-357FFFC38926}"/>
                </a:ext>
              </a:extLst>
            </p:cNvPr>
            <p:cNvSpPr/>
            <p:nvPr/>
          </p:nvSpPr>
          <p:spPr>
            <a:xfrm>
              <a:off x="1678947" y="5431753"/>
              <a:ext cx="454873" cy="5905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ln>
          </p:spPr>
          <p:txBody>
            <a:bodyPr lIns="0" tIns="0" rIns="0" bIns="0" anchor="ctr"/>
            <a:lstStyle/>
            <a:p>
              <a:pPr defTabSz="1300448">
                <a:spcBef>
                  <a:spcPts val="2000"/>
                </a:spcBef>
                <a:defRPr sz="2800">
                  <a:solidFill>
                    <a:srgbClr val="595959"/>
                  </a:solidFill>
                </a:defRPr>
              </a:pPr>
              <a:endParaRPr sz="2800" dirty="0">
                <a:latin typeface="Helvetica Neue Regular" charset="0"/>
              </a:endParaRPr>
            </a:p>
          </p:txBody>
        </p:sp>
        <p:sp>
          <p:nvSpPr>
            <p:cNvPr id="54" name="Shape 262">
              <a:extLst>
                <a:ext uri="{FF2B5EF4-FFF2-40B4-BE49-F238E27FC236}">
                  <a16:creationId xmlns:a16="http://schemas.microsoft.com/office/drawing/2014/main" id="{C2F26650-D57A-6640-A648-BA7D30675D7B}"/>
                </a:ext>
              </a:extLst>
            </p:cNvPr>
            <p:cNvSpPr/>
            <p:nvPr/>
          </p:nvSpPr>
          <p:spPr>
            <a:xfrm>
              <a:off x="946032" y="2984435"/>
              <a:ext cx="1562364" cy="100282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1100" dirty="0">
                  <a:latin typeface="Helvetica Neue" panose="02000503000000020004" pitchFamily="2" charset="0"/>
                </a:rPr>
                <a:t>Tokens:</a:t>
              </a:r>
            </a:p>
          </p:txBody>
        </p:sp>
        <p:sp>
          <p:nvSpPr>
            <p:cNvPr id="55" name="Shape 263">
              <a:extLst>
                <a:ext uri="{FF2B5EF4-FFF2-40B4-BE49-F238E27FC236}">
                  <a16:creationId xmlns:a16="http://schemas.microsoft.com/office/drawing/2014/main" id="{F11E783C-A476-9445-8C94-C522E7621075}"/>
                </a:ext>
              </a:extLst>
            </p:cNvPr>
            <p:cNvSpPr/>
            <p:nvPr/>
          </p:nvSpPr>
          <p:spPr>
            <a:xfrm flipV="1">
              <a:off x="2121150" y="4545398"/>
              <a:ext cx="6491500" cy="1192254"/>
            </a:xfrm>
            <a:prstGeom prst="line">
              <a:avLst/>
            </a:prstGeom>
            <a:ln w="25400">
              <a:solidFill/>
              <a:miter lim="400000"/>
            </a:ln>
          </p:spPr>
          <p:txBody>
            <a:bodyPr lIns="0" tIns="0" rIns="0" bIns="0" anchor="ctr"/>
            <a:lstStyle/>
            <a:p>
              <a:pPr lvl="0"/>
              <a:endParaRPr sz="700" dirty="0">
                <a:latin typeface="Helvetica Neue Regular" charset="0"/>
              </a:endParaRPr>
            </a:p>
          </p:txBody>
        </p:sp>
        <p:sp>
          <p:nvSpPr>
            <p:cNvPr id="56" name="Shape 264">
              <a:extLst>
                <a:ext uri="{FF2B5EF4-FFF2-40B4-BE49-F238E27FC236}">
                  <a16:creationId xmlns:a16="http://schemas.microsoft.com/office/drawing/2014/main" id="{FBFE0B2B-9503-8E47-B9E1-EC9A453538E9}"/>
                </a:ext>
              </a:extLst>
            </p:cNvPr>
            <p:cNvSpPr/>
            <p:nvPr/>
          </p:nvSpPr>
          <p:spPr>
            <a:xfrm>
              <a:off x="2119041" y="5765401"/>
              <a:ext cx="2369683" cy="274544"/>
            </a:xfrm>
            <a:prstGeom prst="line">
              <a:avLst/>
            </a:prstGeom>
            <a:ln w="25400">
              <a:solidFill/>
              <a:miter lim="400000"/>
            </a:ln>
          </p:spPr>
          <p:txBody>
            <a:bodyPr lIns="0" tIns="0" rIns="0" bIns="0" anchor="ctr"/>
            <a:lstStyle/>
            <a:p>
              <a:pPr lvl="0"/>
              <a:endParaRPr sz="700" dirty="0">
                <a:latin typeface="Helvetica Neue Regular" charset="0"/>
              </a:endParaRPr>
            </a:p>
          </p:txBody>
        </p:sp>
        <p:sp>
          <p:nvSpPr>
            <p:cNvPr id="57" name="Shape 265">
              <a:extLst>
                <a:ext uri="{FF2B5EF4-FFF2-40B4-BE49-F238E27FC236}">
                  <a16:creationId xmlns:a16="http://schemas.microsoft.com/office/drawing/2014/main" id="{6854DF4A-2B01-5646-97F9-C1BD20FA6F2E}"/>
                </a:ext>
              </a:extLst>
            </p:cNvPr>
            <p:cNvSpPr/>
            <p:nvPr/>
          </p:nvSpPr>
          <p:spPr>
            <a:xfrm flipV="1">
              <a:off x="6998863" y="5583250"/>
              <a:ext cx="2186344" cy="378502"/>
            </a:xfrm>
            <a:prstGeom prst="line">
              <a:avLst/>
            </a:prstGeom>
            <a:ln w="25400">
              <a:solidFill/>
              <a:miter lim="400000"/>
            </a:ln>
          </p:spPr>
          <p:txBody>
            <a:bodyPr lIns="0" tIns="0" rIns="0" bIns="0" anchor="ctr"/>
            <a:lstStyle/>
            <a:p>
              <a:pPr lvl="0"/>
              <a:endParaRPr sz="700" dirty="0">
                <a:latin typeface="Helvetica Neue Regular" charset="0"/>
              </a:endParaRPr>
            </a:p>
          </p:txBody>
        </p:sp>
        <p:sp>
          <p:nvSpPr>
            <p:cNvPr id="58" name="Shape 266">
              <a:extLst>
                <a:ext uri="{FF2B5EF4-FFF2-40B4-BE49-F238E27FC236}">
                  <a16:creationId xmlns:a16="http://schemas.microsoft.com/office/drawing/2014/main" id="{0F7E4DDC-C4E6-0E49-A505-204272EA160C}"/>
                </a:ext>
              </a:extLst>
            </p:cNvPr>
            <p:cNvSpPr/>
            <p:nvPr/>
          </p:nvSpPr>
          <p:spPr>
            <a:xfrm>
              <a:off x="6994283" y="5983691"/>
              <a:ext cx="2178775" cy="216170"/>
            </a:xfrm>
            <a:prstGeom prst="line">
              <a:avLst/>
            </a:prstGeom>
            <a:ln w="25400">
              <a:solidFill/>
              <a:miter lim="400000"/>
            </a:ln>
          </p:spPr>
          <p:txBody>
            <a:bodyPr lIns="0" tIns="0" rIns="0" bIns="0" anchor="ctr"/>
            <a:lstStyle/>
            <a:p>
              <a:pPr lvl="0"/>
              <a:endParaRPr sz="700" dirty="0">
                <a:latin typeface="Helvetica Neue Regular" charset="0"/>
              </a:endParaRPr>
            </a:p>
          </p:txBody>
        </p:sp>
        <p:sp>
          <p:nvSpPr>
            <p:cNvPr id="59" name="Shape 267">
              <a:extLst>
                <a:ext uri="{FF2B5EF4-FFF2-40B4-BE49-F238E27FC236}">
                  <a16:creationId xmlns:a16="http://schemas.microsoft.com/office/drawing/2014/main" id="{5FA7BA60-BC4A-1244-9EFD-43112F7E1084}"/>
                </a:ext>
              </a:extLst>
            </p:cNvPr>
            <p:cNvSpPr/>
            <p:nvPr/>
          </p:nvSpPr>
          <p:spPr>
            <a:xfrm>
              <a:off x="7004086" y="7224324"/>
              <a:ext cx="2168971" cy="414067"/>
            </a:xfrm>
            <a:prstGeom prst="line">
              <a:avLst/>
            </a:prstGeom>
            <a:ln w="25400">
              <a:solidFill/>
              <a:miter lim="400000"/>
            </a:ln>
          </p:spPr>
          <p:txBody>
            <a:bodyPr lIns="0" tIns="0" rIns="0" bIns="0" anchor="ctr"/>
            <a:lstStyle/>
            <a:p>
              <a:pPr lvl="0"/>
              <a:endParaRPr sz="700" dirty="0">
                <a:latin typeface="Helvetica Neue Regular" charset="0"/>
              </a:endParaRPr>
            </a:p>
          </p:txBody>
        </p:sp>
        <p:sp>
          <p:nvSpPr>
            <p:cNvPr id="60" name="Shape 270">
              <a:extLst>
                <a:ext uri="{FF2B5EF4-FFF2-40B4-BE49-F238E27FC236}">
                  <a16:creationId xmlns:a16="http://schemas.microsoft.com/office/drawing/2014/main" id="{A334AAD6-7E66-C94C-821B-B07AD115CDA2}"/>
                </a:ext>
              </a:extLst>
            </p:cNvPr>
            <p:cNvSpPr/>
            <p:nvPr/>
          </p:nvSpPr>
          <p:spPr>
            <a:xfrm>
              <a:off x="946032" y="3870791"/>
              <a:ext cx="1088669" cy="100282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1100" dirty="0">
                  <a:latin typeface="Helvetica Neue" panose="02000503000000020004" pitchFamily="2" charset="0"/>
                </a:rPr>
                <a:t>Tree:</a:t>
              </a:r>
            </a:p>
          </p:txBody>
        </p:sp>
        <p:grpSp>
          <p:nvGrpSpPr>
            <p:cNvPr id="61" name="Group 274">
              <a:extLst>
                <a:ext uri="{FF2B5EF4-FFF2-40B4-BE49-F238E27FC236}">
                  <a16:creationId xmlns:a16="http://schemas.microsoft.com/office/drawing/2014/main" id="{F53453ED-D8A0-3F4D-BF58-D9C7DC189EE0}"/>
                </a:ext>
              </a:extLst>
            </p:cNvPr>
            <p:cNvGrpSpPr/>
            <p:nvPr/>
          </p:nvGrpSpPr>
          <p:grpSpPr>
            <a:xfrm>
              <a:off x="934448" y="7707580"/>
              <a:ext cx="6305659" cy="1002823"/>
              <a:chOff x="0" y="-177843"/>
              <a:chExt cx="6305658" cy="1002819"/>
            </a:xfrm>
          </p:grpSpPr>
          <p:sp>
            <p:nvSpPr>
              <p:cNvPr id="67" name="Shape 271">
                <a:extLst>
                  <a:ext uri="{FF2B5EF4-FFF2-40B4-BE49-F238E27FC236}">
                    <a16:creationId xmlns:a16="http://schemas.microsoft.com/office/drawing/2014/main" id="{F2C5538A-0EB7-B046-AE6C-D871AE4C17BF}"/>
                  </a:ext>
                </a:extLst>
              </p:cNvPr>
              <p:cNvSpPr/>
              <p:nvPr/>
            </p:nvSpPr>
            <p:spPr>
              <a:xfrm>
                <a:off x="0" y="-177843"/>
                <a:ext cx="1096980" cy="10028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sz="1100" dirty="0">
                    <a:latin typeface="Helvetica Neue" panose="02000503000000020004" pitchFamily="2" charset="0"/>
                  </a:rPr>
                  <a:t>Rule:</a:t>
                </a:r>
              </a:p>
            </p:txBody>
          </p:sp>
          <p:sp>
            <p:nvSpPr>
              <p:cNvPr id="68" name="Shape 272">
                <a:extLst>
                  <a:ext uri="{FF2B5EF4-FFF2-40B4-BE49-F238E27FC236}">
                    <a16:creationId xmlns:a16="http://schemas.microsoft.com/office/drawing/2014/main" id="{0CEB21F5-48E0-B442-8540-D6BA0B90C9A2}"/>
                  </a:ext>
                </a:extLst>
              </p:cNvPr>
              <p:cNvSpPr/>
              <p:nvPr/>
            </p:nvSpPr>
            <p:spPr>
              <a:xfrm>
                <a:off x="1276003" y="70041"/>
                <a:ext cx="2446396" cy="509749"/>
              </a:xfrm>
              <a:prstGeom prst="roundRect">
                <a:avLst>
                  <a:gd name="adj" fmla="val 21718"/>
                </a:avLst>
              </a:prstGeom>
              <a:solidFill>
                <a:srgbClr val="FFFF00">
                  <a:alpha val="52999"/>
                </a:srgbClr>
              </a:solidFill>
              <a:ln w="25400" cap="flat">
                <a:solidFill>
                  <a:srgbClr val="E0E000"/>
                </a:solidFill>
                <a:prstDash val="solid"/>
                <a:bevel/>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1300480">
                  <a:spcBef>
                    <a:spcPts val="2000"/>
                  </a:spcBef>
                  <a:defRPr sz="2000"/>
                </a:lvl1pPr>
              </a:lstStyle>
              <a:p>
                <a:pPr lvl="0">
                  <a:defRPr sz="1800"/>
                </a:pPr>
                <a:r>
                  <a:rPr sz="800" dirty="0">
                    <a:latin typeface="Helvetica Neue Regular" charset="0"/>
                  </a:rPr>
                  <a:t>R: [0-9]+ = 0.2</a:t>
                </a:r>
              </a:p>
            </p:txBody>
          </p:sp>
          <p:sp>
            <p:nvSpPr>
              <p:cNvPr id="69" name="Shape 273">
                <a:extLst>
                  <a:ext uri="{FF2B5EF4-FFF2-40B4-BE49-F238E27FC236}">
                    <a16:creationId xmlns:a16="http://schemas.microsoft.com/office/drawing/2014/main" id="{0269B062-4ABC-024E-B70B-A2E65CD70CBE}"/>
                  </a:ext>
                </a:extLst>
              </p:cNvPr>
              <p:cNvSpPr/>
              <p:nvPr/>
            </p:nvSpPr>
            <p:spPr>
              <a:xfrm>
                <a:off x="3897362" y="71407"/>
                <a:ext cx="2408296" cy="508001"/>
              </a:xfrm>
              <a:prstGeom prst="roundRect">
                <a:avLst>
                  <a:gd name="adj" fmla="val 20802"/>
                </a:avLst>
              </a:prstGeom>
              <a:solidFill>
                <a:srgbClr val="297FD5">
                  <a:alpha val="47000"/>
                </a:srgbClr>
              </a:solidFill>
              <a:ln w="25400" cap="flat">
                <a:solidFill>
                  <a:srgbClr val="1F5FA0"/>
                </a:solidFill>
                <a:prstDash val="solid"/>
                <a:bevel/>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1300480">
                  <a:spcBef>
                    <a:spcPts val="2000"/>
                  </a:spcBef>
                  <a:defRPr sz="2000"/>
                </a:lvl1pPr>
              </a:lstStyle>
              <a:p>
                <a:pPr lvl="0">
                  <a:defRPr sz="1800"/>
                </a:pPr>
                <a:r>
                  <a:rPr sz="800" dirty="0">
                    <a:latin typeface="Helvetica Neue Regular" charset="0"/>
                  </a:rPr>
                  <a:t>L: ‘percent’ = 0.4</a:t>
                </a:r>
              </a:p>
            </p:txBody>
          </p:sp>
        </p:grpSp>
        <p:grpSp>
          <p:nvGrpSpPr>
            <p:cNvPr id="62" name="Group 279">
              <a:extLst>
                <a:ext uri="{FF2B5EF4-FFF2-40B4-BE49-F238E27FC236}">
                  <a16:creationId xmlns:a16="http://schemas.microsoft.com/office/drawing/2014/main" id="{B4772DC1-A650-9841-9026-32D4FF5D0945}"/>
                </a:ext>
              </a:extLst>
            </p:cNvPr>
            <p:cNvGrpSpPr/>
            <p:nvPr/>
          </p:nvGrpSpPr>
          <p:grpSpPr>
            <a:xfrm>
              <a:off x="2145970" y="5754345"/>
              <a:ext cx="9674637" cy="1664185"/>
              <a:chOff x="0" y="-1"/>
              <a:chExt cx="9674636" cy="1664184"/>
            </a:xfrm>
          </p:grpSpPr>
          <p:sp>
            <p:nvSpPr>
              <p:cNvPr id="63" name="Shape 275">
                <a:extLst>
                  <a:ext uri="{FF2B5EF4-FFF2-40B4-BE49-F238E27FC236}">
                    <a16:creationId xmlns:a16="http://schemas.microsoft.com/office/drawing/2014/main" id="{BCF22F6A-0B88-A941-A5FA-C04753103E33}"/>
                  </a:ext>
                </a:extLst>
              </p:cNvPr>
              <p:cNvSpPr/>
              <p:nvPr/>
            </p:nvSpPr>
            <p:spPr>
              <a:xfrm>
                <a:off x="2391559" y="1154433"/>
                <a:ext cx="2446396" cy="509750"/>
              </a:xfrm>
              <a:prstGeom prst="roundRect">
                <a:avLst>
                  <a:gd name="adj" fmla="val 21718"/>
                </a:avLst>
              </a:prstGeom>
              <a:solidFill>
                <a:srgbClr val="FFFF00">
                  <a:alpha val="52999"/>
                </a:srgbClr>
              </a:solidFill>
              <a:ln w="25400" cap="flat">
                <a:solidFill>
                  <a:srgbClr val="FF2800"/>
                </a:solidFill>
                <a:prstDash val="solid"/>
                <a:bevel/>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1300480">
                  <a:spcBef>
                    <a:spcPts val="2000"/>
                  </a:spcBef>
                  <a:defRPr sz="2000"/>
                </a:lvl1pPr>
              </a:lstStyle>
              <a:p>
                <a:pPr lvl="0" algn="ctr">
                  <a:defRPr sz="1800"/>
                </a:pPr>
                <a:r>
                  <a:rPr sz="800" dirty="0">
                    <a:latin typeface="Helvetica Neue Regular" charset="0"/>
                  </a:rPr>
                  <a:t>R: [0-9]+ = 0.2</a:t>
                </a:r>
              </a:p>
            </p:txBody>
          </p:sp>
          <p:sp>
            <p:nvSpPr>
              <p:cNvPr id="64" name="Shape 276">
                <a:extLst>
                  <a:ext uri="{FF2B5EF4-FFF2-40B4-BE49-F238E27FC236}">
                    <a16:creationId xmlns:a16="http://schemas.microsoft.com/office/drawing/2014/main" id="{39CFAE76-A782-2440-BBA3-B9D6D882D8D0}"/>
                  </a:ext>
                </a:extLst>
              </p:cNvPr>
              <p:cNvSpPr/>
              <p:nvPr/>
            </p:nvSpPr>
            <p:spPr>
              <a:xfrm>
                <a:off x="7084425" y="824515"/>
                <a:ext cx="2590211" cy="629970"/>
              </a:xfrm>
              <a:prstGeom prst="roundRect">
                <a:avLst>
                  <a:gd name="adj" fmla="val 20802"/>
                </a:avLst>
              </a:prstGeom>
              <a:solidFill>
                <a:srgbClr val="297FD5">
                  <a:alpha val="47000"/>
                </a:srgbClr>
              </a:solidFill>
              <a:ln w="25400" cap="flat">
                <a:solidFill>
                  <a:srgbClr val="FF2800"/>
                </a:solidFill>
                <a:prstDash val="solid"/>
                <a:bevel/>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1300480">
                  <a:spcBef>
                    <a:spcPts val="2000"/>
                  </a:spcBef>
                  <a:defRPr sz="2000"/>
                </a:lvl1pPr>
              </a:lstStyle>
              <a:p>
                <a:pPr lvl="0" algn="ctr">
                  <a:defRPr sz="1800"/>
                </a:pPr>
                <a:r>
                  <a:rPr sz="900" dirty="0">
                    <a:latin typeface="Helvetica Neue Regular" charset="0"/>
                  </a:rPr>
                  <a:t>L: ‘percent’ = 0.4</a:t>
                </a:r>
              </a:p>
            </p:txBody>
          </p:sp>
          <p:sp>
            <p:nvSpPr>
              <p:cNvPr id="65" name="Shape 277">
                <a:extLst>
                  <a:ext uri="{FF2B5EF4-FFF2-40B4-BE49-F238E27FC236}">
                    <a16:creationId xmlns:a16="http://schemas.microsoft.com/office/drawing/2014/main" id="{64A731AA-D03F-F64E-BEB1-5F754F72F28A}"/>
                  </a:ext>
                </a:extLst>
              </p:cNvPr>
              <p:cNvSpPr/>
              <p:nvPr/>
            </p:nvSpPr>
            <p:spPr>
              <a:xfrm>
                <a:off x="0" y="-1"/>
                <a:ext cx="2344208" cy="1375297"/>
              </a:xfrm>
              <a:prstGeom prst="line">
                <a:avLst/>
              </a:prstGeom>
              <a:noFill/>
              <a:ln w="25400" cap="flat">
                <a:solidFill>
                  <a:srgbClr val="FF2800"/>
                </a:solidFill>
                <a:prstDash val="solid"/>
                <a:miter lim="400000"/>
              </a:ln>
              <a:effectLst/>
            </p:spPr>
            <p:txBody>
              <a:bodyPr wrap="square" lIns="0" tIns="0" rIns="0" bIns="0" numCol="1" anchor="ctr">
                <a:noAutofit/>
              </a:bodyPr>
              <a:lstStyle/>
              <a:p>
                <a:pPr lvl="0"/>
                <a:endParaRPr sz="700" dirty="0">
                  <a:latin typeface="Helvetica Neue Regular" charset="0"/>
                </a:endParaRPr>
              </a:p>
            </p:txBody>
          </p:sp>
          <p:sp>
            <p:nvSpPr>
              <p:cNvPr id="66" name="Shape 278">
                <a:extLst>
                  <a:ext uri="{FF2B5EF4-FFF2-40B4-BE49-F238E27FC236}">
                    <a16:creationId xmlns:a16="http://schemas.microsoft.com/office/drawing/2014/main" id="{19CB3D56-BB88-CD47-93A4-12244BC90FBB}"/>
                  </a:ext>
                </a:extLst>
              </p:cNvPr>
              <p:cNvSpPr/>
              <p:nvPr/>
            </p:nvSpPr>
            <p:spPr>
              <a:xfrm flipV="1">
                <a:off x="4852701" y="1159760"/>
                <a:ext cx="2198382" cy="294729"/>
              </a:xfrm>
              <a:prstGeom prst="line">
                <a:avLst/>
              </a:prstGeom>
              <a:noFill/>
              <a:ln w="25400" cap="flat">
                <a:solidFill>
                  <a:srgbClr val="FF2800"/>
                </a:solidFill>
                <a:prstDash val="solid"/>
                <a:miter lim="400000"/>
              </a:ln>
              <a:effectLst/>
            </p:spPr>
            <p:txBody>
              <a:bodyPr wrap="square" lIns="0" tIns="0" rIns="0" bIns="0" numCol="1" anchor="ctr">
                <a:noAutofit/>
              </a:bodyPr>
              <a:lstStyle/>
              <a:p>
                <a:pPr lvl="0"/>
                <a:endParaRPr sz="700" dirty="0">
                  <a:latin typeface="Helvetica Neue Regular" charset="0"/>
                </a:endParaRPr>
              </a:p>
            </p:txBody>
          </p:sp>
        </p:grpSp>
      </p:grpSp>
      <p:grpSp>
        <p:nvGrpSpPr>
          <p:cNvPr id="86" name="Group 85">
            <a:extLst>
              <a:ext uri="{FF2B5EF4-FFF2-40B4-BE49-F238E27FC236}">
                <a16:creationId xmlns:a16="http://schemas.microsoft.com/office/drawing/2014/main" id="{1E41CE93-900B-1841-A239-4180A859568F}"/>
              </a:ext>
            </a:extLst>
          </p:cNvPr>
          <p:cNvGrpSpPr/>
          <p:nvPr/>
        </p:nvGrpSpPr>
        <p:grpSpPr>
          <a:xfrm>
            <a:off x="2855180" y="3637459"/>
            <a:ext cx="4424477" cy="889662"/>
            <a:chOff x="3396302" y="3635056"/>
            <a:chExt cx="3883355" cy="780855"/>
          </a:xfrm>
        </p:grpSpPr>
        <p:sp>
          <p:nvSpPr>
            <p:cNvPr id="87" name="Shape 316">
              <a:extLst>
                <a:ext uri="{FF2B5EF4-FFF2-40B4-BE49-F238E27FC236}">
                  <a16:creationId xmlns:a16="http://schemas.microsoft.com/office/drawing/2014/main" id="{9647E73F-B471-8741-8AD5-CBC75A4F761C}"/>
                </a:ext>
              </a:extLst>
            </p:cNvPr>
            <p:cNvSpPr/>
            <p:nvPr/>
          </p:nvSpPr>
          <p:spPr>
            <a:xfrm>
              <a:off x="4477733" y="3922118"/>
              <a:ext cx="787595" cy="203982"/>
            </a:xfrm>
            <a:prstGeom prst="roundRect">
              <a:avLst>
                <a:gd name="adj" fmla="val 22959"/>
              </a:avLst>
            </a:prstGeom>
            <a:solidFill>
              <a:srgbClr val="BAB6FE">
                <a:alpha val="47000"/>
              </a:srgbClr>
            </a:solidFill>
            <a:ln w="25400">
              <a:solidFill>
                <a:srgbClr val="7E7BAC"/>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lang="en-US" sz="800" dirty="0">
                  <a:latin typeface="Helvetica Neue Regular" charset="0"/>
                </a:rPr>
                <a:t>L</a:t>
              </a:r>
              <a:r>
                <a:rPr sz="800" dirty="0">
                  <a:latin typeface="Helvetica Neue Regular" charset="0"/>
                </a:rPr>
                <a:t>: {</a:t>
              </a:r>
              <a:r>
                <a:rPr lang="en-US" sz="800" dirty="0">
                  <a:latin typeface="Helvetica Neue Regular" charset="0"/>
                </a:rPr>
                <a:t>'</a:t>
              </a:r>
              <a:r>
                <a:rPr sz="800" dirty="0">
                  <a:latin typeface="Helvetica Neue Regular" charset="0"/>
                </a:rPr>
                <a:t>5</a:t>
              </a:r>
              <a:r>
                <a:rPr lang="en-US" sz="800" dirty="0">
                  <a:latin typeface="Helvetica Neue Regular" charset="0"/>
                </a:rPr>
                <a:t>'</a:t>
              </a:r>
              <a:r>
                <a:rPr sz="800" dirty="0">
                  <a:latin typeface="Helvetica Neue Regular" charset="0"/>
                </a:rPr>
                <a:t>, </a:t>
              </a:r>
              <a:r>
                <a:rPr lang="en-US" sz="800" dirty="0">
                  <a:latin typeface="Helvetica Neue Regular" charset="0"/>
                </a:rPr>
                <a:t>'</a:t>
              </a:r>
              <a:r>
                <a:rPr sz="800" dirty="0">
                  <a:latin typeface="Helvetica Neue Regular" charset="0"/>
                </a:rPr>
                <a:t>6</a:t>
              </a:r>
              <a:r>
                <a:rPr lang="en-US" sz="800" dirty="0">
                  <a:latin typeface="Helvetica Neue Regular" charset="0"/>
                </a:rPr>
                <a:t>'</a:t>
              </a:r>
              <a:r>
                <a:rPr sz="800" dirty="0">
                  <a:latin typeface="Helvetica Neue Regular" charset="0"/>
                </a:rPr>
                <a:t>} = 0.4</a:t>
              </a:r>
            </a:p>
          </p:txBody>
        </p:sp>
        <p:sp>
          <p:nvSpPr>
            <p:cNvPr id="88" name="Shape 317">
              <a:extLst>
                <a:ext uri="{FF2B5EF4-FFF2-40B4-BE49-F238E27FC236}">
                  <a16:creationId xmlns:a16="http://schemas.microsoft.com/office/drawing/2014/main" id="{B1371510-B9D7-8245-A660-7D4F5396C2A2}"/>
                </a:ext>
              </a:extLst>
            </p:cNvPr>
            <p:cNvSpPr/>
            <p:nvPr/>
          </p:nvSpPr>
          <p:spPr>
            <a:xfrm>
              <a:off x="4402189" y="3635056"/>
              <a:ext cx="944109" cy="203982"/>
            </a:xfrm>
            <a:prstGeom prst="roundRect">
              <a:avLst>
                <a:gd name="adj" fmla="val 19518"/>
              </a:avLst>
            </a:prstGeom>
            <a:solidFill>
              <a:srgbClr val="F3B283"/>
            </a:solidFill>
            <a:ln w="25400">
              <a:solidFill>
                <a:srgbClr val="7D715C"/>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800" dirty="0">
                  <a:latin typeface="Helvetica Neue Regular" charset="0"/>
                </a:rPr>
                <a:t>P: Percentage = 1.0</a:t>
              </a:r>
            </a:p>
          </p:txBody>
        </p:sp>
        <p:sp>
          <p:nvSpPr>
            <p:cNvPr id="89" name="Shape 318">
              <a:extLst>
                <a:ext uri="{FF2B5EF4-FFF2-40B4-BE49-F238E27FC236}">
                  <a16:creationId xmlns:a16="http://schemas.microsoft.com/office/drawing/2014/main" id="{F1438FD6-1995-DA42-A0CA-FF5C42A1DC95}"/>
                </a:ext>
              </a:extLst>
            </p:cNvPr>
            <p:cNvSpPr/>
            <p:nvPr/>
          </p:nvSpPr>
          <p:spPr>
            <a:xfrm flipV="1">
              <a:off x="3486949" y="3719906"/>
              <a:ext cx="905677" cy="288597"/>
            </a:xfrm>
            <a:prstGeom prst="line">
              <a:avLst/>
            </a:prstGeom>
            <a:ln w="25400">
              <a:solidFill/>
              <a:miter lim="400000"/>
            </a:ln>
          </p:spPr>
          <p:txBody>
            <a:bodyPr lIns="0" tIns="0" rIns="0" bIns="0" anchor="ctr"/>
            <a:lstStyle/>
            <a:p>
              <a:pPr lvl="0"/>
              <a:endParaRPr sz="700" dirty="0">
                <a:latin typeface="Helvetica Neue Regular" charset="0"/>
              </a:endParaRPr>
            </a:p>
          </p:txBody>
        </p:sp>
        <p:sp>
          <p:nvSpPr>
            <p:cNvPr id="90" name="Shape 319">
              <a:extLst>
                <a:ext uri="{FF2B5EF4-FFF2-40B4-BE49-F238E27FC236}">
                  <a16:creationId xmlns:a16="http://schemas.microsoft.com/office/drawing/2014/main" id="{166FBD49-E8DA-CD47-8196-84451DA6B54C}"/>
                </a:ext>
              </a:extLst>
            </p:cNvPr>
            <p:cNvSpPr/>
            <p:nvPr/>
          </p:nvSpPr>
          <p:spPr>
            <a:xfrm>
              <a:off x="3489237" y="4015169"/>
              <a:ext cx="986991" cy="0"/>
            </a:xfrm>
            <a:prstGeom prst="line">
              <a:avLst/>
            </a:prstGeom>
            <a:ln w="25400">
              <a:solidFill/>
              <a:miter lim="400000"/>
            </a:ln>
          </p:spPr>
          <p:txBody>
            <a:bodyPr lIns="0" tIns="0" rIns="0" bIns="0" anchor="ctr"/>
            <a:lstStyle/>
            <a:p>
              <a:pPr lvl="0"/>
              <a:endParaRPr sz="700" dirty="0">
                <a:latin typeface="Helvetica Neue Regular" charset="0"/>
              </a:endParaRPr>
            </a:p>
          </p:txBody>
        </p:sp>
        <p:sp>
          <p:nvSpPr>
            <p:cNvPr id="91" name="Shape 320">
              <a:extLst>
                <a:ext uri="{FF2B5EF4-FFF2-40B4-BE49-F238E27FC236}">
                  <a16:creationId xmlns:a16="http://schemas.microsoft.com/office/drawing/2014/main" id="{D7B8FCE7-C615-AB43-AE65-2AAC66CF0357}"/>
                </a:ext>
              </a:extLst>
            </p:cNvPr>
            <p:cNvSpPr/>
            <p:nvPr/>
          </p:nvSpPr>
          <p:spPr>
            <a:xfrm>
              <a:off x="5267432" y="4036958"/>
              <a:ext cx="981228" cy="0"/>
            </a:xfrm>
            <a:prstGeom prst="line">
              <a:avLst/>
            </a:prstGeom>
            <a:ln w="25400">
              <a:solidFill/>
              <a:miter lim="400000"/>
            </a:ln>
          </p:spPr>
          <p:txBody>
            <a:bodyPr lIns="0" tIns="0" rIns="0" bIns="0" anchor="ctr"/>
            <a:lstStyle/>
            <a:p>
              <a:pPr lvl="0"/>
              <a:endParaRPr sz="700" dirty="0">
                <a:latin typeface="Helvetica Neue Regular" charset="0"/>
              </a:endParaRPr>
            </a:p>
          </p:txBody>
        </p:sp>
        <p:sp>
          <p:nvSpPr>
            <p:cNvPr id="92" name="Shape 321">
              <a:extLst>
                <a:ext uri="{FF2B5EF4-FFF2-40B4-BE49-F238E27FC236}">
                  <a16:creationId xmlns:a16="http://schemas.microsoft.com/office/drawing/2014/main" id="{C6520A18-96D6-7649-8F84-6FA95512818F}"/>
                </a:ext>
              </a:extLst>
            </p:cNvPr>
            <p:cNvSpPr/>
            <p:nvPr/>
          </p:nvSpPr>
          <p:spPr>
            <a:xfrm>
              <a:off x="3482876" y="4020383"/>
              <a:ext cx="984791" cy="288560"/>
            </a:xfrm>
            <a:prstGeom prst="line">
              <a:avLst/>
            </a:prstGeom>
            <a:ln w="25400">
              <a:solidFill/>
              <a:miter lim="400000"/>
            </a:ln>
          </p:spPr>
          <p:txBody>
            <a:bodyPr lIns="0" tIns="0" rIns="0" bIns="0" anchor="ctr"/>
            <a:lstStyle/>
            <a:p>
              <a:pPr lvl="0"/>
              <a:endParaRPr sz="700" dirty="0">
                <a:latin typeface="Helvetica Neue Regular" charset="0"/>
              </a:endParaRPr>
            </a:p>
          </p:txBody>
        </p:sp>
        <p:sp>
          <p:nvSpPr>
            <p:cNvPr id="93" name="Shape 322">
              <a:extLst>
                <a:ext uri="{FF2B5EF4-FFF2-40B4-BE49-F238E27FC236}">
                  <a16:creationId xmlns:a16="http://schemas.microsoft.com/office/drawing/2014/main" id="{441A63FE-98A7-B847-8042-F37F79BD6F43}"/>
                </a:ext>
              </a:extLst>
            </p:cNvPr>
            <p:cNvSpPr/>
            <p:nvPr/>
          </p:nvSpPr>
          <p:spPr>
            <a:xfrm>
              <a:off x="5265770" y="4301922"/>
              <a:ext cx="981228" cy="0"/>
            </a:xfrm>
            <a:prstGeom prst="line">
              <a:avLst/>
            </a:prstGeom>
            <a:ln w="25400">
              <a:solidFill/>
              <a:miter lim="400000"/>
            </a:ln>
          </p:spPr>
          <p:txBody>
            <a:bodyPr lIns="0" tIns="0" rIns="0" bIns="0" anchor="ctr"/>
            <a:lstStyle/>
            <a:p>
              <a:pPr lvl="0"/>
              <a:endParaRPr sz="700" dirty="0">
                <a:latin typeface="Helvetica Neue Regular" charset="0"/>
              </a:endParaRPr>
            </a:p>
          </p:txBody>
        </p:sp>
        <p:sp>
          <p:nvSpPr>
            <p:cNvPr id="94" name="Shape 323">
              <a:extLst>
                <a:ext uri="{FF2B5EF4-FFF2-40B4-BE49-F238E27FC236}">
                  <a16:creationId xmlns:a16="http://schemas.microsoft.com/office/drawing/2014/main" id="{2DB9F2F1-B3AC-E243-AB68-76E6B7E2DCF5}"/>
                </a:ext>
              </a:extLst>
            </p:cNvPr>
            <p:cNvSpPr/>
            <p:nvPr/>
          </p:nvSpPr>
          <p:spPr>
            <a:xfrm>
              <a:off x="4477375" y="4209179"/>
              <a:ext cx="787395" cy="206732"/>
            </a:xfrm>
            <a:prstGeom prst="roundRect">
              <a:avLst>
                <a:gd name="adj" fmla="val 23732"/>
              </a:avLst>
            </a:prstGeom>
            <a:solidFill>
              <a:srgbClr val="FFFF00">
                <a:alpha val="52999"/>
              </a:srgbClr>
            </a:solidFill>
            <a:ln w="25400">
              <a:solidFill>
                <a:srgbClr val="E0E00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800" dirty="0">
                  <a:latin typeface="Helvetica Neue Regular" charset="0"/>
                </a:rPr>
                <a:t>R: [0-9]+ = 0.2</a:t>
              </a:r>
            </a:p>
          </p:txBody>
        </p:sp>
        <p:sp>
          <p:nvSpPr>
            <p:cNvPr id="95" name="Shape 324">
              <a:extLst>
                <a:ext uri="{FF2B5EF4-FFF2-40B4-BE49-F238E27FC236}">
                  <a16:creationId xmlns:a16="http://schemas.microsoft.com/office/drawing/2014/main" id="{28CCB6EB-C45B-6741-B479-E0F32C90B1E4}"/>
                </a:ext>
              </a:extLst>
            </p:cNvPr>
            <p:cNvSpPr/>
            <p:nvPr/>
          </p:nvSpPr>
          <p:spPr>
            <a:xfrm>
              <a:off x="3396302" y="3906492"/>
              <a:ext cx="181011" cy="2112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5400">
              <a:solidFill/>
            </a:ln>
          </p:spPr>
          <p:txBody>
            <a:bodyPr lIns="0" tIns="0" rIns="0" bIns="0" anchor="ctr"/>
            <a:lstStyle/>
            <a:p>
              <a:pPr defTabSz="1300448">
                <a:spcBef>
                  <a:spcPts val="2000"/>
                </a:spcBef>
                <a:defRPr sz="2800">
                  <a:solidFill>
                    <a:srgbClr val="595959"/>
                  </a:solidFill>
                </a:defRPr>
              </a:pPr>
              <a:endParaRPr sz="4000" dirty="0">
                <a:latin typeface="Helvetica Neue Regular" charset="0"/>
              </a:endParaRPr>
            </a:p>
          </p:txBody>
        </p:sp>
        <p:sp>
          <p:nvSpPr>
            <p:cNvPr id="96" name="Shape 330">
              <a:extLst>
                <a:ext uri="{FF2B5EF4-FFF2-40B4-BE49-F238E27FC236}">
                  <a16:creationId xmlns:a16="http://schemas.microsoft.com/office/drawing/2014/main" id="{6BB2A65F-FB18-684E-A1F7-3ABAD138AF38}"/>
                </a:ext>
              </a:extLst>
            </p:cNvPr>
            <p:cNvSpPr/>
            <p:nvPr/>
          </p:nvSpPr>
          <p:spPr>
            <a:xfrm>
              <a:off x="6250764" y="4210554"/>
              <a:ext cx="1028893" cy="203982"/>
            </a:xfrm>
            <a:prstGeom prst="roundRect">
              <a:avLst>
                <a:gd name="adj" fmla="val 22959"/>
              </a:avLst>
            </a:prstGeom>
            <a:solidFill>
              <a:srgbClr val="BAB6FE">
                <a:alpha val="47000"/>
              </a:srgbClr>
            </a:solidFill>
            <a:ln w="25400">
              <a:solidFill>
                <a:srgbClr val="7E7BAC"/>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lang="en-US" sz="800" dirty="0">
                  <a:latin typeface="Helvetica Neue Regular" charset="0"/>
                </a:rPr>
                <a:t>L</a:t>
              </a:r>
              <a:r>
                <a:rPr sz="800" dirty="0">
                  <a:latin typeface="Helvetica Neue Regular" charset="0"/>
                </a:rPr>
                <a:t>: {percent, %} = 0.4</a:t>
              </a:r>
            </a:p>
          </p:txBody>
        </p:sp>
        <p:sp>
          <p:nvSpPr>
            <p:cNvPr id="97" name="Shape 331">
              <a:extLst>
                <a:ext uri="{FF2B5EF4-FFF2-40B4-BE49-F238E27FC236}">
                  <a16:creationId xmlns:a16="http://schemas.microsoft.com/office/drawing/2014/main" id="{67C1C25A-3C38-1844-A151-BE80392087CF}"/>
                </a:ext>
              </a:extLst>
            </p:cNvPr>
            <p:cNvSpPr/>
            <p:nvPr/>
          </p:nvSpPr>
          <p:spPr>
            <a:xfrm>
              <a:off x="6250764" y="3922118"/>
              <a:ext cx="1028893" cy="203982"/>
            </a:xfrm>
            <a:prstGeom prst="roundRect">
              <a:avLst>
                <a:gd name="adj" fmla="val 22959"/>
              </a:avLst>
            </a:prstGeom>
            <a:solidFill>
              <a:srgbClr val="BAB6FE">
                <a:alpha val="47000"/>
              </a:srgbClr>
            </a:solidFill>
            <a:ln w="25400">
              <a:solidFill>
                <a:srgbClr val="7E7BAC"/>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lang="en-US" sz="800" dirty="0">
                  <a:latin typeface="Helvetica Neue Regular" charset="0"/>
                </a:rPr>
                <a:t>L</a:t>
              </a:r>
              <a:r>
                <a:rPr sz="800" dirty="0">
                  <a:latin typeface="Helvetica Neue Regular" charset="0"/>
                </a:rPr>
                <a:t>: {percent, %} = 0.4</a:t>
              </a:r>
            </a:p>
          </p:txBody>
        </p:sp>
      </p:grpSp>
      <p:sp>
        <p:nvSpPr>
          <p:cNvPr id="100" name="Shape 203">
            <a:extLst>
              <a:ext uri="{FF2B5EF4-FFF2-40B4-BE49-F238E27FC236}">
                <a16:creationId xmlns:a16="http://schemas.microsoft.com/office/drawing/2014/main" id="{3FF261C2-2B47-FD44-8129-DF9875A37E4F}"/>
              </a:ext>
            </a:extLst>
          </p:cNvPr>
          <p:cNvSpPr/>
          <p:nvPr/>
        </p:nvSpPr>
        <p:spPr>
          <a:xfrm>
            <a:off x="4587811" y="3205625"/>
            <a:ext cx="2110667" cy="33604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b="1">
                <a:latin typeface="Helvetica Neue"/>
                <a:ea typeface="Helvetica Neue"/>
                <a:cs typeface="Helvetica Neue"/>
                <a:sym typeface="Helvetica Neue"/>
              </a:defRPr>
            </a:lvl1pPr>
          </a:lstStyle>
          <a:p>
            <a:pPr lvl="0">
              <a:defRPr sz="1800" b="0"/>
            </a:pPr>
            <a:r>
              <a:rPr lang="en-US" sz="1350" dirty="0">
                <a:latin typeface="Helvetica Neue" panose="02000503000000020004" pitchFamily="2" charset="0"/>
              </a:rPr>
              <a:t>[5 percent, 6%]</a:t>
            </a:r>
            <a:endParaRPr sz="1350" dirty="0">
              <a:latin typeface="Helvetica Neue" panose="02000503000000020004" pitchFamily="2" charset="0"/>
            </a:endParaRPr>
          </a:p>
        </p:txBody>
      </p:sp>
      <p:sp>
        <p:nvSpPr>
          <p:cNvPr id="101" name="Shape 204">
            <a:extLst>
              <a:ext uri="{FF2B5EF4-FFF2-40B4-BE49-F238E27FC236}">
                <a16:creationId xmlns:a16="http://schemas.microsoft.com/office/drawing/2014/main" id="{38DBAB6E-A3B4-324D-8658-335B046362DA}"/>
              </a:ext>
            </a:extLst>
          </p:cNvPr>
          <p:cNvSpPr/>
          <p:nvPr/>
        </p:nvSpPr>
        <p:spPr>
          <a:xfrm>
            <a:off x="3326254" y="3198562"/>
            <a:ext cx="1259444" cy="336042"/>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0" tIns="0" rIns="0" bIns="0" anchor="ctr"/>
          <a:lstStyle>
            <a:lvl1pPr algn="l" defTabSz="1300480">
              <a:spcBef>
                <a:spcPts val="2000"/>
              </a:spcBef>
              <a:defRPr sz="2800"/>
            </a:lvl1pPr>
          </a:lstStyle>
          <a:p>
            <a:pPr lvl="0">
              <a:defRPr sz="1800"/>
            </a:pPr>
            <a:r>
              <a:rPr lang="en-US" sz="1600" dirty="0">
                <a:latin typeface="Helvetica Neue" panose="02000503000000020004" pitchFamily="2" charset="0"/>
              </a:rPr>
              <a:t>Intersection</a:t>
            </a:r>
            <a:r>
              <a:rPr sz="1600" dirty="0">
                <a:latin typeface="Helvetica Neue" panose="02000503000000020004" pitchFamily="2" charset="0"/>
              </a:rPr>
              <a:t>:</a:t>
            </a:r>
          </a:p>
        </p:txBody>
      </p:sp>
      <p:sp>
        <p:nvSpPr>
          <p:cNvPr id="102" name="Shape 203">
            <a:extLst>
              <a:ext uri="{FF2B5EF4-FFF2-40B4-BE49-F238E27FC236}">
                <a16:creationId xmlns:a16="http://schemas.microsoft.com/office/drawing/2014/main" id="{79749177-DD2A-7A4E-8B4F-024A57C59CF1}"/>
              </a:ext>
            </a:extLst>
          </p:cNvPr>
          <p:cNvSpPr/>
          <p:nvPr/>
        </p:nvSpPr>
        <p:spPr>
          <a:xfrm>
            <a:off x="1897061" y="1151724"/>
            <a:ext cx="919019" cy="336042"/>
          </a:xfrm>
          <a:prstGeom prst="rect">
            <a:avLst/>
          </a:prstGeom>
          <a:ln w="12700">
            <a:solidFill>
              <a:schemeClr val="tx2"/>
            </a:solidFill>
            <a:miter lim="400000"/>
          </a:ln>
          <a:extLst>
            <a:ext uri="{C572A759-6A51-4108-AA02-DFA0A04FC94B}">
              <ma14:wrappingTextBoxFlag xmlns:ma14="http://schemas.microsoft.com/office/mac/drawingml/2011/main" xmlns="" val="1"/>
            </a:ext>
          </a:extLst>
        </p:spPr>
        <p:txBody>
          <a:bodyPr lIns="50800" tIns="50800" rIns="50800" bIns="50800" anchor="ctr"/>
          <a:lstStyle>
            <a:lvl1pPr>
              <a:defRPr b="1">
                <a:latin typeface="Helvetica Neue"/>
                <a:ea typeface="Helvetica Neue"/>
                <a:cs typeface="Helvetica Neue"/>
                <a:sym typeface="Helvetica Neue"/>
              </a:defRPr>
            </a:lvl1pPr>
          </a:lstStyle>
          <a:p>
            <a:pPr lvl="0">
              <a:defRPr sz="1800" b="0"/>
            </a:pPr>
            <a:r>
              <a:rPr sz="1425" dirty="0">
                <a:latin typeface="Helvetica Neue" panose="02000503000000020004" pitchFamily="2" charset="0"/>
              </a:rPr>
              <a:t>5 percent</a:t>
            </a:r>
          </a:p>
        </p:txBody>
      </p:sp>
      <p:sp>
        <p:nvSpPr>
          <p:cNvPr id="103" name="Shape 204">
            <a:extLst>
              <a:ext uri="{FF2B5EF4-FFF2-40B4-BE49-F238E27FC236}">
                <a16:creationId xmlns:a16="http://schemas.microsoft.com/office/drawing/2014/main" id="{104F808F-E5DE-7E48-A488-20BD7B251BD7}"/>
              </a:ext>
            </a:extLst>
          </p:cNvPr>
          <p:cNvSpPr/>
          <p:nvPr/>
        </p:nvSpPr>
        <p:spPr>
          <a:xfrm>
            <a:off x="1039471" y="1149153"/>
            <a:ext cx="1000221" cy="336042"/>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algn="l" defTabSz="1300480">
              <a:spcBef>
                <a:spcPts val="2000"/>
              </a:spcBef>
              <a:defRPr sz="2800"/>
            </a:lvl1pPr>
          </a:lstStyle>
          <a:p>
            <a:pPr lvl="0">
              <a:defRPr sz="1800"/>
            </a:pPr>
            <a:r>
              <a:rPr sz="1600" dirty="0">
                <a:latin typeface="Helvetica Neue" panose="02000503000000020004" pitchFamily="2" charset="0"/>
              </a:rPr>
              <a:t>Example:</a:t>
            </a:r>
          </a:p>
        </p:txBody>
      </p:sp>
      <p:sp>
        <p:nvSpPr>
          <p:cNvPr id="104" name="Shape 203">
            <a:extLst>
              <a:ext uri="{FF2B5EF4-FFF2-40B4-BE49-F238E27FC236}">
                <a16:creationId xmlns:a16="http://schemas.microsoft.com/office/drawing/2014/main" id="{0F9AD17A-4374-5042-9EE6-08DF0BD83482}"/>
              </a:ext>
            </a:extLst>
          </p:cNvPr>
          <p:cNvSpPr/>
          <p:nvPr/>
        </p:nvSpPr>
        <p:spPr>
          <a:xfrm>
            <a:off x="6771365" y="1152189"/>
            <a:ext cx="451059" cy="336042"/>
          </a:xfrm>
          <a:prstGeom prst="rect">
            <a:avLst/>
          </a:prstGeom>
          <a:ln w="12700">
            <a:solidFill>
              <a:schemeClr val="tx2"/>
            </a:solidFill>
            <a:miter lim="400000"/>
          </a:ln>
          <a:extLst>
            <a:ext uri="{C572A759-6A51-4108-AA02-DFA0A04FC94B}">
              <ma14:wrappingTextBoxFlag xmlns:ma14="http://schemas.microsoft.com/office/mac/drawingml/2011/main" xmlns="" val="1"/>
            </a:ext>
          </a:extLst>
        </p:spPr>
        <p:txBody>
          <a:bodyPr lIns="50800" tIns="50800" rIns="50800" bIns="50800" anchor="ctr"/>
          <a:lstStyle>
            <a:lvl1pPr>
              <a:defRPr b="1">
                <a:latin typeface="Helvetica Neue"/>
                <a:ea typeface="Helvetica Neue"/>
                <a:cs typeface="Helvetica Neue"/>
                <a:sym typeface="Helvetica Neue"/>
              </a:defRPr>
            </a:lvl1pPr>
          </a:lstStyle>
          <a:p>
            <a:pPr lvl="0">
              <a:defRPr sz="1800" b="0"/>
            </a:pPr>
            <a:r>
              <a:rPr lang="en-US" sz="1425" dirty="0">
                <a:latin typeface="Helvetica Neue" panose="02000503000000020004" pitchFamily="2" charset="0"/>
              </a:rPr>
              <a:t>6 %</a:t>
            </a:r>
            <a:endParaRPr sz="1425" dirty="0">
              <a:latin typeface="Helvetica Neue" panose="02000503000000020004" pitchFamily="2" charset="0"/>
            </a:endParaRPr>
          </a:p>
        </p:txBody>
      </p:sp>
      <p:sp>
        <p:nvSpPr>
          <p:cNvPr id="105" name="Shape 204">
            <a:extLst>
              <a:ext uri="{FF2B5EF4-FFF2-40B4-BE49-F238E27FC236}">
                <a16:creationId xmlns:a16="http://schemas.microsoft.com/office/drawing/2014/main" id="{E2AD5977-E3F8-8F41-BD04-65D94F2748D9}"/>
              </a:ext>
            </a:extLst>
          </p:cNvPr>
          <p:cNvSpPr/>
          <p:nvPr/>
        </p:nvSpPr>
        <p:spPr>
          <a:xfrm>
            <a:off x="5913775" y="1149618"/>
            <a:ext cx="1000221" cy="336042"/>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algn="l" defTabSz="1300480">
              <a:spcBef>
                <a:spcPts val="2000"/>
              </a:spcBef>
              <a:defRPr sz="2800"/>
            </a:lvl1pPr>
          </a:lstStyle>
          <a:p>
            <a:pPr lvl="0">
              <a:defRPr sz="1800"/>
            </a:pPr>
            <a:r>
              <a:rPr sz="1600" dirty="0">
                <a:latin typeface="Helvetica Neue" panose="02000503000000020004" pitchFamily="2" charset="0"/>
              </a:rPr>
              <a:t>Example:</a:t>
            </a:r>
          </a:p>
        </p:txBody>
      </p:sp>
      <p:grpSp>
        <p:nvGrpSpPr>
          <p:cNvPr id="3" name="Group 2">
            <a:extLst>
              <a:ext uri="{FF2B5EF4-FFF2-40B4-BE49-F238E27FC236}">
                <a16:creationId xmlns:a16="http://schemas.microsoft.com/office/drawing/2014/main" id="{D3CE6AB0-D453-8E40-8DFF-3DCF64BB5D1F}"/>
              </a:ext>
            </a:extLst>
          </p:cNvPr>
          <p:cNvGrpSpPr/>
          <p:nvPr/>
        </p:nvGrpSpPr>
        <p:grpSpPr>
          <a:xfrm>
            <a:off x="5042211" y="1559733"/>
            <a:ext cx="3833611" cy="1503467"/>
            <a:chOff x="6722948" y="2079644"/>
            <a:chExt cx="5111481" cy="2004623"/>
          </a:xfrm>
        </p:grpSpPr>
        <p:grpSp>
          <p:nvGrpSpPr>
            <p:cNvPr id="70" name="Group 69">
              <a:extLst>
                <a:ext uri="{FF2B5EF4-FFF2-40B4-BE49-F238E27FC236}">
                  <a16:creationId xmlns:a16="http://schemas.microsoft.com/office/drawing/2014/main" id="{1472D0E6-63C1-B040-9B18-32D795D5BD3A}"/>
                </a:ext>
              </a:extLst>
            </p:cNvPr>
            <p:cNvGrpSpPr/>
            <p:nvPr/>
          </p:nvGrpSpPr>
          <p:grpSpPr>
            <a:xfrm>
              <a:off x="6722948" y="2540233"/>
              <a:ext cx="5111481" cy="1219429"/>
              <a:chOff x="5042210" y="1497397"/>
              <a:chExt cx="3833611" cy="914572"/>
            </a:xfrm>
          </p:grpSpPr>
          <p:sp>
            <p:nvSpPr>
              <p:cNvPr id="71" name="Shape 301">
                <a:extLst>
                  <a:ext uri="{FF2B5EF4-FFF2-40B4-BE49-F238E27FC236}">
                    <a16:creationId xmlns:a16="http://schemas.microsoft.com/office/drawing/2014/main" id="{DEAE0785-B24D-9C47-845A-9C6F29300831}"/>
                  </a:ext>
                </a:extLst>
              </p:cNvPr>
              <p:cNvSpPr/>
              <p:nvPr/>
            </p:nvSpPr>
            <p:spPr>
              <a:xfrm>
                <a:off x="6123641" y="1784458"/>
                <a:ext cx="787595" cy="203982"/>
              </a:xfrm>
              <a:prstGeom prst="roundRect">
                <a:avLst>
                  <a:gd name="adj" fmla="val 22959"/>
                </a:avLst>
              </a:prstGeom>
              <a:solidFill>
                <a:srgbClr val="297FD5">
                  <a:alpha val="47000"/>
                </a:srgbClr>
              </a:solidFill>
              <a:ln w="25400">
                <a:solidFill>
                  <a:srgbClr val="1F5FA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700" dirty="0">
                    <a:latin typeface="Helvetica Neue Regular" charset="0"/>
                  </a:rPr>
                  <a:t>L: ‘6’ = 0.4</a:t>
                </a:r>
              </a:p>
            </p:txBody>
          </p:sp>
          <p:sp>
            <p:nvSpPr>
              <p:cNvPr id="72" name="Shape 302">
                <a:extLst>
                  <a:ext uri="{FF2B5EF4-FFF2-40B4-BE49-F238E27FC236}">
                    <a16:creationId xmlns:a16="http://schemas.microsoft.com/office/drawing/2014/main" id="{F5547EE4-ADCA-A74D-B770-6E6CE1478CE0}"/>
                  </a:ext>
                </a:extLst>
              </p:cNvPr>
              <p:cNvSpPr/>
              <p:nvPr/>
            </p:nvSpPr>
            <p:spPr>
              <a:xfrm>
                <a:off x="6048097" y="1497397"/>
                <a:ext cx="944109" cy="203982"/>
              </a:xfrm>
              <a:prstGeom prst="roundRect">
                <a:avLst>
                  <a:gd name="adj" fmla="val 19518"/>
                </a:avLst>
              </a:prstGeom>
              <a:solidFill>
                <a:srgbClr val="F3B283"/>
              </a:solidFill>
              <a:ln w="25400">
                <a:solidFill>
                  <a:srgbClr val="7D715C"/>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700" dirty="0">
                    <a:latin typeface="Helvetica Neue Regular" charset="0"/>
                  </a:rPr>
                  <a:t>P: Percentage = 1.0</a:t>
                </a:r>
              </a:p>
            </p:txBody>
          </p:sp>
          <p:sp>
            <p:nvSpPr>
              <p:cNvPr id="73" name="Shape 303">
                <a:extLst>
                  <a:ext uri="{FF2B5EF4-FFF2-40B4-BE49-F238E27FC236}">
                    <a16:creationId xmlns:a16="http://schemas.microsoft.com/office/drawing/2014/main" id="{7EE8D636-E86E-764C-BFA8-B00F1AACA68B}"/>
                  </a:ext>
                </a:extLst>
              </p:cNvPr>
              <p:cNvSpPr/>
              <p:nvPr/>
            </p:nvSpPr>
            <p:spPr>
              <a:xfrm>
                <a:off x="7946416" y="2207987"/>
                <a:ext cx="929405" cy="203982"/>
              </a:xfrm>
              <a:prstGeom prst="roundRect">
                <a:avLst>
                  <a:gd name="adj" fmla="val 24052"/>
                </a:avLst>
              </a:prstGeom>
              <a:solidFill>
                <a:srgbClr val="FFFF00">
                  <a:alpha val="52999"/>
                </a:srgbClr>
              </a:solidFill>
              <a:ln w="25400">
                <a:solidFill>
                  <a:srgbClr val="E0E00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700" dirty="0">
                    <a:latin typeface="Helvetica Neue Regular" charset="0"/>
                  </a:rPr>
                  <a:t>R: symbols = 0.2</a:t>
                </a:r>
              </a:p>
            </p:txBody>
          </p:sp>
          <p:sp>
            <p:nvSpPr>
              <p:cNvPr id="74" name="Shape 304">
                <a:extLst>
                  <a:ext uri="{FF2B5EF4-FFF2-40B4-BE49-F238E27FC236}">
                    <a16:creationId xmlns:a16="http://schemas.microsoft.com/office/drawing/2014/main" id="{A3A048C3-D6CB-BE41-8640-30A05C1B2C1C}"/>
                  </a:ext>
                </a:extLst>
              </p:cNvPr>
              <p:cNvSpPr/>
              <p:nvPr/>
            </p:nvSpPr>
            <p:spPr>
              <a:xfrm>
                <a:off x="7946416" y="1511782"/>
                <a:ext cx="929405" cy="203595"/>
              </a:xfrm>
              <a:prstGeom prst="roundRect">
                <a:avLst>
                  <a:gd name="adj" fmla="val 23003"/>
                </a:avLst>
              </a:prstGeom>
              <a:solidFill>
                <a:srgbClr val="297FD5">
                  <a:alpha val="47000"/>
                </a:srgbClr>
              </a:solidFill>
              <a:ln w="25400">
                <a:solidFill>
                  <a:srgbClr val="1F5FA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700" dirty="0">
                    <a:latin typeface="Helvetica Neue Regular" charset="0"/>
                  </a:rPr>
                  <a:t>L: ‘%’ = 0.4</a:t>
                </a:r>
              </a:p>
            </p:txBody>
          </p:sp>
          <p:sp>
            <p:nvSpPr>
              <p:cNvPr id="75" name="Shape 305">
                <a:extLst>
                  <a:ext uri="{FF2B5EF4-FFF2-40B4-BE49-F238E27FC236}">
                    <a16:creationId xmlns:a16="http://schemas.microsoft.com/office/drawing/2014/main" id="{8DE84842-9E41-E84C-A02A-E0BB40757EDB}"/>
                  </a:ext>
                </a:extLst>
              </p:cNvPr>
              <p:cNvSpPr/>
              <p:nvPr/>
            </p:nvSpPr>
            <p:spPr>
              <a:xfrm>
                <a:off x="7946416" y="1743915"/>
                <a:ext cx="929405" cy="203595"/>
              </a:xfrm>
              <a:prstGeom prst="roundRect">
                <a:avLst>
                  <a:gd name="adj" fmla="val 24097"/>
                </a:avLst>
              </a:prstGeom>
              <a:solidFill>
                <a:srgbClr val="FFFF00">
                  <a:alpha val="52999"/>
                </a:srgbClr>
              </a:solidFill>
              <a:ln w="25400">
                <a:solidFill>
                  <a:srgbClr val="E0E00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700" dirty="0">
                    <a:latin typeface="Helvetica Neue Regular" charset="0"/>
                  </a:rPr>
                  <a:t>R: symbols = 0.2</a:t>
                </a:r>
              </a:p>
            </p:txBody>
          </p:sp>
          <p:sp>
            <p:nvSpPr>
              <p:cNvPr id="76" name="Shape 306">
                <a:extLst>
                  <a:ext uri="{FF2B5EF4-FFF2-40B4-BE49-F238E27FC236}">
                    <a16:creationId xmlns:a16="http://schemas.microsoft.com/office/drawing/2014/main" id="{A54FCB20-8934-9E43-88AC-9EA0066B7A88}"/>
                  </a:ext>
                </a:extLst>
              </p:cNvPr>
              <p:cNvSpPr/>
              <p:nvPr/>
            </p:nvSpPr>
            <p:spPr>
              <a:xfrm flipV="1">
                <a:off x="5132857" y="1582247"/>
                <a:ext cx="905677" cy="288597"/>
              </a:xfrm>
              <a:prstGeom prst="line">
                <a:avLst/>
              </a:prstGeom>
              <a:ln w="25400">
                <a:solidFill/>
                <a:miter lim="400000"/>
              </a:ln>
            </p:spPr>
            <p:txBody>
              <a:bodyPr lIns="0" tIns="0" rIns="0" bIns="0" anchor="ctr"/>
              <a:lstStyle/>
              <a:p>
                <a:pPr lvl="0"/>
                <a:endParaRPr sz="600" dirty="0">
                  <a:latin typeface="Helvetica Neue Regular" charset="0"/>
                </a:endParaRPr>
              </a:p>
            </p:txBody>
          </p:sp>
          <p:sp>
            <p:nvSpPr>
              <p:cNvPr id="77" name="Shape 307">
                <a:extLst>
                  <a:ext uri="{FF2B5EF4-FFF2-40B4-BE49-F238E27FC236}">
                    <a16:creationId xmlns:a16="http://schemas.microsoft.com/office/drawing/2014/main" id="{7B2ED002-3FE8-3D4B-B8D8-DAD33FA9E2C7}"/>
                  </a:ext>
                </a:extLst>
              </p:cNvPr>
              <p:cNvSpPr/>
              <p:nvPr/>
            </p:nvSpPr>
            <p:spPr>
              <a:xfrm>
                <a:off x="5135145" y="1877510"/>
                <a:ext cx="986991" cy="0"/>
              </a:xfrm>
              <a:prstGeom prst="line">
                <a:avLst/>
              </a:prstGeom>
              <a:ln w="25400">
                <a:solidFill/>
                <a:miter lim="400000"/>
              </a:ln>
            </p:spPr>
            <p:txBody>
              <a:bodyPr lIns="0" tIns="0" rIns="0" bIns="0" anchor="ctr"/>
              <a:lstStyle/>
              <a:p>
                <a:pPr lvl="0"/>
                <a:endParaRPr sz="600" dirty="0">
                  <a:latin typeface="Helvetica Neue Regular" charset="0"/>
                </a:endParaRPr>
              </a:p>
            </p:txBody>
          </p:sp>
          <p:sp>
            <p:nvSpPr>
              <p:cNvPr id="78" name="Shape 308">
                <a:extLst>
                  <a:ext uri="{FF2B5EF4-FFF2-40B4-BE49-F238E27FC236}">
                    <a16:creationId xmlns:a16="http://schemas.microsoft.com/office/drawing/2014/main" id="{C19488DC-F403-0740-A0CF-ECF2A873A2E0}"/>
                  </a:ext>
                </a:extLst>
              </p:cNvPr>
              <p:cNvSpPr/>
              <p:nvPr/>
            </p:nvSpPr>
            <p:spPr>
              <a:xfrm flipV="1">
                <a:off x="6913340" y="1610715"/>
                <a:ext cx="1030973" cy="288584"/>
              </a:xfrm>
              <a:prstGeom prst="line">
                <a:avLst/>
              </a:prstGeom>
              <a:ln w="25400">
                <a:solidFill/>
                <a:miter lim="400000"/>
              </a:ln>
            </p:spPr>
            <p:txBody>
              <a:bodyPr lIns="0" tIns="0" rIns="0" bIns="0" anchor="ctr"/>
              <a:lstStyle/>
              <a:p>
                <a:pPr lvl="0"/>
                <a:endParaRPr sz="600" dirty="0">
                  <a:latin typeface="Helvetica Neue Regular" charset="0"/>
                </a:endParaRPr>
              </a:p>
            </p:txBody>
          </p:sp>
          <p:sp>
            <p:nvSpPr>
              <p:cNvPr id="79" name="Shape 309">
                <a:extLst>
                  <a:ext uri="{FF2B5EF4-FFF2-40B4-BE49-F238E27FC236}">
                    <a16:creationId xmlns:a16="http://schemas.microsoft.com/office/drawing/2014/main" id="{141298A6-C3D0-B34F-8711-B09F2CD27817}"/>
                  </a:ext>
                </a:extLst>
              </p:cNvPr>
              <p:cNvSpPr/>
              <p:nvPr/>
            </p:nvSpPr>
            <p:spPr>
              <a:xfrm flipV="1">
                <a:off x="6913260" y="1837502"/>
                <a:ext cx="1031131" cy="75381"/>
              </a:xfrm>
              <a:prstGeom prst="line">
                <a:avLst/>
              </a:prstGeom>
              <a:ln w="25400">
                <a:solidFill/>
                <a:miter lim="400000"/>
              </a:ln>
            </p:spPr>
            <p:txBody>
              <a:bodyPr lIns="0" tIns="0" rIns="0" bIns="0" anchor="ctr"/>
              <a:lstStyle/>
              <a:p>
                <a:pPr lvl="0"/>
                <a:endParaRPr sz="600" dirty="0">
                  <a:latin typeface="Helvetica Neue Regular" charset="0"/>
                </a:endParaRPr>
              </a:p>
            </p:txBody>
          </p:sp>
          <p:sp>
            <p:nvSpPr>
              <p:cNvPr id="80" name="Shape 310">
                <a:extLst>
                  <a:ext uri="{FF2B5EF4-FFF2-40B4-BE49-F238E27FC236}">
                    <a16:creationId xmlns:a16="http://schemas.microsoft.com/office/drawing/2014/main" id="{92771DD4-2A2D-AB44-A83B-D60FB3A58533}"/>
                  </a:ext>
                </a:extLst>
              </p:cNvPr>
              <p:cNvSpPr/>
              <p:nvPr/>
            </p:nvSpPr>
            <p:spPr>
              <a:xfrm>
                <a:off x="6924098" y="2186434"/>
                <a:ext cx="1009455" cy="101917"/>
              </a:xfrm>
              <a:prstGeom prst="line">
                <a:avLst/>
              </a:prstGeom>
              <a:ln w="25400">
                <a:solidFill/>
                <a:miter lim="400000"/>
              </a:ln>
            </p:spPr>
            <p:txBody>
              <a:bodyPr lIns="0" tIns="0" rIns="0" bIns="0" anchor="ctr"/>
              <a:lstStyle/>
              <a:p>
                <a:pPr lvl="0"/>
                <a:endParaRPr sz="600" dirty="0">
                  <a:latin typeface="Helvetica Neue Regular" charset="0"/>
                </a:endParaRPr>
              </a:p>
            </p:txBody>
          </p:sp>
          <p:sp>
            <p:nvSpPr>
              <p:cNvPr id="81" name="Shape 311">
                <a:extLst>
                  <a:ext uri="{FF2B5EF4-FFF2-40B4-BE49-F238E27FC236}">
                    <a16:creationId xmlns:a16="http://schemas.microsoft.com/office/drawing/2014/main" id="{75E61DE8-2B40-CA46-8755-FC290531356B}"/>
                  </a:ext>
                </a:extLst>
              </p:cNvPr>
              <p:cNvSpPr/>
              <p:nvPr/>
            </p:nvSpPr>
            <p:spPr>
              <a:xfrm>
                <a:off x="5128784" y="1882724"/>
                <a:ext cx="984791" cy="288560"/>
              </a:xfrm>
              <a:prstGeom prst="line">
                <a:avLst/>
              </a:prstGeom>
              <a:ln w="25400">
                <a:solidFill>
                  <a:schemeClr val="accent4"/>
                </a:solidFill>
                <a:miter lim="400000"/>
              </a:ln>
            </p:spPr>
            <p:txBody>
              <a:bodyPr lIns="0" tIns="0" rIns="0" bIns="0" anchor="ctr"/>
              <a:lstStyle/>
              <a:p>
                <a:pPr lvl="0"/>
                <a:endParaRPr sz="600" dirty="0">
                  <a:latin typeface="Helvetica Neue Regular" charset="0"/>
                </a:endParaRPr>
              </a:p>
            </p:txBody>
          </p:sp>
          <p:sp>
            <p:nvSpPr>
              <p:cNvPr id="82" name="Shape 312">
                <a:extLst>
                  <a:ext uri="{FF2B5EF4-FFF2-40B4-BE49-F238E27FC236}">
                    <a16:creationId xmlns:a16="http://schemas.microsoft.com/office/drawing/2014/main" id="{6A06F6E4-2CBE-2946-988E-BDF84CC21BE1}"/>
                  </a:ext>
                </a:extLst>
              </p:cNvPr>
              <p:cNvSpPr/>
              <p:nvPr/>
            </p:nvSpPr>
            <p:spPr>
              <a:xfrm flipV="1">
                <a:off x="6924804" y="2103352"/>
                <a:ext cx="1008045" cy="60911"/>
              </a:xfrm>
              <a:prstGeom prst="line">
                <a:avLst/>
              </a:prstGeom>
              <a:ln w="25400">
                <a:solidFill>
                  <a:schemeClr val="accent4"/>
                </a:solidFill>
                <a:miter lim="400000"/>
              </a:ln>
            </p:spPr>
            <p:txBody>
              <a:bodyPr lIns="0" tIns="0" rIns="0" bIns="0" anchor="ctr"/>
              <a:lstStyle/>
              <a:p>
                <a:pPr lvl="0"/>
                <a:endParaRPr sz="600" dirty="0">
                  <a:latin typeface="Helvetica Neue Regular" charset="0"/>
                </a:endParaRPr>
              </a:p>
            </p:txBody>
          </p:sp>
          <p:sp>
            <p:nvSpPr>
              <p:cNvPr id="83" name="Shape 313">
                <a:extLst>
                  <a:ext uri="{FF2B5EF4-FFF2-40B4-BE49-F238E27FC236}">
                    <a16:creationId xmlns:a16="http://schemas.microsoft.com/office/drawing/2014/main" id="{EC1CB26E-E852-4340-BC22-420E1E9B7371}"/>
                  </a:ext>
                </a:extLst>
              </p:cNvPr>
              <p:cNvSpPr/>
              <p:nvPr/>
            </p:nvSpPr>
            <p:spPr>
              <a:xfrm>
                <a:off x="6123283" y="2071519"/>
                <a:ext cx="787395" cy="206733"/>
              </a:xfrm>
              <a:prstGeom prst="roundRect">
                <a:avLst>
                  <a:gd name="adj" fmla="val 23732"/>
                </a:avLst>
              </a:prstGeom>
              <a:solidFill>
                <a:srgbClr val="FFFF00">
                  <a:alpha val="52999"/>
                </a:srgbClr>
              </a:solidFill>
              <a:ln w="25400">
                <a:solidFill>
                  <a:srgbClr val="E0E00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700" dirty="0">
                    <a:latin typeface="Helvetica Neue Regular" charset="0"/>
                  </a:rPr>
                  <a:t>R: [0-9]+ = 0.2</a:t>
                </a:r>
              </a:p>
            </p:txBody>
          </p:sp>
          <p:sp>
            <p:nvSpPr>
              <p:cNvPr id="84" name="Shape 314">
                <a:extLst>
                  <a:ext uri="{FF2B5EF4-FFF2-40B4-BE49-F238E27FC236}">
                    <a16:creationId xmlns:a16="http://schemas.microsoft.com/office/drawing/2014/main" id="{8BE52385-FEEA-E449-A3DA-F467678674F9}"/>
                  </a:ext>
                </a:extLst>
              </p:cNvPr>
              <p:cNvSpPr/>
              <p:nvPr/>
            </p:nvSpPr>
            <p:spPr>
              <a:xfrm>
                <a:off x="7946416" y="1976048"/>
                <a:ext cx="929405" cy="203595"/>
              </a:xfrm>
              <a:prstGeom prst="roundRect">
                <a:avLst>
                  <a:gd name="adj" fmla="val 23003"/>
                </a:avLst>
              </a:prstGeom>
              <a:solidFill>
                <a:srgbClr val="297FD5">
                  <a:alpha val="47000"/>
                </a:srgbClr>
              </a:solidFill>
              <a:ln w="25400">
                <a:solidFill>
                  <a:srgbClr val="1F5FA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700" dirty="0">
                    <a:latin typeface="Helvetica Neue Regular" charset="0"/>
                  </a:rPr>
                  <a:t>L: ‘%’ = 0.4</a:t>
                </a:r>
              </a:p>
            </p:txBody>
          </p:sp>
          <p:sp>
            <p:nvSpPr>
              <p:cNvPr id="85" name="Shape 315">
                <a:extLst>
                  <a:ext uri="{FF2B5EF4-FFF2-40B4-BE49-F238E27FC236}">
                    <a16:creationId xmlns:a16="http://schemas.microsoft.com/office/drawing/2014/main" id="{FF967E74-BB2E-9B41-8F0F-388015CD1B99}"/>
                  </a:ext>
                </a:extLst>
              </p:cNvPr>
              <p:cNvSpPr/>
              <p:nvPr/>
            </p:nvSpPr>
            <p:spPr>
              <a:xfrm>
                <a:off x="5042210" y="1768832"/>
                <a:ext cx="181011" cy="2112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5400">
                <a:solidFill/>
              </a:ln>
            </p:spPr>
            <p:txBody>
              <a:bodyPr lIns="0" tIns="0" rIns="0" bIns="0" anchor="ctr"/>
              <a:lstStyle/>
              <a:p>
                <a:pPr defTabSz="1300448">
                  <a:spcBef>
                    <a:spcPts val="2000"/>
                  </a:spcBef>
                  <a:defRPr sz="2800">
                    <a:solidFill>
                      <a:srgbClr val="595959"/>
                    </a:solidFill>
                  </a:defRPr>
                </a:pPr>
                <a:endParaRPr sz="3600" dirty="0">
                  <a:latin typeface="Helvetica Neue Regular" charset="0"/>
                </a:endParaRPr>
              </a:p>
            </p:txBody>
          </p:sp>
        </p:grpSp>
        <p:sp>
          <p:nvSpPr>
            <p:cNvPr id="106" name="Shape 254">
              <a:extLst>
                <a:ext uri="{FF2B5EF4-FFF2-40B4-BE49-F238E27FC236}">
                  <a16:creationId xmlns:a16="http://schemas.microsoft.com/office/drawing/2014/main" id="{4FFCDE91-D3CF-B245-B64B-824E08EBB775}"/>
                </a:ext>
              </a:extLst>
            </p:cNvPr>
            <p:cNvSpPr/>
            <p:nvPr/>
          </p:nvSpPr>
          <p:spPr>
            <a:xfrm>
              <a:off x="8305325" y="2079644"/>
              <a:ext cx="564485" cy="210152"/>
            </a:xfrm>
            <a:prstGeom prst="rect">
              <a:avLst/>
            </a:prstGeom>
            <a:solidFill>
              <a:srgbClr val="FFFFFF"/>
            </a:solidFill>
            <a:ln w="25400">
              <a:solidFill/>
            </a:ln>
            <a:extLst>
              <a:ext uri="{C572A759-6A51-4108-AA02-DFA0A04FC94B}">
                <ma14:wrappingTextBoxFlag xmlns:ma14="http://schemas.microsoft.com/office/mac/drawingml/2011/main" xmlns="" val="1"/>
              </a:ext>
            </a:extLst>
          </p:spPr>
          <p:txBody>
            <a:bodyPr lIns="0" tIns="0" rIns="0" bIns="0" anchor="ctr"/>
            <a:lstStyle>
              <a:lvl1pPr defTabSz="1300480">
                <a:spcBef>
                  <a:spcPts val="2000"/>
                </a:spcBef>
                <a:defRPr sz="3000"/>
              </a:lvl1pPr>
            </a:lstStyle>
            <a:p>
              <a:pPr lvl="0" algn="ctr">
                <a:defRPr sz="1800"/>
              </a:pPr>
              <a:r>
                <a:rPr lang="en-US" sz="1050" dirty="0">
                  <a:latin typeface="Helvetica Neue Regular" charset="0"/>
                </a:rPr>
                <a:t>6</a:t>
              </a:r>
              <a:endParaRPr sz="1050" dirty="0">
                <a:latin typeface="Helvetica Neue Regular" charset="0"/>
              </a:endParaRPr>
            </a:p>
          </p:txBody>
        </p:sp>
        <p:sp>
          <p:nvSpPr>
            <p:cNvPr id="107" name="Shape 255">
              <a:extLst>
                <a:ext uri="{FF2B5EF4-FFF2-40B4-BE49-F238E27FC236}">
                  <a16:creationId xmlns:a16="http://schemas.microsoft.com/office/drawing/2014/main" id="{C7579823-5777-6948-B1B8-1AC1B8500F42}"/>
                </a:ext>
              </a:extLst>
            </p:cNvPr>
            <p:cNvSpPr/>
            <p:nvPr/>
          </p:nvSpPr>
          <p:spPr>
            <a:xfrm>
              <a:off x="10955728" y="2080294"/>
              <a:ext cx="564486" cy="221996"/>
            </a:xfrm>
            <a:prstGeom prst="rect">
              <a:avLst/>
            </a:prstGeom>
            <a:solidFill>
              <a:srgbClr val="FFFFFF"/>
            </a:solidFill>
            <a:ln w="25400">
              <a:solidFill/>
            </a:ln>
            <a:extLst>
              <a:ext uri="{C572A759-6A51-4108-AA02-DFA0A04FC94B}">
                <ma14:wrappingTextBoxFlag xmlns:ma14="http://schemas.microsoft.com/office/mac/drawingml/2011/main" xmlns="" val="1"/>
              </a:ext>
            </a:extLst>
          </p:spPr>
          <p:txBody>
            <a:bodyPr lIns="0" tIns="0" rIns="0" bIns="0" anchor="ctr"/>
            <a:lstStyle>
              <a:lvl1pPr defTabSz="1300480">
                <a:spcBef>
                  <a:spcPts val="2000"/>
                </a:spcBef>
                <a:defRPr sz="3000"/>
              </a:lvl1pPr>
            </a:lstStyle>
            <a:p>
              <a:pPr lvl="0" algn="ctr">
                <a:defRPr sz="1800"/>
              </a:pPr>
              <a:r>
                <a:rPr lang="en-US" sz="1050" dirty="0">
                  <a:latin typeface="Helvetica Neue Regular" charset="0"/>
                </a:rPr>
                <a:t>%</a:t>
              </a:r>
              <a:endParaRPr sz="1050" dirty="0">
                <a:latin typeface="Helvetica Neue Regular" charset="0"/>
              </a:endParaRPr>
            </a:p>
          </p:txBody>
        </p:sp>
        <p:sp>
          <p:nvSpPr>
            <p:cNvPr id="108" name="Shape 271">
              <a:extLst>
                <a:ext uri="{FF2B5EF4-FFF2-40B4-BE49-F238E27FC236}">
                  <a16:creationId xmlns:a16="http://schemas.microsoft.com/office/drawing/2014/main" id="{45E6A273-F8CA-EE40-83A7-E59F605A703B}"/>
                </a:ext>
              </a:extLst>
            </p:cNvPr>
            <p:cNvSpPr/>
            <p:nvPr/>
          </p:nvSpPr>
          <p:spPr>
            <a:xfrm>
              <a:off x="6795933" y="3721775"/>
              <a:ext cx="564257" cy="3624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sz="1100" dirty="0">
                  <a:latin typeface="Helvetica Neue" panose="02000503000000020004" pitchFamily="2" charset="0"/>
                </a:rPr>
                <a:t>Rule:</a:t>
              </a:r>
            </a:p>
          </p:txBody>
        </p:sp>
        <p:sp>
          <p:nvSpPr>
            <p:cNvPr id="109" name="Shape 272">
              <a:extLst>
                <a:ext uri="{FF2B5EF4-FFF2-40B4-BE49-F238E27FC236}">
                  <a16:creationId xmlns:a16="http://schemas.microsoft.com/office/drawing/2014/main" id="{A3969FDA-2938-994F-B3DB-C8C80EF5FAC0}"/>
                </a:ext>
              </a:extLst>
            </p:cNvPr>
            <p:cNvSpPr/>
            <p:nvPr/>
          </p:nvSpPr>
          <p:spPr>
            <a:xfrm>
              <a:off x="7452275" y="3811376"/>
              <a:ext cx="1258362" cy="184260"/>
            </a:xfrm>
            <a:prstGeom prst="roundRect">
              <a:avLst>
                <a:gd name="adj" fmla="val 21718"/>
              </a:avLst>
            </a:prstGeom>
            <a:solidFill>
              <a:srgbClr val="FFFF00">
                <a:alpha val="52999"/>
              </a:srgbClr>
            </a:solidFill>
            <a:ln w="25400" cap="flat">
              <a:solidFill>
                <a:srgbClr val="E0E000"/>
              </a:solidFill>
              <a:prstDash val="solid"/>
              <a:bevel/>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1300480">
                <a:spcBef>
                  <a:spcPts val="2000"/>
                </a:spcBef>
                <a:defRPr sz="2000"/>
              </a:lvl1pPr>
            </a:lstStyle>
            <a:p>
              <a:pPr lvl="0">
                <a:defRPr sz="1800"/>
              </a:pPr>
              <a:r>
                <a:rPr sz="800" dirty="0">
                  <a:latin typeface="Helvetica Neue Regular" charset="0"/>
                </a:rPr>
                <a:t>R: [0-9]+ = 0.2</a:t>
              </a:r>
            </a:p>
          </p:txBody>
        </p:sp>
        <p:sp>
          <p:nvSpPr>
            <p:cNvPr id="110" name="Shape 273">
              <a:extLst>
                <a:ext uri="{FF2B5EF4-FFF2-40B4-BE49-F238E27FC236}">
                  <a16:creationId xmlns:a16="http://schemas.microsoft.com/office/drawing/2014/main" id="{BAF5DD37-5F9D-1C48-A192-6F4A3A4BC8CA}"/>
                </a:ext>
              </a:extLst>
            </p:cNvPr>
            <p:cNvSpPr/>
            <p:nvPr/>
          </p:nvSpPr>
          <p:spPr>
            <a:xfrm>
              <a:off x="8800633" y="3811870"/>
              <a:ext cx="1238764" cy="183628"/>
            </a:xfrm>
            <a:prstGeom prst="roundRect">
              <a:avLst>
                <a:gd name="adj" fmla="val 20802"/>
              </a:avLst>
            </a:prstGeom>
            <a:solidFill>
              <a:srgbClr val="297FD5">
                <a:alpha val="47000"/>
              </a:srgbClr>
            </a:solidFill>
            <a:ln w="25400" cap="flat">
              <a:solidFill>
                <a:srgbClr val="1F5FA0"/>
              </a:solidFill>
              <a:prstDash val="solid"/>
              <a:bevel/>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1300480">
                <a:spcBef>
                  <a:spcPts val="2000"/>
                </a:spcBef>
                <a:defRPr sz="2000"/>
              </a:lvl1pPr>
            </a:lstStyle>
            <a:p>
              <a:pPr lvl="0">
                <a:defRPr sz="1800"/>
              </a:pPr>
              <a:r>
                <a:rPr sz="800" dirty="0">
                  <a:latin typeface="Helvetica Neue Regular" charset="0"/>
                </a:rPr>
                <a:t>L: ‘</a:t>
              </a:r>
              <a:r>
                <a:rPr lang="en-US" sz="800" dirty="0">
                  <a:latin typeface="Helvetica Neue Regular" charset="0"/>
                </a:rPr>
                <a:t>%</a:t>
              </a:r>
              <a:r>
                <a:rPr sz="800" dirty="0">
                  <a:latin typeface="Helvetica Neue Regular" charset="0"/>
                </a:rPr>
                <a:t>’ = 0.4</a:t>
              </a:r>
            </a:p>
          </p:txBody>
        </p:sp>
      </p:grpSp>
      <p:grpSp>
        <p:nvGrpSpPr>
          <p:cNvPr id="158" name="Group 157">
            <a:extLst>
              <a:ext uri="{FF2B5EF4-FFF2-40B4-BE49-F238E27FC236}">
                <a16:creationId xmlns:a16="http://schemas.microsoft.com/office/drawing/2014/main" id="{20A8BDAF-D761-F745-BF50-DD74E09E4C22}"/>
              </a:ext>
            </a:extLst>
          </p:cNvPr>
          <p:cNvGrpSpPr/>
          <p:nvPr/>
        </p:nvGrpSpPr>
        <p:grpSpPr>
          <a:xfrm>
            <a:off x="350029" y="1510215"/>
            <a:ext cx="4199665" cy="1552329"/>
            <a:chOff x="934448" y="2984435"/>
            <a:chExt cx="10886160" cy="5725968"/>
          </a:xfrm>
        </p:grpSpPr>
        <p:sp>
          <p:nvSpPr>
            <p:cNvPr id="159" name="Shape 254">
              <a:extLst>
                <a:ext uri="{FF2B5EF4-FFF2-40B4-BE49-F238E27FC236}">
                  <a16:creationId xmlns:a16="http://schemas.microsoft.com/office/drawing/2014/main" id="{1C18873A-F4C4-B14A-B7D7-9A540EEBDCC4}"/>
                </a:ext>
              </a:extLst>
            </p:cNvPr>
            <p:cNvSpPr/>
            <p:nvPr/>
          </p:nvSpPr>
          <p:spPr>
            <a:xfrm>
              <a:off x="4483335" y="3174975"/>
              <a:ext cx="1097422" cy="581379"/>
            </a:xfrm>
            <a:prstGeom prst="rect">
              <a:avLst/>
            </a:prstGeom>
            <a:solidFill>
              <a:srgbClr val="FFFFFF"/>
            </a:solidFill>
            <a:ln w="25400">
              <a:solidFill/>
            </a:ln>
            <a:extLst>
              <a:ext uri="{C572A759-6A51-4108-AA02-DFA0A04FC94B}">
                <ma14:wrappingTextBoxFlag xmlns:ma14="http://schemas.microsoft.com/office/mac/drawingml/2011/main" xmlns="" val="1"/>
              </a:ext>
            </a:extLst>
          </p:spPr>
          <p:txBody>
            <a:bodyPr lIns="0" tIns="0" rIns="0" bIns="0" anchor="ctr"/>
            <a:lstStyle>
              <a:lvl1pPr defTabSz="1300480">
                <a:spcBef>
                  <a:spcPts val="2000"/>
                </a:spcBef>
                <a:defRPr sz="3000"/>
              </a:lvl1pPr>
            </a:lstStyle>
            <a:p>
              <a:pPr lvl="0" algn="ctr">
                <a:defRPr sz="1800"/>
              </a:pPr>
              <a:r>
                <a:rPr sz="1050" dirty="0">
                  <a:latin typeface="Helvetica Neue Regular" charset="0"/>
                </a:rPr>
                <a:t>5</a:t>
              </a:r>
            </a:p>
          </p:txBody>
        </p:sp>
        <p:sp>
          <p:nvSpPr>
            <p:cNvPr id="160" name="Shape 255">
              <a:extLst>
                <a:ext uri="{FF2B5EF4-FFF2-40B4-BE49-F238E27FC236}">
                  <a16:creationId xmlns:a16="http://schemas.microsoft.com/office/drawing/2014/main" id="{315031E8-488C-E74C-8115-A8555FDAF5C7}"/>
                </a:ext>
              </a:extLst>
            </p:cNvPr>
            <p:cNvSpPr/>
            <p:nvPr/>
          </p:nvSpPr>
          <p:spPr>
            <a:xfrm>
              <a:off x="9198242" y="3174976"/>
              <a:ext cx="2039784" cy="581380"/>
            </a:xfrm>
            <a:prstGeom prst="rect">
              <a:avLst/>
            </a:prstGeom>
            <a:solidFill>
              <a:srgbClr val="FFFFFF"/>
            </a:solidFill>
            <a:ln w="25400">
              <a:solidFill/>
            </a:ln>
            <a:extLst>
              <a:ext uri="{C572A759-6A51-4108-AA02-DFA0A04FC94B}">
                <ma14:wrappingTextBoxFlag xmlns:ma14="http://schemas.microsoft.com/office/mac/drawingml/2011/main" xmlns="" val="1"/>
              </a:ext>
            </a:extLst>
          </p:spPr>
          <p:txBody>
            <a:bodyPr lIns="0" tIns="0" rIns="0" bIns="0" anchor="ctr"/>
            <a:lstStyle>
              <a:lvl1pPr defTabSz="1300480">
                <a:spcBef>
                  <a:spcPts val="2000"/>
                </a:spcBef>
                <a:defRPr sz="3000"/>
              </a:lvl1pPr>
            </a:lstStyle>
            <a:p>
              <a:pPr lvl="0" algn="ctr">
                <a:defRPr sz="1800"/>
              </a:pPr>
              <a:r>
                <a:rPr sz="1050" dirty="0">
                  <a:latin typeface="Helvetica Neue Regular" charset="0"/>
                </a:rPr>
                <a:t>percent</a:t>
              </a:r>
            </a:p>
          </p:txBody>
        </p:sp>
        <p:sp>
          <p:nvSpPr>
            <p:cNvPr id="161" name="Shape 256">
              <a:extLst>
                <a:ext uri="{FF2B5EF4-FFF2-40B4-BE49-F238E27FC236}">
                  <a16:creationId xmlns:a16="http://schemas.microsoft.com/office/drawing/2014/main" id="{5BF9FCA7-71EC-C543-AF49-0DC3160CF2F6}"/>
                </a:ext>
              </a:extLst>
            </p:cNvPr>
            <p:cNvSpPr/>
            <p:nvPr/>
          </p:nvSpPr>
          <p:spPr>
            <a:xfrm>
              <a:off x="4523337" y="5735039"/>
              <a:ext cx="2446397" cy="509750"/>
            </a:xfrm>
            <a:prstGeom prst="roundRect">
              <a:avLst>
                <a:gd name="adj" fmla="val 20731"/>
              </a:avLst>
            </a:prstGeom>
            <a:solidFill>
              <a:srgbClr val="297FD5">
                <a:alpha val="47000"/>
              </a:srgbClr>
            </a:solidFill>
            <a:ln w="25400">
              <a:solidFill>
                <a:srgbClr val="1F5FA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lgn="ctr">
                <a:defRPr sz="1800"/>
              </a:pPr>
              <a:r>
                <a:rPr lang="en-GB" sz="800" dirty="0">
                  <a:latin typeface="Helvetica Neue Regular" charset="0"/>
                </a:rPr>
                <a:t>L</a:t>
              </a:r>
              <a:r>
                <a:rPr sz="800" dirty="0">
                  <a:latin typeface="Helvetica Neue Regular" charset="0"/>
                </a:rPr>
                <a:t>: ‘5’ = 0.4</a:t>
              </a:r>
            </a:p>
          </p:txBody>
        </p:sp>
        <p:sp>
          <p:nvSpPr>
            <p:cNvPr id="162" name="Shape 257">
              <a:extLst>
                <a:ext uri="{FF2B5EF4-FFF2-40B4-BE49-F238E27FC236}">
                  <a16:creationId xmlns:a16="http://schemas.microsoft.com/office/drawing/2014/main" id="{20615A36-A31A-9E47-A3DE-9131EBD1A0FC}"/>
                </a:ext>
              </a:extLst>
            </p:cNvPr>
            <p:cNvSpPr/>
            <p:nvPr/>
          </p:nvSpPr>
          <p:spPr>
            <a:xfrm>
              <a:off x="8649267" y="4118760"/>
              <a:ext cx="2964818" cy="691168"/>
            </a:xfrm>
            <a:prstGeom prst="roundRect">
              <a:avLst>
                <a:gd name="adj" fmla="val 17624"/>
              </a:avLst>
            </a:prstGeom>
            <a:solidFill>
              <a:srgbClr val="F3B283"/>
            </a:solidFill>
            <a:ln w="25400">
              <a:solidFill>
                <a:srgbClr val="7D715C"/>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800" dirty="0">
                  <a:latin typeface="Helvetica Neue Regular" charset="0"/>
                </a:rPr>
                <a:t>P: Percentage = 1.0</a:t>
              </a:r>
            </a:p>
          </p:txBody>
        </p:sp>
        <p:sp>
          <p:nvSpPr>
            <p:cNvPr id="163" name="Shape 258">
              <a:extLst>
                <a:ext uri="{FF2B5EF4-FFF2-40B4-BE49-F238E27FC236}">
                  <a16:creationId xmlns:a16="http://schemas.microsoft.com/office/drawing/2014/main" id="{59EB8CCF-6F6F-894E-96B2-C2991EB99720}"/>
                </a:ext>
              </a:extLst>
            </p:cNvPr>
            <p:cNvSpPr/>
            <p:nvPr/>
          </p:nvSpPr>
          <p:spPr>
            <a:xfrm>
              <a:off x="9207688" y="7399922"/>
              <a:ext cx="2612918" cy="690283"/>
            </a:xfrm>
            <a:prstGeom prst="roundRect">
              <a:avLst>
                <a:gd name="adj" fmla="val 21793"/>
              </a:avLst>
            </a:prstGeom>
            <a:solidFill>
              <a:srgbClr val="FFFF00">
                <a:alpha val="52999"/>
              </a:srgbClr>
            </a:solidFill>
            <a:ln w="25400">
              <a:solidFill>
                <a:srgbClr val="E0E00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800" dirty="0">
                  <a:latin typeface="Helvetica Neue Regular" charset="0"/>
                </a:rPr>
                <a:t>R: [A-Za-z]+ = 0.2</a:t>
              </a:r>
            </a:p>
          </p:txBody>
        </p:sp>
        <p:sp>
          <p:nvSpPr>
            <p:cNvPr id="164" name="Shape 259">
              <a:extLst>
                <a:ext uri="{FF2B5EF4-FFF2-40B4-BE49-F238E27FC236}">
                  <a16:creationId xmlns:a16="http://schemas.microsoft.com/office/drawing/2014/main" id="{118FE4D3-35D9-F049-BD32-43D00556C2FD}"/>
                </a:ext>
              </a:extLst>
            </p:cNvPr>
            <p:cNvSpPr/>
            <p:nvPr/>
          </p:nvSpPr>
          <p:spPr>
            <a:xfrm>
              <a:off x="9207688" y="5066693"/>
              <a:ext cx="2612918" cy="739320"/>
            </a:xfrm>
            <a:prstGeom prst="roundRect">
              <a:avLst>
                <a:gd name="adj" fmla="val 20802"/>
              </a:avLst>
            </a:prstGeom>
            <a:solidFill>
              <a:srgbClr val="297FD5">
                <a:alpha val="47000"/>
              </a:srgbClr>
            </a:solidFill>
            <a:ln w="25400">
              <a:solidFill>
                <a:srgbClr val="1F5FA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lgn="ctr">
                <a:defRPr sz="1800"/>
              </a:pPr>
              <a:r>
                <a:rPr sz="900" dirty="0">
                  <a:latin typeface="Helvetica Neue Regular" charset="0"/>
                </a:rPr>
                <a:t>L: ‘percent’ = 0.4</a:t>
              </a:r>
            </a:p>
          </p:txBody>
        </p:sp>
        <p:sp>
          <p:nvSpPr>
            <p:cNvPr id="165" name="Shape 260">
              <a:extLst>
                <a:ext uri="{FF2B5EF4-FFF2-40B4-BE49-F238E27FC236}">
                  <a16:creationId xmlns:a16="http://schemas.microsoft.com/office/drawing/2014/main" id="{F2A54227-CCE9-DF45-9441-5C58432DA605}"/>
                </a:ext>
              </a:extLst>
            </p:cNvPr>
            <p:cNvSpPr/>
            <p:nvPr/>
          </p:nvSpPr>
          <p:spPr>
            <a:xfrm>
              <a:off x="9207690" y="5913223"/>
              <a:ext cx="2612918" cy="522288"/>
            </a:xfrm>
            <a:prstGeom prst="roundRect">
              <a:avLst>
                <a:gd name="adj" fmla="val 21793"/>
              </a:avLst>
            </a:prstGeom>
            <a:solidFill>
              <a:srgbClr val="FFFF00">
                <a:alpha val="52999"/>
              </a:srgbClr>
            </a:solidFill>
            <a:ln w="25400">
              <a:solidFill>
                <a:srgbClr val="E0E00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lgn="ctr">
                <a:defRPr sz="1800"/>
              </a:pPr>
              <a:r>
                <a:rPr sz="800" dirty="0">
                  <a:latin typeface="Helvetica Neue Regular" charset="0"/>
                </a:rPr>
                <a:t>R: [A-Za-z]+ = 0.2</a:t>
              </a:r>
            </a:p>
          </p:txBody>
        </p:sp>
        <p:sp>
          <p:nvSpPr>
            <p:cNvPr id="166" name="Shape 261">
              <a:extLst>
                <a:ext uri="{FF2B5EF4-FFF2-40B4-BE49-F238E27FC236}">
                  <a16:creationId xmlns:a16="http://schemas.microsoft.com/office/drawing/2014/main" id="{F5DCF763-20DA-0E4C-A9FF-DBCA827AC927}"/>
                </a:ext>
              </a:extLst>
            </p:cNvPr>
            <p:cNvSpPr/>
            <p:nvPr/>
          </p:nvSpPr>
          <p:spPr>
            <a:xfrm>
              <a:off x="1678947" y="5431753"/>
              <a:ext cx="454873" cy="5905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ln>
          </p:spPr>
          <p:txBody>
            <a:bodyPr lIns="0" tIns="0" rIns="0" bIns="0" anchor="ctr"/>
            <a:lstStyle/>
            <a:p>
              <a:pPr defTabSz="1300448">
                <a:spcBef>
                  <a:spcPts val="2000"/>
                </a:spcBef>
                <a:defRPr sz="2800">
                  <a:solidFill>
                    <a:srgbClr val="595959"/>
                  </a:solidFill>
                </a:defRPr>
              </a:pPr>
              <a:endParaRPr sz="2800" dirty="0">
                <a:latin typeface="Helvetica Neue Regular" charset="0"/>
              </a:endParaRPr>
            </a:p>
          </p:txBody>
        </p:sp>
        <p:sp>
          <p:nvSpPr>
            <p:cNvPr id="167" name="Shape 262">
              <a:extLst>
                <a:ext uri="{FF2B5EF4-FFF2-40B4-BE49-F238E27FC236}">
                  <a16:creationId xmlns:a16="http://schemas.microsoft.com/office/drawing/2014/main" id="{8F459CA4-EEF2-674E-A7A6-A26B1BD45E08}"/>
                </a:ext>
              </a:extLst>
            </p:cNvPr>
            <p:cNvSpPr/>
            <p:nvPr/>
          </p:nvSpPr>
          <p:spPr>
            <a:xfrm>
              <a:off x="946032" y="2984435"/>
              <a:ext cx="1562364" cy="100282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1100" dirty="0">
                  <a:latin typeface="Helvetica Neue" panose="02000503000000020004" pitchFamily="2" charset="0"/>
                </a:rPr>
                <a:t>Tokens:</a:t>
              </a:r>
            </a:p>
          </p:txBody>
        </p:sp>
        <p:sp>
          <p:nvSpPr>
            <p:cNvPr id="168" name="Shape 263">
              <a:extLst>
                <a:ext uri="{FF2B5EF4-FFF2-40B4-BE49-F238E27FC236}">
                  <a16:creationId xmlns:a16="http://schemas.microsoft.com/office/drawing/2014/main" id="{BA4706CB-2EA5-E541-80BA-29F419D664AF}"/>
                </a:ext>
              </a:extLst>
            </p:cNvPr>
            <p:cNvSpPr/>
            <p:nvPr/>
          </p:nvSpPr>
          <p:spPr>
            <a:xfrm flipV="1">
              <a:off x="2121150" y="4545398"/>
              <a:ext cx="6491500" cy="1192254"/>
            </a:xfrm>
            <a:prstGeom prst="line">
              <a:avLst/>
            </a:prstGeom>
            <a:ln w="25400">
              <a:solidFill/>
              <a:miter lim="400000"/>
            </a:ln>
          </p:spPr>
          <p:txBody>
            <a:bodyPr lIns="0" tIns="0" rIns="0" bIns="0" anchor="ctr"/>
            <a:lstStyle/>
            <a:p>
              <a:pPr lvl="0"/>
              <a:endParaRPr sz="700" dirty="0">
                <a:latin typeface="Helvetica Neue Regular" charset="0"/>
              </a:endParaRPr>
            </a:p>
          </p:txBody>
        </p:sp>
        <p:sp>
          <p:nvSpPr>
            <p:cNvPr id="169" name="Shape 264">
              <a:extLst>
                <a:ext uri="{FF2B5EF4-FFF2-40B4-BE49-F238E27FC236}">
                  <a16:creationId xmlns:a16="http://schemas.microsoft.com/office/drawing/2014/main" id="{D7769656-48B0-FA4A-A313-8FC75374CCE5}"/>
                </a:ext>
              </a:extLst>
            </p:cNvPr>
            <p:cNvSpPr/>
            <p:nvPr/>
          </p:nvSpPr>
          <p:spPr>
            <a:xfrm>
              <a:off x="2119041" y="5765401"/>
              <a:ext cx="2369683" cy="274544"/>
            </a:xfrm>
            <a:prstGeom prst="line">
              <a:avLst/>
            </a:prstGeom>
            <a:ln w="25400">
              <a:solidFill/>
              <a:miter lim="400000"/>
            </a:ln>
          </p:spPr>
          <p:txBody>
            <a:bodyPr lIns="0" tIns="0" rIns="0" bIns="0" anchor="ctr"/>
            <a:lstStyle/>
            <a:p>
              <a:pPr lvl="0"/>
              <a:endParaRPr sz="700" dirty="0">
                <a:latin typeface="Helvetica Neue Regular" charset="0"/>
              </a:endParaRPr>
            </a:p>
          </p:txBody>
        </p:sp>
        <p:sp>
          <p:nvSpPr>
            <p:cNvPr id="170" name="Shape 265">
              <a:extLst>
                <a:ext uri="{FF2B5EF4-FFF2-40B4-BE49-F238E27FC236}">
                  <a16:creationId xmlns:a16="http://schemas.microsoft.com/office/drawing/2014/main" id="{3B602DF1-A780-1A4E-A82B-00321ACD5BCC}"/>
                </a:ext>
              </a:extLst>
            </p:cNvPr>
            <p:cNvSpPr/>
            <p:nvPr/>
          </p:nvSpPr>
          <p:spPr>
            <a:xfrm flipV="1">
              <a:off x="6998863" y="5583250"/>
              <a:ext cx="2186344" cy="378502"/>
            </a:xfrm>
            <a:prstGeom prst="line">
              <a:avLst/>
            </a:prstGeom>
            <a:ln w="25400">
              <a:solidFill/>
              <a:miter lim="400000"/>
            </a:ln>
          </p:spPr>
          <p:txBody>
            <a:bodyPr lIns="0" tIns="0" rIns="0" bIns="0" anchor="ctr"/>
            <a:lstStyle/>
            <a:p>
              <a:pPr lvl="0"/>
              <a:endParaRPr sz="700" dirty="0">
                <a:latin typeface="Helvetica Neue Regular" charset="0"/>
              </a:endParaRPr>
            </a:p>
          </p:txBody>
        </p:sp>
        <p:sp>
          <p:nvSpPr>
            <p:cNvPr id="171" name="Shape 266">
              <a:extLst>
                <a:ext uri="{FF2B5EF4-FFF2-40B4-BE49-F238E27FC236}">
                  <a16:creationId xmlns:a16="http://schemas.microsoft.com/office/drawing/2014/main" id="{B2ACE813-B66F-3243-9014-36A18F501315}"/>
                </a:ext>
              </a:extLst>
            </p:cNvPr>
            <p:cNvSpPr/>
            <p:nvPr/>
          </p:nvSpPr>
          <p:spPr>
            <a:xfrm>
              <a:off x="6994283" y="5983691"/>
              <a:ext cx="2178775" cy="216170"/>
            </a:xfrm>
            <a:prstGeom prst="line">
              <a:avLst/>
            </a:prstGeom>
            <a:ln w="25400">
              <a:solidFill/>
              <a:miter lim="400000"/>
            </a:ln>
          </p:spPr>
          <p:txBody>
            <a:bodyPr lIns="0" tIns="0" rIns="0" bIns="0" anchor="ctr"/>
            <a:lstStyle/>
            <a:p>
              <a:pPr lvl="0"/>
              <a:endParaRPr sz="700" dirty="0">
                <a:latin typeface="Helvetica Neue Regular" charset="0"/>
              </a:endParaRPr>
            </a:p>
          </p:txBody>
        </p:sp>
        <p:sp>
          <p:nvSpPr>
            <p:cNvPr id="172" name="Shape 267">
              <a:extLst>
                <a:ext uri="{FF2B5EF4-FFF2-40B4-BE49-F238E27FC236}">
                  <a16:creationId xmlns:a16="http://schemas.microsoft.com/office/drawing/2014/main" id="{9A952A18-F9EB-2F44-AE2F-D84C8D408CAD}"/>
                </a:ext>
              </a:extLst>
            </p:cNvPr>
            <p:cNvSpPr/>
            <p:nvPr/>
          </p:nvSpPr>
          <p:spPr>
            <a:xfrm>
              <a:off x="7004086" y="7224324"/>
              <a:ext cx="2168971" cy="414067"/>
            </a:xfrm>
            <a:prstGeom prst="line">
              <a:avLst/>
            </a:prstGeom>
            <a:ln w="25400">
              <a:solidFill/>
              <a:miter lim="400000"/>
            </a:ln>
          </p:spPr>
          <p:txBody>
            <a:bodyPr lIns="0" tIns="0" rIns="0" bIns="0" anchor="ctr"/>
            <a:lstStyle/>
            <a:p>
              <a:pPr lvl="0"/>
              <a:endParaRPr sz="700" dirty="0">
                <a:latin typeface="Helvetica Neue Regular" charset="0"/>
              </a:endParaRPr>
            </a:p>
          </p:txBody>
        </p:sp>
        <p:sp>
          <p:nvSpPr>
            <p:cNvPr id="173" name="Shape 270">
              <a:extLst>
                <a:ext uri="{FF2B5EF4-FFF2-40B4-BE49-F238E27FC236}">
                  <a16:creationId xmlns:a16="http://schemas.microsoft.com/office/drawing/2014/main" id="{A1CF09E8-55F4-8543-9F42-5D7628A32645}"/>
                </a:ext>
              </a:extLst>
            </p:cNvPr>
            <p:cNvSpPr/>
            <p:nvPr/>
          </p:nvSpPr>
          <p:spPr>
            <a:xfrm>
              <a:off x="946032" y="3870791"/>
              <a:ext cx="1101135" cy="100282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1100" dirty="0">
                  <a:latin typeface="Helvetica Neue" panose="02000503000000020004" pitchFamily="2" charset="0"/>
                </a:rPr>
                <a:t>Tree:</a:t>
              </a:r>
            </a:p>
          </p:txBody>
        </p:sp>
        <p:grpSp>
          <p:nvGrpSpPr>
            <p:cNvPr id="174" name="Group 274">
              <a:extLst>
                <a:ext uri="{FF2B5EF4-FFF2-40B4-BE49-F238E27FC236}">
                  <a16:creationId xmlns:a16="http://schemas.microsoft.com/office/drawing/2014/main" id="{0468391A-683F-2C43-8AC3-50C714547AFF}"/>
                </a:ext>
              </a:extLst>
            </p:cNvPr>
            <p:cNvGrpSpPr/>
            <p:nvPr/>
          </p:nvGrpSpPr>
          <p:grpSpPr>
            <a:xfrm>
              <a:off x="934448" y="7707580"/>
              <a:ext cx="6305659" cy="1002823"/>
              <a:chOff x="0" y="-177843"/>
              <a:chExt cx="6305658" cy="1002819"/>
            </a:xfrm>
          </p:grpSpPr>
          <p:sp>
            <p:nvSpPr>
              <p:cNvPr id="180" name="Shape 271">
                <a:extLst>
                  <a:ext uri="{FF2B5EF4-FFF2-40B4-BE49-F238E27FC236}">
                    <a16:creationId xmlns:a16="http://schemas.microsoft.com/office/drawing/2014/main" id="{239A7E96-8807-8849-B729-94DDC56DE777}"/>
                  </a:ext>
                </a:extLst>
              </p:cNvPr>
              <p:cNvSpPr/>
              <p:nvPr/>
            </p:nvSpPr>
            <p:spPr>
              <a:xfrm>
                <a:off x="0" y="-177843"/>
                <a:ext cx="1096980" cy="10028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sz="1100" dirty="0">
                    <a:latin typeface="Helvetica Neue" panose="02000503000000020004" pitchFamily="2" charset="0"/>
                  </a:rPr>
                  <a:t>Rule:</a:t>
                </a:r>
              </a:p>
            </p:txBody>
          </p:sp>
          <p:sp>
            <p:nvSpPr>
              <p:cNvPr id="181" name="Shape 272">
                <a:extLst>
                  <a:ext uri="{FF2B5EF4-FFF2-40B4-BE49-F238E27FC236}">
                    <a16:creationId xmlns:a16="http://schemas.microsoft.com/office/drawing/2014/main" id="{39234DF0-7E63-424C-BACB-AFF86060B9CB}"/>
                  </a:ext>
                </a:extLst>
              </p:cNvPr>
              <p:cNvSpPr/>
              <p:nvPr/>
            </p:nvSpPr>
            <p:spPr>
              <a:xfrm>
                <a:off x="1276003" y="70041"/>
                <a:ext cx="2446396" cy="509749"/>
              </a:xfrm>
              <a:prstGeom prst="roundRect">
                <a:avLst>
                  <a:gd name="adj" fmla="val 21718"/>
                </a:avLst>
              </a:prstGeom>
              <a:solidFill>
                <a:srgbClr val="FFFF00">
                  <a:alpha val="52999"/>
                </a:srgbClr>
              </a:solidFill>
              <a:ln w="25400" cap="flat">
                <a:solidFill>
                  <a:srgbClr val="E0E000"/>
                </a:solidFill>
                <a:prstDash val="solid"/>
                <a:bevel/>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1300480">
                  <a:spcBef>
                    <a:spcPts val="2000"/>
                  </a:spcBef>
                  <a:defRPr sz="2000"/>
                </a:lvl1pPr>
              </a:lstStyle>
              <a:p>
                <a:pPr lvl="0">
                  <a:defRPr sz="1800"/>
                </a:pPr>
                <a:r>
                  <a:rPr sz="800" dirty="0">
                    <a:latin typeface="Helvetica Neue Regular" charset="0"/>
                  </a:rPr>
                  <a:t>R: [0-9]+ = 0.2</a:t>
                </a:r>
              </a:p>
            </p:txBody>
          </p:sp>
          <p:sp>
            <p:nvSpPr>
              <p:cNvPr id="182" name="Shape 273">
                <a:extLst>
                  <a:ext uri="{FF2B5EF4-FFF2-40B4-BE49-F238E27FC236}">
                    <a16:creationId xmlns:a16="http://schemas.microsoft.com/office/drawing/2014/main" id="{83748A7C-C296-9C4E-8126-CF76F577E539}"/>
                  </a:ext>
                </a:extLst>
              </p:cNvPr>
              <p:cNvSpPr/>
              <p:nvPr/>
            </p:nvSpPr>
            <p:spPr>
              <a:xfrm>
                <a:off x="3897362" y="71407"/>
                <a:ext cx="2408296" cy="508001"/>
              </a:xfrm>
              <a:prstGeom prst="roundRect">
                <a:avLst>
                  <a:gd name="adj" fmla="val 20802"/>
                </a:avLst>
              </a:prstGeom>
              <a:solidFill>
                <a:srgbClr val="297FD5">
                  <a:alpha val="47000"/>
                </a:srgbClr>
              </a:solidFill>
              <a:ln w="25400" cap="flat">
                <a:solidFill>
                  <a:srgbClr val="1F5FA0"/>
                </a:solidFill>
                <a:prstDash val="solid"/>
                <a:bevel/>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1300480">
                  <a:spcBef>
                    <a:spcPts val="2000"/>
                  </a:spcBef>
                  <a:defRPr sz="2000"/>
                </a:lvl1pPr>
              </a:lstStyle>
              <a:p>
                <a:pPr lvl="0">
                  <a:defRPr sz="1800"/>
                </a:pPr>
                <a:r>
                  <a:rPr sz="800" dirty="0">
                    <a:latin typeface="Helvetica Neue Regular" charset="0"/>
                  </a:rPr>
                  <a:t>L: ‘percent’ = 0.4</a:t>
                </a:r>
              </a:p>
            </p:txBody>
          </p:sp>
        </p:grpSp>
        <p:grpSp>
          <p:nvGrpSpPr>
            <p:cNvPr id="175" name="Group 279">
              <a:extLst>
                <a:ext uri="{FF2B5EF4-FFF2-40B4-BE49-F238E27FC236}">
                  <a16:creationId xmlns:a16="http://schemas.microsoft.com/office/drawing/2014/main" id="{A9AB1728-4057-2E45-A9BC-49921D51E882}"/>
                </a:ext>
              </a:extLst>
            </p:cNvPr>
            <p:cNvGrpSpPr/>
            <p:nvPr/>
          </p:nvGrpSpPr>
          <p:grpSpPr>
            <a:xfrm>
              <a:off x="2145970" y="5754345"/>
              <a:ext cx="9674637" cy="1664185"/>
              <a:chOff x="0" y="-1"/>
              <a:chExt cx="9674636" cy="1664184"/>
            </a:xfrm>
          </p:grpSpPr>
          <p:sp>
            <p:nvSpPr>
              <p:cNvPr id="176" name="Shape 275">
                <a:extLst>
                  <a:ext uri="{FF2B5EF4-FFF2-40B4-BE49-F238E27FC236}">
                    <a16:creationId xmlns:a16="http://schemas.microsoft.com/office/drawing/2014/main" id="{0B4A4278-E75B-5D49-B1A3-5FC591897A6E}"/>
                  </a:ext>
                </a:extLst>
              </p:cNvPr>
              <p:cNvSpPr/>
              <p:nvPr/>
            </p:nvSpPr>
            <p:spPr>
              <a:xfrm>
                <a:off x="2391559" y="1154433"/>
                <a:ext cx="2446396" cy="509750"/>
              </a:xfrm>
              <a:prstGeom prst="roundRect">
                <a:avLst>
                  <a:gd name="adj" fmla="val 21718"/>
                </a:avLst>
              </a:prstGeom>
              <a:solidFill>
                <a:srgbClr val="FFFF00">
                  <a:alpha val="52999"/>
                </a:srgbClr>
              </a:solidFill>
              <a:ln w="25400" cap="flat">
                <a:solidFill>
                  <a:srgbClr val="FF2800"/>
                </a:solidFill>
                <a:prstDash val="solid"/>
                <a:bevel/>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1300480">
                  <a:spcBef>
                    <a:spcPts val="2000"/>
                  </a:spcBef>
                  <a:defRPr sz="2000"/>
                </a:lvl1pPr>
              </a:lstStyle>
              <a:p>
                <a:pPr lvl="0" algn="ctr">
                  <a:defRPr sz="1800"/>
                </a:pPr>
                <a:r>
                  <a:rPr sz="800" dirty="0">
                    <a:latin typeface="Helvetica Neue Regular" charset="0"/>
                  </a:rPr>
                  <a:t>R: [0-9]+ = 0.2</a:t>
                </a:r>
              </a:p>
            </p:txBody>
          </p:sp>
          <p:sp>
            <p:nvSpPr>
              <p:cNvPr id="177" name="Shape 276">
                <a:extLst>
                  <a:ext uri="{FF2B5EF4-FFF2-40B4-BE49-F238E27FC236}">
                    <a16:creationId xmlns:a16="http://schemas.microsoft.com/office/drawing/2014/main" id="{CC92B561-1A47-2D49-AED6-55EA600ECCA3}"/>
                  </a:ext>
                </a:extLst>
              </p:cNvPr>
              <p:cNvSpPr/>
              <p:nvPr/>
            </p:nvSpPr>
            <p:spPr>
              <a:xfrm>
                <a:off x="7084425" y="824515"/>
                <a:ext cx="2590211" cy="629970"/>
              </a:xfrm>
              <a:prstGeom prst="roundRect">
                <a:avLst>
                  <a:gd name="adj" fmla="val 20802"/>
                </a:avLst>
              </a:prstGeom>
              <a:solidFill>
                <a:srgbClr val="297FD5">
                  <a:alpha val="47000"/>
                </a:srgbClr>
              </a:solidFill>
              <a:ln w="25400" cap="flat">
                <a:solidFill>
                  <a:srgbClr val="FF2800"/>
                </a:solidFill>
                <a:prstDash val="solid"/>
                <a:bevel/>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1300480">
                  <a:spcBef>
                    <a:spcPts val="2000"/>
                  </a:spcBef>
                  <a:defRPr sz="2000"/>
                </a:lvl1pPr>
              </a:lstStyle>
              <a:p>
                <a:pPr lvl="0" algn="ctr">
                  <a:defRPr sz="1800"/>
                </a:pPr>
                <a:r>
                  <a:rPr sz="900" dirty="0">
                    <a:latin typeface="Helvetica Neue Regular" charset="0"/>
                  </a:rPr>
                  <a:t>L: ‘percent’ = 0.4</a:t>
                </a:r>
              </a:p>
            </p:txBody>
          </p:sp>
          <p:sp>
            <p:nvSpPr>
              <p:cNvPr id="178" name="Shape 277">
                <a:extLst>
                  <a:ext uri="{FF2B5EF4-FFF2-40B4-BE49-F238E27FC236}">
                    <a16:creationId xmlns:a16="http://schemas.microsoft.com/office/drawing/2014/main" id="{7D0FFC73-6583-584F-8121-E1D5E592346D}"/>
                  </a:ext>
                </a:extLst>
              </p:cNvPr>
              <p:cNvSpPr/>
              <p:nvPr/>
            </p:nvSpPr>
            <p:spPr>
              <a:xfrm>
                <a:off x="0" y="-1"/>
                <a:ext cx="2344208" cy="1375297"/>
              </a:xfrm>
              <a:prstGeom prst="line">
                <a:avLst/>
              </a:prstGeom>
              <a:noFill/>
              <a:ln w="25400" cap="flat">
                <a:solidFill>
                  <a:srgbClr val="FF2800"/>
                </a:solidFill>
                <a:prstDash val="solid"/>
                <a:miter lim="400000"/>
              </a:ln>
              <a:effectLst/>
            </p:spPr>
            <p:txBody>
              <a:bodyPr wrap="square" lIns="0" tIns="0" rIns="0" bIns="0" numCol="1" anchor="ctr">
                <a:noAutofit/>
              </a:bodyPr>
              <a:lstStyle/>
              <a:p>
                <a:pPr lvl="0"/>
                <a:endParaRPr sz="700" dirty="0">
                  <a:latin typeface="Helvetica Neue Regular" charset="0"/>
                </a:endParaRPr>
              </a:p>
            </p:txBody>
          </p:sp>
          <p:sp>
            <p:nvSpPr>
              <p:cNvPr id="179" name="Shape 278">
                <a:extLst>
                  <a:ext uri="{FF2B5EF4-FFF2-40B4-BE49-F238E27FC236}">
                    <a16:creationId xmlns:a16="http://schemas.microsoft.com/office/drawing/2014/main" id="{B5F1FFE8-972A-C242-ADF0-7673C22FFBF3}"/>
                  </a:ext>
                </a:extLst>
              </p:cNvPr>
              <p:cNvSpPr/>
              <p:nvPr/>
            </p:nvSpPr>
            <p:spPr>
              <a:xfrm flipV="1">
                <a:off x="4852701" y="1159760"/>
                <a:ext cx="2198382" cy="294729"/>
              </a:xfrm>
              <a:prstGeom prst="line">
                <a:avLst/>
              </a:prstGeom>
              <a:noFill/>
              <a:ln w="25400" cap="flat">
                <a:solidFill>
                  <a:srgbClr val="FF2800"/>
                </a:solidFill>
                <a:prstDash val="solid"/>
                <a:miter lim="400000"/>
              </a:ln>
              <a:effectLst/>
            </p:spPr>
            <p:txBody>
              <a:bodyPr wrap="square" lIns="0" tIns="0" rIns="0" bIns="0" numCol="1" anchor="ctr">
                <a:noAutofit/>
              </a:bodyPr>
              <a:lstStyle/>
              <a:p>
                <a:pPr lvl="0"/>
                <a:endParaRPr sz="700" dirty="0">
                  <a:latin typeface="Helvetica Neue Regular" charset="0"/>
                </a:endParaRPr>
              </a:p>
            </p:txBody>
          </p:sp>
        </p:grpSp>
      </p:grpSp>
      <p:grpSp>
        <p:nvGrpSpPr>
          <p:cNvPr id="183" name="Group 182">
            <a:extLst>
              <a:ext uri="{FF2B5EF4-FFF2-40B4-BE49-F238E27FC236}">
                <a16:creationId xmlns:a16="http://schemas.microsoft.com/office/drawing/2014/main" id="{2FF8C550-487D-494E-9E72-2750C182767D}"/>
              </a:ext>
            </a:extLst>
          </p:cNvPr>
          <p:cNvGrpSpPr/>
          <p:nvPr/>
        </p:nvGrpSpPr>
        <p:grpSpPr>
          <a:xfrm>
            <a:off x="5042211" y="1562414"/>
            <a:ext cx="3833611" cy="1503467"/>
            <a:chOff x="6722948" y="2079644"/>
            <a:chExt cx="5111481" cy="2004623"/>
          </a:xfrm>
        </p:grpSpPr>
        <p:grpSp>
          <p:nvGrpSpPr>
            <p:cNvPr id="184" name="Group 183">
              <a:extLst>
                <a:ext uri="{FF2B5EF4-FFF2-40B4-BE49-F238E27FC236}">
                  <a16:creationId xmlns:a16="http://schemas.microsoft.com/office/drawing/2014/main" id="{0EE72CAC-1B39-7A46-8A84-0F83BF0E6B8B}"/>
                </a:ext>
              </a:extLst>
            </p:cNvPr>
            <p:cNvGrpSpPr/>
            <p:nvPr/>
          </p:nvGrpSpPr>
          <p:grpSpPr>
            <a:xfrm>
              <a:off x="6722948" y="2540233"/>
              <a:ext cx="5111481" cy="1219429"/>
              <a:chOff x="5042210" y="1497397"/>
              <a:chExt cx="3833611" cy="914572"/>
            </a:xfrm>
          </p:grpSpPr>
          <p:sp>
            <p:nvSpPr>
              <p:cNvPr id="190" name="Shape 301">
                <a:extLst>
                  <a:ext uri="{FF2B5EF4-FFF2-40B4-BE49-F238E27FC236}">
                    <a16:creationId xmlns:a16="http://schemas.microsoft.com/office/drawing/2014/main" id="{66D6B98F-B6FD-464E-8D5F-18F48718EA2C}"/>
                  </a:ext>
                </a:extLst>
              </p:cNvPr>
              <p:cNvSpPr/>
              <p:nvPr/>
            </p:nvSpPr>
            <p:spPr>
              <a:xfrm>
                <a:off x="6123641" y="1784458"/>
                <a:ext cx="787595" cy="203982"/>
              </a:xfrm>
              <a:prstGeom prst="roundRect">
                <a:avLst>
                  <a:gd name="adj" fmla="val 22959"/>
                </a:avLst>
              </a:prstGeom>
              <a:solidFill>
                <a:srgbClr val="297FD5">
                  <a:alpha val="47000"/>
                </a:srgbClr>
              </a:solidFill>
              <a:ln w="25400">
                <a:solidFill>
                  <a:srgbClr val="1F5FA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lang="en-GB" sz="700" dirty="0">
                    <a:latin typeface="Helvetica Neue Regular" charset="0"/>
                  </a:rPr>
                  <a:t>L</a:t>
                </a:r>
                <a:r>
                  <a:rPr sz="700" dirty="0">
                    <a:latin typeface="Helvetica Neue Regular" charset="0"/>
                  </a:rPr>
                  <a:t>: </a:t>
                </a:r>
                <a:r>
                  <a:rPr lang="en-GB" sz="700" dirty="0">
                    <a:latin typeface="Helvetica Neue Regular" charset="0"/>
                  </a:rPr>
                  <a:t>‘</a:t>
                </a:r>
                <a:r>
                  <a:rPr sz="700" dirty="0">
                    <a:latin typeface="Helvetica Neue Regular" charset="0"/>
                  </a:rPr>
                  <a:t>6’ = 0.4</a:t>
                </a:r>
              </a:p>
            </p:txBody>
          </p:sp>
          <p:sp>
            <p:nvSpPr>
              <p:cNvPr id="191" name="Shape 302">
                <a:extLst>
                  <a:ext uri="{FF2B5EF4-FFF2-40B4-BE49-F238E27FC236}">
                    <a16:creationId xmlns:a16="http://schemas.microsoft.com/office/drawing/2014/main" id="{C09ED9B4-365D-FE4C-B538-118F4A2100A8}"/>
                  </a:ext>
                </a:extLst>
              </p:cNvPr>
              <p:cNvSpPr/>
              <p:nvPr/>
            </p:nvSpPr>
            <p:spPr>
              <a:xfrm>
                <a:off x="6048097" y="1497397"/>
                <a:ext cx="944109" cy="203982"/>
              </a:xfrm>
              <a:prstGeom prst="roundRect">
                <a:avLst>
                  <a:gd name="adj" fmla="val 19518"/>
                </a:avLst>
              </a:prstGeom>
              <a:solidFill>
                <a:srgbClr val="F3B283"/>
              </a:solidFill>
              <a:ln w="25400">
                <a:solidFill>
                  <a:srgbClr val="7D715C"/>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700" dirty="0">
                    <a:latin typeface="Helvetica Neue Regular" charset="0"/>
                  </a:rPr>
                  <a:t>P: Percentage = 1.0</a:t>
                </a:r>
              </a:p>
            </p:txBody>
          </p:sp>
          <p:sp>
            <p:nvSpPr>
              <p:cNvPr id="192" name="Shape 303">
                <a:extLst>
                  <a:ext uri="{FF2B5EF4-FFF2-40B4-BE49-F238E27FC236}">
                    <a16:creationId xmlns:a16="http://schemas.microsoft.com/office/drawing/2014/main" id="{7300409B-955A-ED4D-B41E-E33EC30CC2EC}"/>
                  </a:ext>
                </a:extLst>
              </p:cNvPr>
              <p:cNvSpPr/>
              <p:nvPr/>
            </p:nvSpPr>
            <p:spPr>
              <a:xfrm>
                <a:off x="7946416" y="2207987"/>
                <a:ext cx="929405" cy="203982"/>
              </a:xfrm>
              <a:prstGeom prst="roundRect">
                <a:avLst>
                  <a:gd name="adj" fmla="val 24052"/>
                </a:avLst>
              </a:prstGeom>
              <a:solidFill>
                <a:srgbClr val="FFFF00">
                  <a:alpha val="52999"/>
                </a:srgbClr>
              </a:solidFill>
              <a:ln w="25400">
                <a:solidFill>
                  <a:srgbClr val="E0E00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700" dirty="0">
                    <a:latin typeface="Helvetica Neue Regular" charset="0"/>
                  </a:rPr>
                  <a:t>R: symbols = 0.2</a:t>
                </a:r>
              </a:p>
            </p:txBody>
          </p:sp>
          <p:sp>
            <p:nvSpPr>
              <p:cNvPr id="193" name="Shape 304">
                <a:extLst>
                  <a:ext uri="{FF2B5EF4-FFF2-40B4-BE49-F238E27FC236}">
                    <a16:creationId xmlns:a16="http://schemas.microsoft.com/office/drawing/2014/main" id="{AE7AF983-AE91-CD4E-B28F-1C63F690E7D6}"/>
                  </a:ext>
                </a:extLst>
              </p:cNvPr>
              <p:cNvSpPr/>
              <p:nvPr/>
            </p:nvSpPr>
            <p:spPr>
              <a:xfrm>
                <a:off x="7946416" y="1511782"/>
                <a:ext cx="929405" cy="203595"/>
              </a:xfrm>
              <a:prstGeom prst="roundRect">
                <a:avLst>
                  <a:gd name="adj" fmla="val 23003"/>
                </a:avLst>
              </a:prstGeom>
              <a:solidFill>
                <a:srgbClr val="297FD5">
                  <a:alpha val="47000"/>
                </a:srgbClr>
              </a:solidFill>
              <a:ln w="25400">
                <a:solidFill>
                  <a:srgbClr val="1F5FA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700" dirty="0">
                    <a:latin typeface="Helvetica Neue Regular" charset="0"/>
                  </a:rPr>
                  <a:t>L: ‘%’ = 0.4</a:t>
                </a:r>
              </a:p>
            </p:txBody>
          </p:sp>
          <p:sp>
            <p:nvSpPr>
              <p:cNvPr id="194" name="Shape 305">
                <a:extLst>
                  <a:ext uri="{FF2B5EF4-FFF2-40B4-BE49-F238E27FC236}">
                    <a16:creationId xmlns:a16="http://schemas.microsoft.com/office/drawing/2014/main" id="{BA8C9CE2-2F52-5548-8B76-CF517E11F93E}"/>
                  </a:ext>
                </a:extLst>
              </p:cNvPr>
              <p:cNvSpPr/>
              <p:nvPr/>
            </p:nvSpPr>
            <p:spPr>
              <a:xfrm>
                <a:off x="7946416" y="1743915"/>
                <a:ext cx="929405" cy="203595"/>
              </a:xfrm>
              <a:prstGeom prst="roundRect">
                <a:avLst>
                  <a:gd name="adj" fmla="val 24097"/>
                </a:avLst>
              </a:prstGeom>
              <a:solidFill>
                <a:srgbClr val="FFFF00">
                  <a:alpha val="52999"/>
                </a:srgbClr>
              </a:solidFill>
              <a:ln w="25400">
                <a:solidFill>
                  <a:srgbClr val="E0E00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700" dirty="0">
                    <a:latin typeface="Helvetica Neue Regular" charset="0"/>
                  </a:rPr>
                  <a:t>R: symbols = 0.2</a:t>
                </a:r>
              </a:p>
            </p:txBody>
          </p:sp>
          <p:sp>
            <p:nvSpPr>
              <p:cNvPr id="195" name="Shape 306">
                <a:extLst>
                  <a:ext uri="{FF2B5EF4-FFF2-40B4-BE49-F238E27FC236}">
                    <a16:creationId xmlns:a16="http://schemas.microsoft.com/office/drawing/2014/main" id="{A35BF2C1-EAFA-DB4C-8E44-D0ABF532E3A6}"/>
                  </a:ext>
                </a:extLst>
              </p:cNvPr>
              <p:cNvSpPr/>
              <p:nvPr/>
            </p:nvSpPr>
            <p:spPr>
              <a:xfrm flipV="1">
                <a:off x="5132857" y="1582247"/>
                <a:ext cx="905677" cy="288597"/>
              </a:xfrm>
              <a:prstGeom prst="line">
                <a:avLst/>
              </a:prstGeom>
              <a:ln w="25400">
                <a:solidFill/>
                <a:miter lim="400000"/>
              </a:ln>
            </p:spPr>
            <p:txBody>
              <a:bodyPr lIns="0" tIns="0" rIns="0" bIns="0" anchor="ctr"/>
              <a:lstStyle/>
              <a:p>
                <a:pPr lvl="0"/>
                <a:endParaRPr sz="600" dirty="0">
                  <a:latin typeface="Helvetica Neue Regular" charset="0"/>
                </a:endParaRPr>
              </a:p>
            </p:txBody>
          </p:sp>
          <p:sp>
            <p:nvSpPr>
              <p:cNvPr id="196" name="Shape 307">
                <a:extLst>
                  <a:ext uri="{FF2B5EF4-FFF2-40B4-BE49-F238E27FC236}">
                    <a16:creationId xmlns:a16="http://schemas.microsoft.com/office/drawing/2014/main" id="{D6992E6F-30B8-0A42-A425-9B2E850657B0}"/>
                  </a:ext>
                </a:extLst>
              </p:cNvPr>
              <p:cNvSpPr/>
              <p:nvPr/>
            </p:nvSpPr>
            <p:spPr>
              <a:xfrm>
                <a:off x="5135145" y="1877510"/>
                <a:ext cx="986991" cy="0"/>
              </a:xfrm>
              <a:prstGeom prst="line">
                <a:avLst/>
              </a:prstGeom>
              <a:ln w="25400">
                <a:solidFill/>
                <a:miter lim="400000"/>
              </a:ln>
            </p:spPr>
            <p:txBody>
              <a:bodyPr lIns="0" tIns="0" rIns="0" bIns="0" anchor="ctr"/>
              <a:lstStyle/>
              <a:p>
                <a:pPr lvl="0"/>
                <a:endParaRPr sz="600" dirty="0">
                  <a:latin typeface="Helvetica Neue Regular" charset="0"/>
                </a:endParaRPr>
              </a:p>
            </p:txBody>
          </p:sp>
          <p:sp>
            <p:nvSpPr>
              <p:cNvPr id="197" name="Shape 308">
                <a:extLst>
                  <a:ext uri="{FF2B5EF4-FFF2-40B4-BE49-F238E27FC236}">
                    <a16:creationId xmlns:a16="http://schemas.microsoft.com/office/drawing/2014/main" id="{A2AC9587-D213-A345-B3DA-958F39BB891B}"/>
                  </a:ext>
                </a:extLst>
              </p:cNvPr>
              <p:cNvSpPr/>
              <p:nvPr/>
            </p:nvSpPr>
            <p:spPr>
              <a:xfrm flipV="1">
                <a:off x="6913340" y="1610715"/>
                <a:ext cx="1030973" cy="288584"/>
              </a:xfrm>
              <a:prstGeom prst="line">
                <a:avLst/>
              </a:prstGeom>
              <a:ln w="25400">
                <a:solidFill/>
                <a:miter lim="400000"/>
              </a:ln>
            </p:spPr>
            <p:txBody>
              <a:bodyPr lIns="0" tIns="0" rIns="0" bIns="0" anchor="ctr"/>
              <a:lstStyle/>
              <a:p>
                <a:pPr lvl="0"/>
                <a:endParaRPr sz="600" dirty="0">
                  <a:latin typeface="Helvetica Neue Regular" charset="0"/>
                </a:endParaRPr>
              </a:p>
            </p:txBody>
          </p:sp>
          <p:sp>
            <p:nvSpPr>
              <p:cNvPr id="198" name="Shape 309">
                <a:extLst>
                  <a:ext uri="{FF2B5EF4-FFF2-40B4-BE49-F238E27FC236}">
                    <a16:creationId xmlns:a16="http://schemas.microsoft.com/office/drawing/2014/main" id="{91CB93F4-6BEB-6848-A4F7-9B7E493D93E7}"/>
                  </a:ext>
                </a:extLst>
              </p:cNvPr>
              <p:cNvSpPr/>
              <p:nvPr/>
            </p:nvSpPr>
            <p:spPr>
              <a:xfrm flipV="1">
                <a:off x="6913260" y="1837502"/>
                <a:ext cx="1031131" cy="75381"/>
              </a:xfrm>
              <a:prstGeom prst="line">
                <a:avLst/>
              </a:prstGeom>
              <a:ln w="25400">
                <a:solidFill/>
                <a:miter lim="400000"/>
              </a:ln>
            </p:spPr>
            <p:txBody>
              <a:bodyPr lIns="0" tIns="0" rIns="0" bIns="0" anchor="ctr"/>
              <a:lstStyle/>
              <a:p>
                <a:pPr lvl="0"/>
                <a:endParaRPr sz="600" dirty="0">
                  <a:latin typeface="Helvetica Neue Regular" charset="0"/>
                </a:endParaRPr>
              </a:p>
            </p:txBody>
          </p:sp>
          <p:sp>
            <p:nvSpPr>
              <p:cNvPr id="199" name="Shape 310">
                <a:extLst>
                  <a:ext uri="{FF2B5EF4-FFF2-40B4-BE49-F238E27FC236}">
                    <a16:creationId xmlns:a16="http://schemas.microsoft.com/office/drawing/2014/main" id="{C8B0F6E2-EF43-0A49-AA10-0CD52AAC227A}"/>
                  </a:ext>
                </a:extLst>
              </p:cNvPr>
              <p:cNvSpPr/>
              <p:nvPr/>
            </p:nvSpPr>
            <p:spPr>
              <a:xfrm>
                <a:off x="6924098" y="2186434"/>
                <a:ext cx="1009455" cy="101917"/>
              </a:xfrm>
              <a:prstGeom prst="line">
                <a:avLst/>
              </a:prstGeom>
              <a:ln w="25400">
                <a:solidFill/>
                <a:miter lim="400000"/>
              </a:ln>
            </p:spPr>
            <p:txBody>
              <a:bodyPr lIns="0" tIns="0" rIns="0" bIns="0" anchor="ctr"/>
              <a:lstStyle/>
              <a:p>
                <a:pPr lvl="0"/>
                <a:endParaRPr sz="600" dirty="0">
                  <a:latin typeface="Helvetica Neue Regular" charset="0"/>
                </a:endParaRPr>
              </a:p>
            </p:txBody>
          </p:sp>
          <p:sp>
            <p:nvSpPr>
              <p:cNvPr id="200" name="Shape 311">
                <a:extLst>
                  <a:ext uri="{FF2B5EF4-FFF2-40B4-BE49-F238E27FC236}">
                    <a16:creationId xmlns:a16="http://schemas.microsoft.com/office/drawing/2014/main" id="{93FD1477-53F9-D545-843A-65E7DF202772}"/>
                  </a:ext>
                </a:extLst>
              </p:cNvPr>
              <p:cNvSpPr/>
              <p:nvPr/>
            </p:nvSpPr>
            <p:spPr>
              <a:xfrm>
                <a:off x="5128784" y="1882724"/>
                <a:ext cx="984791" cy="288560"/>
              </a:xfrm>
              <a:prstGeom prst="line">
                <a:avLst/>
              </a:prstGeom>
              <a:ln w="25400">
                <a:solidFill>
                  <a:schemeClr val="accent4"/>
                </a:solidFill>
                <a:miter lim="400000"/>
              </a:ln>
            </p:spPr>
            <p:txBody>
              <a:bodyPr lIns="0" tIns="0" rIns="0" bIns="0" anchor="ctr"/>
              <a:lstStyle/>
              <a:p>
                <a:pPr lvl="0"/>
                <a:endParaRPr sz="600" dirty="0">
                  <a:latin typeface="Helvetica Neue Regular" charset="0"/>
                </a:endParaRPr>
              </a:p>
            </p:txBody>
          </p:sp>
          <p:sp>
            <p:nvSpPr>
              <p:cNvPr id="201" name="Shape 312">
                <a:extLst>
                  <a:ext uri="{FF2B5EF4-FFF2-40B4-BE49-F238E27FC236}">
                    <a16:creationId xmlns:a16="http://schemas.microsoft.com/office/drawing/2014/main" id="{0708DACC-21D9-7D43-9CCB-9E8DAB6ECB30}"/>
                  </a:ext>
                </a:extLst>
              </p:cNvPr>
              <p:cNvSpPr/>
              <p:nvPr/>
            </p:nvSpPr>
            <p:spPr>
              <a:xfrm flipV="1">
                <a:off x="6924804" y="2103352"/>
                <a:ext cx="1008045" cy="60911"/>
              </a:xfrm>
              <a:prstGeom prst="line">
                <a:avLst/>
              </a:prstGeom>
              <a:ln w="25400">
                <a:solidFill>
                  <a:schemeClr val="accent4"/>
                </a:solidFill>
                <a:miter lim="400000"/>
              </a:ln>
            </p:spPr>
            <p:txBody>
              <a:bodyPr lIns="0" tIns="0" rIns="0" bIns="0" anchor="ctr"/>
              <a:lstStyle/>
              <a:p>
                <a:pPr lvl="0"/>
                <a:endParaRPr sz="600" dirty="0">
                  <a:latin typeface="Helvetica Neue Regular" charset="0"/>
                </a:endParaRPr>
              </a:p>
            </p:txBody>
          </p:sp>
          <p:sp>
            <p:nvSpPr>
              <p:cNvPr id="202" name="Shape 313">
                <a:extLst>
                  <a:ext uri="{FF2B5EF4-FFF2-40B4-BE49-F238E27FC236}">
                    <a16:creationId xmlns:a16="http://schemas.microsoft.com/office/drawing/2014/main" id="{66855206-DD38-7F45-9198-1762F9FB7544}"/>
                  </a:ext>
                </a:extLst>
              </p:cNvPr>
              <p:cNvSpPr/>
              <p:nvPr/>
            </p:nvSpPr>
            <p:spPr>
              <a:xfrm>
                <a:off x="6123283" y="2071519"/>
                <a:ext cx="787395" cy="206733"/>
              </a:xfrm>
              <a:prstGeom prst="roundRect">
                <a:avLst>
                  <a:gd name="adj" fmla="val 23732"/>
                </a:avLst>
              </a:prstGeom>
              <a:solidFill>
                <a:srgbClr val="FFFF00">
                  <a:alpha val="52999"/>
                </a:srgbClr>
              </a:solidFill>
              <a:ln w="25400">
                <a:solidFill>
                  <a:srgbClr val="E0E00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700" dirty="0">
                    <a:latin typeface="Helvetica Neue Regular" charset="0"/>
                  </a:rPr>
                  <a:t>R: [0-9]+ = 0.2</a:t>
                </a:r>
              </a:p>
            </p:txBody>
          </p:sp>
          <p:sp>
            <p:nvSpPr>
              <p:cNvPr id="203" name="Shape 314">
                <a:extLst>
                  <a:ext uri="{FF2B5EF4-FFF2-40B4-BE49-F238E27FC236}">
                    <a16:creationId xmlns:a16="http://schemas.microsoft.com/office/drawing/2014/main" id="{7BDC30E1-0984-6F44-A11E-61D5F806D6D8}"/>
                  </a:ext>
                </a:extLst>
              </p:cNvPr>
              <p:cNvSpPr/>
              <p:nvPr/>
            </p:nvSpPr>
            <p:spPr>
              <a:xfrm>
                <a:off x="7946416" y="1976048"/>
                <a:ext cx="929405" cy="203595"/>
              </a:xfrm>
              <a:prstGeom prst="roundRect">
                <a:avLst>
                  <a:gd name="adj" fmla="val 23003"/>
                </a:avLst>
              </a:prstGeom>
              <a:solidFill>
                <a:srgbClr val="297FD5">
                  <a:alpha val="47000"/>
                </a:srgbClr>
              </a:solidFill>
              <a:ln w="25400">
                <a:solidFill>
                  <a:srgbClr val="1F5FA0"/>
                </a:solidFill>
              </a:ln>
              <a:extLst>
                <a:ext uri="{C572A759-6A51-4108-AA02-DFA0A04FC94B}">
                  <ma14:wrappingTextBoxFlag xmlns:ma14="http://schemas.microsoft.com/office/mac/drawingml/2011/main" xmlns="" val="1"/>
                </a:ext>
              </a:extLst>
            </p:spPr>
            <p:txBody>
              <a:bodyPr lIns="50800" tIns="50800" rIns="50800" bIns="50800" anchor="ctr"/>
              <a:lstStyle>
                <a:lvl1pPr defTabSz="1300480">
                  <a:spcBef>
                    <a:spcPts val="2000"/>
                  </a:spcBef>
                  <a:defRPr sz="2000"/>
                </a:lvl1pPr>
              </a:lstStyle>
              <a:p>
                <a:pPr lvl="0">
                  <a:defRPr sz="1800"/>
                </a:pPr>
                <a:r>
                  <a:rPr sz="700" dirty="0">
                    <a:latin typeface="Helvetica Neue Regular" charset="0"/>
                  </a:rPr>
                  <a:t>L: ‘%’ = 0.4</a:t>
                </a:r>
              </a:p>
            </p:txBody>
          </p:sp>
          <p:sp>
            <p:nvSpPr>
              <p:cNvPr id="204" name="Shape 315">
                <a:extLst>
                  <a:ext uri="{FF2B5EF4-FFF2-40B4-BE49-F238E27FC236}">
                    <a16:creationId xmlns:a16="http://schemas.microsoft.com/office/drawing/2014/main" id="{70AFB665-5F76-834B-8820-4EDD4C077B6F}"/>
                  </a:ext>
                </a:extLst>
              </p:cNvPr>
              <p:cNvSpPr/>
              <p:nvPr/>
            </p:nvSpPr>
            <p:spPr>
              <a:xfrm>
                <a:off x="5042210" y="1768832"/>
                <a:ext cx="181011" cy="2112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5400">
                <a:solidFill/>
              </a:ln>
            </p:spPr>
            <p:txBody>
              <a:bodyPr lIns="0" tIns="0" rIns="0" bIns="0" anchor="ctr"/>
              <a:lstStyle/>
              <a:p>
                <a:pPr defTabSz="1300448">
                  <a:spcBef>
                    <a:spcPts val="2000"/>
                  </a:spcBef>
                  <a:defRPr sz="2800">
                    <a:solidFill>
                      <a:srgbClr val="595959"/>
                    </a:solidFill>
                  </a:defRPr>
                </a:pPr>
                <a:endParaRPr sz="3600" dirty="0">
                  <a:latin typeface="Helvetica Neue Regular" charset="0"/>
                </a:endParaRPr>
              </a:p>
            </p:txBody>
          </p:sp>
        </p:grpSp>
        <p:sp>
          <p:nvSpPr>
            <p:cNvPr id="185" name="Shape 254">
              <a:extLst>
                <a:ext uri="{FF2B5EF4-FFF2-40B4-BE49-F238E27FC236}">
                  <a16:creationId xmlns:a16="http://schemas.microsoft.com/office/drawing/2014/main" id="{3D997C50-A5B4-0B4E-8B11-2D5481ECCDA5}"/>
                </a:ext>
              </a:extLst>
            </p:cNvPr>
            <p:cNvSpPr/>
            <p:nvPr/>
          </p:nvSpPr>
          <p:spPr>
            <a:xfrm>
              <a:off x="8305325" y="2079644"/>
              <a:ext cx="564485" cy="210152"/>
            </a:xfrm>
            <a:prstGeom prst="rect">
              <a:avLst/>
            </a:prstGeom>
            <a:solidFill>
              <a:srgbClr val="FFFFFF"/>
            </a:solidFill>
            <a:ln w="25400">
              <a:solidFill/>
            </a:ln>
            <a:extLst>
              <a:ext uri="{C572A759-6A51-4108-AA02-DFA0A04FC94B}">
                <ma14:wrappingTextBoxFlag xmlns:ma14="http://schemas.microsoft.com/office/mac/drawingml/2011/main" xmlns="" val="1"/>
              </a:ext>
            </a:extLst>
          </p:spPr>
          <p:txBody>
            <a:bodyPr lIns="0" tIns="0" rIns="0" bIns="0" anchor="ctr"/>
            <a:lstStyle>
              <a:lvl1pPr defTabSz="1300480">
                <a:spcBef>
                  <a:spcPts val="2000"/>
                </a:spcBef>
                <a:defRPr sz="3000"/>
              </a:lvl1pPr>
            </a:lstStyle>
            <a:p>
              <a:pPr lvl="0" algn="ctr">
                <a:defRPr sz="1800"/>
              </a:pPr>
              <a:r>
                <a:rPr lang="en-US" sz="1050" dirty="0">
                  <a:latin typeface="Helvetica Neue Regular" charset="0"/>
                </a:rPr>
                <a:t>6</a:t>
              </a:r>
              <a:endParaRPr sz="1050" dirty="0">
                <a:latin typeface="Helvetica Neue Regular" charset="0"/>
              </a:endParaRPr>
            </a:p>
          </p:txBody>
        </p:sp>
        <p:sp>
          <p:nvSpPr>
            <p:cNvPr id="186" name="Shape 255">
              <a:extLst>
                <a:ext uri="{FF2B5EF4-FFF2-40B4-BE49-F238E27FC236}">
                  <a16:creationId xmlns:a16="http://schemas.microsoft.com/office/drawing/2014/main" id="{C6DF50B1-4C5E-AE4A-983A-7E3B3E0D9D6C}"/>
                </a:ext>
              </a:extLst>
            </p:cNvPr>
            <p:cNvSpPr/>
            <p:nvPr/>
          </p:nvSpPr>
          <p:spPr>
            <a:xfrm>
              <a:off x="10955728" y="2080294"/>
              <a:ext cx="564486" cy="221996"/>
            </a:xfrm>
            <a:prstGeom prst="rect">
              <a:avLst/>
            </a:prstGeom>
            <a:solidFill>
              <a:srgbClr val="FFFFFF"/>
            </a:solidFill>
            <a:ln w="25400">
              <a:solidFill/>
            </a:ln>
            <a:extLst>
              <a:ext uri="{C572A759-6A51-4108-AA02-DFA0A04FC94B}">
                <ma14:wrappingTextBoxFlag xmlns:ma14="http://schemas.microsoft.com/office/mac/drawingml/2011/main" xmlns="" val="1"/>
              </a:ext>
            </a:extLst>
          </p:spPr>
          <p:txBody>
            <a:bodyPr lIns="0" tIns="0" rIns="0" bIns="0" anchor="ctr"/>
            <a:lstStyle>
              <a:lvl1pPr defTabSz="1300480">
                <a:spcBef>
                  <a:spcPts val="2000"/>
                </a:spcBef>
                <a:defRPr sz="3000"/>
              </a:lvl1pPr>
            </a:lstStyle>
            <a:p>
              <a:pPr lvl="0" algn="ctr">
                <a:defRPr sz="1800"/>
              </a:pPr>
              <a:r>
                <a:rPr lang="en-US" sz="1050" dirty="0">
                  <a:latin typeface="Helvetica Neue Regular" charset="0"/>
                </a:rPr>
                <a:t>%</a:t>
              </a:r>
              <a:endParaRPr sz="1050" dirty="0">
                <a:latin typeface="Helvetica Neue Regular" charset="0"/>
              </a:endParaRPr>
            </a:p>
          </p:txBody>
        </p:sp>
        <p:sp>
          <p:nvSpPr>
            <p:cNvPr id="187" name="Shape 271">
              <a:extLst>
                <a:ext uri="{FF2B5EF4-FFF2-40B4-BE49-F238E27FC236}">
                  <a16:creationId xmlns:a16="http://schemas.microsoft.com/office/drawing/2014/main" id="{8E67DC96-EBCA-794C-9435-845B81502C10}"/>
                </a:ext>
              </a:extLst>
            </p:cNvPr>
            <p:cNvSpPr/>
            <p:nvPr/>
          </p:nvSpPr>
          <p:spPr>
            <a:xfrm>
              <a:off x="6795933" y="3721775"/>
              <a:ext cx="564257" cy="3624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sz="1100" dirty="0">
                  <a:latin typeface="Helvetica Neue" panose="02000503000000020004" pitchFamily="2" charset="0"/>
                </a:rPr>
                <a:t>Rule:</a:t>
              </a:r>
            </a:p>
          </p:txBody>
        </p:sp>
        <p:sp>
          <p:nvSpPr>
            <p:cNvPr id="188" name="Shape 272">
              <a:extLst>
                <a:ext uri="{FF2B5EF4-FFF2-40B4-BE49-F238E27FC236}">
                  <a16:creationId xmlns:a16="http://schemas.microsoft.com/office/drawing/2014/main" id="{2FBAD08C-ABA3-CA4F-A12D-82F2835AC308}"/>
                </a:ext>
              </a:extLst>
            </p:cNvPr>
            <p:cNvSpPr/>
            <p:nvPr/>
          </p:nvSpPr>
          <p:spPr>
            <a:xfrm>
              <a:off x="7452275" y="3811376"/>
              <a:ext cx="1258362" cy="184260"/>
            </a:xfrm>
            <a:prstGeom prst="roundRect">
              <a:avLst>
                <a:gd name="adj" fmla="val 21718"/>
              </a:avLst>
            </a:prstGeom>
            <a:solidFill>
              <a:srgbClr val="FFFF00">
                <a:alpha val="52999"/>
              </a:srgbClr>
            </a:solidFill>
            <a:ln w="25400" cap="flat">
              <a:solidFill>
                <a:srgbClr val="E0E000"/>
              </a:solidFill>
              <a:prstDash val="solid"/>
              <a:bevel/>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1300480">
                <a:spcBef>
                  <a:spcPts val="2000"/>
                </a:spcBef>
                <a:defRPr sz="2000"/>
              </a:lvl1pPr>
            </a:lstStyle>
            <a:p>
              <a:pPr lvl="0">
                <a:defRPr sz="1800"/>
              </a:pPr>
              <a:r>
                <a:rPr sz="800" dirty="0">
                  <a:latin typeface="Helvetica Neue Regular" charset="0"/>
                </a:rPr>
                <a:t>R: [0-9]+ = 0.2</a:t>
              </a:r>
            </a:p>
          </p:txBody>
        </p:sp>
        <p:sp>
          <p:nvSpPr>
            <p:cNvPr id="189" name="Shape 273">
              <a:extLst>
                <a:ext uri="{FF2B5EF4-FFF2-40B4-BE49-F238E27FC236}">
                  <a16:creationId xmlns:a16="http://schemas.microsoft.com/office/drawing/2014/main" id="{AA5F8783-A033-2D47-9DE5-61D632A4F255}"/>
                </a:ext>
              </a:extLst>
            </p:cNvPr>
            <p:cNvSpPr/>
            <p:nvPr/>
          </p:nvSpPr>
          <p:spPr>
            <a:xfrm>
              <a:off x="8800633" y="3811870"/>
              <a:ext cx="1238764" cy="183628"/>
            </a:xfrm>
            <a:prstGeom prst="roundRect">
              <a:avLst>
                <a:gd name="adj" fmla="val 20802"/>
              </a:avLst>
            </a:prstGeom>
            <a:solidFill>
              <a:srgbClr val="297FD5">
                <a:alpha val="47000"/>
              </a:srgbClr>
            </a:solidFill>
            <a:ln w="25400" cap="flat">
              <a:solidFill>
                <a:srgbClr val="1F5FA0"/>
              </a:solidFill>
              <a:prstDash val="solid"/>
              <a:bevel/>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defTabSz="1300480">
                <a:spcBef>
                  <a:spcPts val="2000"/>
                </a:spcBef>
                <a:defRPr sz="2000"/>
              </a:lvl1pPr>
            </a:lstStyle>
            <a:p>
              <a:pPr lvl="0">
                <a:defRPr sz="1800"/>
              </a:pPr>
              <a:r>
                <a:rPr sz="800" dirty="0">
                  <a:latin typeface="Helvetica Neue Regular" charset="0"/>
                </a:rPr>
                <a:t>L: ‘</a:t>
              </a:r>
              <a:r>
                <a:rPr lang="en-US" sz="800" dirty="0">
                  <a:latin typeface="Helvetica Neue Regular" charset="0"/>
                </a:rPr>
                <a:t>%</a:t>
              </a:r>
              <a:r>
                <a:rPr sz="800" dirty="0">
                  <a:latin typeface="Helvetica Neue Regular" charset="0"/>
                </a:rPr>
                <a:t>’ = 0.4</a:t>
              </a:r>
            </a:p>
          </p:txBody>
        </p:sp>
      </p:grpSp>
      <p:sp>
        <p:nvSpPr>
          <p:cNvPr id="205" name="TextBox 204">
            <a:extLst>
              <a:ext uri="{FF2B5EF4-FFF2-40B4-BE49-F238E27FC236}">
                <a16:creationId xmlns:a16="http://schemas.microsoft.com/office/drawing/2014/main" id="{408CA0D2-3A94-0044-AB72-3EEA81EAB9A7}"/>
              </a:ext>
            </a:extLst>
          </p:cNvPr>
          <p:cNvSpPr txBox="1"/>
          <p:nvPr/>
        </p:nvSpPr>
        <p:spPr>
          <a:xfrm>
            <a:off x="259695" y="3502709"/>
            <a:ext cx="2008828" cy="895884"/>
          </a:xfrm>
          <a:prstGeom prst="rect">
            <a:avLst/>
          </a:prstGeom>
          <a:solidFill>
            <a:srgbClr val="C00000"/>
          </a:solidFill>
        </p:spPr>
        <p:txBody>
          <a:bodyPr wrap="square" lIns="135000" tIns="135000" rIns="135000" bIns="135000" rtlCol="0">
            <a:spAutoFit/>
          </a:bodyPr>
          <a:lstStyle/>
          <a:p>
            <a:pPr algn="ctr"/>
            <a:r>
              <a:rPr lang="en-GB" sz="1350" i="1" dirty="0">
                <a:solidFill>
                  <a:schemeClr val="bg1"/>
                </a:solidFill>
              </a:rPr>
              <a:t>Consider also Negative Examples</a:t>
            </a:r>
          </a:p>
          <a:p>
            <a:pPr algn="ctr"/>
            <a:r>
              <a:rPr lang="en-GB" sz="1350" i="1" dirty="0">
                <a:solidFill>
                  <a:schemeClr val="bg1"/>
                </a:solidFill>
              </a:rPr>
              <a:t>to prune candidates</a:t>
            </a:r>
            <a:endParaRPr lang="en-GB" sz="1350" dirty="0">
              <a:solidFill>
                <a:schemeClr val="bg1"/>
              </a:solidFill>
            </a:endParaRPr>
          </a:p>
        </p:txBody>
      </p:sp>
      <p:sp>
        <p:nvSpPr>
          <p:cNvPr id="120" name="TextBox 119">
            <a:extLst>
              <a:ext uri="{FF2B5EF4-FFF2-40B4-BE49-F238E27FC236}">
                <a16:creationId xmlns:a16="http://schemas.microsoft.com/office/drawing/2014/main" id="{66697922-9024-1748-B01C-36F0DEC8819C}"/>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7417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45833E-6 -1.48148E-6 L 0.27812 0.35556 " pathEditMode="relative" rAng="0" ptsTypes="AA">
                                      <p:cBhvr>
                                        <p:cTn id="6" dur="2000" fill="hold"/>
                                        <p:tgtEl>
                                          <p:spTgt spid="43"/>
                                        </p:tgtEl>
                                        <p:attrNameLst>
                                          <p:attrName>ppt_x</p:attrName>
                                          <p:attrName>ppt_y</p:attrName>
                                        </p:attrNameLst>
                                      </p:cBhvr>
                                      <p:rCtr x="13906" y="17778"/>
                                    </p:animMotion>
                                  </p:childTnLst>
                                </p:cTn>
                              </p:par>
                              <p:par>
                                <p:cTn id="7" presetID="0" presetClass="path" presetSubtype="0" accel="50000" decel="50000" fill="hold" nodeType="withEffect">
                                  <p:stCondLst>
                                    <p:cond delay="0"/>
                                  </p:stCondLst>
                                  <p:childTnLst>
                                    <p:animMotion origin="layout" path="M 2.5E-6 -2.71605E-6 L -0.21597 0.34692 " pathEditMode="relative" rAng="0" ptsTypes="AA">
                                      <p:cBhvr>
                                        <p:cTn id="8" dur="2000" fill="hold"/>
                                        <p:tgtEl>
                                          <p:spTgt spid="3"/>
                                        </p:tgtEl>
                                        <p:attrNameLst>
                                          <p:attrName>ppt_x</p:attrName>
                                          <p:attrName>ppt_y</p:attrName>
                                        </p:attrNameLst>
                                      </p:cBhvr>
                                      <p:rCtr x="-10799" y="17346"/>
                                    </p:animMotion>
                                  </p:childTnLst>
                                </p:cTn>
                              </p:par>
                            </p:childTnLst>
                          </p:cTn>
                        </p:par>
                        <p:par>
                          <p:cTn id="9" fill="hold">
                            <p:stCondLst>
                              <p:cond delay="2000"/>
                            </p:stCondLst>
                            <p:childTnLst>
                              <p:par>
                                <p:cTn id="10" presetID="9" presetClass="exit" presetSubtype="0" fill="hold" nodeType="afterEffect">
                                  <p:stCondLst>
                                    <p:cond delay="0"/>
                                  </p:stCondLst>
                                  <p:childTnLst>
                                    <p:animEffect transition="out" filter="dissolve">
                                      <p:cBhvr>
                                        <p:cTn id="11" dur="500"/>
                                        <p:tgtEl>
                                          <p:spTgt spid="43"/>
                                        </p:tgtEl>
                                      </p:cBhvr>
                                    </p:animEffect>
                                    <p:set>
                                      <p:cBhvr>
                                        <p:cTn id="12" dur="1" fill="hold">
                                          <p:stCondLst>
                                            <p:cond delay="499"/>
                                          </p:stCondLst>
                                        </p:cTn>
                                        <p:tgtEl>
                                          <p:spTgt spid="43"/>
                                        </p:tgtEl>
                                        <p:attrNameLst>
                                          <p:attrName>style.visibility</p:attrName>
                                        </p:attrNameLst>
                                      </p:cBhvr>
                                      <p:to>
                                        <p:strVal val="hidden"/>
                                      </p:to>
                                    </p:set>
                                  </p:childTnLst>
                                </p:cTn>
                              </p:par>
                              <p:par>
                                <p:cTn id="13" presetID="9" presetClass="exit" presetSubtype="0" fill="hold" nodeType="withEffect">
                                  <p:stCondLst>
                                    <p:cond delay="0"/>
                                  </p:stCondLst>
                                  <p:childTnLst>
                                    <p:animEffect transition="out" filter="dissolv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2500"/>
                            </p:stCondLst>
                            <p:childTnLst>
                              <p:par>
                                <p:cTn id="17" presetID="1" presetClass="entr" presetSubtype="0" fill="hold" nodeType="after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158"/>
                                        </p:tgtEl>
                                        <p:attrNameLst>
                                          <p:attrName>style.visibility</p:attrName>
                                        </p:attrNameLst>
                                      </p:cBhvr>
                                      <p:to>
                                        <p:strVal val="visible"/>
                                      </p:to>
                                    </p:set>
                                    <p:animEffect transition="in" filter="fade">
                                      <p:cBhvr>
                                        <p:cTn id="22" dur="500"/>
                                        <p:tgtEl>
                                          <p:spTgt spid="158"/>
                                        </p:tgtEl>
                                      </p:cBhvr>
                                    </p:animEffect>
                                  </p:childTnLst>
                                </p:cTn>
                              </p:par>
                              <p:par>
                                <p:cTn id="23" presetID="10" presetClass="entr" presetSubtype="0" fill="hold" nodeType="withEffect">
                                  <p:stCondLst>
                                    <p:cond delay="0"/>
                                  </p:stCondLst>
                                  <p:childTnLst>
                                    <p:set>
                                      <p:cBhvr>
                                        <p:cTn id="24" dur="1" fill="hold">
                                          <p:stCondLst>
                                            <p:cond delay="0"/>
                                          </p:stCondLst>
                                        </p:cTn>
                                        <p:tgtEl>
                                          <p:spTgt spid="183"/>
                                        </p:tgtEl>
                                        <p:attrNameLst>
                                          <p:attrName>style.visibility</p:attrName>
                                        </p:attrNameLst>
                                      </p:cBhvr>
                                      <p:to>
                                        <p:strVal val="visible"/>
                                      </p:to>
                                    </p:set>
                                    <p:animEffect transition="in" filter="fade">
                                      <p:cBhvr>
                                        <p:cTn id="25" dur="500"/>
                                        <p:tgtEl>
                                          <p:spTgt spid="183"/>
                                        </p:tgtEl>
                                      </p:cBhvr>
                                    </p:animEffect>
                                  </p:childTnLst>
                                </p:cTn>
                              </p:par>
                              <p:par>
                                <p:cTn id="26" presetID="9" presetClass="emph" presetSubtype="0" nodeType="withEffect">
                                  <p:stCondLst>
                                    <p:cond delay="0"/>
                                  </p:stCondLst>
                                  <p:childTnLst>
                                    <p:set>
                                      <p:cBhvr>
                                        <p:cTn id="27" dur="indefinite"/>
                                        <p:tgtEl>
                                          <p:spTgt spid="158"/>
                                        </p:tgtEl>
                                        <p:attrNameLst>
                                          <p:attrName>style.opacity</p:attrName>
                                        </p:attrNameLst>
                                      </p:cBhvr>
                                      <p:to>
                                        <p:strVal val="0.5"/>
                                      </p:to>
                                    </p:set>
                                    <p:animEffect filter="image" prLst="opacity: 0.5">
                                      <p:cBhvr rctx="IE">
                                        <p:cTn id="28" dur="indefinite"/>
                                        <p:tgtEl>
                                          <p:spTgt spid="158"/>
                                        </p:tgtEl>
                                      </p:cBhvr>
                                    </p:animEffect>
                                  </p:childTnLst>
                                </p:cTn>
                              </p:par>
                              <p:par>
                                <p:cTn id="29" presetID="9" presetClass="emph" presetSubtype="0" nodeType="withEffect">
                                  <p:stCondLst>
                                    <p:cond delay="0"/>
                                  </p:stCondLst>
                                  <p:childTnLst>
                                    <p:set>
                                      <p:cBhvr>
                                        <p:cTn id="30" dur="indefinite"/>
                                        <p:tgtEl>
                                          <p:spTgt spid="183"/>
                                        </p:tgtEl>
                                        <p:attrNameLst>
                                          <p:attrName>style.opacity</p:attrName>
                                        </p:attrNameLst>
                                      </p:cBhvr>
                                      <p:to>
                                        <p:strVal val="0.5"/>
                                      </p:to>
                                    </p:set>
                                    <p:animEffect filter="image" prLst="opacity: 0.5">
                                      <p:cBhvr rctx="IE">
                                        <p:cTn id="31" dur="indefinite"/>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3"/>
          </p:nvPr>
        </p:nvSpPr>
        <p:spPr/>
        <p:txBody>
          <a:bodyPr/>
          <a:lstStyle/>
          <a:p>
            <a:r>
              <a:rPr lang="en-US"/>
              <a:t>D. Mottin, M. Lissandrini, T. Palpanas, Y. Velegrakis</a:t>
            </a:r>
            <a:endParaRPr lang="en-US" dirty="0"/>
          </a:p>
        </p:txBody>
      </p:sp>
      <p:pic>
        <p:nvPicPr>
          <p:cNvPr id="6" name="Picture 5" descr="A row of red chairs&#10;&#10;Description automatically generated">
            <a:extLst>
              <a:ext uri="{FF2B5EF4-FFF2-40B4-BE49-F238E27FC236}">
                <a16:creationId xmlns:a16="http://schemas.microsoft.com/office/drawing/2014/main" id="{729FE161-BD50-194F-9E0A-59DADCAC83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6250"/>
            <a:ext cx="9144000" cy="6096000"/>
          </a:xfrm>
          <a:prstGeom prst="rect">
            <a:avLst/>
          </a:prstGeom>
        </p:spPr>
      </p:pic>
      <p:sp>
        <p:nvSpPr>
          <p:cNvPr id="4" name="TextBox 3">
            <a:extLst>
              <a:ext uri="{FF2B5EF4-FFF2-40B4-BE49-F238E27FC236}">
                <a16:creationId xmlns:a16="http://schemas.microsoft.com/office/drawing/2014/main" id="{600EAAD6-9B30-1A42-BD05-8DB4AC981690}"/>
              </a:ext>
            </a:extLst>
          </p:cNvPr>
          <p:cNvSpPr txBox="1"/>
          <p:nvPr/>
        </p:nvSpPr>
        <p:spPr>
          <a:xfrm>
            <a:off x="0" y="4188145"/>
            <a:ext cx="9144000" cy="609737"/>
          </a:xfrm>
          <a:prstGeom prst="rect">
            <a:avLst/>
          </a:prstGeom>
          <a:solidFill>
            <a:schemeClr val="tx1">
              <a:lumMod val="85000"/>
              <a:lumOff val="15000"/>
              <a:alpha val="63000"/>
            </a:schemeClr>
          </a:solidFill>
          <a:ln w="25400">
            <a:solidFill>
              <a:schemeClr val="bg1"/>
            </a:solidFill>
          </a:ln>
        </p:spPr>
        <p:txBody>
          <a:bodyPr wrap="square" lIns="360000" tIns="180000" rIns="360000" bIns="180000" rtlCol="0">
            <a:spAutoFit/>
          </a:bodyPr>
          <a:lstStyle/>
          <a:p>
            <a:pPr algn="ctr" defTabSz="430213">
              <a:spcAft>
                <a:spcPts val="400"/>
              </a:spcAft>
              <a:buSzPct val="100000"/>
            </a:pPr>
            <a:r>
              <a:rPr lang="en-US" sz="1600" dirty="0">
                <a:solidFill>
                  <a:schemeClr val="bg1"/>
                </a:solidFill>
                <a:latin typeface="Monaco" pitchFamily="2" charset="77"/>
                <a:cs typeface="HP Simplified" pitchFamily="34" charset="0"/>
              </a:rPr>
              <a:t>https://</a:t>
            </a:r>
            <a:r>
              <a:rPr lang="en-US" sz="1600" dirty="0" err="1">
                <a:solidFill>
                  <a:schemeClr val="bg1"/>
                </a:solidFill>
                <a:latin typeface="Monaco" pitchFamily="2" charset="77"/>
                <a:cs typeface="HP Simplified" pitchFamily="34" charset="0"/>
              </a:rPr>
              <a:t>vimeo.com</a:t>
            </a:r>
            <a:r>
              <a:rPr lang="en-US" sz="1600" dirty="0">
                <a:solidFill>
                  <a:schemeClr val="bg1"/>
                </a:solidFill>
                <a:latin typeface="Monaco" pitchFamily="2" charset="77"/>
                <a:cs typeface="HP Simplified" pitchFamily="34" charset="0"/>
              </a:rPr>
              <a:t>/208729128</a:t>
            </a:r>
          </a:p>
        </p:txBody>
      </p:sp>
    </p:spTree>
    <p:extLst>
      <p:ext uri="{BB962C8B-B14F-4D97-AF65-F5344CB8AC3E}">
        <p14:creationId xmlns:p14="http://schemas.microsoft.com/office/powerpoint/2010/main" val="1280223567"/>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24922 0.3875" pathEditMode="relative" ptsTypes="AA">
                                      <p:cBhvr>
                                        <p:cTn id="6" dur="30000" fill="hold"/>
                                        <p:tgtEl>
                                          <p:spTgt spid="6"/>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6"/>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24922 0.3875 L 0 0" pathEditMode="relative" ptsTypes="AA">
                                      <p:cBhvr>
                                        <p:cTn id="11" dur="30000" fill="hold"/>
                                        <p:tgtEl>
                                          <p:spTgt spid="6"/>
                                        </p:tgtEl>
                                        <p:attrNameLst>
                                          <p:attrName>ppt_x</p:attrName>
                                          <p:attrName>ppt_y</p:attrName>
                                        </p:attrNameLst>
                                      </p:cBhvr>
                                    </p:animMotion>
                                  </p:childTnLst>
                                </p:cTn>
                              </p:par>
                              <p:par>
                                <p:cTn id="12" presetID="6" presetClass="emph" presetSubtype="0" accel="50000" decel="50000" fill="hold" nodeType="withEffect">
                                  <p:stCondLst>
                                    <p:cond delay="5000"/>
                                  </p:stCondLst>
                                  <p:childTnLst>
                                    <p:animScale>
                                      <p:cBhvr>
                                        <p:cTn id="13" dur="30000" fill="hold"/>
                                        <p:tgtEl>
                                          <p:spTgt spid="6"/>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0 0 L 0 0" pathEditMode="relative" ptsTypes="AA">
                                      <p:cBhvr>
                                        <p:cTn id="16" dur="5000" fill="hold"/>
                                        <p:tgtEl>
                                          <p:spTgt spid="6"/>
                                        </p:tgtEl>
                                        <p:attrNameLst>
                                          <p:attrName>ppt_x</p:attrName>
                                          <p:attrName>ppt_y</p:attrName>
                                        </p:attrNameLst>
                                      </p:cBhvr>
                                    </p:animMotion>
                                  </p:childTnLst>
                                </p:cTn>
                              </p:par>
                            </p:childTnLst>
                          </p:cTn>
                        </p:par>
                      </p:childTnLst>
                    </p:cTn>
                  </p:par>
                </p:childTnLst>
              </p:cTn>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exploration software</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47118" y="992228"/>
            <a:ext cx="3120072" cy="2414156"/>
          </a:xfrm>
          <a:prstGeom prst="rect">
            <a:avLst/>
          </a:prstGeom>
        </p:spPr>
      </p:pic>
      <p:sp>
        <p:nvSpPr>
          <p:cNvPr id="5" name="TextBox 4"/>
          <p:cNvSpPr txBox="1"/>
          <p:nvPr/>
        </p:nvSpPr>
        <p:spPr>
          <a:xfrm>
            <a:off x="5602124" y="3394107"/>
            <a:ext cx="3012043" cy="338554"/>
          </a:xfrm>
          <a:prstGeom prst="rect">
            <a:avLst/>
          </a:prstGeom>
          <a:noFill/>
        </p:spPr>
        <p:txBody>
          <a:bodyPr wrap="none" rtlCol="0">
            <a:spAutoFit/>
          </a:bodyPr>
          <a:lstStyle/>
          <a:p>
            <a:pPr marL="0" defTabSz="430213">
              <a:spcAft>
                <a:spcPts val="400"/>
              </a:spcAft>
              <a:buSzPct val="100000"/>
            </a:pPr>
            <a:r>
              <a:rPr lang="en-US" sz="1600" dirty="0">
                <a:solidFill>
                  <a:schemeClr val="accent6"/>
                </a:solidFill>
                <a:latin typeface="Helvetica Neue Regular" charset="0"/>
                <a:cs typeface="Helvetica Neue Regular" charset="0"/>
              </a:rPr>
              <a:t>Tableau</a:t>
            </a:r>
            <a:r>
              <a:rPr lang="en-US" sz="1600" dirty="0">
                <a:solidFill>
                  <a:srgbClr val="000000"/>
                </a:solidFill>
                <a:latin typeface="Helvetica Neue Regular" charset="0"/>
                <a:cs typeface="Helvetica Neue Regular" charset="0"/>
              </a:rPr>
              <a:t>: analysis and statistics</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5073" y="1331642"/>
            <a:ext cx="3617429" cy="1454709"/>
          </a:xfrm>
          <a:prstGeom prst="rect">
            <a:avLst/>
          </a:prstGeom>
        </p:spPr>
      </p:pic>
      <p:sp>
        <p:nvSpPr>
          <p:cNvPr id="7" name="TextBox 6"/>
          <p:cNvSpPr txBox="1"/>
          <p:nvPr/>
        </p:nvSpPr>
        <p:spPr>
          <a:xfrm>
            <a:off x="1277949" y="2701966"/>
            <a:ext cx="2483244" cy="338554"/>
          </a:xfrm>
          <a:prstGeom prst="rect">
            <a:avLst/>
          </a:prstGeom>
          <a:noFill/>
        </p:spPr>
        <p:txBody>
          <a:bodyPr wrap="none" rtlCol="0">
            <a:spAutoFit/>
          </a:bodyPr>
          <a:lstStyle/>
          <a:p>
            <a:pPr marL="0" defTabSz="430213">
              <a:spcAft>
                <a:spcPts val="400"/>
              </a:spcAft>
              <a:buSzPct val="100000"/>
            </a:pPr>
            <a:r>
              <a:rPr lang="en-US" sz="1600" dirty="0" err="1">
                <a:solidFill>
                  <a:schemeClr val="accent6"/>
                </a:solidFill>
                <a:latin typeface="Helvetica Neue Regular" charset="0"/>
                <a:cs typeface="Helvetica Neue Regular" charset="0"/>
              </a:rPr>
              <a:t>Trifacta</a:t>
            </a:r>
            <a:r>
              <a:rPr lang="en-US" sz="1600" dirty="0">
                <a:solidFill>
                  <a:srgbClr val="000000"/>
                </a:solidFill>
                <a:latin typeface="Helvetica Neue Regular" charset="0"/>
                <a:cs typeface="Helvetica Neue Regular" charset="0"/>
              </a:rPr>
              <a:t>: data preparation</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12938" y="3119289"/>
            <a:ext cx="2128940" cy="1197529"/>
          </a:xfrm>
          <a:prstGeom prst="rect">
            <a:avLst/>
          </a:prstGeom>
        </p:spPr>
      </p:pic>
      <p:sp>
        <p:nvSpPr>
          <p:cNvPr id="9" name="TextBox 8"/>
          <p:cNvSpPr txBox="1"/>
          <p:nvPr/>
        </p:nvSpPr>
        <p:spPr>
          <a:xfrm>
            <a:off x="476640" y="4298438"/>
            <a:ext cx="4085862" cy="338554"/>
          </a:xfrm>
          <a:prstGeom prst="rect">
            <a:avLst/>
          </a:prstGeom>
          <a:noFill/>
        </p:spPr>
        <p:txBody>
          <a:bodyPr wrap="none" rtlCol="0">
            <a:spAutoFit/>
          </a:bodyPr>
          <a:lstStyle/>
          <a:p>
            <a:pPr marL="0" defTabSz="430213">
              <a:spcAft>
                <a:spcPts val="400"/>
              </a:spcAft>
              <a:buSzPct val="100000"/>
            </a:pPr>
            <a:r>
              <a:rPr lang="en-US" sz="1600" dirty="0" err="1">
                <a:solidFill>
                  <a:schemeClr val="accent6"/>
                </a:solidFill>
                <a:latin typeface="Helvetica Neue Regular" charset="0"/>
                <a:cs typeface="Helvetica Neue Regular" charset="0"/>
              </a:rPr>
              <a:t>OpenRefine</a:t>
            </a:r>
            <a:r>
              <a:rPr lang="en-US" sz="1600" dirty="0">
                <a:solidFill>
                  <a:srgbClr val="000000"/>
                </a:solidFill>
                <a:latin typeface="Helvetica Neue Regular" charset="0"/>
                <a:cs typeface="Helvetica Neue Regular" charset="0"/>
              </a:rPr>
              <a:t>: data preparation and cleanup</a:t>
            </a: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796" y="902011"/>
            <a:ext cx="943089" cy="943089"/>
          </a:xfrm>
          <a:prstGeom prst="rect">
            <a:avLst/>
          </a:prstGeom>
        </p:spPr>
      </p:pic>
      <p:sp>
        <p:nvSpPr>
          <p:cNvPr id="10" name="TextBox 9">
            <a:extLst>
              <a:ext uri="{FF2B5EF4-FFF2-40B4-BE49-F238E27FC236}">
                <a16:creationId xmlns:a16="http://schemas.microsoft.com/office/drawing/2014/main" id="{8AE63312-754E-4B4A-8FE9-7D6EBCE2B097}"/>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4136512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6C828EE2-7716-0A41-8E53-D9C62E39D1A0}"/>
              </a:ext>
            </a:extLst>
          </p:cNvPr>
          <p:cNvSpPr>
            <a:spLocks noGrp="1"/>
          </p:cNvSpPr>
          <p:nvPr>
            <p:ph type="title"/>
          </p:nvPr>
        </p:nvSpPr>
        <p:spPr>
          <a:xfrm>
            <a:off x="440530" y="277718"/>
            <a:ext cx="5198270" cy="1105789"/>
          </a:xfrm>
          <a:solidFill>
            <a:schemeClr val="bg1"/>
          </a:solidFill>
        </p:spPr>
        <p:txBody>
          <a:bodyPr/>
          <a:lstStyle/>
          <a:p>
            <a: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t>Web Tables</a:t>
            </a:r>
            <a:br>
              <a:rPr lang="en-US"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Semi-structured data on the web</a:t>
            </a:r>
            <a:endParaRPr lang="en-US" sz="1800" dirty="0">
              <a:latin typeface="Helvetica Neue Light" panose="02000403000000020004" pitchFamily="2" charset="0"/>
            </a:endParaRPr>
          </a:p>
        </p:txBody>
      </p:sp>
      <p:pic>
        <p:nvPicPr>
          <p:cNvPr id="4" name="Picture 3" descr="A screenshot of a cell phone&#10;&#10;Description automatically generated">
            <a:extLst>
              <a:ext uri="{FF2B5EF4-FFF2-40B4-BE49-F238E27FC236}">
                <a16:creationId xmlns:a16="http://schemas.microsoft.com/office/drawing/2014/main" id="{8810549B-FD8F-294B-AE8C-4B60BCF423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0531" y="1365815"/>
            <a:ext cx="5649015" cy="3515748"/>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1535FA01-BF3E-2C47-BFCD-9F55D17F3A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8800" y="97746"/>
            <a:ext cx="3323367" cy="2758052"/>
          </a:xfrm>
          <a:prstGeom prst="rect">
            <a:avLst/>
          </a:prstGeom>
          <a:ln w="19050">
            <a:solidFill>
              <a:srgbClr val="7E7BAC"/>
            </a:solidFill>
          </a:ln>
          <a:effectLst>
            <a:outerShdw blurRad="279400" dist="139700" dir="5400000" algn="t" rotWithShape="0">
              <a:prstClr val="black">
                <a:alpha val="40000"/>
              </a:prstClr>
            </a:outerShdw>
          </a:effectLst>
        </p:spPr>
      </p:pic>
      <p:sp>
        <p:nvSpPr>
          <p:cNvPr id="12" name="Rectangle 11">
            <a:extLst>
              <a:ext uri="{FF2B5EF4-FFF2-40B4-BE49-F238E27FC236}">
                <a16:creationId xmlns:a16="http://schemas.microsoft.com/office/drawing/2014/main" id="{1BABADA2-A313-2447-8D97-ED594E4A9479}"/>
              </a:ext>
            </a:extLst>
          </p:cNvPr>
          <p:cNvSpPr/>
          <p:nvPr/>
        </p:nvSpPr>
        <p:spPr>
          <a:xfrm>
            <a:off x="447266" y="1158065"/>
            <a:ext cx="2626040" cy="230832"/>
          </a:xfrm>
          <a:prstGeom prst="rect">
            <a:avLst/>
          </a:prstGeom>
        </p:spPr>
        <p:txBody>
          <a:bodyPr wrap="none">
            <a:spAutoFit/>
          </a:bodyPr>
          <a:lstStyle/>
          <a:p>
            <a:r>
              <a:rPr lang="en-US" sz="900" dirty="0">
                <a:solidFill>
                  <a:schemeClr val="tx2">
                    <a:lumMod val="75000"/>
                  </a:schemeClr>
                </a:solidFill>
                <a:latin typeface="Helvetica Neue" panose="02000503000000020004" pitchFamily="2" charset="0"/>
              </a:rPr>
              <a:t>https://</a:t>
            </a:r>
            <a:r>
              <a:rPr lang="en-US" sz="900" dirty="0" err="1">
                <a:solidFill>
                  <a:schemeClr val="tx2">
                    <a:lumMod val="75000"/>
                  </a:schemeClr>
                </a:solidFill>
                <a:latin typeface="Helvetica Neue" panose="02000503000000020004" pitchFamily="2" charset="0"/>
              </a:rPr>
              <a:t>en.wikipedia.org</a:t>
            </a:r>
            <a:r>
              <a:rPr lang="en-US" sz="900" dirty="0">
                <a:solidFill>
                  <a:schemeClr val="tx2">
                    <a:lumMod val="75000"/>
                  </a:schemeClr>
                </a:solidFill>
                <a:latin typeface="Helvetica Neue" panose="02000503000000020004" pitchFamily="2" charset="0"/>
              </a:rPr>
              <a:t>/wiki/</a:t>
            </a:r>
            <a:r>
              <a:rPr lang="en-US" sz="900" dirty="0" err="1">
                <a:solidFill>
                  <a:schemeClr val="tx2">
                    <a:lumMod val="75000"/>
                  </a:schemeClr>
                </a:solidFill>
                <a:latin typeface="Helvetica Neue" panose="02000503000000020004" pitchFamily="2" charset="0"/>
              </a:rPr>
              <a:t>Denmark#Regions</a:t>
            </a:r>
            <a:endParaRPr lang="en-US" sz="900" dirty="0">
              <a:solidFill>
                <a:schemeClr val="tx2">
                  <a:lumMod val="75000"/>
                </a:schemeClr>
              </a:solidFill>
              <a:latin typeface="Helvetica Neue" panose="02000503000000020004" pitchFamily="2" charset="0"/>
            </a:endParaRPr>
          </a:p>
        </p:txBody>
      </p:sp>
      <p:pic>
        <p:nvPicPr>
          <p:cNvPr id="8" name="Picture 7" descr="A screenshot of a cell phone&#10;&#10;Description automatically generated">
            <a:extLst>
              <a:ext uri="{FF2B5EF4-FFF2-40B4-BE49-F238E27FC236}">
                <a16:creationId xmlns:a16="http://schemas.microsoft.com/office/drawing/2014/main" id="{99448BD1-5871-C947-8D33-063E0BF8B2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3462" y="2083454"/>
            <a:ext cx="4300538" cy="2337840"/>
          </a:xfrm>
          <a:prstGeom prst="rect">
            <a:avLst/>
          </a:prstGeom>
          <a:ln>
            <a:solidFill>
              <a:srgbClr val="7E7BAC">
                <a:alpha val="97000"/>
              </a:srgbClr>
            </a:solidFill>
          </a:ln>
          <a:effectLst>
            <a:outerShdw blurRad="266700" dist="88900" dir="5400000" algn="t" rotWithShape="0">
              <a:prstClr val="black">
                <a:alpha val="40000"/>
              </a:prstClr>
            </a:outerShdw>
          </a:effectLst>
        </p:spPr>
      </p:pic>
      <p:sp>
        <p:nvSpPr>
          <p:cNvPr id="9" name="TextBox 8">
            <a:extLst>
              <a:ext uri="{FF2B5EF4-FFF2-40B4-BE49-F238E27FC236}">
                <a16:creationId xmlns:a16="http://schemas.microsoft.com/office/drawing/2014/main" id="{11AD2D22-C1B8-2140-B23B-EAAE9D4BA28E}"/>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TextBox 1">
            <a:extLst>
              <a:ext uri="{FF2B5EF4-FFF2-40B4-BE49-F238E27FC236}">
                <a16:creationId xmlns:a16="http://schemas.microsoft.com/office/drawing/2014/main" id="{5568ACCD-40A7-2049-8472-0198BE2819A3}"/>
              </a:ext>
            </a:extLst>
          </p:cNvPr>
          <p:cNvSpPr txBox="1"/>
          <p:nvPr/>
        </p:nvSpPr>
        <p:spPr>
          <a:xfrm>
            <a:off x="4964168" y="4177908"/>
            <a:ext cx="4145687" cy="577081"/>
          </a:xfrm>
          <a:prstGeom prst="rect">
            <a:avLst/>
          </a:prstGeom>
          <a:solidFill>
            <a:schemeClr val="bg1"/>
          </a:solidFill>
          <a:ln>
            <a:solidFill>
              <a:srgbClr val="7E7BAC"/>
            </a:solidFill>
          </a:ln>
        </p:spPr>
        <p:txBody>
          <a:bodyPr wrap="none" rtlCol="0">
            <a:spAutoFit/>
          </a:bodyPr>
          <a:lstStyle/>
          <a:p>
            <a:r>
              <a:rPr lang="en-GB" sz="1050" b="1" i="1" dirty="0">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rPr>
              <a:t>Web Table Extraction, Retrieval, and Augmentation: A Survey.</a:t>
            </a:r>
          </a:p>
          <a:p>
            <a:r>
              <a:rPr lang="en-GB" sz="1050" i="1" dirty="0" err="1">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rPr>
              <a:t>Shuo</a:t>
            </a:r>
            <a:r>
              <a:rPr lang="en-GB" sz="1050" i="1" dirty="0">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Zhang and </a:t>
            </a:r>
            <a:r>
              <a:rPr lang="en-GB" sz="1050" i="1" dirty="0" err="1">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rPr>
              <a:t>Krisztian</a:t>
            </a:r>
            <a:r>
              <a:rPr lang="en-GB" sz="1050" i="1" dirty="0">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Balog. 2020. </a:t>
            </a:r>
          </a:p>
          <a:p>
            <a:r>
              <a:rPr lang="en-GB" sz="1000" i="1" dirty="0">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rPr>
              <a:t>https://</a:t>
            </a:r>
            <a:r>
              <a:rPr lang="en-GB" sz="1000" i="1" dirty="0" err="1">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rPr>
              <a:t>doi.org</a:t>
            </a:r>
            <a:r>
              <a:rPr lang="en-GB" sz="1000" i="1" dirty="0">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rPr>
              <a:t>/10.1145/3372117</a:t>
            </a:r>
          </a:p>
        </p:txBody>
      </p:sp>
    </p:spTree>
    <p:extLst>
      <p:ext uri="{BB962C8B-B14F-4D97-AF65-F5344CB8AC3E}">
        <p14:creationId xmlns:p14="http://schemas.microsoft.com/office/powerpoint/2010/main" val="29454084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2">
            <a:extLst>
              <a:ext uri="{FF2B5EF4-FFF2-40B4-BE49-F238E27FC236}">
                <a16:creationId xmlns:a16="http://schemas.microsoft.com/office/drawing/2014/main" id="{FC8156D2-0810-DC40-96A2-B0345058AEF8}"/>
              </a:ext>
            </a:extLst>
          </p:cNvPr>
          <p:cNvSpPr>
            <a:spLocks noGrp="1"/>
          </p:cNvSpPr>
          <p:nvPr>
            <p:ph type="title"/>
          </p:nvPr>
        </p:nvSpPr>
        <p:spPr>
          <a:xfrm>
            <a:off x="440530" y="277718"/>
            <a:ext cx="519827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Entity List Expansion</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Augmentation: identify entities to complete the list</a:t>
            </a:r>
            <a:endParaRPr lang="en-US" sz="1800" dirty="0">
              <a:latin typeface="Helvetica Neue Light" panose="02000403000000020004" pitchFamily="2" charset="0"/>
            </a:endParaRPr>
          </a:p>
        </p:txBody>
      </p:sp>
      <p:sp>
        <p:nvSpPr>
          <p:cNvPr id="47" name="TextBox 46">
            <a:extLst>
              <a:ext uri="{FF2B5EF4-FFF2-40B4-BE49-F238E27FC236}">
                <a16:creationId xmlns:a16="http://schemas.microsoft.com/office/drawing/2014/main" id="{496C58F7-3AFE-DC40-91B5-B76E3B639879}"/>
              </a:ext>
            </a:extLst>
          </p:cNvPr>
          <p:cNvSpPr txBox="1"/>
          <p:nvPr/>
        </p:nvSpPr>
        <p:spPr>
          <a:xfrm>
            <a:off x="5538268" y="853991"/>
            <a:ext cx="3339913" cy="641969"/>
          </a:xfrm>
          <a:prstGeom prst="rect">
            <a:avLst/>
          </a:prstGeom>
          <a:solidFill>
            <a:schemeClr val="tx1">
              <a:lumMod val="20000"/>
              <a:lumOff val="80000"/>
            </a:schemeClr>
          </a:solidFill>
        </p:spPr>
        <p:txBody>
          <a:bodyPr wrap="square" lIns="135000" tIns="135000" rIns="135000" bIns="135000" rtlCol="0">
            <a:spAutoFit/>
          </a:bodyPr>
          <a:lstStyle/>
          <a:p>
            <a:r>
              <a:rPr lang="en-GB" sz="1200" b="1" dirty="0">
                <a:solidFill>
                  <a:schemeClr val="tx1">
                    <a:lumMod val="50000"/>
                  </a:schemeClr>
                </a:solidFill>
                <a:latin typeface="Helvetica Neue" panose="02000503000000020004" pitchFamily="2" charset="0"/>
              </a:rPr>
              <a:t>Goal:</a:t>
            </a:r>
            <a:r>
              <a:rPr lang="en-GB" sz="1200" dirty="0">
                <a:solidFill>
                  <a:schemeClr val="tx1">
                    <a:lumMod val="50000"/>
                  </a:schemeClr>
                </a:solidFill>
                <a:latin typeface="Helvetica Neue" panose="02000503000000020004" pitchFamily="2" charset="0"/>
              </a:rPr>
              <a:t> </a:t>
            </a:r>
            <a:r>
              <a:rPr lang="en-GB" sz="1200" dirty="0">
                <a:latin typeface="Helvetica Neue" panose="02000503000000020004" pitchFamily="2" charset="0"/>
              </a:rPr>
              <a:t>Given some seed entity mentions, retrieve more entities of the same type</a:t>
            </a:r>
          </a:p>
        </p:txBody>
      </p:sp>
      <p:sp>
        <p:nvSpPr>
          <p:cNvPr id="4" name="Rectangle 3">
            <a:extLst>
              <a:ext uri="{FF2B5EF4-FFF2-40B4-BE49-F238E27FC236}">
                <a16:creationId xmlns:a16="http://schemas.microsoft.com/office/drawing/2014/main" id="{152D8547-5F87-3541-B0FE-F2A6893BD9F2}"/>
              </a:ext>
            </a:extLst>
          </p:cNvPr>
          <p:cNvSpPr/>
          <p:nvPr/>
        </p:nvSpPr>
        <p:spPr>
          <a:xfrm>
            <a:off x="7236193" y="391604"/>
            <a:ext cx="1511376" cy="300082"/>
          </a:xfrm>
          <a:prstGeom prst="rect">
            <a:avLst/>
          </a:prstGeom>
        </p:spPr>
        <p:txBody>
          <a:bodyPr wrap="none">
            <a:spAutoFit/>
          </a:bodyPr>
          <a:lstStyle/>
          <a:p>
            <a:r>
              <a:rPr lang="en-GB" sz="1350" dirty="0">
                <a:solidFill>
                  <a:srgbClr val="0072E5"/>
                </a:solidFill>
                <a:latin typeface="LibreCaslonText"/>
              </a:rPr>
              <a:t>Wang et al. </a:t>
            </a:r>
            <a:r>
              <a:rPr lang="en-GB" sz="1350" dirty="0">
                <a:latin typeface="LibreCaslonText"/>
              </a:rPr>
              <a:t>[</a:t>
            </a:r>
            <a:r>
              <a:rPr lang="en-GB" sz="1350" dirty="0">
                <a:solidFill>
                  <a:srgbClr val="0072E5"/>
                </a:solidFill>
                <a:latin typeface="LibreCaslonText"/>
              </a:rPr>
              <a:t>2015</a:t>
            </a:r>
            <a:r>
              <a:rPr lang="en-GB" sz="1350" dirty="0">
                <a:latin typeface="LibreCaslonText"/>
              </a:rPr>
              <a:t>] </a:t>
            </a:r>
            <a:endParaRPr lang="en-GB" sz="1350" dirty="0"/>
          </a:p>
        </p:txBody>
      </p:sp>
      <p:graphicFrame>
        <p:nvGraphicFramePr>
          <p:cNvPr id="53" name="Table 52">
            <a:extLst>
              <a:ext uri="{FF2B5EF4-FFF2-40B4-BE49-F238E27FC236}">
                <a16:creationId xmlns:a16="http://schemas.microsoft.com/office/drawing/2014/main" id="{F71EF821-EF55-964F-A7CD-538CBE865091}"/>
              </a:ext>
            </a:extLst>
          </p:cNvPr>
          <p:cNvGraphicFramePr>
            <a:graphicFrameLocks noGrp="1"/>
          </p:cNvGraphicFramePr>
          <p:nvPr/>
        </p:nvGraphicFramePr>
        <p:xfrm>
          <a:off x="6486369" y="1538593"/>
          <a:ext cx="1443710" cy="1332263"/>
        </p:xfrm>
        <a:graphic>
          <a:graphicData uri="http://schemas.openxmlformats.org/drawingml/2006/table">
            <a:tbl>
              <a:tblPr firstRow="1" bandRow="1">
                <a:tableStyleId>{5940675A-B579-460E-94D1-54222C63F5DA}</a:tableStyleId>
              </a:tblPr>
              <a:tblGrid>
                <a:gridCol w="1443710">
                  <a:extLst>
                    <a:ext uri="{9D8B030D-6E8A-4147-A177-3AD203B41FA5}">
                      <a16:colId xmlns:a16="http://schemas.microsoft.com/office/drawing/2014/main" val="20000"/>
                    </a:ext>
                  </a:extLst>
                </a:gridCol>
              </a:tblGrid>
              <a:tr h="261491">
                <a:tc>
                  <a:txBody>
                    <a:bodyPr/>
                    <a:lstStyle/>
                    <a:p>
                      <a:r>
                        <a:rPr lang="en-US" sz="1200" b="0" i="0" dirty="0">
                          <a:latin typeface="Helvetica Neue" panose="02000503000000020004" pitchFamily="2" charset="0"/>
                          <a:cs typeface="Helvetica Neue" panose="02000503000000020004" pitchFamily="2" charset="0"/>
                        </a:rPr>
                        <a:t>IT Company</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67693">
                <a:tc>
                  <a:txBody>
                    <a:bodyPr/>
                    <a:lstStyle/>
                    <a:p>
                      <a:r>
                        <a:rPr lang="en-US" sz="1200" b="0" i="0" dirty="0">
                          <a:latin typeface="Helvetica Neue" panose="02000503000000020004" pitchFamily="2" charset="0"/>
                          <a:cs typeface="Helvetica Neue" panose="02000503000000020004" pitchFamily="2" charset="0"/>
                        </a:rPr>
                        <a:t>Dell</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7693">
                <a:tc>
                  <a:txBody>
                    <a:bodyPr/>
                    <a:lstStyle/>
                    <a:p>
                      <a:r>
                        <a:rPr lang="en-US" sz="1200" b="0" i="0" dirty="0">
                          <a:latin typeface="Helvetica Neue" panose="02000503000000020004" pitchFamily="2" charset="0"/>
                          <a:cs typeface="Helvetica Neue" panose="02000503000000020004" pitchFamily="2" charset="0"/>
                        </a:rPr>
                        <a:t>IBM</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67693">
                <a:tc>
                  <a:txBody>
                    <a:bodyPr/>
                    <a:lstStyle/>
                    <a:p>
                      <a:r>
                        <a:rPr lang="en-US" sz="1200" b="0" i="0" dirty="0">
                          <a:latin typeface="Helvetica Neue" panose="02000503000000020004" pitchFamily="2" charset="0"/>
                          <a:cs typeface="Helvetica Neue" panose="02000503000000020004" pitchFamily="2" charset="0"/>
                        </a:rPr>
                        <a:t>Lenovo</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67693">
                <a:tc>
                  <a:txBody>
                    <a:bodyPr/>
                    <a:lstStyle/>
                    <a:p>
                      <a:r>
                        <a:rPr lang="en-US" sz="1200" b="0" i="0" dirty="0">
                          <a:solidFill>
                            <a:schemeClr val="tx1"/>
                          </a:solidFill>
                          <a:latin typeface="Helvetica Neue" panose="02000503000000020004" pitchFamily="2" charset="0"/>
                          <a:cs typeface="Helvetica Neue" panose="02000503000000020004" pitchFamily="2" charset="0"/>
                        </a:rPr>
                        <a:t>….?</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58" name="TextBox 57">
            <a:extLst>
              <a:ext uri="{FF2B5EF4-FFF2-40B4-BE49-F238E27FC236}">
                <a16:creationId xmlns:a16="http://schemas.microsoft.com/office/drawing/2014/main" id="{1B6C5E08-E9DA-9F4D-AE4D-E112E806A732}"/>
              </a:ext>
            </a:extLst>
          </p:cNvPr>
          <p:cNvSpPr txBox="1"/>
          <p:nvPr/>
        </p:nvSpPr>
        <p:spPr>
          <a:xfrm>
            <a:off x="5304170" y="1654414"/>
            <a:ext cx="1141659" cy="574516"/>
          </a:xfrm>
          <a:prstGeom prst="rect">
            <a:avLst/>
          </a:prstGeom>
          <a:noFill/>
        </p:spPr>
        <p:txBody>
          <a:bodyPr wrap="none" rtlCol="0">
            <a:spAutoFit/>
          </a:bodyPr>
          <a:lstStyle/>
          <a:p>
            <a:pPr algn="r" defTabSz="430202">
              <a:spcAft>
                <a:spcPts val="400"/>
              </a:spcAft>
              <a:buSzPct val="100000"/>
            </a:pPr>
            <a:r>
              <a:rPr lang="en-US" sz="1400" b="1" i="1" dirty="0">
                <a:solidFill>
                  <a:srgbClr val="000000"/>
                </a:solidFill>
                <a:latin typeface="Helvetica Neue" panose="02000503000000020004" pitchFamily="2" charset="0"/>
                <a:cs typeface="Helvetica Neue Regular" charset="0"/>
              </a:rPr>
              <a:t>Incomplete</a:t>
            </a:r>
          </a:p>
          <a:p>
            <a:pPr algn="r" defTabSz="430202">
              <a:spcAft>
                <a:spcPts val="400"/>
              </a:spcAft>
              <a:buSzPct val="100000"/>
            </a:pPr>
            <a:r>
              <a:rPr lang="en-US" sz="1400" b="1" i="1" dirty="0">
                <a:solidFill>
                  <a:srgbClr val="000000"/>
                </a:solidFill>
                <a:latin typeface="Helvetica Neue" panose="02000503000000020004" pitchFamily="2" charset="0"/>
                <a:cs typeface="Helvetica Neue Regular" charset="0"/>
              </a:rPr>
              <a:t>table</a:t>
            </a:r>
          </a:p>
        </p:txBody>
      </p:sp>
      <p:sp>
        <p:nvSpPr>
          <p:cNvPr id="5" name="TextBox 4">
            <a:extLst>
              <a:ext uri="{FF2B5EF4-FFF2-40B4-BE49-F238E27FC236}">
                <a16:creationId xmlns:a16="http://schemas.microsoft.com/office/drawing/2014/main" id="{4D602AD1-6E50-3841-AFD7-224AC6AAE2DC}"/>
              </a:ext>
            </a:extLst>
          </p:cNvPr>
          <p:cNvSpPr txBox="1"/>
          <p:nvPr/>
        </p:nvSpPr>
        <p:spPr>
          <a:xfrm>
            <a:off x="180998" y="1152335"/>
            <a:ext cx="4785413" cy="1883208"/>
          </a:xfrm>
          <a:prstGeom prst="rect">
            <a:avLst/>
          </a:prstGeom>
          <a:noFill/>
        </p:spPr>
        <p:txBody>
          <a:bodyPr wrap="none" rtlCol="0">
            <a:spAutoFit/>
          </a:bodyPr>
          <a:lstStyle/>
          <a:p>
            <a:pPr marL="257175" indent="-257175">
              <a:lnSpc>
                <a:spcPct val="125000"/>
              </a:lnSpc>
              <a:buFont typeface="+mj-lt"/>
              <a:buAutoNum type="arabicPeriod"/>
            </a:pPr>
            <a:r>
              <a:rPr lang="en-US" sz="1350" dirty="0">
                <a:latin typeface="Helvetica Neue" panose="02000503000000020004" pitchFamily="2" charset="0"/>
              </a:rPr>
              <a:t>Input: Incomplete list + Keyword query</a:t>
            </a:r>
          </a:p>
          <a:p>
            <a:pPr marL="257175" indent="-257175">
              <a:lnSpc>
                <a:spcPct val="125000"/>
              </a:lnSpc>
              <a:buFont typeface="+mj-lt"/>
              <a:buAutoNum type="arabicPeriod"/>
            </a:pPr>
            <a:r>
              <a:rPr lang="en-US" sz="1350" dirty="0">
                <a:latin typeface="Helvetica Neue" panose="02000503000000020004" pitchFamily="2" charset="0"/>
              </a:rPr>
              <a:t>Retrieve tables from pages based on the keyword query</a:t>
            </a:r>
          </a:p>
          <a:p>
            <a:pPr marL="257175" indent="-257175">
              <a:lnSpc>
                <a:spcPct val="125000"/>
              </a:lnSpc>
              <a:buFont typeface="+mj-lt"/>
              <a:buAutoNum type="arabicPeriod"/>
            </a:pPr>
            <a:r>
              <a:rPr lang="en-US" sz="1350" dirty="0">
                <a:latin typeface="Helvetica Neue" panose="02000503000000020004" pitchFamily="2" charset="0"/>
              </a:rPr>
              <a:t>Assign Score to tables based on relevance</a:t>
            </a:r>
          </a:p>
          <a:p>
            <a:pPr marL="257175" indent="-257175">
              <a:lnSpc>
                <a:spcPct val="125000"/>
              </a:lnSpc>
              <a:buFont typeface="+mj-lt"/>
              <a:buAutoNum type="arabicPeriod"/>
            </a:pPr>
            <a:r>
              <a:rPr lang="en-US" sz="1350" dirty="0">
                <a:latin typeface="Helvetica Neue" panose="02000503000000020004" pitchFamily="2" charset="0"/>
              </a:rPr>
              <a:t>Extract entity mentions from tables</a:t>
            </a:r>
          </a:p>
          <a:p>
            <a:pPr marL="257175" indent="-257175">
              <a:lnSpc>
                <a:spcPct val="125000"/>
              </a:lnSpc>
              <a:buFont typeface="+mj-lt"/>
              <a:buAutoNum type="arabicPeriod"/>
            </a:pPr>
            <a:r>
              <a:rPr lang="en-US" sz="1350" dirty="0">
                <a:latin typeface="Helvetica Neue" panose="02000503000000020004" pitchFamily="2" charset="0"/>
              </a:rPr>
              <a:t>Analyze Entity mention co-occurrence</a:t>
            </a:r>
          </a:p>
          <a:p>
            <a:pPr marL="257175" indent="-257175">
              <a:lnSpc>
                <a:spcPct val="125000"/>
              </a:lnSpc>
              <a:buFont typeface="+mj-lt"/>
              <a:buAutoNum type="arabicPeriod"/>
            </a:pPr>
            <a:r>
              <a:rPr lang="en-US" sz="1350" dirty="0">
                <a:latin typeface="Helvetica Neue" panose="02000503000000020004" pitchFamily="2" charset="0"/>
              </a:rPr>
              <a:t>Pick ”co-occurring” Entities </a:t>
            </a:r>
          </a:p>
          <a:p>
            <a:pPr marL="257175" indent="-257175">
              <a:lnSpc>
                <a:spcPct val="125000"/>
              </a:lnSpc>
              <a:buFont typeface="+mj-lt"/>
              <a:buAutoNum type="arabicPeriod"/>
            </a:pPr>
            <a:endParaRPr lang="en-US" sz="1350" dirty="0">
              <a:latin typeface="Helvetica Neue" panose="02000503000000020004" pitchFamily="2" charset="0"/>
            </a:endParaRPr>
          </a:p>
        </p:txBody>
      </p:sp>
      <p:graphicFrame>
        <p:nvGraphicFramePr>
          <p:cNvPr id="21" name="Table 20">
            <a:extLst>
              <a:ext uri="{FF2B5EF4-FFF2-40B4-BE49-F238E27FC236}">
                <a16:creationId xmlns:a16="http://schemas.microsoft.com/office/drawing/2014/main" id="{9ECE27D4-E003-F54F-87BF-70DBE28430DB}"/>
              </a:ext>
            </a:extLst>
          </p:cNvPr>
          <p:cNvGraphicFramePr>
            <a:graphicFrameLocks noGrp="1"/>
          </p:cNvGraphicFramePr>
          <p:nvPr>
            <p:extLst>
              <p:ext uri="{D42A27DB-BD31-4B8C-83A1-F6EECF244321}">
                <p14:modId xmlns:p14="http://schemas.microsoft.com/office/powerpoint/2010/main" val="4273917811"/>
              </p:ext>
            </p:extLst>
          </p:nvPr>
        </p:nvGraphicFramePr>
        <p:xfrm>
          <a:off x="6486369" y="2981410"/>
          <a:ext cx="1443710" cy="2135342"/>
        </p:xfrm>
        <a:graphic>
          <a:graphicData uri="http://schemas.openxmlformats.org/drawingml/2006/table">
            <a:tbl>
              <a:tblPr firstRow="1" bandRow="1">
                <a:tableStyleId>{5940675A-B579-460E-94D1-54222C63F5DA}</a:tableStyleId>
              </a:tblPr>
              <a:tblGrid>
                <a:gridCol w="1443710">
                  <a:extLst>
                    <a:ext uri="{9D8B030D-6E8A-4147-A177-3AD203B41FA5}">
                      <a16:colId xmlns:a16="http://schemas.microsoft.com/office/drawing/2014/main" val="20000"/>
                    </a:ext>
                  </a:extLst>
                </a:gridCol>
              </a:tblGrid>
              <a:tr h="261491">
                <a:tc>
                  <a:txBody>
                    <a:bodyPr/>
                    <a:lstStyle/>
                    <a:p>
                      <a:r>
                        <a:rPr lang="en-US" sz="1200" b="0" i="0" dirty="0">
                          <a:latin typeface="Helvetica Neue" panose="02000503000000020004" pitchFamily="2" charset="0"/>
                          <a:cs typeface="Helvetica Neue" panose="02000503000000020004" pitchFamily="2" charset="0"/>
                        </a:rPr>
                        <a:t>IT Company</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67693">
                <a:tc>
                  <a:txBody>
                    <a:bodyPr/>
                    <a:lstStyle/>
                    <a:p>
                      <a:r>
                        <a:rPr lang="en-US" sz="1200" b="0" i="0" dirty="0">
                          <a:latin typeface="Helvetica Neue" panose="02000503000000020004" pitchFamily="2" charset="0"/>
                          <a:cs typeface="Helvetica Neue" panose="02000503000000020004" pitchFamily="2" charset="0"/>
                        </a:rPr>
                        <a:t>Dell</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7693">
                <a:tc>
                  <a:txBody>
                    <a:bodyPr/>
                    <a:lstStyle/>
                    <a:p>
                      <a:r>
                        <a:rPr lang="en-US" sz="1200" b="0" i="0" dirty="0">
                          <a:latin typeface="Helvetica Neue" panose="02000503000000020004" pitchFamily="2" charset="0"/>
                          <a:cs typeface="Helvetica Neue" panose="02000503000000020004" pitchFamily="2" charset="0"/>
                        </a:rPr>
                        <a:t>IBM</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67693">
                <a:tc>
                  <a:txBody>
                    <a:bodyPr/>
                    <a:lstStyle/>
                    <a:p>
                      <a:r>
                        <a:rPr lang="en-US" sz="1200" b="0" i="0" dirty="0">
                          <a:latin typeface="Helvetica Neue" panose="02000503000000020004" pitchFamily="2" charset="0"/>
                          <a:cs typeface="Helvetica Neue" panose="02000503000000020004" pitchFamily="2" charset="0"/>
                        </a:rPr>
                        <a:t>Lenovo</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67693">
                <a:tc>
                  <a:txBody>
                    <a:bodyPr/>
                    <a:lstStyle/>
                    <a:p>
                      <a:r>
                        <a:rPr lang="en-US" sz="1200" b="1" i="0" dirty="0">
                          <a:solidFill>
                            <a:schemeClr val="tx1"/>
                          </a:solidFill>
                          <a:latin typeface="Helvetica Neue" panose="02000503000000020004" pitchFamily="2" charset="0"/>
                          <a:cs typeface="Helvetica Neue" panose="02000503000000020004" pitchFamily="2" charset="0"/>
                        </a:rPr>
                        <a:t>Apple</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67693">
                <a:tc>
                  <a:txBody>
                    <a:bodyPr/>
                    <a:lstStyle/>
                    <a:p>
                      <a:r>
                        <a:rPr lang="en-US" sz="1200" b="1" i="0" dirty="0">
                          <a:solidFill>
                            <a:schemeClr val="tx1"/>
                          </a:solidFill>
                          <a:latin typeface="Helvetica Neue" panose="02000503000000020004" pitchFamily="2" charset="0"/>
                          <a:cs typeface="Helvetica Neue" panose="02000503000000020004" pitchFamily="2" charset="0"/>
                        </a:rPr>
                        <a:t>Samsung</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6664159"/>
                  </a:ext>
                </a:extLst>
              </a:tr>
              <a:tr h="267693">
                <a:tc>
                  <a:txBody>
                    <a:bodyPr/>
                    <a:lstStyle/>
                    <a:p>
                      <a:r>
                        <a:rPr lang="en-US" sz="1200" b="1" i="0" dirty="0">
                          <a:solidFill>
                            <a:schemeClr val="tx1"/>
                          </a:solidFill>
                          <a:latin typeface="Helvetica Neue" panose="02000503000000020004" pitchFamily="2" charset="0"/>
                          <a:cs typeface="Helvetica Neue" panose="02000503000000020004" pitchFamily="2" charset="0"/>
                        </a:rPr>
                        <a:t>HP</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4969271"/>
                  </a:ext>
                </a:extLst>
              </a:tr>
              <a:tr h="267693">
                <a:tc>
                  <a:txBody>
                    <a:bodyPr/>
                    <a:lstStyle/>
                    <a:p>
                      <a:r>
                        <a:rPr lang="en-US" sz="1200" b="1" i="0" dirty="0">
                          <a:solidFill>
                            <a:schemeClr val="tx1"/>
                          </a:solidFill>
                          <a:latin typeface="Helvetica Neue" panose="02000503000000020004" pitchFamily="2" charset="0"/>
                          <a:cs typeface="Helvetica Neue" panose="02000503000000020004" pitchFamily="2" charset="0"/>
                        </a:rPr>
                        <a:t>Acer</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682097"/>
                  </a:ext>
                </a:extLst>
              </a:tr>
            </a:tbl>
          </a:graphicData>
        </a:graphic>
      </p:graphicFrame>
      <p:sp>
        <p:nvSpPr>
          <p:cNvPr id="22" name="TextBox 21">
            <a:extLst>
              <a:ext uri="{FF2B5EF4-FFF2-40B4-BE49-F238E27FC236}">
                <a16:creationId xmlns:a16="http://schemas.microsoft.com/office/drawing/2014/main" id="{02EB26C9-DEA8-584F-BB97-135062CF55B3}"/>
              </a:ext>
            </a:extLst>
          </p:cNvPr>
          <p:cNvSpPr txBox="1"/>
          <p:nvPr/>
        </p:nvSpPr>
        <p:spPr>
          <a:xfrm>
            <a:off x="5320999" y="3152437"/>
            <a:ext cx="1178528" cy="574516"/>
          </a:xfrm>
          <a:prstGeom prst="rect">
            <a:avLst/>
          </a:prstGeom>
          <a:noFill/>
        </p:spPr>
        <p:txBody>
          <a:bodyPr wrap="none" rtlCol="0">
            <a:spAutoFit/>
          </a:bodyPr>
          <a:lstStyle/>
          <a:p>
            <a:pPr algn="r" defTabSz="430202">
              <a:spcAft>
                <a:spcPts val="400"/>
              </a:spcAft>
              <a:buSzPct val="100000"/>
            </a:pPr>
            <a:r>
              <a:rPr lang="en-US" sz="1400" b="1" i="1" dirty="0">
                <a:solidFill>
                  <a:srgbClr val="000000"/>
                </a:solidFill>
                <a:latin typeface="Helvetica Neue" panose="02000503000000020004" pitchFamily="2" charset="0"/>
                <a:cs typeface="Helvetica Neue Regular" charset="0"/>
              </a:rPr>
              <a:t>Augmented</a:t>
            </a:r>
          </a:p>
          <a:p>
            <a:pPr algn="r" defTabSz="430202">
              <a:spcAft>
                <a:spcPts val="400"/>
              </a:spcAft>
              <a:buSzPct val="100000"/>
            </a:pPr>
            <a:r>
              <a:rPr lang="en-US" sz="1400" b="1" i="1" dirty="0">
                <a:solidFill>
                  <a:srgbClr val="000000"/>
                </a:solidFill>
                <a:latin typeface="Helvetica Neue" panose="02000503000000020004" pitchFamily="2" charset="0"/>
                <a:cs typeface="Helvetica Neue Regular" charset="0"/>
              </a:rPr>
              <a:t>table </a:t>
            </a:r>
          </a:p>
        </p:txBody>
      </p:sp>
      <p:sp>
        <p:nvSpPr>
          <p:cNvPr id="6" name="TextBox 5">
            <a:extLst>
              <a:ext uri="{FF2B5EF4-FFF2-40B4-BE49-F238E27FC236}">
                <a16:creationId xmlns:a16="http://schemas.microsoft.com/office/drawing/2014/main" id="{2892023B-0DD5-BC48-8374-0EB0FA095AE8}"/>
              </a:ext>
            </a:extLst>
          </p:cNvPr>
          <p:cNvSpPr txBox="1"/>
          <p:nvPr/>
        </p:nvSpPr>
        <p:spPr>
          <a:xfrm>
            <a:off x="924215" y="3450653"/>
            <a:ext cx="476412" cy="300082"/>
          </a:xfrm>
          <a:prstGeom prst="rect">
            <a:avLst/>
          </a:prstGeom>
          <a:noFill/>
        </p:spPr>
        <p:txBody>
          <a:bodyPr wrap="none" rtlCol="0">
            <a:spAutoFit/>
          </a:bodyPr>
          <a:lstStyle/>
          <a:p>
            <a:r>
              <a:rPr lang="en-US" sz="1350" u="sng" dirty="0">
                <a:latin typeface="Helvetica Neue" panose="02000503000000020004" pitchFamily="2" charset="0"/>
              </a:rPr>
              <a:t>Dell</a:t>
            </a:r>
          </a:p>
        </p:txBody>
      </p:sp>
      <p:sp>
        <p:nvSpPr>
          <p:cNvPr id="7" name="TextBox 6">
            <a:extLst>
              <a:ext uri="{FF2B5EF4-FFF2-40B4-BE49-F238E27FC236}">
                <a16:creationId xmlns:a16="http://schemas.microsoft.com/office/drawing/2014/main" id="{10A9AB85-BEF3-9447-9B35-551E6ECAE9A4}"/>
              </a:ext>
            </a:extLst>
          </p:cNvPr>
          <p:cNvSpPr txBox="1"/>
          <p:nvPr/>
        </p:nvSpPr>
        <p:spPr>
          <a:xfrm>
            <a:off x="924216" y="3735622"/>
            <a:ext cx="511679" cy="300082"/>
          </a:xfrm>
          <a:prstGeom prst="rect">
            <a:avLst/>
          </a:prstGeom>
          <a:noFill/>
        </p:spPr>
        <p:txBody>
          <a:bodyPr wrap="none" rtlCol="0">
            <a:spAutoFit/>
          </a:bodyPr>
          <a:lstStyle/>
          <a:p>
            <a:r>
              <a:rPr lang="en-US" sz="1350" u="sng" dirty="0">
                <a:latin typeface="Helvetica Neue" panose="02000503000000020004" pitchFamily="2" charset="0"/>
              </a:rPr>
              <a:t>IBM</a:t>
            </a:r>
          </a:p>
        </p:txBody>
      </p:sp>
      <p:sp>
        <p:nvSpPr>
          <p:cNvPr id="8" name="TextBox 7">
            <a:extLst>
              <a:ext uri="{FF2B5EF4-FFF2-40B4-BE49-F238E27FC236}">
                <a16:creationId xmlns:a16="http://schemas.microsoft.com/office/drawing/2014/main" id="{7408D26B-A8EC-2548-BA63-406A71A55B40}"/>
              </a:ext>
            </a:extLst>
          </p:cNvPr>
          <p:cNvSpPr txBox="1"/>
          <p:nvPr/>
        </p:nvSpPr>
        <p:spPr>
          <a:xfrm>
            <a:off x="924215" y="2946410"/>
            <a:ext cx="971741" cy="300082"/>
          </a:xfrm>
          <a:prstGeom prst="rect">
            <a:avLst/>
          </a:prstGeom>
          <a:noFill/>
        </p:spPr>
        <p:txBody>
          <a:bodyPr wrap="none" rtlCol="0">
            <a:spAutoFit/>
          </a:bodyPr>
          <a:lstStyle/>
          <a:p>
            <a:r>
              <a:rPr lang="en-US" sz="1350" dirty="0">
                <a:latin typeface="Helvetica Neue" panose="02000503000000020004" pitchFamily="2" charset="0"/>
              </a:rPr>
              <a:t>Accenture</a:t>
            </a:r>
          </a:p>
        </p:txBody>
      </p:sp>
      <p:sp>
        <p:nvSpPr>
          <p:cNvPr id="9" name="TextBox 8">
            <a:extLst>
              <a:ext uri="{FF2B5EF4-FFF2-40B4-BE49-F238E27FC236}">
                <a16:creationId xmlns:a16="http://schemas.microsoft.com/office/drawing/2014/main" id="{925BAE6C-E636-FD4E-80A9-C165F6D6C9CB}"/>
              </a:ext>
            </a:extLst>
          </p:cNvPr>
          <p:cNvSpPr txBox="1"/>
          <p:nvPr/>
        </p:nvSpPr>
        <p:spPr>
          <a:xfrm>
            <a:off x="924215" y="2666129"/>
            <a:ext cx="745717" cy="300082"/>
          </a:xfrm>
          <a:prstGeom prst="rect">
            <a:avLst/>
          </a:prstGeom>
          <a:noFill/>
        </p:spPr>
        <p:txBody>
          <a:bodyPr wrap="none" rtlCol="0">
            <a:spAutoFit/>
          </a:bodyPr>
          <a:lstStyle/>
          <a:p>
            <a:r>
              <a:rPr lang="en-US" sz="1350" dirty="0">
                <a:latin typeface="Helvetica Neue" panose="02000503000000020004" pitchFamily="2" charset="0"/>
              </a:rPr>
              <a:t>Google</a:t>
            </a:r>
          </a:p>
        </p:txBody>
      </p:sp>
      <p:sp>
        <p:nvSpPr>
          <p:cNvPr id="10" name="TextBox 9">
            <a:extLst>
              <a:ext uri="{FF2B5EF4-FFF2-40B4-BE49-F238E27FC236}">
                <a16:creationId xmlns:a16="http://schemas.microsoft.com/office/drawing/2014/main" id="{6EA23497-9A8E-DA48-89A3-D19D8C95579F}"/>
              </a:ext>
            </a:extLst>
          </p:cNvPr>
          <p:cNvSpPr txBox="1"/>
          <p:nvPr/>
        </p:nvSpPr>
        <p:spPr>
          <a:xfrm>
            <a:off x="906312" y="3212570"/>
            <a:ext cx="954107" cy="300082"/>
          </a:xfrm>
          <a:prstGeom prst="rect">
            <a:avLst/>
          </a:prstGeom>
          <a:noFill/>
        </p:spPr>
        <p:txBody>
          <a:bodyPr wrap="none" rtlCol="0">
            <a:spAutoFit/>
          </a:bodyPr>
          <a:lstStyle/>
          <a:p>
            <a:r>
              <a:rPr lang="en-US" sz="1350" dirty="0">
                <a:latin typeface="Helvetica Neue" panose="02000503000000020004" pitchFamily="2" charset="0"/>
              </a:rPr>
              <a:t>Facebook</a:t>
            </a:r>
          </a:p>
        </p:txBody>
      </p:sp>
      <p:graphicFrame>
        <p:nvGraphicFramePr>
          <p:cNvPr id="28" name="Table 27">
            <a:extLst>
              <a:ext uri="{FF2B5EF4-FFF2-40B4-BE49-F238E27FC236}">
                <a16:creationId xmlns:a16="http://schemas.microsoft.com/office/drawing/2014/main" id="{CCA82EC7-F1BD-4748-96C4-7A4C6EA5FD73}"/>
              </a:ext>
            </a:extLst>
          </p:cNvPr>
          <p:cNvGraphicFramePr>
            <a:graphicFrameLocks noGrp="1"/>
          </p:cNvGraphicFramePr>
          <p:nvPr/>
        </p:nvGraphicFramePr>
        <p:xfrm>
          <a:off x="2707382" y="2789846"/>
          <a:ext cx="522292" cy="451336"/>
        </p:xfrm>
        <a:graphic>
          <a:graphicData uri="http://schemas.openxmlformats.org/drawingml/2006/table">
            <a:tbl>
              <a:tblPr firstRow="1" bandRow="1">
                <a:tableStyleId>{5C22544A-7EE6-4342-B048-85BDC9FD1C3A}</a:tableStyleId>
              </a:tblPr>
              <a:tblGrid>
                <a:gridCol w="261146">
                  <a:extLst>
                    <a:ext uri="{9D8B030D-6E8A-4147-A177-3AD203B41FA5}">
                      <a16:colId xmlns:a16="http://schemas.microsoft.com/office/drawing/2014/main" val="20000"/>
                    </a:ext>
                  </a:extLst>
                </a:gridCol>
                <a:gridCol w="261146">
                  <a:extLst>
                    <a:ext uri="{9D8B030D-6E8A-4147-A177-3AD203B41FA5}">
                      <a16:colId xmlns:a16="http://schemas.microsoft.com/office/drawing/2014/main" val="20001"/>
                    </a:ext>
                  </a:extLst>
                </a:gridCol>
              </a:tblGrid>
              <a:tr h="184392">
                <a:tc>
                  <a:txBody>
                    <a:bodyPr/>
                    <a:lstStyle/>
                    <a:p>
                      <a:endParaRPr lang="en-US" sz="3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endParaRPr lang="en-US" sz="3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ysDash"/>
                      <a:round/>
                      <a:headEnd type="none" w="med" len="med"/>
                      <a:tailEnd type="none" w="med" len="med"/>
                    </a:lnB>
                  </a:tcPr>
                </a:tc>
                <a:extLst>
                  <a:ext uri="{0D108BD9-81ED-4DB2-BD59-A6C34878D82A}">
                    <a16:rowId xmlns:a16="http://schemas.microsoft.com/office/drawing/2014/main" val="10000"/>
                  </a:ext>
                </a:extLst>
              </a:tr>
              <a:tr h="133472">
                <a:tc>
                  <a:txBody>
                    <a:bodyPr/>
                    <a:lstStyle/>
                    <a:p>
                      <a:endParaRPr lang="en-US" sz="3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tc>
                  <a:txBody>
                    <a:bodyPr/>
                    <a:lstStyle/>
                    <a:p>
                      <a:endParaRPr lang="en-US" sz="3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10001"/>
                  </a:ext>
                </a:extLst>
              </a:tr>
              <a:tr h="133472">
                <a:tc>
                  <a:txBody>
                    <a:bodyPr/>
                    <a:lstStyle/>
                    <a:p>
                      <a:endParaRPr lang="en-US" sz="3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tc>
                  <a:txBody>
                    <a:bodyPr/>
                    <a:lstStyle/>
                    <a:p>
                      <a:endParaRPr lang="en-US" sz="3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10002"/>
                  </a:ext>
                </a:extLst>
              </a:tr>
            </a:tbl>
          </a:graphicData>
        </a:graphic>
      </p:graphicFrame>
      <p:graphicFrame>
        <p:nvGraphicFramePr>
          <p:cNvPr id="29" name="Table 28">
            <a:extLst>
              <a:ext uri="{FF2B5EF4-FFF2-40B4-BE49-F238E27FC236}">
                <a16:creationId xmlns:a16="http://schemas.microsoft.com/office/drawing/2014/main" id="{A32D376B-9095-8144-942F-02E63553C5BE}"/>
              </a:ext>
            </a:extLst>
          </p:cNvPr>
          <p:cNvGraphicFramePr>
            <a:graphicFrameLocks noGrp="1"/>
          </p:cNvGraphicFramePr>
          <p:nvPr/>
        </p:nvGraphicFramePr>
        <p:xfrm>
          <a:off x="2493048" y="3308004"/>
          <a:ext cx="522292" cy="451336"/>
        </p:xfrm>
        <a:graphic>
          <a:graphicData uri="http://schemas.openxmlformats.org/drawingml/2006/table">
            <a:tbl>
              <a:tblPr firstRow="1" bandRow="1">
                <a:tableStyleId>{5C22544A-7EE6-4342-B048-85BDC9FD1C3A}</a:tableStyleId>
              </a:tblPr>
              <a:tblGrid>
                <a:gridCol w="261146">
                  <a:extLst>
                    <a:ext uri="{9D8B030D-6E8A-4147-A177-3AD203B41FA5}">
                      <a16:colId xmlns:a16="http://schemas.microsoft.com/office/drawing/2014/main" val="20000"/>
                    </a:ext>
                  </a:extLst>
                </a:gridCol>
                <a:gridCol w="261146">
                  <a:extLst>
                    <a:ext uri="{9D8B030D-6E8A-4147-A177-3AD203B41FA5}">
                      <a16:colId xmlns:a16="http://schemas.microsoft.com/office/drawing/2014/main" val="20001"/>
                    </a:ext>
                  </a:extLst>
                </a:gridCol>
              </a:tblGrid>
              <a:tr h="184392">
                <a:tc>
                  <a:txBody>
                    <a:bodyPr/>
                    <a:lstStyle/>
                    <a:p>
                      <a:endParaRPr lang="en-US" sz="3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ysDash"/>
                      <a:round/>
                      <a:headEnd type="none" w="med" len="med"/>
                      <a:tailEnd type="none" w="med" len="med"/>
                    </a:lnB>
                    <a:solidFill>
                      <a:schemeClr val="accent4">
                        <a:lumMod val="20000"/>
                        <a:lumOff val="80000"/>
                      </a:schemeClr>
                    </a:solidFill>
                  </a:tcPr>
                </a:tc>
                <a:tc>
                  <a:txBody>
                    <a:bodyPr/>
                    <a:lstStyle/>
                    <a:p>
                      <a:endParaRPr lang="en-US" sz="3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ysDash"/>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33472">
                <a:tc>
                  <a:txBody>
                    <a:bodyPr/>
                    <a:lstStyle/>
                    <a:p>
                      <a:endParaRPr lang="en-US" sz="3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tc>
                  <a:txBody>
                    <a:bodyPr/>
                    <a:lstStyle/>
                    <a:p>
                      <a:endParaRPr lang="en-US" sz="3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10001"/>
                  </a:ext>
                </a:extLst>
              </a:tr>
              <a:tr h="133472">
                <a:tc>
                  <a:txBody>
                    <a:bodyPr/>
                    <a:lstStyle/>
                    <a:p>
                      <a:endParaRPr lang="en-US" sz="3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tc>
                  <a:txBody>
                    <a:bodyPr/>
                    <a:lstStyle/>
                    <a:p>
                      <a:endParaRPr lang="en-US" sz="3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10002"/>
                  </a:ext>
                </a:extLst>
              </a:tr>
            </a:tbl>
          </a:graphicData>
        </a:graphic>
      </p:graphicFrame>
      <p:graphicFrame>
        <p:nvGraphicFramePr>
          <p:cNvPr id="30" name="Table 29">
            <a:extLst>
              <a:ext uri="{FF2B5EF4-FFF2-40B4-BE49-F238E27FC236}">
                <a16:creationId xmlns:a16="http://schemas.microsoft.com/office/drawing/2014/main" id="{F58622C7-1ACF-A845-B72A-A6CEC0E67C4E}"/>
              </a:ext>
            </a:extLst>
          </p:cNvPr>
          <p:cNvGraphicFramePr>
            <a:graphicFrameLocks noGrp="1"/>
          </p:cNvGraphicFramePr>
          <p:nvPr/>
        </p:nvGraphicFramePr>
        <p:xfrm>
          <a:off x="3078390" y="3807854"/>
          <a:ext cx="522292" cy="451336"/>
        </p:xfrm>
        <a:graphic>
          <a:graphicData uri="http://schemas.openxmlformats.org/drawingml/2006/table">
            <a:tbl>
              <a:tblPr firstRow="1" bandRow="1">
                <a:tableStyleId>{5C22544A-7EE6-4342-B048-85BDC9FD1C3A}</a:tableStyleId>
              </a:tblPr>
              <a:tblGrid>
                <a:gridCol w="261146">
                  <a:extLst>
                    <a:ext uri="{9D8B030D-6E8A-4147-A177-3AD203B41FA5}">
                      <a16:colId xmlns:a16="http://schemas.microsoft.com/office/drawing/2014/main" val="20000"/>
                    </a:ext>
                  </a:extLst>
                </a:gridCol>
                <a:gridCol w="261146">
                  <a:extLst>
                    <a:ext uri="{9D8B030D-6E8A-4147-A177-3AD203B41FA5}">
                      <a16:colId xmlns:a16="http://schemas.microsoft.com/office/drawing/2014/main" val="20001"/>
                    </a:ext>
                  </a:extLst>
                </a:gridCol>
              </a:tblGrid>
              <a:tr h="184392">
                <a:tc>
                  <a:txBody>
                    <a:bodyPr/>
                    <a:lstStyle/>
                    <a:p>
                      <a:endParaRPr lang="en-US" sz="3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ysDash"/>
                      <a:round/>
                      <a:headEnd type="none" w="med" len="med"/>
                      <a:tailEnd type="none" w="med" len="med"/>
                    </a:lnB>
                    <a:solidFill>
                      <a:srgbClr val="92D050"/>
                    </a:solidFill>
                  </a:tcPr>
                </a:tc>
                <a:tc>
                  <a:txBody>
                    <a:bodyPr/>
                    <a:lstStyle/>
                    <a:p>
                      <a:endParaRPr lang="en-US" sz="3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ysDash"/>
                      <a:round/>
                      <a:headEnd type="none" w="med" len="med"/>
                      <a:tailEnd type="none" w="med" len="med"/>
                    </a:lnB>
                    <a:solidFill>
                      <a:srgbClr val="92D050"/>
                    </a:solidFill>
                  </a:tcPr>
                </a:tc>
                <a:extLst>
                  <a:ext uri="{0D108BD9-81ED-4DB2-BD59-A6C34878D82A}">
                    <a16:rowId xmlns:a16="http://schemas.microsoft.com/office/drawing/2014/main" val="10000"/>
                  </a:ext>
                </a:extLst>
              </a:tr>
              <a:tr h="133472">
                <a:tc>
                  <a:txBody>
                    <a:bodyPr/>
                    <a:lstStyle/>
                    <a:p>
                      <a:endParaRPr lang="en-US" sz="3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tc>
                  <a:txBody>
                    <a:bodyPr/>
                    <a:lstStyle/>
                    <a:p>
                      <a:endParaRPr lang="en-US" sz="3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10001"/>
                  </a:ext>
                </a:extLst>
              </a:tr>
              <a:tr h="133472">
                <a:tc>
                  <a:txBody>
                    <a:bodyPr/>
                    <a:lstStyle/>
                    <a:p>
                      <a:endParaRPr lang="en-US" sz="3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tc>
                  <a:txBody>
                    <a:bodyPr/>
                    <a:lstStyle/>
                    <a:p>
                      <a:endParaRPr lang="en-US" sz="3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10002"/>
                  </a:ext>
                </a:extLst>
              </a:tr>
            </a:tbl>
          </a:graphicData>
        </a:graphic>
      </p:graphicFrame>
      <p:graphicFrame>
        <p:nvGraphicFramePr>
          <p:cNvPr id="31" name="Table 30">
            <a:extLst>
              <a:ext uri="{FF2B5EF4-FFF2-40B4-BE49-F238E27FC236}">
                <a16:creationId xmlns:a16="http://schemas.microsoft.com/office/drawing/2014/main" id="{7CEDC135-E892-7140-8557-C9D7E04585E6}"/>
              </a:ext>
            </a:extLst>
          </p:cNvPr>
          <p:cNvGraphicFramePr>
            <a:graphicFrameLocks noGrp="1"/>
          </p:cNvGraphicFramePr>
          <p:nvPr/>
        </p:nvGraphicFramePr>
        <p:xfrm>
          <a:off x="2479416" y="4173633"/>
          <a:ext cx="522292" cy="451336"/>
        </p:xfrm>
        <a:graphic>
          <a:graphicData uri="http://schemas.openxmlformats.org/drawingml/2006/table">
            <a:tbl>
              <a:tblPr firstRow="1" bandRow="1">
                <a:tableStyleId>{5C22544A-7EE6-4342-B048-85BDC9FD1C3A}</a:tableStyleId>
              </a:tblPr>
              <a:tblGrid>
                <a:gridCol w="261146">
                  <a:extLst>
                    <a:ext uri="{9D8B030D-6E8A-4147-A177-3AD203B41FA5}">
                      <a16:colId xmlns:a16="http://schemas.microsoft.com/office/drawing/2014/main" val="20000"/>
                    </a:ext>
                  </a:extLst>
                </a:gridCol>
                <a:gridCol w="261146">
                  <a:extLst>
                    <a:ext uri="{9D8B030D-6E8A-4147-A177-3AD203B41FA5}">
                      <a16:colId xmlns:a16="http://schemas.microsoft.com/office/drawing/2014/main" val="20001"/>
                    </a:ext>
                  </a:extLst>
                </a:gridCol>
              </a:tblGrid>
              <a:tr h="184392">
                <a:tc>
                  <a:txBody>
                    <a:bodyPr/>
                    <a:lstStyle/>
                    <a:p>
                      <a:endParaRPr lang="en-US" sz="3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ysDash"/>
                      <a:round/>
                      <a:headEnd type="none" w="med" len="med"/>
                      <a:tailEnd type="none" w="med" len="med"/>
                    </a:lnB>
                    <a:solidFill>
                      <a:schemeClr val="accent6">
                        <a:lumMod val="40000"/>
                        <a:lumOff val="60000"/>
                      </a:schemeClr>
                    </a:solidFill>
                  </a:tcPr>
                </a:tc>
                <a:tc>
                  <a:txBody>
                    <a:bodyPr/>
                    <a:lstStyle/>
                    <a:p>
                      <a:endParaRPr lang="en-US" sz="3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ysDash"/>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133472">
                <a:tc>
                  <a:txBody>
                    <a:bodyPr/>
                    <a:lstStyle/>
                    <a:p>
                      <a:endParaRPr lang="en-US" sz="3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tc>
                  <a:txBody>
                    <a:bodyPr/>
                    <a:lstStyle/>
                    <a:p>
                      <a:endParaRPr lang="en-US" sz="3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10001"/>
                  </a:ext>
                </a:extLst>
              </a:tr>
              <a:tr h="133472">
                <a:tc>
                  <a:txBody>
                    <a:bodyPr/>
                    <a:lstStyle/>
                    <a:p>
                      <a:endParaRPr lang="en-US" sz="3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tc>
                  <a:txBody>
                    <a:bodyPr/>
                    <a:lstStyle/>
                    <a:p>
                      <a:endParaRPr lang="en-US" sz="300" dirty="0"/>
                    </a:p>
                  </a:txBody>
                  <a:tcPr marL="68580" marR="68580" marT="34290" marB="34290">
                    <a:lnL w="12700" cap="flat" cmpd="sng" algn="ctr">
                      <a:solidFill>
                        <a:schemeClr val="tx2"/>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noFill/>
                  </a:tcPr>
                </a:tc>
                <a:extLst>
                  <a:ext uri="{0D108BD9-81ED-4DB2-BD59-A6C34878D82A}">
                    <a16:rowId xmlns:a16="http://schemas.microsoft.com/office/drawing/2014/main" val="10002"/>
                  </a:ext>
                </a:extLst>
              </a:tr>
            </a:tbl>
          </a:graphicData>
        </a:graphic>
      </p:graphicFrame>
      <p:cxnSp>
        <p:nvCxnSpPr>
          <p:cNvPr id="12" name="Straight Arrow Connector 11">
            <a:extLst>
              <a:ext uri="{FF2B5EF4-FFF2-40B4-BE49-F238E27FC236}">
                <a16:creationId xmlns:a16="http://schemas.microsoft.com/office/drawing/2014/main" id="{6FDB8E65-2B1B-BF41-A609-21417DE033A3}"/>
              </a:ext>
            </a:extLst>
          </p:cNvPr>
          <p:cNvCxnSpPr>
            <a:cxnSpLocks/>
            <a:stCxn id="8" idx="3"/>
            <a:endCxn id="28" idx="1"/>
          </p:cNvCxnSpPr>
          <p:nvPr/>
        </p:nvCxnSpPr>
        <p:spPr>
          <a:xfrm flipV="1">
            <a:off x="1895956" y="3015514"/>
            <a:ext cx="811426" cy="80937"/>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D6A3EA3-5C47-4442-9441-43E76A31386F}"/>
              </a:ext>
            </a:extLst>
          </p:cNvPr>
          <p:cNvCxnSpPr>
            <a:cxnSpLocks/>
            <a:stCxn id="8" idx="3"/>
            <a:endCxn id="29" idx="1"/>
          </p:cNvCxnSpPr>
          <p:nvPr/>
        </p:nvCxnSpPr>
        <p:spPr>
          <a:xfrm>
            <a:off x="1895956" y="3096451"/>
            <a:ext cx="597092" cy="437221"/>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8B948B4-D5B2-8C48-A3B4-49BEE610D505}"/>
              </a:ext>
            </a:extLst>
          </p:cNvPr>
          <p:cNvCxnSpPr>
            <a:cxnSpLocks/>
            <a:stCxn id="10" idx="3"/>
            <a:endCxn id="29" idx="1"/>
          </p:cNvCxnSpPr>
          <p:nvPr/>
        </p:nvCxnSpPr>
        <p:spPr>
          <a:xfrm>
            <a:off x="1860419" y="3362611"/>
            <a:ext cx="632629" cy="171061"/>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89A272B-BE34-D04B-9A80-9F4041D5355A}"/>
              </a:ext>
            </a:extLst>
          </p:cNvPr>
          <p:cNvCxnSpPr>
            <a:cxnSpLocks/>
            <a:stCxn id="6" idx="3"/>
            <a:endCxn id="28" idx="1"/>
          </p:cNvCxnSpPr>
          <p:nvPr/>
        </p:nvCxnSpPr>
        <p:spPr>
          <a:xfrm flipV="1">
            <a:off x="1400627" y="3015514"/>
            <a:ext cx="1306755" cy="585180"/>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5435F84-2686-D44D-844F-3325FCA001F1}"/>
              </a:ext>
            </a:extLst>
          </p:cNvPr>
          <p:cNvCxnSpPr>
            <a:cxnSpLocks/>
            <a:stCxn id="6" idx="3"/>
            <a:endCxn id="31" idx="1"/>
          </p:cNvCxnSpPr>
          <p:nvPr/>
        </p:nvCxnSpPr>
        <p:spPr>
          <a:xfrm>
            <a:off x="1400627" y="3600694"/>
            <a:ext cx="1078789" cy="798607"/>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D52E477-354C-7E43-A590-A8F17295AD8E}"/>
              </a:ext>
            </a:extLst>
          </p:cNvPr>
          <p:cNvCxnSpPr>
            <a:cxnSpLocks/>
            <a:stCxn id="6" idx="3"/>
            <a:endCxn id="30" idx="1"/>
          </p:cNvCxnSpPr>
          <p:nvPr/>
        </p:nvCxnSpPr>
        <p:spPr>
          <a:xfrm>
            <a:off x="1400627" y="3600694"/>
            <a:ext cx="1677763" cy="432828"/>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19ADF06-CB0B-2846-BE43-9172F9C9F241}"/>
              </a:ext>
            </a:extLst>
          </p:cNvPr>
          <p:cNvCxnSpPr>
            <a:cxnSpLocks/>
            <a:stCxn id="9" idx="3"/>
            <a:endCxn id="28" idx="1"/>
          </p:cNvCxnSpPr>
          <p:nvPr/>
        </p:nvCxnSpPr>
        <p:spPr>
          <a:xfrm>
            <a:off x="1669932" y="2816170"/>
            <a:ext cx="1037450" cy="199344"/>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BE7ADD64-81C1-2F40-8008-C28E8192BA91}"/>
              </a:ext>
            </a:extLst>
          </p:cNvPr>
          <p:cNvCxnSpPr>
            <a:cxnSpLocks/>
            <a:stCxn id="7" idx="3"/>
            <a:endCxn id="30" idx="1"/>
          </p:cNvCxnSpPr>
          <p:nvPr/>
        </p:nvCxnSpPr>
        <p:spPr>
          <a:xfrm>
            <a:off x="1435895" y="3885663"/>
            <a:ext cx="1642495" cy="147859"/>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070B1B17-63A2-FE46-882B-29C6AB06C4D8}"/>
              </a:ext>
            </a:extLst>
          </p:cNvPr>
          <p:cNvCxnSpPr>
            <a:cxnSpLocks/>
            <a:stCxn id="7" idx="3"/>
            <a:endCxn id="29" idx="1"/>
          </p:cNvCxnSpPr>
          <p:nvPr/>
        </p:nvCxnSpPr>
        <p:spPr>
          <a:xfrm flipV="1">
            <a:off x="1435895" y="3533672"/>
            <a:ext cx="1057153" cy="351991"/>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095C5F4D-F2A6-7746-9F3D-BECA2E6E3ABD}"/>
              </a:ext>
            </a:extLst>
          </p:cNvPr>
          <p:cNvCxnSpPr>
            <a:cxnSpLocks/>
            <a:stCxn id="7" idx="3"/>
            <a:endCxn id="31" idx="1"/>
          </p:cNvCxnSpPr>
          <p:nvPr/>
        </p:nvCxnSpPr>
        <p:spPr>
          <a:xfrm>
            <a:off x="1435895" y="3885663"/>
            <a:ext cx="1043521" cy="513638"/>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B5351B56-802A-B740-AE13-38B1B59BD979}"/>
              </a:ext>
            </a:extLst>
          </p:cNvPr>
          <p:cNvSpPr txBox="1"/>
          <p:nvPr/>
        </p:nvSpPr>
        <p:spPr>
          <a:xfrm>
            <a:off x="988965" y="4031945"/>
            <a:ext cx="421910" cy="300082"/>
          </a:xfrm>
          <a:prstGeom prst="rect">
            <a:avLst/>
          </a:prstGeom>
          <a:noFill/>
        </p:spPr>
        <p:txBody>
          <a:bodyPr wrap="none" rtlCol="0">
            <a:spAutoFit/>
          </a:bodyPr>
          <a:lstStyle/>
          <a:p>
            <a:r>
              <a:rPr lang="en-US" sz="1350" dirty="0">
                <a:latin typeface="Helvetica Neue" panose="02000503000000020004" pitchFamily="2" charset="0"/>
              </a:rPr>
              <a:t>HP</a:t>
            </a:r>
          </a:p>
        </p:txBody>
      </p:sp>
      <p:cxnSp>
        <p:nvCxnSpPr>
          <p:cNvPr id="68" name="Straight Arrow Connector 67">
            <a:extLst>
              <a:ext uri="{FF2B5EF4-FFF2-40B4-BE49-F238E27FC236}">
                <a16:creationId xmlns:a16="http://schemas.microsoft.com/office/drawing/2014/main" id="{DD0B5FE4-AD29-E947-89B2-C157E6BD41B4}"/>
              </a:ext>
            </a:extLst>
          </p:cNvPr>
          <p:cNvCxnSpPr>
            <a:cxnSpLocks/>
            <a:stCxn id="67" idx="3"/>
            <a:endCxn id="28" idx="1"/>
          </p:cNvCxnSpPr>
          <p:nvPr/>
        </p:nvCxnSpPr>
        <p:spPr>
          <a:xfrm flipV="1">
            <a:off x="1410875" y="3015514"/>
            <a:ext cx="1296507" cy="1166472"/>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0FC5DC9D-9C05-8446-B743-3D380308A1FE}"/>
              </a:ext>
            </a:extLst>
          </p:cNvPr>
          <p:cNvCxnSpPr>
            <a:cxnSpLocks/>
            <a:stCxn id="67" idx="3"/>
            <a:endCxn id="30" idx="1"/>
          </p:cNvCxnSpPr>
          <p:nvPr/>
        </p:nvCxnSpPr>
        <p:spPr>
          <a:xfrm flipV="1">
            <a:off x="1410875" y="4033522"/>
            <a:ext cx="1667515" cy="148464"/>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1600D4F9-0ED5-A344-991C-04D2ED93745F}"/>
              </a:ext>
            </a:extLst>
          </p:cNvPr>
          <p:cNvCxnSpPr>
            <a:cxnSpLocks/>
            <a:stCxn id="67" idx="3"/>
            <a:endCxn id="31" idx="1"/>
          </p:cNvCxnSpPr>
          <p:nvPr/>
        </p:nvCxnSpPr>
        <p:spPr>
          <a:xfrm>
            <a:off x="1410875" y="4181986"/>
            <a:ext cx="1068541" cy="217315"/>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87172DAF-8E5F-5348-99F0-07A59D3113CE}"/>
              </a:ext>
            </a:extLst>
          </p:cNvPr>
          <p:cNvSpPr txBox="1"/>
          <p:nvPr/>
        </p:nvSpPr>
        <p:spPr>
          <a:xfrm>
            <a:off x="318907" y="4253959"/>
            <a:ext cx="1276311" cy="307777"/>
          </a:xfrm>
          <a:prstGeom prst="rect">
            <a:avLst/>
          </a:prstGeom>
          <a:noFill/>
        </p:spPr>
        <p:txBody>
          <a:bodyPr wrap="none" rtlCol="0">
            <a:spAutoFit/>
          </a:bodyPr>
          <a:lstStyle/>
          <a:p>
            <a:pPr defTabSz="430202">
              <a:spcAft>
                <a:spcPts val="400"/>
              </a:spcAft>
              <a:buSzPct val="100000"/>
            </a:pPr>
            <a:r>
              <a:rPr lang="en-US" sz="1400" b="1" dirty="0">
                <a:solidFill>
                  <a:srgbClr val="C00000"/>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Bipartite-graph</a:t>
            </a:r>
          </a:p>
        </p:txBody>
      </p:sp>
      <p:sp>
        <p:nvSpPr>
          <p:cNvPr id="75" name="TextBox 74">
            <a:extLst>
              <a:ext uri="{FF2B5EF4-FFF2-40B4-BE49-F238E27FC236}">
                <a16:creationId xmlns:a16="http://schemas.microsoft.com/office/drawing/2014/main" id="{DA7EAA1C-E1F7-3A4F-A470-653669AF64AB}"/>
              </a:ext>
            </a:extLst>
          </p:cNvPr>
          <p:cNvSpPr txBox="1"/>
          <p:nvPr/>
        </p:nvSpPr>
        <p:spPr>
          <a:xfrm>
            <a:off x="4196183" y="4308036"/>
            <a:ext cx="1138334" cy="442035"/>
          </a:xfrm>
          <a:prstGeom prst="rect">
            <a:avLst/>
          </a:prstGeom>
          <a:solidFill>
            <a:schemeClr val="accent1">
              <a:lumMod val="75000"/>
            </a:schemeClr>
          </a:solidFill>
        </p:spPr>
        <p:txBody>
          <a:bodyPr wrap="square" lIns="135000" tIns="36000" rIns="135000" bIns="36000" rtlCol="0">
            <a:spAutoFit/>
          </a:bodyPr>
          <a:lstStyle/>
          <a:p>
            <a:pPr algn="ctr"/>
            <a:r>
              <a:rPr lang="en-US" sz="12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Heuristic Propagation</a:t>
            </a:r>
          </a:p>
        </p:txBody>
      </p:sp>
      <p:sp>
        <p:nvSpPr>
          <p:cNvPr id="76" name="TextBox 75">
            <a:extLst>
              <a:ext uri="{FF2B5EF4-FFF2-40B4-BE49-F238E27FC236}">
                <a16:creationId xmlns:a16="http://schemas.microsoft.com/office/drawing/2014/main" id="{C1A46D89-A0F9-734C-A7AD-3FB9C74E3377}"/>
              </a:ext>
            </a:extLst>
          </p:cNvPr>
          <p:cNvSpPr txBox="1"/>
          <p:nvPr/>
        </p:nvSpPr>
        <p:spPr>
          <a:xfrm>
            <a:off x="3882074" y="2066266"/>
            <a:ext cx="1699483" cy="826635"/>
          </a:xfrm>
          <a:prstGeom prst="rect">
            <a:avLst/>
          </a:prstGeom>
          <a:solidFill>
            <a:srgbClr val="C00000"/>
          </a:solidFill>
        </p:spPr>
        <p:txBody>
          <a:bodyPr wrap="square" lIns="135000" tIns="135000" rIns="135000" bIns="135000" rtlCol="0">
            <a:spAutoFit/>
          </a:bodyPr>
          <a:lstStyle/>
          <a:p>
            <a:pPr algn="ctr"/>
            <a:r>
              <a:rPr lang="en-GB" sz="1200" b="1" i="1" dirty="0">
                <a:solidFill>
                  <a:schemeClr val="bg1"/>
                </a:solidFill>
              </a:rPr>
              <a:t>Problem:</a:t>
            </a:r>
            <a:r>
              <a:rPr lang="en-GB" sz="1200" i="1" dirty="0">
                <a:solidFill>
                  <a:schemeClr val="bg1"/>
                </a:solidFill>
              </a:rPr>
              <a:t> entities may appear together for different reasons</a:t>
            </a:r>
            <a:endParaRPr lang="en-GB" sz="1200" dirty="0">
              <a:solidFill>
                <a:schemeClr val="bg1"/>
              </a:solidFill>
            </a:endParaRPr>
          </a:p>
        </p:txBody>
      </p:sp>
      <p:sp>
        <p:nvSpPr>
          <p:cNvPr id="89" name="TextBox 88">
            <a:extLst>
              <a:ext uri="{FF2B5EF4-FFF2-40B4-BE49-F238E27FC236}">
                <a16:creationId xmlns:a16="http://schemas.microsoft.com/office/drawing/2014/main" id="{9D35EF5D-58A4-9440-A096-6C96F62E7810}"/>
              </a:ext>
            </a:extLst>
          </p:cNvPr>
          <p:cNvSpPr txBox="1"/>
          <p:nvPr/>
        </p:nvSpPr>
        <p:spPr>
          <a:xfrm>
            <a:off x="3221730" y="2968557"/>
            <a:ext cx="404278" cy="300082"/>
          </a:xfrm>
          <a:prstGeom prst="rect">
            <a:avLst/>
          </a:prstGeom>
          <a:noFill/>
        </p:spPr>
        <p:txBody>
          <a:bodyPr wrap="none" rtlCol="0">
            <a:spAutoFit/>
          </a:bodyPr>
          <a:lstStyle/>
          <a:p>
            <a:r>
              <a:rPr lang="en-US" sz="1350" dirty="0"/>
              <a:t>0.4</a:t>
            </a:r>
          </a:p>
        </p:txBody>
      </p:sp>
      <p:sp>
        <p:nvSpPr>
          <p:cNvPr id="91" name="TextBox 90">
            <a:extLst>
              <a:ext uri="{FF2B5EF4-FFF2-40B4-BE49-F238E27FC236}">
                <a16:creationId xmlns:a16="http://schemas.microsoft.com/office/drawing/2014/main" id="{77D5CB02-118A-8541-AF77-57AA193359F9}"/>
              </a:ext>
            </a:extLst>
          </p:cNvPr>
          <p:cNvSpPr txBox="1"/>
          <p:nvPr/>
        </p:nvSpPr>
        <p:spPr>
          <a:xfrm>
            <a:off x="3105633" y="3395173"/>
            <a:ext cx="404278" cy="300082"/>
          </a:xfrm>
          <a:prstGeom prst="rect">
            <a:avLst/>
          </a:prstGeom>
          <a:noFill/>
        </p:spPr>
        <p:txBody>
          <a:bodyPr wrap="none" rtlCol="0">
            <a:spAutoFit/>
          </a:bodyPr>
          <a:lstStyle/>
          <a:p>
            <a:r>
              <a:rPr lang="en-US" sz="1350" dirty="0"/>
              <a:t>0.3</a:t>
            </a:r>
          </a:p>
        </p:txBody>
      </p:sp>
      <p:sp>
        <p:nvSpPr>
          <p:cNvPr id="92" name="TextBox 91">
            <a:extLst>
              <a:ext uri="{FF2B5EF4-FFF2-40B4-BE49-F238E27FC236}">
                <a16:creationId xmlns:a16="http://schemas.microsoft.com/office/drawing/2014/main" id="{4DABC4DF-1206-A34E-99A4-13D5CFDAD57F}"/>
              </a:ext>
            </a:extLst>
          </p:cNvPr>
          <p:cNvSpPr txBox="1"/>
          <p:nvPr/>
        </p:nvSpPr>
        <p:spPr>
          <a:xfrm>
            <a:off x="3586753" y="3942690"/>
            <a:ext cx="404278" cy="300082"/>
          </a:xfrm>
          <a:prstGeom prst="rect">
            <a:avLst/>
          </a:prstGeom>
          <a:noFill/>
        </p:spPr>
        <p:txBody>
          <a:bodyPr wrap="none" rtlCol="0">
            <a:spAutoFit/>
          </a:bodyPr>
          <a:lstStyle/>
          <a:p>
            <a:r>
              <a:rPr lang="en-US" sz="1350" dirty="0"/>
              <a:t>0.5</a:t>
            </a:r>
          </a:p>
        </p:txBody>
      </p:sp>
      <p:sp>
        <p:nvSpPr>
          <p:cNvPr id="93" name="TextBox 92">
            <a:extLst>
              <a:ext uri="{FF2B5EF4-FFF2-40B4-BE49-F238E27FC236}">
                <a16:creationId xmlns:a16="http://schemas.microsoft.com/office/drawing/2014/main" id="{7D0EEF02-4AF6-F640-B7BB-0040822A25EA}"/>
              </a:ext>
            </a:extLst>
          </p:cNvPr>
          <p:cNvSpPr txBox="1"/>
          <p:nvPr/>
        </p:nvSpPr>
        <p:spPr>
          <a:xfrm>
            <a:off x="3002900" y="4325634"/>
            <a:ext cx="404278" cy="300082"/>
          </a:xfrm>
          <a:prstGeom prst="rect">
            <a:avLst/>
          </a:prstGeom>
          <a:noFill/>
        </p:spPr>
        <p:txBody>
          <a:bodyPr wrap="none" rtlCol="0">
            <a:spAutoFit/>
          </a:bodyPr>
          <a:lstStyle/>
          <a:p>
            <a:r>
              <a:rPr lang="en-US" sz="1350" dirty="0"/>
              <a:t>0.6</a:t>
            </a:r>
          </a:p>
        </p:txBody>
      </p:sp>
      <p:sp>
        <p:nvSpPr>
          <p:cNvPr id="88" name="TextBox 87">
            <a:extLst>
              <a:ext uri="{FF2B5EF4-FFF2-40B4-BE49-F238E27FC236}">
                <a16:creationId xmlns:a16="http://schemas.microsoft.com/office/drawing/2014/main" id="{797EE7B4-A79B-EF4D-9383-0E1DF421F8C3}"/>
              </a:ext>
            </a:extLst>
          </p:cNvPr>
          <p:cNvSpPr txBox="1"/>
          <p:nvPr/>
        </p:nvSpPr>
        <p:spPr>
          <a:xfrm>
            <a:off x="3940084" y="3617436"/>
            <a:ext cx="1699483" cy="641969"/>
          </a:xfrm>
          <a:prstGeom prst="rect">
            <a:avLst/>
          </a:prstGeom>
          <a:solidFill>
            <a:srgbClr val="C00000"/>
          </a:solidFill>
        </p:spPr>
        <p:txBody>
          <a:bodyPr wrap="square" lIns="135000" tIns="135000" rIns="135000" bIns="135000" rtlCol="0">
            <a:spAutoFit/>
          </a:bodyPr>
          <a:lstStyle/>
          <a:p>
            <a:pPr algn="ctr"/>
            <a:r>
              <a:rPr lang="en-GB" sz="1200" b="1" i="1" dirty="0">
                <a:solidFill>
                  <a:schemeClr val="bg1"/>
                </a:solidFill>
              </a:rPr>
              <a:t>Problem:</a:t>
            </a:r>
            <a:r>
              <a:rPr lang="en-GB" sz="1200" i="1" dirty="0">
                <a:solidFill>
                  <a:schemeClr val="bg1"/>
                </a:solidFill>
              </a:rPr>
              <a:t> Here PPR Causes concept drift</a:t>
            </a:r>
            <a:endParaRPr lang="en-GB" sz="1200" dirty="0">
              <a:solidFill>
                <a:schemeClr val="bg1"/>
              </a:solidFill>
            </a:endParaRPr>
          </a:p>
        </p:txBody>
      </p:sp>
      <p:sp>
        <p:nvSpPr>
          <p:cNvPr id="41" name="TextBox 40">
            <a:extLst>
              <a:ext uri="{FF2B5EF4-FFF2-40B4-BE49-F238E27FC236}">
                <a16:creationId xmlns:a16="http://schemas.microsoft.com/office/drawing/2014/main" id="{D2206180-D40E-2441-A3EC-F91C9B141AA0}"/>
              </a:ext>
            </a:extLst>
          </p:cNvPr>
          <p:cNvSpPr txBox="1"/>
          <p:nvPr/>
        </p:nvSpPr>
        <p:spPr>
          <a:xfrm>
            <a:off x="4144660" y="2949378"/>
            <a:ext cx="1138334" cy="641969"/>
          </a:xfrm>
          <a:prstGeom prst="rect">
            <a:avLst/>
          </a:prstGeom>
          <a:solidFill>
            <a:schemeClr val="accent1">
              <a:lumMod val="75000"/>
            </a:schemeClr>
          </a:solidFill>
        </p:spPr>
        <p:txBody>
          <a:bodyPr wrap="square" lIns="135000" tIns="135000" rIns="135000" bIns="135000" rtlCol="0">
            <a:spAutoFit/>
          </a:bodyPr>
          <a:lstStyle/>
          <a:p>
            <a:pPr algn="ctr"/>
            <a:r>
              <a:rPr lang="en-US" sz="12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Score Propagation</a:t>
            </a:r>
          </a:p>
        </p:txBody>
      </p:sp>
      <p:sp>
        <p:nvSpPr>
          <p:cNvPr id="44" name="TextBox 43">
            <a:extLst>
              <a:ext uri="{FF2B5EF4-FFF2-40B4-BE49-F238E27FC236}">
                <a16:creationId xmlns:a16="http://schemas.microsoft.com/office/drawing/2014/main" id="{7F2DE1F5-2CB2-8746-AD36-BAD9BD3A7CA9}"/>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77105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par>
                                <p:cTn id="12" presetID="10" presetClass="entr" presetSubtype="0" fill="hold"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93"/>
                                        </p:tgtEl>
                                        <p:attrNameLst>
                                          <p:attrName>style.visibility</p:attrName>
                                        </p:attrNameLst>
                                      </p:cBhvr>
                                      <p:to>
                                        <p:strVal val="visible"/>
                                      </p:to>
                                    </p:set>
                                    <p:animEffect transition="in" filter="fade">
                                      <p:cBhvr>
                                        <p:cTn id="24" dur="500"/>
                                        <p:tgtEl>
                                          <p:spTgt spid="9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2"/>
                                        </p:tgtEl>
                                        <p:attrNameLst>
                                          <p:attrName>style.visibility</p:attrName>
                                        </p:attrNameLst>
                                      </p:cBhvr>
                                      <p:to>
                                        <p:strVal val="visible"/>
                                      </p:to>
                                    </p:set>
                                    <p:animEffect transition="in" filter="fade">
                                      <p:cBhvr>
                                        <p:cTn id="27" dur="500"/>
                                        <p:tgtEl>
                                          <p:spTgt spid="9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fade">
                                      <p:cBhvr>
                                        <p:cTn id="30" dur="500"/>
                                        <p:tgtEl>
                                          <p:spTgt spid="9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9"/>
                                        </p:tgtEl>
                                        <p:attrNameLst>
                                          <p:attrName>style.visibility</p:attrName>
                                        </p:attrNameLst>
                                      </p:cBhvr>
                                      <p:to>
                                        <p:strVal val="visible"/>
                                      </p:to>
                                    </p:set>
                                    <p:animEffect transition="in" filter="fade">
                                      <p:cBhvr>
                                        <p:cTn id="33" dur="500"/>
                                        <p:tgtEl>
                                          <p:spTgt spid="89"/>
                                        </p:tgtEl>
                                      </p:cBhvr>
                                    </p:animEffect>
                                  </p:childTnLst>
                                </p:cTn>
                              </p:par>
                              <p:par>
                                <p:cTn id="34" presetID="10" presetClass="entr" presetSubtype="0" fill="hold" nodeType="with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fade">
                                      <p:cBhvr>
                                        <p:cTn id="36" dur="500"/>
                                        <p:tgtEl>
                                          <p:spTgt spid="5">
                                            <p:txEl>
                                              <p:pRg st="3" end="3"/>
                                            </p:txEl>
                                          </p:spTgt>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par>
                                <p:cTn id="59" presetID="10"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par>
                                <p:cTn id="62" presetID="10" presetClass="entr" presetSubtype="0" fill="hold"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500"/>
                                        <p:tgtEl>
                                          <p:spTgt spid="40"/>
                                        </p:tgtEl>
                                      </p:cBhvr>
                                    </p:animEffect>
                                  </p:childTnLst>
                                </p:cTn>
                              </p:par>
                              <p:par>
                                <p:cTn id="65" presetID="10" presetClass="entr" presetSubtype="0" fill="hold" nodeType="with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500"/>
                                        <p:tgtEl>
                                          <p:spTgt spid="45"/>
                                        </p:tgtEl>
                                      </p:cBhvr>
                                    </p:animEffect>
                                  </p:childTnLst>
                                </p:cTn>
                              </p:par>
                              <p:par>
                                <p:cTn id="68" presetID="10" presetClass="entr" presetSubtype="0" fill="hold" nodeType="with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fade">
                                      <p:cBhvr>
                                        <p:cTn id="70" dur="500"/>
                                        <p:tgtEl>
                                          <p:spTgt spid="62"/>
                                        </p:tgtEl>
                                      </p:cBhvr>
                                    </p:animEffect>
                                  </p:childTnLst>
                                </p:cTn>
                              </p:par>
                              <p:par>
                                <p:cTn id="71" presetID="10" presetClass="entr" presetSubtype="0" fill="hold" nodeType="with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500"/>
                                        <p:tgtEl>
                                          <p:spTgt spid="63"/>
                                        </p:tgtEl>
                                      </p:cBhvr>
                                    </p:animEffect>
                                  </p:childTnLst>
                                </p:cTn>
                              </p:par>
                              <p:par>
                                <p:cTn id="74" presetID="10" presetClass="entr" presetSubtype="0" fill="hold" nodeType="withEffect">
                                  <p:stCondLst>
                                    <p:cond delay="0"/>
                                  </p:stCondLst>
                                  <p:childTnLst>
                                    <p:set>
                                      <p:cBhvr>
                                        <p:cTn id="75" dur="1" fill="hold">
                                          <p:stCondLst>
                                            <p:cond delay="0"/>
                                          </p:stCondLst>
                                        </p:cTn>
                                        <p:tgtEl>
                                          <p:spTgt spid="64"/>
                                        </p:tgtEl>
                                        <p:attrNameLst>
                                          <p:attrName>style.visibility</p:attrName>
                                        </p:attrNameLst>
                                      </p:cBhvr>
                                      <p:to>
                                        <p:strVal val="visible"/>
                                      </p:to>
                                    </p:set>
                                    <p:animEffect transition="in" filter="fade">
                                      <p:cBhvr>
                                        <p:cTn id="76" dur="500"/>
                                        <p:tgtEl>
                                          <p:spTgt spid="64"/>
                                        </p:tgtEl>
                                      </p:cBhvr>
                                    </p:animEffect>
                                  </p:childTnLst>
                                </p:cTn>
                              </p:par>
                              <p:par>
                                <p:cTn id="77" presetID="10" presetClass="entr" presetSubtype="0" fill="hold" nodeType="with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fade">
                                      <p:cBhvr>
                                        <p:cTn id="79" dur="500"/>
                                        <p:tgtEl>
                                          <p:spTgt spid="65"/>
                                        </p:tgtEl>
                                      </p:cBhvr>
                                    </p:animEffect>
                                  </p:childTnLst>
                                </p:cTn>
                              </p:par>
                              <p:par>
                                <p:cTn id="80" presetID="10" presetClass="entr" presetSubtype="0" fill="hold" nodeType="with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fade">
                                      <p:cBhvr>
                                        <p:cTn id="82" dur="500"/>
                                        <p:tgtEl>
                                          <p:spTgt spid="6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500"/>
                                        <p:tgtEl>
                                          <p:spTgt spid="67"/>
                                        </p:tgtEl>
                                      </p:cBhvr>
                                    </p:animEffect>
                                  </p:childTnLst>
                                </p:cTn>
                              </p:par>
                              <p:par>
                                <p:cTn id="86" presetID="10" presetClass="entr" presetSubtype="0" fill="hold" nodeType="withEffect">
                                  <p:stCondLst>
                                    <p:cond delay="0"/>
                                  </p:stCondLst>
                                  <p:childTnLst>
                                    <p:set>
                                      <p:cBhvr>
                                        <p:cTn id="87" dur="1" fill="hold">
                                          <p:stCondLst>
                                            <p:cond delay="0"/>
                                          </p:stCondLst>
                                        </p:cTn>
                                        <p:tgtEl>
                                          <p:spTgt spid="68"/>
                                        </p:tgtEl>
                                        <p:attrNameLst>
                                          <p:attrName>style.visibility</p:attrName>
                                        </p:attrNameLst>
                                      </p:cBhvr>
                                      <p:to>
                                        <p:strVal val="visible"/>
                                      </p:to>
                                    </p:set>
                                    <p:animEffect transition="in" filter="fade">
                                      <p:cBhvr>
                                        <p:cTn id="88" dur="500"/>
                                        <p:tgtEl>
                                          <p:spTgt spid="68"/>
                                        </p:tgtEl>
                                      </p:cBhvr>
                                    </p:animEffect>
                                  </p:childTnLst>
                                </p:cTn>
                              </p:par>
                              <p:par>
                                <p:cTn id="89" presetID="10" presetClass="entr" presetSubtype="0" fill="hold" nodeType="with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fade">
                                      <p:cBhvr>
                                        <p:cTn id="91" dur="500"/>
                                        <p:tgtEl>
                                          <p:spTgt spid="69"/>
                                        </p:tgtEl>
                                      </p:cBhvr>
                                    </p:animEffect>
                                  </p:childTnLst>
                                </p:cTn>
                              </p:par>
                              <p:par>
                                <p:cTn id="92" presetID="10" presetClass="entr" presetSubtype="0" fill="hold" nodeType="withEffect">
                                  <p:stCondLst>
                                    <p:cond delay="0"/>
                                  </p:stCondLst>
                                  <p:childTnLst>
                                    <p:set>
                                      <p:cBhvr>
                                        <p:cTn id="93" dur="1" fill="hold">
                                          <p:stCondLst>
                                            <p:cond delay="0"/>
                                          </p:stCondLst>
                                        </p:cTn>
                                        <p:tgtEl>
                                          <p:spTgt spid="71"/>
                                        </p:tgtEl>
                                        <p:attrNameLst>
                                          <p:attrName>style.visibility</p:attrName>
                                        </p:attrNameLst>
                                      </p:cBhvr>
                                      <p:to>
                                        <p:strVal val="visible"/>
                                      </p:to>
                                    </p:set>
                                    <p:animEffect transition="in" filter="fade">
                                      <p:cBhvr>
                                        <p:cTn id="94" dur="500"/>
                                        <p:tgtEl>
                                          <p:spTgt spid="71"/>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74"/>
                                        </p:tgtEl>
                                        <p:attrNameLst>
                                          <p:attrName>style.visibility</p:attrName>
                                        </p:attrNameLst>
                                      </p:cBhvr>
                                      <p:to>
                                        <p:strVal val="visible"/>
                                      </p:to>
                                    </p:set>
                                    <p:animEffect transition="in" filter="fade">
                                      <p:cBhvr>
                                        <p:cTn id="97" dur="500"/>
                                        <p:tgtEl>
                                          <p:spTgt spid="7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5">
                                            <p:txEl>
                                              <p:pRg st="4" end="4"/>
                                            </p:txEl>
                                          </p:spTgt>
                                        </p:tgtEl>
                                        <p:attrNameLst>
                                          <p:attrName>style.visibility</p:attrName>
                                        </p:attrNameLst>
                                      </p:cBhvr>
                                      <p:to>
                                        <p:strVal val="visible"/>
                                      </p:to>
                                    </p:set>
                                    <p:animEffect transition="in" filter="fade">
                                      <p:cBhvr>
                                        <p:cTn id="102" dur="500"/>
                                        <p:tgtEl>
                                          <p:spTgt spid="5">
                                            <p:txEl>
                                              <p:pRg st="4" end="4"/>
                                            </p:txEl>
                                          </p:spTgt>
                                        </p:tgtEl>
                                      </p:cBhvr>
                                    </p:animEffect>
                                  </p:childTnLst>
                                </p:cTn>
                              </p:par>
                              <p:par>
                                <p:cTn id="103" presetID="10" presetClass="entr" presetSubtype="0" fill="hold" nodeType="withEffect">
                                  <p:stCondLst>
                                    <p:cond delay="0"/>
                                  </p:stCondLst>
                                  <p:childTnLst>
                                    <p:set>
                                      <p:cBhvr>
                                        <p:cTn id="104" dur="1" fill="hold">
                                          <p:stCondLst>
                                            <p:cond delay="0"/>
                                          </p:stCondLst>
                                        </p:cTn>
                                        <p:tgtEl>
                                          <p:spTgt spid="5">
                                            <p:txEl>
                                              <p:pRg st="5" end="5"/>
                                            </p:txEl>
                                          </p:spTgt>
                                        </p:tgtEl>
                                        <p:attrNameLst>
                                          <p:attrName>style.visibility</p:attrName>
                                        </p:attrNameLst>
                                      </p:cBhvr>
                                      <p:to>
                                        <p:strVal val="visible"/>
                                      </p:to>
                                    </p:set>
                                    <p:animEffect transition="in" filter="fade">
                                      <p:cBhvr>
                                        <p:cTn id="105" dur="500"/>
                                        <p:tgtEl>
                                          <p:spTgt spid="5">
                                            <p:txEl>
                                              <p:pRg st="5" end="5"/>
                                            </p:txEl>
                                          </p:spTgt>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76"/>
                                        </p:tgtEl>
                                        <p:attrNameLst>
                                          <p:attrName>style.visibility</p:attrName>
                                        </p:attrNameLst>
                                      </p:cBhvr>
                                      <p:to>
                                        <p:strVal val="visible"/>
                                      </p:to>
                                    </p:set>
                                    <p:animEffect transition="in" filter="fade">
                                      <p:cBhvr>
                                        <p:cTn id="108" dur="500"/>
                                        <p:tgtEl>
                                          <p:spTgt spid="76"/>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75"/>
                                        </p:tgtEl>
                                        <p:attrNameLst>
                                          <p:attrName>style.visibility</p:attrName>
                                        </p:attrNameLst>
                                      </p:cBhvr>
                                      <p:to>
                                        <p:strVal val="visible"/>
                                      </p:to>
                                    </p:set>
                                    <p:animEffect transition="in" filter="fade">
                                      <p:cBhvr>
                                        <p:cTn id="113" dur="500"/>
                                        <p:tgtEl>
                                          <p:spTgt spid="75"/>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88"/>
                                        </p:tgtEl>
                                        <p:attrNameLst>
                                          <p:attrName>style.visibility</p:attrName>
                                        </p:attrNameLst>
                                      </p:cBhvr>
                                      <p:to>
                                        <p:strVal val="visible"/>
                                      </p:to>
                                    </p:set>
                                    <p:animEffect transition="in" filter="fade">
                                      <p:cBhvr>
                                        <p:cTn id="116" dur="500"/>
                                        <p:tgtEl>
                                          <p:spTgt spid="88"/>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41"/>
                                        </p:tgtEl>
                                        <p:attrNameLst>
                                          <p:attrName>style.visibility</p:attrName>
                                        </p:attrNameLst>
                                      </p:cBhvr>
                                      <p:to>
                                        <p:strVal val="visible"/>
                                      </p:to>
                                    </p:set>
                                    <p:animEffect transition="in" filter="fade">
                                      <p:cBhvr>
                                        <p:cTn id="11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67" grpId="0"/>
      <p:bldP spid="74" grpId="0"/>
      <p:bldP spid="75" grpId="0" animBg="1"/>
      <p:bldP spid="76" grpId="0" animBg="1"/>
      <p:bldP spid="89" grpId="0"/>
      <p:bldP spid="91" grpId="0"/>
      <p:bldP spid="92" grpId="0"/>
      <p:bldP spid="93" grpId="0"/>
      <p:bldP spid="88" grpId="0" animBg="1"/>
      <p:bldP spid="4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2">
            <a:extLst>
              <a:ext uri="{FF2B5EF4-FFF2-40B4-BE49-F238E27FC236}">
                <a16:creationId xmlns:a16="http://schemas.microsoft.com/office/drawing/2014/main" id="{FC8156D2-0810-DC40-96A2-B0345058AEF8}"/>
              </a:ext>
            </a:extLst>
          </p:cNvPr>
          <p:cNvSpPr>
            <a:spLocks noGrp="1"/>
          </p:cNvSpPr>
          <p:nvPr>
            <p:ph type="title"/>
          </p:nvPr>
        </p:nvSpPr>
        <p:spPr>
          <a:xfrm>
            <a:off x="440530" y="277718"/>
            <a:ext cx="519827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Web-Table Completion</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Identify relevant content, retrieve missing information</a:t>
            </a:r>
            <a:endParaRPr lang="en-US" sz="1800" dirty="0">
              <a:latin typeface="Helvetica Neue Light" panose="02000403000000020004" pitchFamily="2" charset="0"/>
            </a:endParaRPr>
          </a:p>
        </p:txBody>
      </p:sp>
      <p:sp>
        <p:nvSpPr>
          <p:cNvPr id="47" name="TextBox 46">
            <a:extLst>
              <a:ext uri="{FF2B5EF4-FFF2-40B4-BE49-F238E27FC236}">
                <a16:creationId xmlns:a16="http://schemas.microsoft.com/office/drawing/2014/main" id="{496C58F7-3AFE-DC40-91B5-B76E3B639879}"/>
              </a:ext>
            </a:extLst>
          </p:cNvPr>
          <p:cNvSpPr txBox="1"/>
          <p:nvPr/>
        </p:nvSpPr>
        <p:spPr>
          <a:xfrm>
            <a:off x="1191381" y="1300648"/>
            <a:ext cx="1529000" cy="826635"/>
          </a:xfrm>
          <a:prstGeom prst="rect">
            <a:avLst/>
          </a:prstGeom>
          <a:solidFill>
            <a:schemeClr val="tx1">
              <a:lumMod val="20000"/>
              <a:lumOff val="80000"/>
            </a:schemeClr>
          </a:solidFill>
        </p:spPr>
        <p:txBody>
          <a:bodyPr wrap="square" lIns="135000" tIns="135000" rIns="135000" bIns="135000" rtlCol="0">
            <a:spAutoFit/>
          </a:bodyPr>
          <a:lstStyle/>
          <a:p>
            <a:r>
              <a:rPr lang="en-GB" sz="1200" b="1" dirty="0">
                <a:solidFill>
                  <a:schemeClr val="tx1">
                    <a:lumMod val="50000"/>
                  </a:schemeClr>
                </a:solidFill>
                <a:latin typeface="Helvetica Neue" panose="02000503000000020004" pitchFamily="2" charset="0"/>
              </a:rPr>
              <a:t>Intuition:</a:t>
            </a:r>
            <a:r>
              <a:rPr lang="en-GB" sz="1200" dirty="0">
                <a:solidFill>
                  <a:schemeClr val="tx1">
                    <a:lumMod val="50000"/>
                  </a:schemeClr>
                </a:solidFill>
                <a:latin typeface="Helvetica Neue" panose="02000503000000020004" pitchFamily="2" charset="0"/>
              </a:rPr>
              <a:t> </a:t>
            </a:r>
            <a:r>
              <a:rPr lang="en-GB" sz="1200" dirty="0">
                <a:latin typeface="Helvetica Neue" panose="02000503000000020004" pitchFamily="2" charset="0"/>
              </a:rPr>
              <a:t>If there is a structure, we can match it!</a:t>
            </a:r>
          </a:p>
        </p:txBody>
      </p:sp>
      <p:sp>
        <p:nvSpPr>
          <p:cNvPr id="3" name="Rectangle 2">
            <a:extLst>
              <a:ext uri="{FF2B5EF4-FFF2-40B4-BE49-F238E27FC236}">
                <a16:creationId xmlns:a16="http://schemas.microsoft.com/office/drawing/2014/main" id="{52A396DB-7A62-7F46-B98A-45CBFF2F8B30}"/>
              </a:ext>
            </a:extLst>
          </p:cNvPr>
          <p:cNvSpPr/>
          <p:nvPr/>
        </p:nvSpPr>
        <p:spPr>
          <a:xfrm>
            <a:off x="7171609" y="392365"/>
            <a:ext cx="1577163" cy="300082"/>
          </a:xfrm>
          <a:prstGeom prst="rect">
            <a:avLst/>
          </a:prstGeom>
        </p:spPr>
        <p:txBody>
          <a:bodyPr wrap="none">
            <a:spAutoFit/>
          </a:bodyPr>
          <a:lstStyle/>
          <a:p>
            <a:r>
              <a:rPr lang="en-GB" sz="1350" dirty="0" err="1">
                <a:solidFill>
                  <a:srgbClr val="0072E5"/>
                </a:solidFill>
                <a:latin typeface="LibreCaslonText"/>
              </a:rPr>
              <a:t>Yakout</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2012</a:t>
            </a:r>
            <a:r>
              <a:rPr lang="en-GB" sz="1350" dirty="0">
                <a:latin typeface="LibreCaslonText"/>
              </a:rPr>
              <a:t>] </a:t>
            </a:r>
          </a:p>
        </p:txBody>
      </p:sp>
      <p:sp>
        <p:nvSpPr>
          <p:cNvPr id="48" name="Rounded Rectangle 47">
            <a:extLst>
              <a:ext uri="{FF2B5EF4-FFF2-40B4-BE49-F238E27FC236}">
                <a16:creationId xmlns:a16="http://schemas.microsoft.com/office/drawing/2014/main" id="{498C1E28-AB68-1745-8DE4-62D71880A98E}"/>
              </a:ext>
            </a:extLst>
          </p:cNvPr>
          <p:cNvSpPr/>
          <p:nvPr/>
        </p:nvSpPr>
        <p:spPr>
          <a:xfrm>
            <a:off x="4131484" y="2920661"/>
            <a:ext cx="1329818" cy="373879"/>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err="1">
                <a:latin typeface="Helvetica Neue" panose="02000503000000020004" pitchFamily="2" charset="0"/>
              </a:rPr>
              <a:t>InfoGather</a:t>
            </a:r>
            <a:endParaRPr lang="en-US" sz="1600" b="1" dirty="0">
              <a:latin typeface="Helvetica Neue" panose="02000503000000020004" pitchFamily="2" charset="0"/>
            </a:endParaRPr>
          </a:p>
        </p:txBody>
      </p:sp>
      <p:graphicFrame>
        <p:nvGraphicFramePr>
          <p:cNvPr id="49" name="Table 48">
            <a:extLst>
              <a:ext uri="{FF2B5EF4-FFF2-40B4-BE49-F238E27FC236}">
                <a16:creationId xmlns:a16="http://schemas.microsoft.com/office/drawing/2014/main" id="{FA77BEF8-1341-5740-9F6D-03C6AB703707}"/>
              </a:ext>
            </a:extLst>
          </p:cNvPr>
          <p:cNvGraphicFramePr>
            <a:graphicFrameLocks noGrp="1"/>
          </p:cNvGraphicFramePr>
          <p:nvPr>
            <p:extLst>
              <p:ext uri="{D42A27DB-BD31-4B8C-83A1-F6EECF244321}">
                <p14:modId xmlns:p14="http://schemas.microsoft.com/office/powerpoint/2010/main" val="2338789097"/>
              </p:ext>
            </p:extLst>
          </p:nvPr>
        </p:nvGraphicFramePr>
        <p:xfrm>
          <a:off x="6716111" y="2441467"/>
          <a:ext cx="1903782" cy="1332263"/>
        </p:xfrm>
        <a:graphic>
          <a:graphicData uri="http://schemas.openxmlformats.org/drawingml/2006/table">
            <a:tbl>
              <a:tblPr firstRow="1" bandRow="1">
                <a:tableStyleId>{5940675A-B579-460E-94D1-54222C63F5DA}</a:tableStyleId>
              </a:tblPr>
              <a:tblGrid>
                <a:gridCol w="808267">
                  <a:extLst>
                    <a:ext uri="{9D8B030D-6E8A-4147-A177-3AD203B41FA5}">
                      <a16:colId xmlns:a16="http://schemas.microsoft.com/office/drawing/2014/main" val="20000"/>
                    </a:ext>
                  </a:extLst>
                </a:gridCol>
                <a:gridCol w="1095515">
                  <a:extLst>
                    <a:ext uri="{9D8B030D-6E8A-4147-A177-3AD203B41FA5}">
                      <a16:colId xmlns:a16="http://schemas.microsoft.com/office/drawing/2014/main" val="20001"/>
                    </a:ext>
                  </a:extLst>
                </a:gridCol>
              </a:tblGrid>
              <a:tr h="261491">
                <a:tc>
                  <a:txBody>
                    <a:bodyPr/>
                    <a:lstStyle/>
                    <a:p>
                      <a:r>
                        <a:rPr lang="en-US" sz="1200" b="1" i="0" dirty="0">
                          <a:latin typeface="Helvetica Neue" panose="02000503000000020004" pitchFamily="2" charset="0"/>
                          <a:cs typeface="Helvetica Neue" panose="02000503000000020004" pitchFamily="2" charset="0"/>
                        </a:rPr>
                        <a:t>Model</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i="0" dirty="0">
                          <a:latin typeface="Helvetica Neue" panose="02000503000000020004" pitchFamily="2" charset="0"/>
                          <a:cs typeface="Helvetica Neue" panose="02000503000000020004" pitchFamily="2" charset="0"/>
                        </a:rPr>
                        <a:t>Brand</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67693">
                <a:tc>
                  <a:txBody>
                    <a:bodyPr/>
                    <a:lstStyle/>
                    <a:p>
                      <a:r>
                        <a:rPr lang="en-US" sz="1200" b="0" i="0" dirty="0">
                          <a:latin typeface="Helvetica Neue" panose="02000503000000020004" pitchFamily="2" charset="0"/>
                          <a:cs typeface="Helvetica Neue" panose="02000503000000020004" pitchFamily="2" charset="0"/>
                        </a:rPr>
                        <a:t>S80</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err="1">
                          <a:solidFill>
                            <a:srgbClr val="000000"/>
                          </a:solidFill>
                          <a:latin typeface="Helvetica Neue" panose="02000503000000020004" pitchFamily="2" charset="0"/>
                          <a:cs typeface="Helvetica Neue" panose="02000503000000020004" pitchFamily="2" charset="0"/>
                        </a:rPr>
                        <a:t>Benq</a:t>
                      </a:r>
                      <a:endParaRPr lang="en-US" sz="1200" b="0" i="0" dirty="0">
                        <a:solidFill>
                          <a:srgbClr val="000000"/>
                        </a:solidFill>
                        <a:latin typeface="Helvetica Neue" panose="02000503000000020004" pitchFamily="2" charset="0"/>
                        <a:cs typeface="Helvetica Neue" panose="02000503000000020004" pitchFamily="2" charset="0"/>
                      </a:endParaRP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7693">
                <a:tc>
                  <a:txBody>
                    <a:bodyPr/>
                    <a:lstStyle/>
                    <a:p>
                      <a:r>
                        <a:rPr lang="en-US" sz="1200" b="0" i="0" dirty="0">
                          <a:latin typeface="Helvetica Neue" panose="02000503000000020004" pitchFamily="2" charset="0"/>
                          <a:cs typeface="Helvetica Neue" panose="02000503000000020004" pitchFamily="2" charset="0"/>
                        </a:rPr>
                        <a:t>A10</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i="0" dirty="0" err="1">
                          <a:solidFill>
                            <a:srgbClr val="FF0000"/>
                          </a:solidFill>
                          <a:latin typeface="Helvetica Neue" panose="02000503000000020004" pitchFamily="2" charset="0"/>
                          <a:cs typeface="Helvetica Neue" panose="02000503000000020004" pitchFamily="2" charset="0"/>
                        </a:rPr>
                        <a:t>Innostream</a:t>
                      </a:r>
                      <a:endParaRPr lang="en-US" sz="1200" b="1" i="0" dirty="0">
                        <a:solidFill>
                          <a:srgbClr val="FF0000"/>
                        </a:solidFill>
                        <a:latin typeface="Helvetica Neue" panose="02000503000000020004" pitchFamily="2" charset="0"/>
                        <a:cs typeface="Helvetica Neue" panose="02000503000000020004" pitchFamily="2" charset="0"/>
                      </a:endParaRP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67693">
                <a:tc>
                  <a:txBody>
                    <a:bodyPr/>
                    <a:lstStyle/>
                    <a:p>
                      <a:r>
                        <a:rPr lang="en-US" sz="1200" b="0" i="0" dirty="0">
                          <a:latin typeface="Helvetica Neue" panose="02000503000000020004" pitchFamily="2" charset="0"/>
                          <a:cs typeface="Helvetica Neue" panose="02000503000000020004" pitchFamily="2" charset="0"/>
                        </a:rPr>
                        <a:t>GX-1S</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i="0" dirty="0">
                          <a:solidFill>
                            <a:srgbClr val="FF0000"/>
                          </a:solidFill>
                          <a:latin typeface="Helvetica Neue" panose="02000503000000020004" pitchFamily="2" charset="0"/>
                          <a:cs typeface="Helvetica Neue" panose="02000503000000020004" pitchFamily="2" charset="0"/>
                        </a:rPr>
                        <a:t>Samsung</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67693">
                <a:tc>
                  <a:txBody>
                    <a:bodyPr/>
                    <a:lstStyle/>
                    <a:p>
                      <a:r>
                        <a:rPr lang="en-US" sz="1200" b="0" i="0" dirty="0">
                          <a:solidFill>
                            <a:schemeClr val="tx1"/>
                          </a:solidFill>
                          <a:latin typeface="Helvetica Neue" panose="02000503000000020004" pitchFamily="2" charset="0"/>
                          <a:cs typeface="Helvetica Neue" panose="02000503000000020004" pitchFamily="2" charset="0"/>
                        </a:rPr>
                        <a:t>T1460</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i="0" dirty="0" err="1">
                          <a:solidFill>
                            <a:srgbClr val="FF0000"/>
                          </a:solidFill>
                          <a:latin typeface="Helvetica Neue" panose="02000503000000020004" pitchFamily="2" charset="0"/>
                          <a:cs typeface="Helvetica Neue" panose="02000503000000020004" pitchFamily="2" charset="0"/>
                        </a:rPr>
                        <a:t>Benq</a:t>
                      </a:r>
                      <a:endParaRPr lang="en-US" sz="1200" b="1" i="0" dirty="0">
                        <a:solidFill>
                          <a:srgbClr val="FF0000"/>
                        </a:solidFill>
                        <a:latin typeface="Helvetica Neue" panose="02000503000000020004" pitchFamily="2" charset="0"/>
                        <a:cs typeface="Helvetica Neue" panose="02000503000000020004" pitchFamily="2" charset="0"/>
                      </a:endParaRP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51" name="TextBox 50">
            <a:extLst>
              <a:ext uri="{FF2B5EF4-FFF2-40B4-BE49-F238E27FC236}">
                <a16:creationId xmlns:a16="http://schemas.microsoft.com/office/drawing/2014/main" id="{93BD468E-24A0-5C44-96C5-D892B39F3E09}"/>
              </a:ext>
            </a:extLst>
          </p:cNvPr>
          <p:cNvSpPr txBox="1"/>
          <p:nvPr/>
        </p:nvSpPr>
        <p:spPr>
          <a:xfrm>
            <a:off x="6812411" y="3820548"/>
            <a:ext cx="1673856" cy="338554"/>
          </a:xfrm>
          <a:prstGeom prst="rect">
            <a:avLst/>
          </a:prstGeom>
          <a:noFill/>
        </p:spPr>
        <p:txBody>
          <a:bodyPr wrap="none" rtlCol="0">
            <a:spAutoFit/>
          </a:bodyPr>
          <a:lstStyle/>
          <a:p>
            <a:pPr defTabSz="430202">
              <a:spcAft>
                <a:spcPts val="400"/>
              </a:spcAft>
              <a:buSzPct val="100000"/>
            </a:pPr>
            <a:r>
              <a:rPr lang="en-US" sz="1600" b="1" dirty="0">
                <a:solidFill>
                  <a:srgbClr val="000000"/>
                </a:solidFill>
                <a:latin typeface="Helvetica Neue" panose="02000503000000020004" pitchFamily="2" charset="0"/>
                <a:cs typeface="Helvetica Neue Regular" charset="0"/>
              </a:rPr>
              <a:t>Complete table</a:t>
            </a:r>
          </a:p>
        </p:txBody>
      </p:sp>
      <p:cxnSp>
        <p:nvCxnSpPr>
          <p:cNvPr id="52" name="Straight Arrow Connector 51">
            <a:extLst>
              <a:ext uri="{FF2B5EF4-FFF2-40B4-BE49-F238E27FC236}">
                <a16:creationId xmlns:a16="http://schemas.microsoft.com/office/drawing/2014/main" id="{3AF3F414-8D67-9F4F-96C8-9BCE907512D1}"/>
              </a:ext>
            </a:extLst>
          </p:cNvPr>
          <p:cNvCxnSpPr>
            <a:cxnSpLocks/>
            <a:stCxn id="48" idx="3"/>
            <a:endCxn id="49" idx="1"/>
          </p:cNvCxnSpPr>
          <p:nvPr/>
        </p:nvCxnSpPr>
        <p:spPr>
          <a:xfrm flipV="1">
            <a:off x="5461302" y="3107598"/>
            <a:ext cx="1254809" cy="3"/>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53" name="Table 52">
            <a:extLst>
              <a:ext uri="{FF2B5EF4-FFF2-40B4-BE49-F238E27FC236}">
                <a16:creationId xmlns:a16="http://schemas.microsoft.com/office/drawing/2014/main" id="{F71EF821-EF55-964F-A7CD-538CBE865091}"/>
              </a:ext>
            </a:extLst>
          </p:cNvPr>
          <p:cNvGraphicFramePr>
            <a:graphicFrameLocks noGrp="1"/>
          </p:cNvGraphicFramePr>
          <p:nvPr/>
        </p:nvGraphicFramePr>
        <p:xfrm>
          <a:off x="1109018" y="2441467"/>
          <a:ext cx="1650693" cy="1332263"/>
        </p:xfrm>
        <a:graphic>
          <a:graphicData uri="http://schemas.openxmlformats.org/drawingml/2006/table">
            <a:tbl>
              <a:tblPr firstRow="1" bandRow="1">
                <a:tableStyleId>{5940675A-B579-460E-94D1-54222C63F5DA}</a:tableStyleId>
              </a:tblPr>
              <a:tblGrid>
                <a:gridCol w="700816">
                  <a:extLst>
                    <a:ext uri="{9D8B030D-6E8A-4147-A177-3AD203B41FA5}">
                      <a16:colId xmlns:a16="http://schemas.microsoft.com/office/drawing/2014/main" val="20000"/>
                    </a:ext>
                  </a:extLst>
                </a:gridCol>
                <a:gridCol w="949877">
                  <a:extLst>
                    <a:ext uri="{9D8B030D-6E8A-4147-A177-3AD203B41FA5}">
                      <a16:colId xmlns:a16="http://schemas.microsoft.com/office/drawing/2014/main" val="20001"/>
                    </a:ext>
                  </a:extLst>
                </a:gridCol>
              </a:tblGrid>
              <a:tr h="261491">
                <a:tc>
                  <a:txBody>
                    <a:bodyPr/>
                    <a:lstStyle/>
                    <a:p>
                      <a:r>
                        <a:rPr lang="en-US" sz="1200" b="1" i="0" dirty="0">
                          <a:latin typeface="Helvetica Neue" panose="02000503000000020004" pitchFamily="2" charset="0"/>
                          <a:cs typeface="Helvetica Neue" panose="02000503000000020004" pitchFamily="2" charset="0"/>
                        </a:rPr>
                        <a:t>Model</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i="0" dirty="0">
                          <a:latin typeface="Helvetica Neue" panose="02000503000000020004" pitchFamily="2" charset="0"/>
                          <a:cs typeface="Helvetica Neue" panose="02000503000000020004" pitchFamily="2" charset="0"/>
                        </a:rPr>
                        <a:t>Brand</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67693">
                <a:tc>
                  <a:txBody>
                    <a:bodyPr/>
                    <a:lstStyle/>
                    <a:p>
                      <a:r>
                        <a:rPr lang="en-US" sz="1200" b="0" i="0" dirty="0">
                          <a:latin typeface="Helvetica Neue" panose="02000503000000020004" pitchFamily="2" charset="0"/>
                          <a:cs typeface="Helvetica Neue" panose="02000503000000020004" pitchFamily="2" charset="0"/>
                        </a:rPr>
                        <a:t>S80</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dirty="0" err="1">
                          <a:solidFill>
                            <a:srgbClr val="000000"/>
                          </a:solidFill>
                          <a:latin typeface="Helvetica Neue" panose="02000503000000020004" pitchFamily="2" charset="0"/>
                          <a:cs typeface="Helvetica Neue" panose="02000503000000020004" pitchFamily="2" charset="0"/>
                        </a:rPr>
                        <a:t>Benq</a:t>
                      </a:r>
                      <a:endParaRPr lang="en-US" sz="1200" b="0" i="0" dirty="0">
                        <a:solidFill>
                          <a:srgbClr val="000000"/>
                        </a:solidFill>
                        <a:latin typeface="Helvetica Neue" panose="02000503000000020004" pitchFamily="2" charset="0"/>
                        <a:cs typeface="Helvetica Neue" panose="02000503000000020004" pitchFamily="2" charset="0"/>
                      </a:endParaRP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7693">
                <a:tc>
                  <a:txBody>
                    <a:bodyPr/>
                    <a:lstStyle/>
                    <a:p>
                      <a:r>
                        <a:rPr lang="en-US" sz="1200" b="0" i="0" dirty="0">
                          <a:latin typeface="Helvetica Neue" panose="02000503000000020004" pitchFamily="2" charset="0"/>
                          <a:cs typeface="Helvetica Neue" panose="02000503000000020004" pitchFamily="2" charset="0"/>
                        </a:rPr>
                        <a:t>A10</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b="0" i="0" dirty="0">
                        <a:solidFill>
                          <a:srgbClr val="FF0000"/>
                        </a:solidFill>
                        <a:latin typeface="Helvetica Neue" panose="02000503000000020004" pitchFamily="2" charset="0"/>
                        <a:cs typeface="Helvetica Neue" panose="02000503000000020004" pitchFamily="2" charset="0"/>
                      </a:endParaRP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67693">
                <a:tc>
                  <a:txBody>
                    <a:bodyPr/>
                    <a:lstStyle/>
                    <a:p>
                      <a:r>
                        <a:rPr lang="en-US" sz="1200" b="0" i="0" dirty="0">
                          <a:latin typeface="Helvetica Neue" panose="02000503000000020004" pitchFamily="2" charset="0"/>
                          <a:cs typeface="Helvetica Neue" panose="02000503000000020004" pitchFamily="2" charset="0"/>
                        </a:rPr>
                        <a:t>GX-1S</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b="0" i="0" dirty="0">
                        <a:solidFill>
                          <a:srgbClr val="FF0000"/>
                        </a:solidFill>
                        <a:latin typeface="Helvetica Neue" panose="02000503000000020004" pitchFamily="2" charset="0"/>
                        <a:cs typeface="Helvetica Neue" panose="02000503000000020004" pitchFamily="2" charset="0"/>
                      </a:endParaRP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67693">
                <a:tc>
                  <a:txBody>
                    <a:bodyPr/>
                    <a:lstStyle/>
                    <a:p>
                      <a:r>
                        <a:rPr lang="en-US" sz="1200" b="0" i="0" dirty="0">
                          <a:solidFill>
                            <a:schemeClr val="tx1"/>
                          </a:solidFill>
                          <a:latin typeface="Helvetica Neue" panose="02000503000000020004" pitchFamily="2" charset="0"/>
                          <a:cs typeface="Helvetica Neue" panose="02000503000000020004" pitchFamily="2" charset="0"/>
                        </a:rPr>
                        <a:t>T1460</a:t>
                      </a: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b="0" i="0" dirty="0">
                        <a:solidFill>
                          <a:srgbClr val="FF0000"/>
                        </a:solidFill>
                        <a:latin typeface="Helvetica Neue" panose="02000503000000020004" pitchFamily="2" charset="0"/>
                        <a:cs typeface="Helvetica Neue" panose="02000503000000020004" pitchFamily="2" charset="0"/>
                      </a:endParaRPr>
                    </a:p>
                  </a:txBody>
                  <a:tcPr marL="78611" marR="78611" marT="39305" marB="39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cxnSp>
        <p:nvCxnSpPr>
          <p:cNvPr id="54" name="Straight Arrow Connector 53">
            <a:extLst>
              <a:ext uri="{FF2B5EF4-FFF2-40B4-BE49-F238E27FC236}">
                <a16:creationId xmlns:a16="http://schemas.microsoft.com/office/drawing/2014/main" id="{2AB731BC-ECFB-D941-9F1A-95AE22C6ABA3}"/>
              </a:ext>
            </a:extLst>
          </p:cNvPr>
          <p:cNvCxnSpPr>
            <a:stCxn id="53" idx="3"/>
            <a:endCxn id="48" idx="1"/>
          </p:cNvCxnSpPr>
          <p:nvPr/>
        </p:nvCxnSpPr>
        <p:spPr>
          <a:xfrm>
            <a:off x="2759711" y="3107598"/>
            <a:ext cx="1371773" cy="2"/>
          </a:xfrm>
          <a:prstGeom prst="straightConnector1">
            <a:avLst/>
          </a:prstGeom>
          <a:ln w="127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55" name="Table 54">
            <a:extLst>
              <a:ext uri="{FF2B5EF4-FFF2-40B4-BE49-F238E27FC236}">
                <a16:creationId xmlns:a16="http://schemas.microsoft.com/office/drawing/2014/main" id="{24642864-F5EA-024C-BFED-6E3F70FBB7B5}"/>
              </a:ext>
            </a:extLst>
          </p:cNvPr>
          <p:cNvGraphicFramePr>
            <a:graphicFrameLocks noGrp="1"/>
          </p:cNvGraphicFramePr>
          <p:nvPr/>
        </p:nvGraphicFramePr>
        <p:xfrm>
          <a:off x="3484881" y="1310073"/>
          <a:ext cx="1488406" cy="932820"/>
        </p:xfrm>
        <a:graphic>
          <a:graphicData uri="http://schemas.openxmlformats.org/drawingml/2006/table">
            <a:tbl>
              <a:tblPr firstRow="1" bandRow="1">
                <a:tableStyleId>{D113A9D2-9D6B-4929-AA2D-F23B5EE8CBE7}</a:tableStyleId>
              </a:tblPr>
              <a:tblGrid>
                <a:gridCol w="927645">
                  <a:extLst>
                    <a:ext uri="{9D8B030D-6E8A-4147-A177-3AD203B41FA5}">
                      <a16:colId xmlns:a16="http://schemas.microsoft.com/office/drawing/2014/main" val="20000"/>
                    </a:ext>
                  </a:extLst>
                </a:gridCol>
                <a:gridCol w="560761">
                  <a:extLst>
                    <a:ext uri="{9D8B030D-6E8A-4147-A177-3AD203B41FA5}">
                      <a16:colId xmlns:a16="http://schemas.microsoft.com/office/drawing/2014/main" val="20001"/>
                    </a:ext>
                  </a:extLst>
                </a:gridCol>
              </a:tblGrid>
              <a:tr h="186564">
                <a:tc>
                  <a:txBody>
                    <a:bodyPr/>
                    <a:lstStyle/>
                    <a:p>
                      <a:pPr algn="ctr"/>
                      <a:r>
                        <a:rPr lang="en-US" sz="900" b="0" i="0" dirty="0">
                          <a:latin typeface="Helvetica Neue Regular" charset="0"/>
                        </a:rPr>
                        <a:t>Model</a:t>
                      </a:r>
                      <a:endParaRPr lang="en-US" sz="900" b="0" i="0" dirty="0">
                        <a:latin typeface="Helvetica Neue" panose="02000503000000020004" pitchFamily="2" charset="0"/>
                        <a:cs typeface="Helvetica Neue" panose="02000503000000020004" pitchFamily="2" charset="0"/>
                      </a:endParaRPr>
                    </a:p>
                  </a:txBody>
                  <a:tcPr marL="0" marR="0" marT="24702" marB="24702"/>
                </a:tc>
                <a:tc>
                  <a:txBody>
                    <a:bodyPr/>
                    <a:lstStyle/>
                    <a:p>
                      <a:pPr algn="ctr"/>
                      <a:r>
                        <a:rPr lang="en-US" sz="900" b="0" i="0" dirty="0">
                          <a:latin typeface="Helvetica Neue Regular" charset="0"/>
                        </a:rPr>
                        <a:t>Brand</a:t>
                      </a:r>
                      <a:endParaRPr lang="en-US" sz="900" b="0" i="0" dirty="0">
                        <a:latin typeface="Helvetica Neue" panose="02000503000000020004" pitchFamily="2" charset="0"/>
                        <a:cs typeface="Helvetica Neue" panose="02000503000000020004" pitchFamily="2" charset="0"/>
                      </a:endParaRPr>
                    </a:p>
                  </a:txBody>
                  <a:tcPr marL="0" marR="0" marT="24702" marB="24702"/>
                </a:tc>
                <a:extLst>
                  <a:ext uri="{0D108BD9-81ED-4DB2-BD59-A6C34878D82A}">
                    <a16:rowId xmlns:a16="http://schemas.microsoft.com/office/drawing/2014/main" val="10000"/>
                  </a:ext>
                </a:extLst>
              </a:tr>
              <a:tr h="186564">
                <a:tc>
                  <a:txBody>
                    <a:bodyPr/>
                    <a:lstStyle/>
                    <a:p>
                      <a:pPr algn="ctr"/>
                      <a:r>
                        <a:rPr lang="en-US" sz="900" b="0" i="0" dirty="0">
                          <a:latin typeface="Helvetica Neue Regular" charset="0"/>
                        </a:rPr>
                        <a:t>S80</a:t>
                      </a:r>
                      <a:endParaRPr lang="en-US" sz="900" b="0" i="0" dirty="0">
                        <a:latin typeface="Helvetica Neue" panose="02000503000000020004" pitchFamily="2" charset="0"/>
                        <a:cs typeface="Helvetica Neue" panose="02000503000000020004" pitchFamily="2" charset="0"/>
                      </a:endParaRPr>
                    </a:p>
                  </a:txBody>
                  <a:tcPr marL="0" marR="0" marT="24702" marB="24702"/>
                </a:tc>
                <a:tc>
                  <a:txBody>
                    <a:bodyPr/>
                    <a:lstStyle/>
                    <a:p>
                      <a:pPr algn="ctr"/>
                      <a:r>
                        <a:rPr lang="en-US" sz="900" b="0" i="0" dirty="0">
                          <a:latin typeface="Helvetica Neue Regular" charset="0"/>
                        </a:rPr>
                        <a:t>Nikon</a:t>
                      </a:r>
                      <a:endParaRPr lang="en-US" sz="900" b="0" i="0" dirty="0">
                        <a:latin typeface="Helvetica Neue" panose="02000503000000020004" pitchFamily="2" charset="0"/>
                        <a:cs typeface="Helvetica Neue" panose="02000503000000020004" pitchFamily="2" charset="0"/>
                      </a:endParaRPr>
                    </a:p>
                  </a:txBody>
                  <a:tcPr marL="0" marR="0" marT="24702" marB="24702"/>
                </a:tc>
                <a:extLst>
                  <a:ext uri="{0D108BD9-81ED-4DB2-BD59-A6C34878D82A}">
                    <a16:rowId xmlns:a16="http://schemas.microsoft.com/office/drawing/2014/main" val="10001"/>
                  </a:ext>
                </a:extLst>
              </a:tr>
              <a:tr h="186564">
                <a:tc>
                  <a:txBody>
                    <a:bodyPr/>
                    <a:lstStyle/>
                    <a:p>
                      <a:pPr algn="ctr"/>
                      <a:r>
                        <a:rPr lang="en-US" sz="900" b="0" i="0" dirty="0" err="1">
                          <a:latin typeface="Helvetica Neue Regular" charset="0"/>
                        </a:rPr>
                        <a:t>Easyshare</a:t>
                      </a:r>
                      <a:r>
                        <a:rPr lang="en-US" sz="900" b="0" i="0" dirty="0">
                          <a:latin typeface="Helvetica Neue Regular" charset="0"/>
                        </a:rPr>
                        <a:t> CD44</a:t>
                      </a:r>
                      <a:endParaRPr lang="en-US" sz="900" b="0" i="0" dirty="0">
                        <a:latin typeface="Helvetica Neue" panose="02000503000000020004" pitchFamily="2" charset="0"/>
                        <a:cs typeface="Helvetica Neue" panose="02000503000000020004" pitchFamily="2" charset="0"/>
                      </a:endParaRPr>
                    </a:p>
                  </a:txBody>
                  <a:tcPr marL="0" marR="0" marT="24702" marB="24702"/>
                </a:tc>
                <a:tc>
                  <a:txBody>
                    <a:bodyPr/>
                    <a:lstStyle/>
                    <a:p>
                      <a:pPr algn="ctr"/>
                      <a:r>
                        <a:rPr lang="en-US" sz="900" b="0" i="0" dirty="0">
                          <a:latin typeface="Helvetica Neue Regular" charset="0"/>
                        </a:rPr>
                        <a:t>Kodak</a:t>
                      </a:r>
                      <a:endParaRPr lang="en-US" sz="900" b="0" i="0" dirty="0">
                        <a:latin typeface="Helvetica Neue" panose="02000503000000020004" pitchFamily="2" charset="0"/>
                        <a:cs typeface="Helvetica Neue" panose="02000503000000020004" pitchFamily="2" charset="0"/>
                      </a:endParaRPr>
                    </a:p>
                  </a:txBody>
                  <a:tcPr marL="0" marR="0" marT="24702" marB="24702"/>
                </a:tc>
                <a:extLst>
                  <a:ext uri="{0D108BD9-81ED-4DB2-BD59-A6C34878D82A}">
                    <a16:rowId xmlns:a16="http://schemas.microsoft.com/office/drawing/2014/main" val="10002"/>
                  </a:ext>
                </a:extLst>
              </a:tr>
              <a:tr h="186564">
                <a:tc>
                  <a:txBody>
                    <a:bodyPr/>
                    <a:lstStyle/>
                    <a:p>
                      <a:pPr algn="ctr"/>
                      <a:r>
                        <a:rPr lang="en-US" sz="900" b="0" i="0" dirty="0">
                          <a:latin typeface="Helvetica Neue Regular" charset="0"/>
                        </a:rPr>
                        <a:t>DSC W570</a:t>
                      </a:r>
                      <a:endParaRPr lang="en-US" sz="900" b="0" i="0" dirty="0">
                        <a:latin typeface="Helvetica Neue" panose="02000503000000020004" pitchFamily="2" charset="0"/>
                        <a:cs typeface="Helvetica Neue" panose="02000503000000020004" pitchFamily="2" charset="0"/>
                      </a:endParaRPr>
                    </a:p>
                  </a:txBody>
                  <a:tcPr marL="0" marR="0" marT="24702" marB="24702"/>
                </a:tc>
                <a:tc>
                  <a:txBody>
                    <a:bodyPr/>
                    <a:lstStyle/>
                    <a:p>
                      <a:pPr algn="ctr"/>
                      <a:r>
                        <a:rPr lang="en-US" sz="900" b="0" i="0" dirty="0">
                          <a:latin typeface="Helvetica Neue Regular" charset="0"/>
                        </a:rPr>
                        <a:t>Sony</a:t>
                      </a:r>
                      <a:endParaRPr lang="en-US" sz="900" b="0" i="0" dirty="0">
                        <a:latin typeface="Helvetica Neue" panose="02000503000000020004" pitchFamily="2" charset="0"/>
                        <a:cs typeface="Helvetica Neue" panose="02000503000000020004" pitchFamily="2" charset="0"/>
                      </a:endParaRPr>
                    </a:p>
                  </a:txBody>
                  <a:tcPr marL="0" marR="0" marT="24702" marB="24702"/>
                </a:tc>
                <a:extLst>
                  <a:ext uri="{0D108BD9-81ED-4DB2-BD59-A6C34878D82A}">
                    <a16:rowId xmlns:a16="http://schemas.microsoft.com/office/drawing/2014/main" val="10003"/>
                  </a:ext>
                </a:extLst>
              </a:tr>
              <a:tr h="186564">
                <a:tc>
                  <a:txBody>
                    <a:bodyPr/>
                    <a:lstStyle/>
                    <a:p>
                      <a:pPr algn="ctr"/>
                      <a:r>
                        <a:rPr lang="en-US" sz="900" b="0" i="0" dirty="0" err="1">
                          <a:latin typeface="Helvetica Neue Regular" charset="0"/>
                        </a:rPr>
                        <a:t>Optio</a:t>
                      </a:r>
                      <a:r>
                        <a:rPr lang="en-US" sz="900" b="0" i="0" dirty="0">
                          <a:latin typeface="Helvetica Neue Regular" charset="0"/>
                        </a:rPr>
                        <a:t> E60</a:t>
                      </a:r>
                      <a:endParaRPr lang="en-US" sz="900" b="0" i="0" dirty="0">
                        <a:latin typeface="Helvetica Neue" panose="02000503000000020004" pitchFamily="2" charset="0"/>
                        <a:cs typeface="Helvetica Neue" panose="02000503000000020004" pitchFamily="2" charset="0"/>
                      </a:endParaRPr>
                    </a:p>
                  </a:txBody>
                  <a:tcPr marL="0" marR="0" marT="24702" marB="24702"/>
                </a:tc>
                <a:tc>
                  <a:txBody>
                    <a:bodyPr/>
                    <a:lstStyle/>
                    <a:p>
                      <a:pPr algn="ctr"/>
                      <a:r>
                        <a:rPr lang="en-US" sz="900" b="0" i="0" dirty="0">
                          <a:latin typeface="Helvetica Neue Regular" charset="0"/>
                        </a:rPr>
                        <a:t>Pentax</a:t>
                      </a:r>
                      <a:endParaRPr lang="en-US" sz="900" b="0" i="0" dirty="0">
                        <a:latin typeface="Helvetica Neue" panose="02000503000000020004" pitchFamily="2" charset="0"/>
                        <a:cs typeface="Helvetica Neue" panose="02000503000000020004" pitchFamily="2" charset="0"/>
                      </a:endParaRPr>
                    </a:p>
                  </a:txBody>
                  <a:tcPr marL="0" marR="0" marT="24702" marB="24702"/>
                </a:tc>
                <a:extLst>
                  <a:ext uri="{0D108BD9-81ED-4DB2-BD59-A6C34878D82A}">
                    <a16:rowId xmlns:a16="http://schemas.microsoft.com/office/drawing/2014/main" val="10004"/>
                  </a:ext>
                </a:extLst>
              </a:tr>
            </a:tbl>
          </a:graphicData>
        </a:graphic>
      </p:graphicFrame>
      <p:graphicFrame>
        <p:nvGraphicFramePr>
          <p:cNvPr id="56" name="Table 55">
            <a:extLst>
              <a:ext uri="{FF2B5EF4-FFF2-40B4-BE49-F238E27FC236}">
                <a16:creationId xmlns:a16="http://schemas.microsoft.com/office/drawing/2014/main" id="{658FF4FE-104E-0F4C-B55B-9DB16B293B3A}"/>
              </a:ext>
            </a:extLst>
          </p:cNvPr>
          <p:cNvGraphicFramePr>
            <a:graphicFrameLocks noGrp="1"/>
          </p:cNvGraphicFramePr>
          <p:nvPr/>
        </p:nvGraphicFramePr>
        <p:xfrm>
          <a:off x="4584122" y="1517393"/>
          <a:ext cx="1217238" cy="932820"/>
        </p:xfrm>
        <a:graphic>
          <a:graphicData uri="http://schemas.openxmlformats.org/drawingml/2006/table">
            <a:tbl>
              <a:tblPr firstRow="1" bandRow="1">
                <a:tableStyleId>{638B1855-1B75-4FBE-930C-398BA8C253C6}</a:tableStyleId>
              </a:tblPr>
              <a:tblGrid>
                <a:gridCol w="724854">
                  <a:extLst>
                    <a:ext uri="{9D8B030D-6E8A-4147-A177-3AD203B41FA5}">
                      <a16:colId xmlns:a16="http://schemas.microsoft.com/office/drawing/2014/main" val="20000"/>
                    </a:ext>
                  </a:extLst>
                </a:gridCol>
                <a:gridCol w="492384">
                  <a:extLst>
                    <a:ext uri="{9D8B030D-6E8A-4147-A177-3AD203B41FA5}">
                      <a16:colId xmlns:a16="http://schemas.microsoft.com/office/drawing/2014/main" val="20001"/>
                    </a:ext>
                  </a:extLst>
                </a:gridCol>
              </a:tblGrid>
              <a:tr h="186564">
                <a:tc>
                  <a:txBody>
                    <a:bodyPr/>
                    <a:lstStyle/>
                    <a:p>
                      <a:pPr algn="ctr"/>
                      <a:r>
                        <a:rPr lang="en-US" sz="900" b="0" i="0" dirty="0">
                          <a:latin typeface="Helvetica Neue Regular" charset="0"/>
                        </a:rPr>
                        <a:t>Part No</a:t>
                      </a:r>
                      <a:endParaRPr lang="en-US" sz="900" b="0" i="0" dirty="0">
                        <a:latin typeface="Helvetica Neue" panose="02000503000000020004" pitchFamily="2" charset="0"/>
                        <a:cs typeface="Helvetica Neue" panose="02000503000000020004" pitchFamily="2" charset="0"/>
                      </a:endParaRPr>
                    </a:p>
                  </a:txBody>
                  <a:tcPr marL="0" marR="0" marT="24702" marB="24702"/>
                </a:tc>
                <a:tc>
                  <a:txBody>
                    <a:bodyPr/>
                    <a:lstStyle/>
                    <a:p>
                      <a:pPr algn="ctr"/>
                      <a:r>
                        <a:rPr lang="en-US" sz="900" b="0" i="0" dirty="0" err="1">
                          <a:latin typeface="Helvetica Neue Regular" charset="0"/>
                        </a:rPr>
                        <a:t>Mfg</a:t>
                      </a:r>
                      <a:endParaRPr lang="en-US" sz="900" b="0" i="0" dirty="0">
                        <a:latin typeface="Helvetica Neue" panose="02000503000000020004" pitchFamily="2" charset="0"/>
                        <a:cs typeface="Helvetica Neue" panose="02000503000000020004" pitchFamily="2" charset="0"/>
                      </a:endParaRPr>
                    </a:p>
                  </a:txBody>
                  <a:tcPr marL="0" marR="0" marT="24702" marB="24702"/>
                </a:tc>
                <a:extLst>
                  <a:ext uri="{0D108BD9-81ED-4DB2-BD59-A6C34878D82A}">
                    <a16:rowId xmlns:a16="http://schemas.microsoft.com/office/drawing/2014/main" val="10000"/>
                  </a:ext>
                </a:extLst>
              </a:tr>
              <a:tr h="186564">
                <a:tc>
                  <a:txBody>
                    <a:bodyPr/>
                    <a:lstStyle/>
                    <a:p>
                      <a:pPr algn="ctr"/>
                      <a:r>
                        <a:rPr lang="en-US" sz="900" b="0" i="0" dirty="0">
                          <a:latin typeface="Helvetica Neue Regular" charset="0"/>
                        </a:rPr>
                        <a:t>DSC W570</a:t>
                      </a:r>
                      <a:endParaRPr lang="en-US" sz="900" b="0" i="0" dirty="0">
                        <a:latin typeface="Helvetica Neue" panose="02000503000000020004" pitchFamily="2" charset="0"/>
                        <a:cs typeface="Helvetica Neue" panose="02000503000000020004" pitchFamily="2" charset="0"/>
                      </a:endParaRPr>
                    </a:p>
                  </a:txBody>
                  <a:tcPr marL="0" marR="0" marT="24702" marB="2470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dirty="0">
                          <a:latin typeface="Helvetica Neue Regular" charset="0"/>
                        </a:rPr>
                        <a:t>Sony</a:t>
                      </a:r>
                      <a:endParaRPr lang="en-US" sz="900" b="0" i="0" dirty="0">
                        <a:latin typeface="Helvetica Neue" panose="02000503000000020004" pitchFamily="2" charset="0"/>
                        <a:cs typeface="Helvetica Neue" panose="02000503000000020004" pitchFamily="2" charset="0"/>
                      </a:endParaRPr>
                    </a:p>
                  </a:txBody>
                  <a:tcPr marL="0" marR="0" marT="24702" marB="24702"/>
                </a:tc>
                <a:extLst>
                  <a:ext uri="{0D108BD9-81ED-4DB2-BD59-A6C34878D82A}">
                    <a16:rowId xmlns:a16="http://schemas.microsoft.com/office/drawing/2014/main" val="10001"/>
                  </a:ext>
                </a:extLst>
              </a:tr>
              <a:tr h="186564">
                <a:tc>
                  <a:txBody>
                    <a:bodyPr/>
                    <a:lstStyle/>
                    <a:p>
                      <a:pPr algn="ctr"/>
                      <a:r>
                        <a:rPr lang="en-US" sz="900" b="0" i="0" dirty="0">
                          <a:latin typeface="Helvetica Neue Regular" charset="0"/>
                        </a:rPr>
                        <a:t>T1460</a:t>
                      </a:r>
                      <a:endParaRPr lang="en-US" sz="900" b="0" i="0" dirty="0">
                        <a:latin typeface="Helvetica Neue" panose="02000503000000020004" pitchFamily="2" charset="0"/>
                        <a:cs typeface="Helvetica Neue" panose="02000503000000020004" pitchFamily="2" charset="0"/>
                      </a:endParaRPr>
                    </a:p>
                  </a:txBody>
                  <a:tcPr marL="0" marR="0" marT="24702" marB="2470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dirty="0" err="1">
                          <a:latin typeface="Helvetica Neue Regular" charset="0"/>
                        </a:rPr>
                        <a:t>Benq</a:t>
                      </a:r>
                      <a:endParaRPr lang="en-US" sz="900" b="0" i="0" dirty="0">
                        <a:latin typeface="Helvetica Neue" panose="02000503000000020004" pitchFamily="2" charset="0"/>
                        <a:cs typeface="Helvetica Neue" panose="02000503000000020004" pitchFamily="2" charset="0"/>
                      </a:endParaRPr>
                    </a:p>
                  </a:txBody>
                  <a:tcPr marL="0" marR="0" marT="24702" marB="24702"/>
                </a:tc>
                <a:extLst>
                  <a:ext uri="{0D108BD9-81ED-4DB2-BD59-A6C34878D82A}">
                    <a16:rowId xmlns:a16="http://schemas.microsoft.com/office/drawing/2014/main" val="10002"/>
                  </a:ext>
                </a:extLst>
              </a:tr>
              <a:tr h="186564">
                <a:tc>
                  <a:txBody>
                    <a:bodyPr/>
                    <a:lstStyle/>
                    <a:p>
                      <a:pPr algn="ctr"/>
                      <a:r>
                        <a:rPr lang="en-US" sz="900" b="0" i="0" dirty="0" err="1">
                          <a:latin typeface="Helvetica Neue Regular" charset="0"/>
                        </a:rPr>
                        <a:t>Optio</a:t>
                      </a:r>
                      <a:r>
                        <a:rPr lang="en-US" sz="900" b="0" i="0" dirty="0">
                          <a:latin typeface="Helvetica Neue Regular" charset="0"/>
                        </a:rPr>
                        <a:t> E60</a:t>
                      </a:r>
                      <a:endParaRPr lang="en-US" sz="900" b="0" i="0" dirty="0">
                        <a:latin typeface="Helvetica Neue" panose="02000503000000020004" pitchFamily="2" charset="0"/>
                        <a:cs typeface="Helvetica Neue" panose="02000503000000020004" pitchFamily="2" charset="0"/>
                      </a:endParaRPr>
                    </a:p>
                  </a:txBody>
                  <a:tcPr marL="0" marR="0" marT="24702" marB="24702"/>
                </a:tc>
                <a:tc>
                  <a:txBody>
                    <a:bodyPr/>
                    <a:lstStyle/>
                    <a:p>
                      <a:pPr algn="ctr"/>
                      <a:r>
                        <a:rPr lang="en-US" sz="900" b="0" i="0" dirty="0">
                          <a:latin typeface="Helvetica Neue Regular" charset="0"/>
                        </a:rPr>
                        <a:t>Pentax</a:t>
                      </a:r>
                      <a:endParaRPr lang="en-US" sz="900" b="0" i="0" dirty="0">
                        <a:latin typeface="Helvetica Neue" panose="02000503000000020004" pitchFamily="2" charset="0"/>
                        <a:cs typeface="Helvetica Neue" panose="02000503000000020004" pitchFamily="2" charset="0"/>
                      </a:endParaRPr>
                    </a:p>
                  </a:txBody>
                  <a:tcPr marL="0" marR="0" marT="24702" marB="24702"/>
                </a:tc>
                <a:extLst>
                  <a:ext uri="{0D108BD9-81ED-4DB2-BD59-A6C34878D82A}">
                    <a16:rowId xmlns:a16="http://schemas.microsoft.com/office/drawing/2014/main" val="10003"/>
                  </a:ext>
                </a:extLst>
              </a:tr>
              <a:tr h="186564">
                <a:tc>
                  <a:txBody>
                    <a:bodyPr/>
                    <a:lstStyle/>
                    <a:p>
                      <a:pPr algn="ctr"/>
                      <a:r>
                        <a:rPr lang="en-US" sz="900" b="0" i="0" dirty="0">
                          <a:latin typeface="Helvetica Neue Regular" charset="0"/>
                        </a:rPr>
                        <a:t>S8100</a:t>
                      </a:r>
                      <a:endParaRPr lang="en-US" sz="900" b="0" i="0" dirty="0">
                        <a:latin typeface="Helvetica Neue" panose="02000503000000020004" pitchFamily="2" charset="0"/>
                        <a:cs typeface="Helvetica Neue" panose="02000503000000020004" pitchFamily="2" charset="0"/>
                      </a:endParaRPr>
                    </a:p>
                  </a:txBody>
                  <a:tcPr marL="0" marR="0" marT="24702" marB="24702"/>
                </a:tc>
                <a:tc>
                  <a:txBody>
                    <a:bodyPr/>
                    <a:lstStyle/>
                    <a:p>
                      <a:pPr algn="ctr"/>
                      <a:r>
                        <a:rPr lang="en-US" sz="900" b="0" i="0" dirty="0">
                          <a:latin typeface="Helvetica Neue Regular" charset="0"/>
                        </a:rPr>
                        <a:t>Nikon</a:t>
                      </a:r>
                      <a:endParaRPr lang="en-US" sz="900" b="0" i="0" dirty="0">
                        <a:latin typeface="Helvetica Neue" panose="02000503000000020004" pitchFamily="2" charset="0"/>
                        <a:cs typeface="Helvetica Neue" panose="02000503000000020004" pitchFamily="2" charset="0"/>
                      </a:endParaRPr>
                    </a:p>
                  </a:txBody>
                  <a:tcPr marL="0" marR="0" marT="24702" marB="24702"/>
                </a:tc>
                <a:extLst>
                  <a:ext uri="{0D108BD9-81ED-4DB2-BD59-A6C34878D82A}">
                    <a16:rowId xmlns:a16="http://schemas.microsoft.com/office/drawing/2014/main" val="10004"/>
                  </a:ext>
                </a:extLst>
              </a:tr>
            </a:tbl>
          </a:graphicData>
        </a:graphic>
      </p:graphicFrame>
      <p:graphicFrame>
        <p:nvGraphicFramePr>
          <p:cNvPr id="57" name="Table 56">
            <a:extLst>
              <a:ext uri="{FF2B5EF4-FFF2-40B4-BE49-F238E27FC236}">
                <a16:creationId xmlns:a16="http://schemas.microsoft.com/office/drawing/2014/main" id="{C3EFE3DB-698E-7B43-A77E-DC4AFEBC994B}"/>
              </a:ext>
            </a:extLst>
          </p:cNvPr>
          <p:cNvGraphicFramePr>
            <a:graphicFrameLocks noGrp="1"/>
          </p:cNvGraphicFramePr>
          <p:nvPr/>
        </p:nvGraphicFramePr>
        <p:xfrm>
          <a:off x="5025929" y="1268674"/>
          <a:ext cx="1065717" cy="932820"/>
        </p:xfrm>
        <a:graphic>
          <a:graphicData uri="http://schemas.openxmlformats.org/drawingml/2006/table">
            <a:tbl>
              <a:tblPr firstRow="1" bandRow="1">
                <a:tableStyleId>{306799F8-075E-4A3A-A7F6-7FBC6576F1A4}</a:tableStyleId>
              </a:tblPr>
              <a:tblGrid>
                <a:gridCol w="634625">
                  <a:extLst>
                    <a:ext uri="{9D8B030D-6E8A-4147-A177-3AD203B41FA5}">
                      <a16:colId xmlns:a16="http://schemas.microsoft.com/office/drawing/2014/main" val="20000"/>
                    </a:ext>
                  </a:extLst>
                </a:gridCol>
                <a:gridCol w="431092">
                  <a:extLst>
                    <a:ext uri="{9D8B030D-6E8A-4147-A177-3AD203B41FA5}">
                      <a16:colId xmlns:a16="http://schemas.microsoft.com/office/drawing/2014/main" val="20001"/>
                    </a:ext>
                  </a:extLst>
                </a:gridCol>
              </a:tblGrid>
              <a:tr h="186564">
                <a:tc>
                  <a:txBody>
                    <a:bodyPr/>
                    <a:lstStyle/>
                    <a:p>
                      <a:pPr algn="ctr"/>
                      <a:r>
                        <a:rPr lang="en-US" sz="900" b="0" i="0" dirty="0">
                          <a:latin typeface="Helvetica Neue Regular" charset="0"/>
                        </a:rPr>
                        <a:t>Part No</a:t>
                      </a:r>
                      <a:endParaRPr lang="en-US" sz="900" b="0" i="0" dirty="0">
                        <a:latin typeface="Helvetica Neue" panose="02000503000000020004" pitchFamily="2" charset="0"/>
                        <a:cs typeface="Helvetica Neue" panose="02000503000000020004" pitchFamily="2" charset="0"/>
                      </a:endParaRPr>
                    </a:p>
                  </a:txBody>
                  <a:tcPr marL="0" marR="0" marT="24702" marB="24702"/>
                </a:tc>
                <a:tc>
                  <a:txBody>
                    <a:bodyPr/>
                    <a:lstStyle/>
                    <a:p>
                      <a:pPr algn="ctr"/>
                      <a:r>
                        <a:rPr lang="en-US" sz="900" b="0" i="0" dirty="0" err="1">
                          <a:latin typeface="Helvetica Neue Regular" charset="0"/>
                        </a:rPr>
                        <a:t>Mfg</a:t>
                      </a:r>
                      <a:endParaRPr lang="en-US" sz="900" b="0" i="0" dirty="0">
                        <a:latin typeface="Helvetica Neue" panose="02000503000000020004" pitchFamily="2" charset="0"/>
                        <a:cs typeface="Helvetica Neue" panose="02000503000000020004" pitchFamily="2" charset="0"/>
                      </a:endParaRPr>
                    </a:p>
                  </a:txBody>
                  <a:tcPr marL="0" marR="0" marT="24702" marB="24702"/>
                </a:tc>
                <a:extLst>
                  <a:ext uri="{0D108BD9-81ED-4DB2-BD59-A6C34878D82A}">
                    <a16:rowId xmlns:a16="http://schemas.microsoft.com/office/drawing/2014/main" val="10000"/>
                  </a:ext>
                </a:extLst>
              </a:tr>
              <a:tr h="186564">
                <a:tc>
                  <a:txBody>
                    <a:bodyPr/>
                    <a:lstStyle/>
                    <a:p>
                      <a:pPr algn="ctr"/>
                      <a:r>
                        <a:rPr lang="en-US" sz="900" b="0" i="0" dirty="0">
                          <a:latin typeface="Helvetica Neue Regular" charset="0"/>
                        </a:rPr>
                        <a:t>DSC W570</a:t>
                      </a:r>
                      <a:endParaRPr lang="en-US" sz="900" b="0" i="0" dirty="0">
                        <a:latin typeface="Helvetica Neue" panose="02000503000000020004" pitchFamily="2" charset="0"/>
                        <a:cs typeface="Helvetica Neue" panose="02000503000000020004" pitchFamily="2" charset="0"/>
                      </a:endParaRPr>
                    </a:p>
                  </a:txBody>
                  <a:tcPr marL="0" marR="0" marT="24702" marB="2470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dirty="0">
                          <a:latin typeface="Helvetica Neue Regular" charset="0"/>
                        </a:rPr>
                        <a:t>Sony</a:t>
                      </a:r>
                      <a:endParaRPr lang="en-US" sz="900" b="0" i="0" dirty="0">
                        <a:latin typeface="Helvetica Neue" panose="02000503000000020004" pitchFamily="2" charset="0"/>
                        <a:cs typeface="Helvetica Neue" panose="02000503000000020004" pitchFamily="2" charset="0"/>
                      </a:endParaRPr>
                    </a:p>
                  </a:txBody>
                  <a:tcPr marL="0" marR="0" marT="24702" marB="24702"/>
                </a:tc>
                <a:extLst>
                  <a:ext uri="{0D108BD9-81ED-4DB2-BD59-A6C34878D82A}">
                    <a16:rowId xmlns:a16="http://schemas.microsoft.com/office/drawing/2014/main" val="10001"/>
                  </a:ext>
                </a:extLst>
              </a:tr>
              <a:tr h="186564">
                <a:tc>
                  <a:txBody>
                    <a:bodyPr/>
                    <a:lstStyle/>
                    <a:p>
                      <a:pPr algn="ctr"/>
                      <a:r>
                        <a:rPr lang="en-US" sz="900" b="0" i="0" dirty="0">
                          <a:latin typeface="Helvetica Neue Regular" charset="0"/>
                        </a:rPr>
                        <a:t>T1460</a:t>
                      </a:r>
                      <a:endParaRPr lang="en-US" sz="900" b="0" i="0" dirty="0">
                        <a:latin typeface="Helvetica Neue" panose="02000503000000020004" pitchFamily="2" charset="0"/>
                        <a:cs typeface="Helvetica Neue" panose="02000503000000020004" pitchFamily="2" charset="0"/>
                      </a:endParaRPr>
                    </a:p>
                  </a:txBody>
                  <a:tcPr marL="0" marR="0" marT="24702" marB="2470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dirty="0" err="1">
                          <a:latin typeface="Helvetica Neue Regular" charset="0"/>
                        </a:rPr>
                        <a:t>Benq</a:t>
                      </a:r>
                      <a:endParaRPr lang="en-US" sz="900" b="0" i="0" dirty="0">
                        <a:latin typeface="Helvetica Neue" panose="02000503000000020004" pitchFamily="2" charset="0"/>
                        <a:cs typeface="Helvetica Neue" panose="02000503000000020004" pitchFamily="2" charset="0"/>
                      </a:endParaRPr>
                    </a:p>
                  </a:txBody>
                  <a:tcPr marL="0" marR="0" marT="24702" marB="24702"/>
                </a:tc>
                <a:extLst>
                  <a:ext uri="{0D108BD9-81ED-4DB2-BD59-A6C34878D82A}">
                    <a16:rowId xmlns:a16="http://schemas.microsoft.com/office/drawing/2014/main" val="10002"/>
                  </a:ext>
                </a:extLst>
              </a:tr>
              <a:tr h="186564">
                <a:tc>
                  <a:txBody>
                    <a:bodyPr/>
                    <a:lstStyle/>
                    <a:p>
                      <a:pPr algn="ctr"/>
                      <a:r>
                        <a:rPr lang="en-US" sz="900" b="0" i="0" dirty="0" err="1">
                          <a:latin typeface="Helvetica Neue Regular" charset="0"/>
                        </a:rPr>
                        <a:t>Optio</a:t>
                      </a:r>
                      <a:r>
                        <a:rPr lang="en-US" sz="900" b="0" i="0" dirty="0">
                          <a:latin typeface="Helvetica Neue Regular" charset="0"/>
                        </a:rPr>
                        <a:t> E60</a:t>
                      </a:r>
                      <a:endParaRPr lang="en-US" sz="900" b="0" i="0" dirty="0">
                        <a:latin typeface="Helvetica Neue" panose="02000503000000020004" pitchFamily="2" charset="0"/>
                        <a:cs typeface="Helvetica Neue" panose="02000503000000020004" pitchFamily="2" charset="0"/>
                      </a:endParaRPr>
                    </a:p>
                  </a:txBody>
                  <a:tcPr marL="0" marR="0" marT="24702" marB="24702"/>
                </a:tc>
                <a:tc>
                  <a:txBody>
                    <a:bodyPr/>
                    <a:lstStyle/>
                    <a:p>
                      <a:pPr algn="ctr"/>
                      <a:r>
                        <a:rPr lang="en-US" sz="900" b="0" i="0" dirty="0">
                          <a:latin typeface="Helvetica Neue Regular" charset="0"/>
                        </a:rPr>
                        <a:t>Pentax</a:t>
                      </a:r>
                      <a:endParaRPr lang="en-US" sz="900" b="0" i="0" dirty="0">
                        <a:latin typeface="Helvetica Neue" panose="02000503000000020004" pitchFamily="2" charset="0"/>
                        <a:cs typeface="Helvetica Neue" panose="02000503000000020004" pitchFamily="2" charset="0"/>
                      </a:endParaRPr>
                    </a:p>
                  </a:txBody>
                  <a:tcPr marL="0" marR="0" marT="24702" marB="24702"/>
                </a:tc>
                <a:extLst>
                  <a:ext uri="{0D108BD9-81ED-4DB2-BD59-A6C34878D82A}">
                    <a16:rowId xmlns:a16="http://schemas.microsoft.com/office/drawing/2014/main" val="10003"/>
                  </a:ext>
                </a:extLst>
              </a:tr>
              <a:tr h="186564">
                <a:tc>
                  <a:txBody>
                    <a:bodyPr/>
                    <a:lstStyle/>
                    <a:p>
                      <a:pPr algn="ctr"/>
                      <a:r>
                        <a:rPr lang="en-US" sz="900" b="0" i="0" dirty="0">
                          <a:latin typeface="Helvetica Neue Regular" charset="0"/>
                        </a:rPr>
                        <a:t>S8100</a:t>
                      </a:r>
                      <a:endParaRPr lang="en-US" sz="900" b="0" i="0" dirty="0">
                        <a:latin typeface="Helvetica Neue" panose="02000503000000020004" pitchFamily="2" charset="0"/>
                        <a:cs typeface="Helvetica Neue" panose="02000503000000020004" pitchFamily="2" charset="0"/>
                      </a:endParaRPr>
                    </a:p>
                  </a:txBody>
                  <a:tcPr marL="0" marR="0" marT="24702" marB="24702"/>
                </a:tc>
                <a:tc>
                  <a:txBody>
                    <a:bodyPr/>
                    <a:lstStyle/>
                    <a:p>
                      <a:pPr algn="ctr"/>
                      <a:r>
                        <a:rPr lang="en-US" sz="900" b="0" i="0" dirty="0">
                          <a:latin typeface="Helvetica Neue Regular" charset="0"/>
                        </a:rPr>
                        <a:t>Nikon</a:t>
                      </a:r>
                      <a:endParaRPr lang="en-US" sz="900" b="0" i="0" dirty="0">
                        <a:latin typeface="Helvetica Neue" panose="02000503000000020004" pitchFamily="2" charset="0"/>
                        <a:cs typeface="Helvetica Neue" panose="02000503000000020004" pitchFamily="2" charset="0"/>
                      </a:endParaRPr>
                    </a:p>
                  </a:txBody>
                  <a:tcPr marL="0" marR="0" marT="24702" marB="24702"/>
                </a:tc>
                <a:extLst>
                  <a:ext uri="{0D108BD9-81ED-4DB2-BD59-A6C34878D82A}">
                    <a16:rowId xmlns:a16="http://schemas.microsoft.com/office/drawing/2014/main" val="10004"/>
                  </a:ext>
                </a:extLst>
              </a:tr>
            </a:tbl>
          </a:graphicData>
        </a:graphic>
      </p:graphicFrame>
      <p:sp>
        <p:nvSpPr>
          <p:cNvPr id="58" name="TextBox 57">
            <a:extLst>
              <a:ext uri="{FF2B5EF4-FFF2-40B4-BE49-F238E27FC236}">
                <a16:creationId xmlns:a16="http://schemas.microsoft.com/office/drawing/2014/main" id="{1B6C5E08-E9DA-9F4D-AE4D-E112E806A732}"/>
              </a:ext>
            </a:extLst>
          </p:cNvPr>
          <p:cNvSpPr txBox="1"/>
          <p:nvPr/>
        </p:nvSpPr>
        <p:spPr>
          <a:xfrm>
            <a:off x="1160555" y="3820548"/>
            <a:ext cx="1821332" cy="338554"/>
          </a:xfrm>
          <a:prstGeom prst="rect">
            <a:avLst/>
          </a:prstGeom>
          <a:noFill/>
        </p:spPr>
        <p:txBody>
          <a:bodyPr wrap="none" rtlCol="0">
            <a:spAutoFit/>
          </a:bodyPr>
          <a:lstStyle/>
          <a:p>
            <a:pPr defTabSz="430202">
              <a:spcAft>
                <a:spcPts val="400"/>
              </a:spcAft>
              <a:buSzPct val="100000"/>
            </a:pPr>
            <a:r>
              <a:rPr lang="en-US" sz="1600" b="1" dirty="0">
                <a:solidFill>
                  <a:srgbClr val="000000"/>
                </a:solidFill>
                <a:latin typeface="Helvetica Neue" panose="02000503000000020004" pitchFamily="2" charset="0"/>
                <a:cs typeface="Helvetica Neue Regular" charset="0"/>
              </a:rPr>
              <a:t>Incomplete table</a:t>
            </a:r>
          </a:p>
        </p:txBody>
      </p:sp>
      <p:sp>
        <p:nvSpPr>
          <p:cNvPr id="59" name="Down Arrow 58">
            <a:extLst>
              <a:ext uri="{FF2B5EF4-FFF2-40B4-BE49-F238E27FC236}">
                <a16:creationId xmlns:a16="http://schemas.microsoft.com/office/drawing/2014/main" id="{B74F8988-1BD1-894D-90CA-BC0A0AF816BF}"/>
              </a:ext>
            </a:extLst>
          </p:cNvPr>
          <p:cNvSpPr/>
          <p:nvPr/>
        </p:nvSpPr>
        <p:spPr>
          <a:xfrm>
            <a:off x="4687536" y="2491836"/>
            <a:ext cx="217714" cy="428825"/>
          </a:xfrm>
          <a:prstGeom prst="downArrow">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Helvetica Neue Regular" charset="0"/>
            </a:endParaRPr>
          </a:p>
        </p:txBody>
      </p:sp>
      <p:sp>
        <p:nvSpPr>
          <p:cNvPr id="60" name="TextBox 59">
            <a:extLst>
              <a:ext uri="{FF2B5EF4-FFF2-40B4-BE49-F238E27FC236}">
                <a16:creationId xmlns:a16="http://schemas.microsoft.com/office/drawing/2014/main" id="{B71DBFFB-CD3C-5741-A1E3-BF4003A78AE4}"/>
              </a:ext>
            </a:extLst>
          </p:cNvPr>
          <p:cNvSpPr txBox="1"/>
          <p:nvPr/>
        </p:nvSpPr>
        <p:spPr>
          <a:xfrm>
            <a:off x="6091646" y="1397378"/>
            <a:ext cx="1261436" cy="338554"/>
          </a:xfrm>
          <a:prstGeom prst="rect">
            <a:avLst/>
          </a:prstGeom>
          <a:noFill/>
        </p:spPr>
        <p:txBody>
          <a:bodyPr wrap="none" rtlCol="0">
            <a:spAutoFit/>
          </a:bodyPr>
          <a:lstStyle/>
          <a:p>
            <a:pPr defTabSz="430202">
              <a:spcAft>
                <a:spcPts val="400"/>
              </a:spcAft>
              <a:buSzPct val="100000"/>
            </a:pPr>
            <a:r>
              <a:rPr lang="en-US" sz="1600" b="1" dirty="0">
                <a:solidFill>
                  <a:srgbClr val="000000"/>
                </a:solidFill>
                <a:latin typeface="Helvetica Neue" panose="02000503000000020004" pitchFamily="2" charset="0"/>
                <a:cs typeface="Helvetica Neue Regular" charset="0"/>
              </a:rPr>
              <a:t>Web tables</a:t>
            </a:r>
          </a:p>
        </p:txBody>
      </p:sp>
      <p:sp>
        <p:nvSpPr>
          <p:cNvPr id="61" name="TextBox 60">
            <a:extLst>
              <a:ext uri="{FF2B5EF4-FFF2-40B4-BE49-F238E27FC236}">
                <a16:creationId xmlns:a16="http://schemas.microsoft.com/office/drawing/2014/main" id="{768DEA7A-BC54-D540-87E0-80855C6C5DFD}"/>
              </a:ext>
            </a:extLst>
          </p:cNvPr>
          <p:cNvSpPr txBox="1"/>
          <p:nvPr/>
        </p:nvSpPr>
        <p:spPr>
          <a:xfrm>
            <a:off x="3345893" y="3325570"/>
            <a:ext cx="2874170" cy="688135"/>
          </a:xfrm>
          <a:prstGeom prst="rect">
            <a:avLst/>
          </a:prstGeom>
          <a:solidFill>
            <a:srgbClr val="C00000"/>
          </a:solidFill>
        </p:spPr>
        <p:txBody>
          <a:bodyPr wrap="square" lIns="135000" tIns="135000" rIns="135000" bIns="135000" rtlCol="0">
            <a:spAutoFit/>
          </a:bodyPr>
          <a:lstStyle/>
          <a:p>
            <a:pPr algn="ctr"/>
            <a:r>
              <a:rPr lang="en-GB" sz="1350" b="1" i="1" dirty="0">
                <a:solidFill>
                  <a:schemeClr val="bg1"/>
                </a:solidFill>
              </a:rPr>
              <a:t>Problem:</a:t>
            </a:r>
            <a:r>
              <a:rPr lang="en-GB" sz="1350" i="1" dirty="0">
                <a:solidFill>
                  <a:schemeClr val="bg1"/>
                </a:solidFill>
              </a:rPr>
              <a:t> entities may appear together for different reasons</a:t>
            </a:r>
            <a:endParaRPr lang="en-GB" sz="1350" dirty="0">
              <a:solidFill>
                <a:schemeClr val="bg1"/>
              </a:solidFill>
            </a:endParaRPr>
          </a:p>
        </p:txBody>
      </p:sp>
      <p:sp>
        <p:nvSpPr>
          <p:cNvPr id="62" name="TextBox 61">
            <a:extLst>
              <a:ext uri="{FF2B5EF4-FFF2-40B4-BE49-F238E27FC236}">
                <a16:creationId xmlns:a16="http://schemas.microsoft.com/office/drawing/2014/main" id="{3D1E8A2D-2C7E-8546-8935-6657CA842334}"/>
              </a:ext>
            </a:extLst>
          </p:cNvPr>
          <p:cNvSpPr txBox="1"/>
          <p:nvPr/>
        </p:nvSpPr>
        <p:spPr>
          <a:xfrm>
            <a:off x="6091646" y="761626"/>
            <a:ext cx="3052354" cy="457303"/>
          </a:xfrm>
          <a:prstGeom prst="rect">
            <a:avLst/>
          </a:prstGeom>
          <a:solidFill>
            <a:schemeClr val="tx1">
              <a:lumMod val="20000"/>
              <a:lumOff val="80000"/>
            </a:schemeClr>
          </a:solidFill>
        </p:spPr>
        <p:txBody>
          <a:bodyPr wrap="square" lIns="135000" tIns="135000" rIns="135000" bIns="135000" rtlCol="0">
            <a:spAutoFit/>
          </a:bodyPr>
          <a:lstStyle/>
          <a:p>
            <a:r>
              <a:rPr lang="en-GB" sz="1200" b="1" dirty="0">
                <a:solidFill>
                  <a:schemeClr val="tx1">
                    <a:lumMod val="50000"/>
                  </a:schemeClr>
                </a:solidFill>
                <a:latin typeface="Helvetica Neue" panose="02000503000000020004" pitchFamily="2" charset="0"/>
              </a:rPr>
              <a:t>Goal:</a:t>
            </a:r>
            <a:r>
              <a:rPr lang="en-GB" sz="1200" dirty="0">
                <a:solidFill>
                  <a:schemeClr val="tx1">
                    <a:lumMod val="50000"/>
                  </a:schemeClr>
                </a:solidFill>
                <a:latin typeface="Helvetica Neue" panose="02000503000000020004" pitchFamily="2" charset="0"/>
              </a:rPr>
              <a:t> </a:t>
            </a:r>
            <a:r>
              <a:rPr lang="en-GB" sz="1200" dirty="0">
                <a:latin typeface="Helvetica Neue" panose="02000503000000020004" pitchFamily="2" charset="0"/>
              </a:rPr>
              <a:t>Retrieve missing attribute values</a:t>
            </a:r>
          </a:p>
        </p:txBody>
      </p:sp>
      <p:sp>
        <p:nvSpPr>
          <p:cNvPr id="63" name="TextBox 62">
            <a:extLst>
              <a:ext uri="{FF2B5EF4-FFF2-40B4-BE49-F238E27FC236}">
                <a16:creationId xmlns:a16="http://schemas.microsoft.com/office/drawing/2014/main" id="{A19DC786-EBB9-744A-A319-6ABF10ACFC65}"/>
              </a:ext>
            </a:extLst>
          </p:cNvPr>
          <p:cNvSpPr txBox="1"/>
          <p:nvPr/>
        </p:nvSpPr>
        <p:spPr>
          <a:xfrm>
            <a:off x="3345893" y="4086806"/>
            <a:ext cx="2874170" cy="826635"/>
          </a:xfrm>
          <a:prstGeom prst="rect">
            <a:avLst/>
          </a:prstGeom>
          <a:solidFill>
            <a:schemeClr val="tx1">
              <a:lumMod val="20000"/>
              <a:lumOff val="80000"/>
            </a:schemeClr>
          </a:solidFill>
        </p:spPr>
        <p:txBody>
          <a:bodyPr wrap="square" lIns="135000" tIns="135000" rIns="135000" bIns="135000" rtlCol="0">
            <a:spAutoFit/>
          </a:bodyPr>
          <a:lstStyle/>
          <a:p>
            <a:r>
              <a:rPr lang="en-GB" sz="1200" b="1" dirty="0">
                <a:solidFill>
                  <a:schemeClr val="tx1">
                    <a:lumMod val="50000"/>
                  </a:schemeClr>
                </a:solidFill>
                <a:latin typeface="Helvetica Neue" panose="02000503000000020004" pitchFamily="2" charset="0"/>
              </a:rPr>
              <a:t>Extra Input:</a:t>
            </a:r>
            <a:r>
              <a:rPr lang="en-GB" sz="1200" dirty="0">
                <a:solidFill>
                  <a:schemeClr val="tx1">
                    <a:lumMod val="50000"/>
                  </a:schemeClr>
                </a:solidFill>
                <a:latin typeface="Helvetica Neue" panose="02000503000000020004" pitchFamily="2" charset="0"/>
              </a:rPr>
              <a:t> </a:t>
            </a:r>
            <a:r>
              <a:rPr lang="en-GB" sz="1200" b="1" u="sng" dirty="0">
                <a:solidFill>
                  <a:schemeClr val="tx1">
                    <a:lumMod val="50000"/>
                  </a:schemeClr>
                </a:solidFill>
                <a:latin typeface="Helvetica Neue" panose="02000503000000020004" pitchFamily="2" charset="0"/>
              </a:rPr>
              <a:t>table header </a:t>
            </a:r>
          </a:p>
          <a:p>
            <a:r>
              <a:rPr lang="en-GB" sz="1200" dirty="0">
                <a:latin typeface="Helvetica Neue" panose="02000503000000020004" pitchFamily="2" charset="0"/>
              </a:rPr>
              <a:t>target attribute name or example of completing attribute</a:t>
            </a:r>
          </a:p>
        </p:txBody>
      </p:sp>
      <p:sp>
        <p:nvSpPr>
          <p:cNvPr id="23" name="TextBox 22">
            <a:extLst>
              <a:ext uri="{FF2B5EF4-FFF2-40B4-BE49-F238E27FC236}">
                <a16:creationId xmlns:a16="http://schemas.microsoft.com/office/drawing/2014/main" id="{BCAED194-8315-A549-BD3E-236733F931F5}"/>
              </a:ext>
            </a:extLst>
          </p:cNvPr>
          <p:cNvSpPr txBox="1"/>
          <p:nvPr/>
        </p:nvSpPr>
        <p:spPr>
          <a:xfrm>
            <a:off x="2954866" y="4879230"/>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001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2">
            <a:extLst>
              <a:ext uri="{FF2B5EF4-FFF2-40B4-BE49-F238E27FC236}">
                <a16:creationId xmlns:a16="http://schemas.microsoft.com/office/drawing/2014/main" id="{FC8156D2-0810-DC40-96A2-B0345058AEF8}"/>
              </a:ext>
            </a:extLst>
          </p:cNvPr>
          <p:cNvSpPr>
            <a:spLocks noGrp="1"/>
          </p:cNvSpPr>
          <p:nvPr>
            <p:ph type="title"/>
          </p:nvPr>
        </p:nvSpPr>
        <p:spPr>
          <a:xfrm>
            <a:off x="440530" y="277718"/>
            <a:ext cx="519827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Table Correlation Graph</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Schema matching for web-page and web-tables</a:t>
            </a:r>
            <a:br>
              <a:rPr lang="en-GB" sz="1800" dirty="0">
                <a:latin typeface="Helvetica Neue Light" panose="02000403000000020004" pitchFamily="2" charset="0"/>
              </a:rPr>
            </a:br>
            <a:r>
              <a:rPr lang="en-GB" sz="1800" dirty="0">
                <a:latin typeface="Helvetica Neue Light" panose="02000403000000020004" pitchFamily="2" charset="0"/>
              </a:rPr>
              <a:t>Binary-relations only</a:t>
            </a:r>
            <a:endParaRPr lang="en-US" sz="1800" dirty="0">
              <a:latin typeface="Helvetica Neue Light" panose="02000403000000020004" pitchFamily="2" charset="0"/>
            </a:endParaRPr>
          </a:p>
        </p:txBody>
      </p:sp>
      <p:sp>
        <p:nvSpPr>
          <p:cNvPr id="3" name="Rectangle 2">
            <a:extLst>
              <a:ext uri="{FF2B5EF4-FFF2-40B4-BE49-F238E27FC236}">
                <a16:creationId xmlns:a16="http://schemas.microsoft.com/office/drawing/2014/main" id="{52A396DB-7A62-7F46-B98A-45CBFF2F8B30}"/>
              </a:ext>
            </a:extLst>
          </p:cNvPr>
          <p:cNvSpPr/>
          <p:nvPr/>
        </p:nvSpPr>
        <p:spPr>
          <a:xfrm>
            <a:off x="7171609" y="392365"/>
            <a:ext cx="1577163" cy="300082"/>
          </a:xfrm>
          <a:prstGeom prst="rect">
            <a:avLst/>
          </a:prstGeom>
        </p:spPr>
        <p:txBody>
          <a:bodyPr wrap="none">
            <a:spAutoFit/>
          </a:bodyPr>
          <a:lstStyle/>
          <a:p>
            <a:r>
              <a:rPr lang="en-GB" sz="1350" dirty="0" err="1">
                <a:solidFill>
                  <a:srgbClr val="0072E5"/>
                </a:solidFill>
                <a:latin typeface="LibreCaslonText"/>
              </a:rPr>
              <a:t>Yakout</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2012</a:t>
            </a:r>
            <a:r>
              <a:rPr lang="en-GB" sz="1350" dirty="0">
                <a:latin typeface="LibreCaslonText"/>
              </a:rPr>
              <a:t>] </a:t>
            </a:r>
          </a:p>
        </p:txBody>
      </p:sp>
      <p:sp>
        <p:nvSpPr>
          <p:cNvPr id="62" name="TextBox 61">
            <a:extLst>
              <a:ext uri="{FF2B5EF4-FFF2-40B4-BE49-F238E27FC236}">
                <a16:creationId xmlns:a16="http://schemas.microsoft.com/office/drawing/2014/main" id="{3D1E8A2D-2C7E-8546-8935-6657CA842334}"/>
              </a:ext>
            </a:extLst>
          </p:cNvPr>
          <p:cNvSpPr txBox="1"/>
          <p:nvPr/>
        </p:nvSpPr>
        <p:spPr>
          <a:xfrm>
            <a:off x="6091646" y="761626"/>
            <a:ext cx="3052354" cy="457303"/>
          </a:xfrm>
          <a:prstGeom prst="rect">
            <a:avLst/>
          </a:prstGeom>
          <a:solidFill>
            <a:schemeClr val="tx1">
              <a:lumMod val="20000"/>
              <a:lumOff val="80000"/>
            </a:schemeClr>
          </a:solidFill>
        </p:spPr>
        <p:txBody>
          <a:bodyPr wrap="square" lIns="135000" tIns="135000" rIns="135000" bIns="135000" rtlCol="0">
            <a:spAutoFit/>
          </a:bodyPr>
          <a:lstStyle/>
          <a:p>
            <a:r>
              <a:rPr lang="en-GB" sz="1200" b="1" dirty="0">
                <a:solidFill>
                  <a:schemeClr val="tx1">
                    <a:lumMod val="50000"/>
                  </a:schemeClr>
                </a:solidFill>
                <a:latin typeface="Helvetica Neue" panose="02000503000000020004" pitchFamily="2" charset="0"/>
              </a:rPr>
              <a:t>Goal:</a:t>
            </a:r>
            <a:r>
              <a:rPr lang="en-GB" sz="1200" dirty="0">
                <a:solidFill>
                  <a:schemeClr val="tx1">
                    <a:lumMod val="50000"/>
                  </a:schemeClr>
                </a:solidFill>
                <a:latin typeface="Helvetica Neue" panose="02000503000000020004" pitchFamily="2" charset="0"/>
              </a:rPr>
              <a:t> </a:t>
            </a:r>
            <a:r>
              <a:rPr lang="en-GB" sz="1200" dirty="0">
                <a:latin typeface="Helvetica Neue" panose="02000503000000020004" pitchFamily="2" charset="0"/>
              </a:rPr>
              <a:t>Retrieve missing attribute values</a:t>
            </a:r>
          </a:p>
        </p:txBody>
      </p:sp>
      <p:pic>
        <p:nvPicPr>
          <p:cNvPr id="5" name="Picture 4">
            <a:extLst>
              <a:ext uri="{FF2B5EF4-FFF2-40B4-BE49-F238E27FC236}">
                <a16:creationId xmlns:a16="http://schemas.microsoft.com/office/drawing/2014/main" id="{6DE80641-FFAE-BA4F-8307-29CC97BD83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97762" y="1365264"/>
            <a:ext cx="5421378" cy="3723328"/>
          </a:xfrm>
          <a:prstGeom prst="rect">
            <a:avLst/>
          </a:prstGeom>
        </p:spPr>
      </p:pic>
      <mc:AlternateContent xmlns:mc="http://schemas.openxmlformats.org/markup-compatibility/2006" xmlns:a14="http://schemas.microsoft.com/office/drawing/2010/main">
        <mc:Choice Requires="a14">
          <p:sp>
            <p:nvSpPr>
              <p:cNvPr id="68" name="Content Placeholder 2">
                <a:extLst>
                  <a:ext uri="{FF2B5EF4-FFF2-40B4-BE49-F238E27FC236}">
                    <a16:creationId xmlns:a16="http://schemas.microsoft.com/office/drawing/2014/main" id="{9B2F38EF-28DA-6743-B9B9-ED03DADBB2F7}"/>
                  </a:ext>
                </a:extLst>
              </p:cNvPr>
              <p:cNvSpPr txBox="1">
                <a:spLocks/>
              </p:cNvSpPr>
              <p:nvPr/>
            </p:nvSpPr>
            <p:spPr>
              <a:xfrm>
                <a:off x="329318" y="2506523"/>
                <a:ext cx="3445550" cy="843822"/>
              </a:xfrm>
              <a:prstGeom prst="rect">
                <a:avLst/>
              </a:prstGeom>
            </p:spPr>
            <p:txBody>
              <a:bodyPr>
                <a:normAutofit fontScale="62500" lnSpcReduction="20000"/>
              </a:bodyPr>
              <a:lstStyle>
                <a:lvl1pPr marL="285750" indent="-285750" algn="l" defTabSz="914318" rtl="0" eaLnBrk="1" latinLnBrk="0" hangingPunct="1">
                  <a:lnSpc>
                    <a:spcPct val="120000"/>
                  </a:lnSpc>
                  <a:spcBef>
                    <a:spcPts val="1000"/>
                  </a:spcBef>
                  <a:buFontTx/>
                  <a:buBlip>
                    <a:blip r:embed="rId4"/>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4"/>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5"/>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5"/>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5"/>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rPr>
                          </m:ctrlPr>
                        </m:sSubPr>
                        <m:e>
                          <m:r>
                            <a:rPr lang="en-US" sz="1800" i="1">
                              <a:latin typeface="Cambria Math"/>
                            </a:rPr>
                            <m:t>𝑆</m:t>
                          </m:r>
                        </m:e>
                        <m:sub>
                          <m:r>
                            <a:rPr lang="en-US" sz="1800" i="1">
                              <a:latin typeface="Cambria Math"/>
                            </a:rPr>
                            <m:t>𝐷𝑀𝐴</m:t>
                          </m:r>
                        </m:sub>
                      </m:sSub>
                      <m:d>
                        <m:dPr>
                          <m:ctrlPr>
                            <a:rPr lang="en-US" sz="1800" i="1">
                              <a:latin typeface="Cambria Math" panose="02040503050406030204" pitchFamily="18" charset="0"/>
                            </a:rPr>
                          </m:ctrlPr>
                        </m:dPr>
                        <m:e>
                          <m:r>
                            <a:rPr lang="en-US" sz="1800" i="1">
                              <a:latin typeface="Cambria Math"/>
                            </a:rPr>
                            <m:t>𝑇</m:t>
                          </m:r>
                        </m:e>
                      </m:d>
                      <m:r>
                        <a:rPr lang="en-US" sz="1800" i="1">
                          <a:latin typeface="Cambria Math"/>
                        </a:rPr>
                        <m:t>=</m:t>
                      </m:r>
                      <m:d>
                        <m:dPr>
                          <m:begChr m:val="{"/>
                          <m:endChr m:val=""/>
                          <m:ctrlPr>
                            <a:rPr lang="en-US" sz="1800" i="1">
                              <a:latin typeface="Cambria Math" panose="02040503050406030204" pitchFamily="18" charset="0"/>
                            </a:rPr>
                          </m:ctrlPr>
                        </m:dPr>
                        <m:e>
                          <m:m>
                            <m:mPr>
                              <m:mcs>
                                <m:mc>
                                  <m:mcPr>
                                    <m:count m:val="3"/>
                                    <m:mcJc m:val="center"/>
                                  </m:mcPr>
                                </m:mc>
                              </m:mcs>
                              <m:ctrlPr>
                                <a:rPr lang="en-US" sz="1800" i="1">
                                  <a:latin typeface="Cambria Math" panose="02040503050406030204" pitchFamily="18" charset="0"/>
                                </a:rPr>
                              </m:ctrlPr>
                            </m:mPr>
                            <m:mr>
                              <m:e>
                                <m:f>
                                  <m:fPr>
                                    <m:ctrlPr>
                                      <a:rPr lang="en-US" sz="1800" i="1">
                                        <a:latin typeface="Cambria Math" panose="02040503050406030204" pitchFamily="18" charset="0"/>
                                      </a:rPr>
                                    </m:ctrlPr>
                                  </m:fPr>
                                  <m:num>
                                    <m:r>
                                      <a:rPr lang="en-US" sz="1800" i="1">
                                        <a:latin typeface="Cambria Math"/>
                                      </a:rPr>
                                      <m:t>|</m:t>
                                    </m:r>
                                    <m:r>
                                      <a:rPr lang="en-US" sz="1800" i="1">
                                        <a:latin typeface="Cambria Math"/>
                                      </a:rPr>
                                      <m:t>𝑇</m:t>
                                    </m:r>
                                    <m:sSub>
                                      <m:sSubPr>
                                        <m:ctrlPr>
                                          <a:rPr lang="en-US" sz="1800" i="1">
                                            <a:latin typeface="Cambria Math" panose="02040503050406030204" pitchFamily="18" charset="0"/>
                                          </a:rPr>
                                        </m:ctrlPr>
                                      </m:sSubPr>
                                      <m:e>
                                        <m:r>
                                          <a:rPr lang="en-US" sz="1800" i="1">
                                            <a:latin typeface="Cambria Math"/>
                                          </a:rPr>
                                          <m:t>∩</m:t>
                                        </m:r>
                                      </m:e>
                                      <m:sub>
                                        <m:r>
                                          <a:rPr lang="en-US" sz="1800" i="1">
                                            <a:latin typeface="Cambria Math"/>
                                          </a:rPr>
                                          <m:t>𝐾</m:t>
                                        </m:r>
                                      </m:sub>
                                    </m:sSub>
                                    <m:r>
                                      <a:rPr lang="en-US" sz="1800" i="1">
                                        <a:latin typeface="Cambria Math"/>
                                      </a:rPr>
                                      <m:t>𝑄</m:t>
                                    </m:r>
                                    <m:r>
                                      <a:rPr lang="en-US" sz="1800" i="1">
                                        <a:latin typeface="Cambria Math"/>
                                      </a:rPr>
                                      <m:t>|</m:t>
                                    </m:r>
                                  </m:num>
                                  <m:den>
                                    <m:r>
                                      <m:rPr>
                                        <m:sty m:val="p"/>
                                      </m:rPr>
                                      <a:rPr lang="en-US" sz="1800" i="1">
                                        <a:latin typeface="Cambria Math"/>
                                      </a:rPr>
                                      <m:t>min</m:t>
                                    </m:r>
                                    <m:r>
                                      <a:rPr lang="en-US" sz="1800" i="1">
                                        <a:latin typeface="Cambria Math"/>
                                      </a:rPr>
                                      <m:t>(</m:t>
                                    </m:r>
                                    <m:d>
                                      <m:dPr>
                                        <m:begChr m:val="|"/>
                                        <m:endChr m:val="|"/>
                                        <m:ctrlPr>
                                          <a:rPr lang="en-US" sz="1800" i="1">
                                            <a:latin typeface="Cambria Math" panose="02040503050406030204" pitchFamily="18" charset="0"/>
                                          </a:rPr>
                                        </m:ctrlPr>
                                      </m:dPr>
                                      <m:e>
                                        <m:r>
                                          <a:rPr lang="en-US" sz="1800" i="1">
                                            <a:latin typeface="Cambria Math"/>
                                          </a:rPr>
                                          <m:t>𝑄</m:t>
                                        </m:r>
                                      </m:e>
                                    </m:d>
                                    <m:r>
                                      <a:rPr lang="en-US" sz="1800" i="1">
                                        <a:latin typeface="Cambria Math"/>
                                      </a:rPr>
                                      <m:t>, |</m:t>
                                    </m:r>
                                    <m:r>
                                      <a:rPr lang="en-US" sz="1800" i="1">
                                        <a:latin typeface="Cambria Math"/>
                                      </a:rPr>
                                      <m:t>𝑇</m:t>
                                    </m:r>
                                    <m:r>
                                      <a:rPr lang="en-US" sz="1800" i="1">
                                        <a:latin typeface="Cambria Math"/>
                                      </a:rPr>
                                      <m:t>|)</m:t>
                                    </m:r>
                                  </m:den>
                                </m:f>
                              </m:e>
                              <m:e>
                                <m:r>
                                  <a:rPr lang="en-US" sz="1800" i="1">
                                    <a:latin typeface="Cambria Math" panose="02040503050406030204" pitchFamily="18" charset="0"/>
                                  </a:rPr>
                                  <m:t> </m:t>
                                </m:r>
                              </m:e>
                              <m:e>
                                <m:r>
                                  <a:rPr lang="en-US" sz="1800" i="1">
                                    <a:latin typeface="Cambria Math"/>
                                  </a:rPr>
                                  <m:t>𝑖𝑓</m:t>
                                </m:r>
                                <m:r>
                                  <a:rPr lang="en-US" sz="1800" i="1">
                                    <a:latin typeface="Cambria Math"/>
                                  </a:rPr>
                                  <m:t> </m:t>
                                </m:r>
                                <m:r>
                                  <a:rPr lang="en-US" sz="1800" i="1">
                                    <a:latin typeface="Cambria Math"/>
                                  </a:rPr>
                                  <m:t>𝑄</m:t>
                                </m:r>
                                <m:r>
                                  <a:rPr lang="en-US" sz="1800" i="1">
                                    <a:latin typeface="Cambria Math"/>
                                  </a:rPr>
                                  <m:t>.</m:t>
                                </m:r>
                                <m:r>
                                  <a:rPr lang="en-US" sz="1800" i="1">
                                    <a:latin typeface="Cambria Math"/>
                                  </a:rPr>
                                  <m:t>𝐴</m:t>
                                </m:r>
                                <m:r>
                                  <a:rPr lang="en-US" sz="1800" i="1">
                                    <a:latin typeface="Cambria Math"/>
                                  </a:rPr>
                                  <m:t>≈</m:t>
                                </m:r>
                                <m:r>
                                  <a:rPr lang="en-US" sz="1800" i="1">
                                    <a:latin typeface="Cambria Math"/>
                                  </a:rPr>
                                  <m:t>𝑇</m:t>
                                </m:r>
                                <m:r>
                                  <a:rPr lang="en-US" sz="1800" i="1">
                                    <a:latin typeface="Cambria Math"/>
                                  </a:rPr>
                                  <m:t>.</m:t>
                                </m:r>
                                <m:r>
                                  <a:rPr lang="en-US" sz="1800" i="1">
                                    <a:latin typeface="Cambria Math"/>
                                  </a:rPr>
                                  <m:t>𝐵</m:t>
                                </m:r>
                              </m:e>
                            </m:mr>
                            <m:mr>
                              <m:e>
                                <m:r>
                                  <a:rPr lang="en-US" sz="1800" i="1">
                                    <a:latin typeface="Cambria Math"/>
                                  </a:rPr>
                                  <m:t>0</m:t>
                                </m:r>
                              </m:e>
                              <m:e>
                                <m:r>
                                  <a:rPr lang="en-US" sz="1800" i="1">
                                    <a:latin typeface="Cambria Math" panose="02040503050406030204" pitchFamily="18" charset="0"/>
                                  </a:rPr>
                                  <m:t> </m:t>
                                </m:r>
                              </m:e>
                              <m:e>
                                <m:r>
                                  <a:rPr lang="en-US" sz="1800" i="1">
                                    <a:latin typeface="Cambria Math"/>
                                  </a:rPr>
                                  <m:t>𝑜𝑡h𝑒𝑟𝑤𝑖𝑠𝑒</m:t>
                                </m:r>
                              </m:e>
                            </m:mr>
                          </m:m>
                        </m:e>
                      </m:d>
                    </m:oMath>
                  </m:oMathPara>
                </a14:m>
                <a:endParaRPr lang="en-US" sz="1800" dirty="0"/>
              </a:p>
              <a:p>
                <a:pPr lvl="1"/>
                <a:endParaRPr lang="en-US" sz="2200" dirty="0"/>
              </a:p>
            </p:txBody>
          </p:sp>
        </mc:Choice>
        <mc:Fallback xmlns="">
          <p:sp>
            <p:nvSpPr>
              <p:cNvPr id="68" name="Content Placeholder 2">
                <a:extLst>
                  <a:ext uri="{FF2B5EF4-FFF2-40B4-BE49-F238E27FC236}">
                    <a16:creationId xmlns:a16="http://schemas.microsoft.com/office/drawing/2014/main" id="{9B2F38EF-28DA-6743-B9B9-ED03DADBB2F7}"/>
                  </a:ext>
                </a:extLst>
              </p:cNvPr>
              <p:cNvSpPr txBox="1">
                <a:spLocks noRot="1" noChangeAspect="1" noMove="1" noResize="1" noEditPoints="1" noAdjustHandles="1" noChangeArrowheads="1" noChangeShapeType="1" noTextEdit="1"/>
              </p:cNvSpPr>
              <p:nvPr/>
            </p:nvSpPr>
            <p:spPr>
              <a:xfrm>
                <a:off x="329318" y="2506523"/>
                <a:ext cx="3445550" cy="843822"/>
              </a:xfrm>
              <a:prstGeom prst="rect">
                <a:avLst/>
              </a:prstGeom>
              <a:blipFill>
                <a:blip r:embed="rId6"/>
                <a:stretch>
                  <a:fillRect l="-3309" t="-150000" b="-235294"/>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A5121670-AB83-E04B-B43B-7777A77697D0}"/>
              </a:ext>
            </a:extLst>
          </p:cNvPr>
          <p:cNvSpPr txBox="1"/>
          <p:nvPr/>
        </p:nvSpPr>
        <p:spPr>
          <a:xfrm>
            <a:off x="412594" y="1593151"/>
            <a:ext cx="3135405" cy="646331"/>
          </a:xfrm>
          <a:prstGeom prst="rect">
            <a:avLst/>
          </a:prstGeom>
          <a:noFill/>
        </p:spPr>
        <p:txBody>
          <a:bodyPr wrap="square" rtlCol="0">
            <a:spAutoFit/>
          </a:bodyPr>
          <a:lstStyle/>
          <a:p>
            <a:r>
              <a:rPr lang="en-US" sz="1200" dirty="0">
                <a:latin typeface="Helvetica Neue" panose="02000503000000020004" pitchFamily="2" charset="0"/>
              </a:rPr>
              <a:t>Direct Match between Q(K,A) and T(K,B)</a:t>
            </a:r>
          </a:p>
          <a:p>
            <a:r>
              <a:rPr lang="en-US" sz="1200" dirty="0">
                <a:latin typeface="Helvetica Neue" panose="02000503000000020004" pitchFamily="2" charset="0"/>
              </a:rPr>
              <a:t>K=entity names in a column</a:t>
            </a:r>
          </a:p>
          <a:p>
            <a:r>
              <a:rPr lang="en-US" sz="1200" dirty="0">
                <a:latin typeface="Helvetica Neue" panose="02000503000000020004" pitchFamily="2" charset="0"/>
              </a:rPr>
              <a:t>A,B = attribute column name (header)</a:t>
            </a:r>
          </a:p>
        </p:txBody>
      </p:sp>
      <p:sp>
        <p:nvSpPr>
          <p:cNvPr id="8" name="TextBox 7">
            <a:extLst>
              <a:ext uri="{FF2B5EF4-FFF2-40B4-BE49-F238E27FC236}">
                <a16:creationId xmlns:a16="http://schemas.microsoft.com/office/drawing/2014/main" id="{03FD0967-FFED-B94E-80D7-08D457E22777}"/>
              </a:ext>
            </a:extLst>
          </p:cNvPr>
          <p:cNvSpPr txBox="1"/>
          <p:nvPr/>
        </p:nvSpPr>
        <p:spPr>
          <a:xfrm>
            <a:off x="405518" y="1283905"/>
            <a:ext cx="2095445" cy="300082"/>
          </a:xfrm>
          <a:prstGeom prst="rect">
            <a:avLst/>
          </a:prstGeom>
          <a:noFill/>
        </p:spPr>
        <p:txBody>
          <a:bodyPr wrap="none" rtlCol="0">
            <a:spAutoFit/>
          </a:bodyPr>
          <a:lstStyle/>
          <a:p>
            <a:r>
              <a:rPr lang="en-US" sz="1350" b="1" dirty="0">
                <a:latin typeface="Helvetica Neue" panose="02000503000000020004" pitchFamily="2" charset="0"/>
              </a:rPr>
              <a:t>Determine Table Match</a:t>
            </a:r>
          </a:p>
        </p:txBody>
      </p:sp>
      <p:sp>
        <p:nvSpPr>
          <p:cNvPr id="70" name="Rounded Rectangular Callout 69">
            <a:extLst>
              <a:ext uri="{FF2B5EF4-FFF2-40B4-BE49-F238E27FC236}">
                <a16:creationId xmlns:a16="http://schemas.microsoft.com/office/drawing/2014/main" id="{2AE72844-3836-4A4B-B432-91BA3FC2F857}"/>
              </a:ext>
            </a:extLst>
          </p:cNvPr>
          <p:cNvSpPr/>
          <p:nvPr/>
        </p:nvSpPr>
        <p:spPr>
          <a:xfrm>
            <a:off x="2904905" y="2071869"/>
            <a:ext cx="1800379" cy="508624"/>
          </a:xfrm>
          <a:prstGeom prst="wedgeRoundRectCallout">
            <a:avLst>
              <a:gd name="adj1" fmla="val -35054"/>
              <a:gd name="adj2" fmla="val 100000"/>
              <a:gd name="adj3" fmla="val 1666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Helvetica Neue" panose="02000503000000020004" pitchFamily="2" charset="0"/>
              </a:rPr>
              <a:t>Can use approximate matching and thesaurus</a:t>
            </a:r>
          </a:p>
        </p:txBody>
      </p:sp>
      <p:sp>
        <p:nvSpPr>
          <p:cNvPr id="72" name="TextBox 71">
            <a:extLst>
              <a:ext uri="{FF2B5EF4-FFF2-40B4-BE49-F238E27FC236}">
                <a16:creationId xmlns:a16="http://schemas.microsoft.com/office/drawing/2014/main" id="{96C8D173-EB18-F244-B81B-234FE8119D47}"/>
              </a:ext>
            </a:extLst>
          </p:cNvPr>
          <p:cNvSpPr txBox="1"/>
          <p:nvPr/>
        </p:nvSpPr>
        <p:spPr>
          <a:xfrm>
            <a:off x="334076" y="3608953"/>
            <a:ext cx="3031595" cy="641969"/>
          </a:xfrm>
          <a:prstGeom prst="rect">
            <a:avLst/>
          </a:prstGeom>
          <a:solidFill>
            <a:srgbClr val="C00000"/>
          </a:solidFill>
        </p:spPr>
        <p:txBody>
          <a:bodyPr wrap="square" lIns="135000" tIns="135000" rIns="135000" bIns="135000" rtlCol="0">
            <a:spAutoFit/>
          </a:bodyPr>
          <a:lstStyle/>
          <a:p>
            <a:pPr algn="ctr"/>
            <a:r>
              <a:rPr lang="en-GB" sz="1200" b="1" i="1" dirty="0">
                <a:solidFill>
                  <a:schemeClr val="bg1"/>
                </a:solidFill>
              </a:rPr>
              <a:t>Problem:</a:t>
            </a:r>
            <a:r>
              <a:rPr lang="en-GB" sz="1200" i="1" dirty="0">
                <a:solidFill>
                  <a:schemeClr val="bg1"/>
                </a:solidFill>
              </a:rPr>
              <a:t> considers only direct links between Q and T</a:t>
            </a:r>
            <a:endParaRPr lang="en-GB" sz="1200" dirty="0">
              <a:solidFill>
                <a:schemeClr val="bg1"/>
              </a:solidFill>
            </a:endParaRPr>
          </a:p>
        </p:txBody>
      </p:sp>
      <p:sp>
        <p:nvSpPr>
          <p:cNvPr id="4" name="Rectangle 3">
            <a:extLst>
              <a:ext uri="{FF2B5EF4-FFF2-40B4-BE49-F238E27FC236}">
                <a16:creationId xmlns:a16="http://schemas.microsoft.com/office/drawing/2014/main" id="{9BC818C5-34DB-C142-B987-EE83CDD9402A}"/>
              </a:ext>
            </a:extLst>
          </p:cNvPr>
          <p:cNvSpPr/>
          <p:nvPr/>
        </p:nvSpPr>
        <p:spPr>
          <a:xfrm>
            <a:off x="6238946" y="1403595"/>
            <a:ext cx="2905056" cy="3739905"/>
          </a:xfrm>
          <a:prstGeom prst="rect">
            <a:avLst/>
          </a:prstGeom>
          <a:gradFill flip="none" rotWithShape="1">
            <a:gsLst>
              <a:gs pos="5000">
                <a:schemeClr val="bg1">
                  <a:alpha val="0"/>
                </a:schemeClr>
              </a:gs>
              <a:gs pos="49000">
                <a:schemeClr val="bg1">
                  <a:alpha val="83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CE63F5F-D022-8E49-9EE7-2A3380D4D57A}"/>
              </a:ext>
            </a:extLst>
          </p:cNvPr>
          <p:cNvSpPr txBox="1"/>
          <p:nvPr/>
        </p:nvSpPr>
        <p:spPr>
          <a:xfrm>
            <a:off x="2236395" y="4746715"/>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8122974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2">
            <a:extLst>
              <a:ext uri="{FF2B5EF4-FFF2-40B4-BE49-F238E27FC236}">
                <a16:creationId xmlns:a16="http://schemas.microsoft.com/office/drawing/2014/main" id="{FC8156D2-0810-DC40-96A2-B0345058AEF8}"/>
              </a:ext>
            </a:extLst>
          </p:cNvPr>
          <p:cNvSpPr>
            <a:spLocks noGrp="1"/>
          </p:cNvSpPr>
          <p:nvPr>
            <p:ph type="title"/>
          </p:nvPr>
        </p:nvSpPr>
        <p:spPr>
          <a:xfrm>
            <a:off x="440530" y="277718"/>
            <a:ext cx="5198270" cy="1105789"/>
          </a:xfrm>
        </p:spPr>
        <p:txBody>
          <a:bodyPr/>
          <a:lstStyle/>
          <a:p>
            <a: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Table Correlation Graph</a:t>
            </a:r>
            <a:br>
              <a:rPr lang="en-US" sz="28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br>
            <a:r>
              <a:rPr lang="en-GB" sz="1800" dirty="0">
                <a:latin typeface="Helvetica Neue Light" panose="02000403000000020004" pitchFamily="2" charset="0"/>
              </a:rPr>
              <a:t>Schema matching for web-page and web-tables</a:t>
            </a:r>
            <a:br>
              <a:rPr lang="en-GB" sz="1800" dirty="0">
                <a:latin typeface="Helvetica Neue Light" panose="02000403000000020004" pitchFamily="2" charset="0"/>
              </a:rPr>
            </a:br>
            <a:r>
              <a:rPr lang="en-GB" sz="1800" dirty="0">
                <a:latin typeface="Helvetica Neue Light" panose="02000403000000020004" pitchFamily="2" charset="0"/>
              </a:rPr>
              <a:t>Binary-relations only</a:t>
            </a:r>
            <a:endParaRPr lang="en-US" sz="1800" dirty="0">
              <a:latin typeface="Helvetica Neue Light" panose="02000403000000020004" pitchFamily="2" charset="0"/>
            </a:endParaRPr>
          </a:p>
        </p:txBody>
      </p:sp>
      <p:sp>
        <p:nvSpPr>
          <p:cNvPr id="3" name="Rectangle 2">
            <a:extLst>
              <a:ext uri="{FF2B5EF4-FFF2-40B4-BE49-F238E27FC236}">
                <a16:creationId xmlns:a16="http://schemas.microsoft.com/office/drawing/2014/main" id="{52A396DB-7A62-7F46-B98A-45CBFF2F8B30}"/>
              </a:ext>
            </a:extLst>
          </p:cNvPr>
          <p:cNvSpPr/>
          <p:nvPr/>
        </p:nvSpPr>
        <p:spPr>
          <a:xfrm>
            <a:off x="7171609" y="392365"/>
            <a:ext cx="1577163" cy="300082"/>
          </a:xfrm>
          <a:prstGeom prst="rect">
            <a:avLst/>
          </a:prstGeom>
        </p:spPr>
        <p:txBody>
          <a:bodyPr wrap="none">
            <a:spAutoFit/>
          </a:bodyPr>
          <a:lstStyle/>
          <a:p>
            <a:r>
              <a:rPr lang="en-GB" sz="1350" dirty="0" err="1">
                <a:solidFill>
                  <a:srgbClr val="0072E5"/>
                </a:solidFill>
                <a:latin typeface="LibreCaslonText"/>
              </a:rPr>
              <a:t>Yakout</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2012</a:t>
            </a:r>
            <a:r>
              <a:rPr lang="en-GB" sz="1350" dirty="0">
                <a:latin typeface="LibreCaslonText"/>
              </a:rPr>
              <a:t>] </a:t>
            </a:r>
          </a:p>
        </p:txBody>
      </p:sp>
      <p:sp>
        <p:nvSpPr>
          <p:cNvPr id="62" name="TextBox 61">
            <a:extLst>
              <a:ext uri="{FF2B5EF4-FFF2-40B4-BE49-F238E27FC236}">
                <a16:creationId xmlns:a16="http://schemas.microsoft.com/office/drawing/2014/main" id="{3D1E8A2D-2C7E-8546-8935-6657CA842334}"/>
              </a:ext>
            </a:extLst>
          </p:cNvPr>
          <p:cNvSpPr txBox="1"/>
          <p:nvPr/>
        </p:nvSpPr>
        <p:spPr>
          <a:xfrm>
            <a:off x="6091646" y="761626"/>
            <a:ext cx="3052354" cy="457303"/>
          </a:xfrm>
          <a:prstGeom prst="rect">
            <a:avLst/>
          </a:prstGeom>
          <a:solidFill>
            <a:schemeClr val="tx1">
              <a:lumMod val="20000"/>
              <a:lumOff val="80000"/>
            </a:schemeClr>
          </a:solidFill>
        </p:spPr>
        <p:txBody>
          <a:bodyPr wrap="square" lIns="135000" tIns="135000" rIns="135000" bIns="135000" rtlCol="0">
            <a:spAutoFit/>
          </a:bodyPr>
          <a:lstStyle/>
          <a:p>
            <a:r>
              <a:rPr lang="en-GB" sz="1200" b="1" dirty="0">
                <a:solidFill>
                  <a:schemeClr val="tx1">
                    <a:lumMod val="50000"/>
                  </a:schemeClr>
                </a:solidFill>
                <a:latin typeface="Helvetica Neue" panose="02000503000000020004" pitchFamily="2" charset="0"/>
              </a:rPr>
              <a:t>Goal:</a:t>
            </a:r>
            <a:r>
              <a:rPr lang="en-GB" sz="1200" dirty="0">
                <a:solidFill>
                  <a:schemeClr val="tx1">
                    <a:lumMod val="50000"/>
                  </a:schemeClr>
                </a:solidFill>
                <a:latin typeface="Helvetica Neue" panose="02000503000000020004" pitchFamily="2" charset="0"/>
              </a:rPr>
              <a:t> </a:t>
            </a:r>
            <a:r>
              <a:rPr lang="en-GB" sz="1200" dirty="0">
                <a:latin typeface="Helvetica Neue" panose="02000503000000020004" pitchFamily="2" charset="0"/>
              </a:rPr>
              <a:t>Retrieve missing attribute values</a:t>
            </a:r>
          </a:p>
        </p:txBody>
      </p:sp>
      <p:pic>
        <p:nvPicPr>
          <p:cNvPr id="5" name="Picture 4">
            <a:extLst>
              <a:ext uri="{FF2B5EF4-FFF2-40B4-BE49-F238E27FC236}">
                <a16:creationId xmlns:a16="http://schemas.microsoft.com/office/drawing/2014/main" id="{6DE80641-FFAE-BA4F-8307-29CC97BD83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97762" y="1365264"/>
            <a:ext cx="5421378" cy="3723328"/>
          </a:xfrm>
          <a:prstGeom prst="rect">
            <a:avLst/>
          </a:prstGeom>
        </p:spPr>
      </p:pic>
      <p:sp>
        <p:nvSpPr>
          <p:cNvPr id="8" name="TextBox 7">
            <a:extLst>
              <a:ext uri="{FF2B5EF4-FFF2-40B4-BE49-F238E27FC236}">
                <a16:creationId xmlns:a16="http://schemas.microsoft.com/office/drawing/2014/main" id="{03FD0967-FFED-B94E-80D7-08D457E22777}"/>
              </a:ext>
            </a:extLst>
          </p:cNvPr>
          <p:cNvSpPr txBox="1"/>
          <p:nvPr/>
        </p:nvSpPr>
        <p:spPr>
          <a:xfrm>
            <a:off x="408123" y="1287340"/>
            <a:ext cx="2095445" cy="300082"/>
          </a:xfrm>
          <a:prstGeom prst="rect">
            <a:avLst/>
          </a:prstGeom>
          <a:noFill/>
        </p:spPr>
        <p:txBody>
          <a:bodyPr wrap="none" rtlCol="0">
            <a:spAutoFit/>
          </a:bodyPr>
          <a:lstStyle/>
          <a:p>
            <a:r>
              <a:rPr lang="en-US" sz="1350" b="1" dirty="0">
                <a:latin typeface="Helvetica Neue" panose="02000503000000020004" pitchFamily="2" charset="0"/>
              </a:rPr>
              <a:t>Determine Table Match</a:t>
            </a:r>
          </a:p>
        </p:txBody>
      </p:sp>
      <p:sp>
        <p:nvSpPr>
          <p:cNvPr id="12" name="TextBox 11">
            <a:extLst>
              <a:ext uri="{FF2B5EF4-FFF2-40B4-BE49-F238E27FC236}">
                <a16:creationId xmlns:a16="http://schemas.microsoft.com/office/drawing/2014/main" id="{45925DCA-BC7F-724A-BF5F-4FE90985C272}"/>
              </a:ext>
            </a:extLst>
          </p:cNvPr>
          <p:cNvSpPr txBox="1"/>
          <p:nvPr/>
        </p:nvSpPr>
        <p:spPr>
          <a:xfrm>
            <a:off x="416669" y="1536770"/>
            <a:ext cx="3753272" cy="3139321"/>
          </a:xfrm>
          <a:prstGeom prst="rect">
            <a:avLst/>
          </a:prstGeom>
          <a:noFill/>
        </p:spPr>
        <p:txBody>
          <a:bodyPr wrap="none" rtlCol="0">
            <a:spAutoFit/>
          </a:bodyPr>
          <a:lstStyle/>
          <a:p>
            <a:r>
              <a:rPr lang="en-US" sz="1200" dirty="0">
                <a:latin typeface="Helvetica Neue" panose="02000503000000020004" pitchFamily="2" charset="0"/>
              </a:rPr>
              <a:t>Holistic Match</a:t>
            </a:r>
          </a:p>
          <a:p>
            <a:pPr marL="257175" indent="-257175">
              <a:buFont typeface="+mj-lt"/>
              <a:buAutoNum type="arabicPeriod"/>
            </a:pPr>
            <a:r>
              <a:rPr lang="en-US" sz="1200" dirty="0">
                <a:latin typeface="Helvetica Neue" panose="02000503000000020004" pitchFamily="2" charset="0"/>
              </a:rPr>
              <a:t>Assign Direct Match Score from Query to Tables</a:t>
            </a:r>
          </a:p>
          <a:p>
            <a:pPr marL="257175" indent="-257175">
              <a:buFont typeface="+mj-lt"/>
              <a:buAutoNum type="arabicPeriod"/>
            </a:pPr>
            <a:r>
              <a:rPr lang="en-US" sz="1200" dirty="0">
                <a:latin typeface="Helvetica Neue" panose="02000503000000020004" pitchFamily="2" charset="0"/>
              </a:rPr>
              <a:t>Scores &gt;0 are starting nodes</a:t>
            </a:r>
          </a:p>
          <a:p>
            <a:pPr marL="257175" indent="-257175">
              <a:buFont typeface="+mj-lt"/>
              <a:buAutoNum type="arabicPeriod"/>
            </a:pPr>
            <a:endParaRPr lang="en-US" sz="1200" dirty="0">
              <a:latin typeface="Helvetica Neue" panose="02000503000000020004" pitchFamily="2" charset="0"/>
            </a:endParaRPr>
          </a:p>
          <a:p>
            <a:pPr marL="257175" indent="-257175">
              <a:buFont typeface="+mj-lt"/>
              <a:buAutoNum type="arabicPeriod"/>
            </a:pPr>
            <a:r>
              <a:rPr lang="en-US" sz="1200" dirty="0">
                <a:latin typeface="Helvetica Neue" panose="02000503000000020004" pitchFamily="2" charset="0"/>
              </a:rPr>
              <a:t>Use classifier to add weight to other table pairs</a:t>
            </a:r>
          </a:p>
          <a:p>
            <a:pPr marL="363538" indent="-176213">
              <a:lnSpc>
                <a:spcPct val="150000"/>
              </a:lnSpc>
            </a:pPr>
            <a:r>
              <a:rPr lang="en-US" sz="1200" b="1" dirty="0">
                <a:latin typeface="Helvetica Neue" panose="02000503000000020004" pitchFamily="2" charset="0"/>
              </a:rPr>
              <a:t> Build Classifier</a:t>
            </a:r>
            <a:r>
              <a:rPr lang="en-US" sz="1200" dirty="0">
                <a:latin typeface="Helvetica Neue" panose="02000503000000020004" pitchFamily="2" charset="0"/>
              </a:rPr>
              <a:t> using </a:t>
            </a:r>
          </a:p>
          <a:p>
            <a:pPr marL="363538" lvl="1" indent="-176213">
              <a:buFont typeface="Arial" panose="020B0604020202020204" pitchFamily="34" charset="0"/>
              <a:buChar char="•"/>
            </a:pPr>
            <a:r>
              <a:rPr lang="en-US" sz="1200" dirty="0">
                <a:latin typeface="Helvetica Neue" panose="02000503000000020004" pitchFamily="2" charset="0"/>
              </a:rPr>
              <a:t>Context similarity</a:t>
            </a:r>
          </a:p>
          <a:p>
            <a:pPr marL="363538" lvl="1" indent="-176213">
              <a:buFont typeface="Arial" panose="020B0604020202020204" pitchFamily="34" charset="0"/>
              <a:buChar char="•"/>
            </a:pPr>
            <a:r>
              <a:rPr lang="en-US" sz="1200" dirty="0">
                <a:latin typeface="Helvetica Neue" panose="02000503000000020004" pitchFamily="2" charset="0"/>
              </a:rPr>
              <a:t>Table-to-content similarity</a:t>
            </a:r>
          </a:p>
          <a:p>
            <a:pPr marL="363538" lvl="1" indent="-176213">
              <a:buFont typeface="Arial" panose="020B0604020202020204" pitchFamily="34" charset="0"/>
              <a:buChar char="•"/>
            </a:pPr>
            <a:r>
              <a:rPr lang="en-US" sz="1200" dirty="0">
                <a:latin typeface="Helvetica Neue" panose="02000503000000020004" pitchFamily="2" charset="0"/>
              </a:rPr>
              <a:t>URL similarity</a:t>
            </a:r>
          </a:p>
          <a:p>
            <a:pPr marL="363538" lvl="1" indent="-176213">
              <a:buFont typeface="Arial" panose="020B0604020202020204" pitchFamily="34" charset="0"/>
              <a:buChar char="•"/>
            </a:pPr>
            <a:r>
              <a:rPr lang="en-US" sz="1200" dirty="0">
                <a:latin typeface="Helvetica Neue" panose="02000503000000020004" pitchFamily="2" charset="0"/>
              </a:rPr>
              <a:t>Tuples Similarity</a:t>
            </a:r>
          </a:p>
          <a:p>
            <a:pPr marL="363538" lvl="1" indent="-176213"/>
            <a:r>
              <a:rPr lang="en-US" sz="1200" dirty="0">
                <a:latin typeface="Helvetica Neue" panose="02000503000000020004" pitchFamily="2" charset="0"/>
              </a:rPr>
              <a:t>the model predicts the match between </a:t>
            </a:r>
          </a:p>
          <a:p>
            <a:pPr marL="363538" lvl="1" indent="-176213"/>
            <a:r>
              <a:rPr lang="en-US" sz="1200" dirty="0">
                <a:latin typeface="Helvetica Neue" panose="02000503000000020004" pitchFamily="2" charset="0"/>
              </a:rPr>
              <a:t>two tables with a probability </a:t>
            </a:r>
          </a:p>
          <a:p>
            <a:endParaRPr lang="en-US" sz="1200" dirty="0">
              <a:latin typeface="Helvetica Neue" panose="02000503000000020004" pitchFamily="2" charset="0"/>
            </a:endParaRPr>
          </a:p>
          <a:p>
            <a:pPr marL="257175" indent="-257175">
              <a:buFont typeface="+mj-lt"/>
              <a:buAutoNum type="arabicPeriod" startAt="4"/>
            </a:pPr>
            <a:r>
              <a:rPr lang="en-US" sz="1200" dirty="0">
                <a:latin typeface="Helvetica Neue" panose="02000503000000020004" pitchFamily="2" charset="0"/>
              </a:rPr>
              <a:t>Use starting node and execute PPR</a:t>
            </a:r>
          </a:p>
          <a:p>
            <a:pPr marL="257175" indent="-257175">
              <a:buFont typeface="+mj-lt"/>
              <a:buAutoNum type="arabicPeriod" startAt="4"/>
            </a:pPr>
            <a:endParaRPr lang="en-US" sz="1200" dirty="0">
              <a:latin typeface="Helvetica Neue" panose="02000503000000020004" pitchFamily="2" charset="0"/>
            </a:endParaRPr>
          </a:p>
          <a:p>
            <a:pPr marL="257175" indent="-257175">
              <a:buFont typeface="+mj-lt"/>
              <a:buAutoNum type="arabicPeriod" startAt="4"/>
            </a:pPr>
            <a:r>
              <a:rPr lang="en-US" sz="1200" dirty="0">
                <a:latin typeface="Helvetica Neue" panose="02000503000000020004" pitchFamily="2" charset="0"/>
              </a:rPr>
              <a:t>Use PPR scores to rank matching tables</a:t>
            </a:r>
          </a:p>
        </p:txBody>
      </p:sp>
      <p:sp>
        <p:nvSpPr>
          <p:cNvPr id="4" name="TextBox 3">
            <a:extLst>
              <a:ext uri="{FF2B5EF4-FFF2-40B4-BE49-F238E27FC236}">
                <a16:creationId xmlns:a16="http://schemas.microsoft.com/office/drawing/2014/main" id="{5292AB32-C038-D94A-AD8D-45B33DF7D194}"/>
              </a:ext>
            </a:extLst>
          </p:cNvPr>
          <p:cNvSpPr txBox="1"/>
          <p:nvPr/>
        </p:nvSpPr>
        <p:spPr>
          <a:xfrm>
            <a:off x="6984594" y="2393985"/>
            <a:ext cx="370614" cy="253916"/>
          </a:xfrm>
          <a:prstGeom prst="rect">
            <a:avLst/>
          </a:prstGeom>
          <a:noFill/>
        </p:spPr>
        <p:txBody>
          <a:bodyPr wrap="none" rtlCol="0">
            <a:spAutoFit/>
          </a:bodyPr>
          <a:lstStyle/>
          <a:p>
            <a:r>
              <a:rPr lang="en-US" sz="1050" dirty="0">
                <a:latin typeface="Helvetica Neue" panose="02000503000000020004" pitchFamily="2" charset="0"/>
              </a:rPr>
              <a:t>0.3</a:t>
            </a:r>
          </a:p>
        </p:txBody>
      </p:sp>
      <p:sp>
        <p:nvSpPr>
          <p:cNvPr id="6" name="TextBox 5">
            <a:extLst>
              <a:ext uri="{FF2B5EF4-FFF2-40B4-BE49-F238E27FC236}">
                <a16:creationId xmlns:a16="http://schemas.microsoft.com/office/drawing/2014/main" id="{4277A927-9FD5-9047-97D9-8F4C091A6B49}"/>
              </a:ext>
            </a:extLst>
          </p:cNvPr>
          <p:cNvSpPr txBox="1"/>
          <p:nvPr/>
        </p:nvSpPr>
        <p:spPr>
          <a:xfrm>
            <a:off x="6757900" y="3826477"/>
            <a:ext cx="370614" cy="253916"/>
          </a:xfrm>
          <a:prstGeom prst="rect">
            <a:avLst/>
          </a:prstGeom>
          <a:noFill/>
        </p:spPr>
        <p:txBody>
          <a:bodyPr wrap="none" rtlCol="0">
            <a:spAutoFit/>
          </a:bodyPr>
          <a:lstStyle/>
          <a:p>
            <a:r>
              <a:rPr lang="en-US" sz="1050" dirty="0">
                <a:latin typeface="Helvetica Neue" panose="02000503000000020004" pitchFamily="2" charset="0"/>
              </a:rPr>
              <a:t>0.1</a:t>
            </a:r>
          </a:p>
        </p:txBody>
      </p:sp>
      <p:sp>
        <p:nvSpPr>
          <p:cNvPr id="9" name="TextBox 8">
            <a:extLst>
              <a:ext uri="{FF2B5EF4-FFF2-40B4-BE49-F238E27FC236}">
                <a16:creationId xmlns:a16="http://schemas.microsoft.com/office/drawing/2014/main" id="{F78FBCC8-6917-6241-9B2D-BD442B532E84}"/>
              </a:ext>
            </a:extLst>
          </p:cNvPr>
          <p:cNvSpPr txBox="1"/>
          <p:nvPr/>
        </p:nvSpPr>
        <p:spPr>
          <a:xfrm>
            <a:off x="8107375" y="2456333"/>
            <a:ext cx="370614" cy="253916"/>
          </a:xfrm>
          <a:prstGeom prst="rect">
            <a:avLst/>
          </a:prstGeom>
          <a:noFill/>
        </p:spPr>
        <p:txBody>
          <a:bodyPr wrap="none" rtlCol="0">
            <a:spAutoFit/>
          </a:bodyPr>
          <a:lstStyle/>
          <a:p>
            <a:r>
              <a:rPr lang="en-US" sz="1050" dirty="0">
                <a:latin typeface="Helvetica Neue" panose="02000503000000020004" pitchFamily="2" charset="0"/>
              </a:rPr>
              <a:t>0.7</a:t>
            </a:r>
          </a:p>
        </p:txBody>
      </p:sp>
      <p:sp>
        <p:nvSpPr>
          <p:cNvPr id="10" name="TextBox 9">
            <a:extLst>
              <a:ext uri="{FF2B5EF4-FFF2-40B4-BE49-F238E27FC236}">
                <a16:creationId xmlns:a16="http://schemas.microsoft.com/office/drawing/2014/main" id="{20F10418-8F6F-C543-B082-23DCEDDC6817}"/>
              </a:ext>
            </a:extLst>
          </p:cNvPr>
          <p:cNvSpPr txBox="1"/>
          <p:nvPr/>
        </p:nvSpPr>
        <p:spPr>
          <a:xfrm>
            <a:off x="7937539" y="3745685"/>
            <a:ext cx="370614" cy="415498"/>
          </a:xfrm>
          <a:prstGeom prst="rect">
            <a:avLst/>
          </a:prstGeom>
          <a:noFill/>
        </p:spPr>
        <p:txBody>
          <a:bodyPr wrap="none" rtlCol="0">
            <a:spAutoFit/>
          </a:bodyPr>
          <a:lstStyle/>
          <a:p>
            <a:r>
              <a:rPr lang="en-US" sz="1050" dirty="0">
                <a:latin typeface="Helvetica Neue" panose="02000503000000020004" pitchFamily="2" charset="0"/>
              </a:rPr>
              <a:t>0.2</a:t>
            </a:r>
          </a:p>
          <a:p>
            <a:endParaRPr lang="en-US" sz="1050" dirty="0">
              <a:latin typeface="Helvetica Neue" panose="02000503000000020004" pitchFamily="2" charset="0"/>
            </a:endParaRPr>
          </a:p>
        </p:txBody>
      </p:sp>
      <p:sp>
        <p:nvSpPr>
          <p:cNvPr id="11" name="TextBox 10">
            <a:extLst>
              <a:ext uri="{FF2B5EF4-FFF2-40B4-BE49-F238E27FC236}">
                <a16:creationId xmlns:a16="http://schemas.microsoft.com/office/drawing/2014/main" id="{C522EAE2-6EC5-6C47-BD86-93B755452274}"/>
              </a:ext>
            </a:extLst>
          </p:cNvPr>
          <p:cNvSpPr txBox="1"/>
          <p:nvPr/>
        </p:nvSpPr>
        <p:spPr>
          <a:xfrm>
            <a:off x="7009785" y="1711907"/>
            <a:ext cx="370614" cy="253916"/>
          </a:xfrm>
          <a:prstGeom prst="rect">
            <a:avLst/>
          </a:prstGeom>
          <a:noFill/>
        </p:spPr>
        <p:txBody>
          <a:bodyPr wrap="none" rtlCol="0">
            <a:spAutoFit/>
          </a:bodyPr>
          <a:lstStyle/>
          <a:p>
            <a:r>
              <a:rPr lang="en-US" sz="1050" dirty="0">
                <a:latin typeface="Helvetica Neue" panose="02000503000000020004" pitchFamily="2" charset="0"/>
              </a:rPr>
              <a:t>0.1</a:t>
            </a:r>
          </a:p>
        </p:txBody>
      </p:sp>
      <p:sp>
        <p:nvSpPr>
          <p:cNvPr id="18" name="TextBox 17">
            <a:extLst>
              <a:ext uri="{FF2B5EF4-FFF2-40B4-BE49-F238E27FC236}">
                <a16:creationId xmlns:a16="http://schemas.microsoft.com/office/drawing/2014/main" id="{AFAD0B5D-A735-114E-A9AC-8D530277C518}"/>
              </a:ext>
            </a:extLst>
          </p:cNvPr>
          <p:cNvSpPr txBox="1"/>
          <p:nvPr/>
        </p:nvSpPr>
        <p:spPr>
          <a:xfrm>
            <a:off x="6961283" y="2904269"/>
            <a:ext cx="370614" cy="253916"/>
          </a:xfrm>
          <a:prstGeom prst="rect">
            <a:avLst/>
          </a:prstGeom>
          <a:noFill/>
        </p:spPr>
        <p:txBody>
          <a:bodyPr wrap="none" rtlCol="0">
            <a:spAutoFit/>
          </a:bodyPr>
          <a:lstStyle/>
          <a:p>
            <a:r>
              <a:rPr lang="en-US" sz="1050" dirty="0">
                <a:latin typeface="Helvetica Neue" panose="02000503000000020004" pitchFamily="2" charset="0"/>
              </a:rPr>
              <a:t>0.2</a:t>
            </a:r>
          </a:p>
        </p:txBody>
      </p:sp>
      <p:sp>
        <p:nvSpPr>
          <p:cNvPr id="19" name="TextBox 18">
            <a:extLst>
              <a:ext uri="{FF2B5EF4-FFF2-40B4-BE49-F238E27FC236}">
                <a16:creationId xmlns:a16="http://schemas.microsoft.com/office/drawing/2014/main" id="{0FE63BED-B45E-7C4F-A99B-85C82C79FA62}"/>
              </a:ext>
            </a:extLst>
          </p:cNvPr>
          <p:cNvSpPr txBox="1"/>
          <p:nvPr/>
        </p:nvSpPr>
        <p:spPr>
          <a:xfrm>
            <a:off x="6868606" y="4507559"/>
            <a:ext cx="370614" cy="253916"/>
          </a:xfrm>
          <a:prstGeom prst="rect">
            <a:avLst/>
          </a:prstGeom>
          <a:noFill/>
        </p:spPr>
        <p:txBody>
          <a:bodyPr wrap="none" rtlCol="0">
            <a:spAutoFit/>
          </a:bodyPr>
          <a:lstStyle/>
          <a:p>
            <a:r>
              <a:rPr lang="en-US" sz="1050" dirty="0">
                <a:latin typeface="Helvetica Neue" panose="02000503000000020004" pitchFamily="2" charset="0"/>
              </a:rPr>
              <a:t>0.5</a:t>
            </a:r>
          </a:p>
        </p:txBody>
      </p:sp>
      <p:sp>
        <p:nvSpPr>
          <p:cNvPr id="20" name="TextBox 19">
            <a:extLst>
              <a:ext uri="{FF2B5EF4-FFF2-40B4-BE49-F238E27FC236}">
                <a16:creationId xmlns:a16="http://schemas.microsoft.com/office/drawing/2014/main" id="{45E39631-8A9E-3844-8FD0-44573787F7D5}"/>
              </a:ext>
            </a:extLst>
          </p:cNvPr>
          <p:cNvSpPr txBox="1"/>
          <p:nvPr/>
        </p:nvSpPr>
        <p:spPr>
          <a:xfrm>
            <a:off x="5052156" y="2246267"/>
            <a:ext cx="372218" cy="253916"/>
          </a:xfrm>
          <a:prstGeom prst="rect">
            <a:avLst/>
          </a:prstGeom>
          <a:noFill/>
        </p:spPr>
        <p:txBody>
          <a:bodyPr wrap="none" rtlCol="0">
            <a:spAutoFit/>
          </a:bodyPr>
          <a:lstStyle/>
          <a:p>
            <a:r>
              <a:rPr lang="en-US" sz="1050" dirty="0">
                <a:latin typeface="Helvetica Neue" panose="02000503000000020004" pitchFamily="2" charset="0"/>
              </a:rPr>
              <a:t>0.1</a:t>
            </a:r>
          </a:p>
        </p:txBody>
      </p:sp>
      <p:sp>
        <p:nvSpPr>
          <p:cNvPr id="21" name="TextBox 20">
            <a:extLst>
              <a:ext uri="{FF2B5EF4-FFF2-40B4-BE49-F238E27FC236}">
                <a16:creationId xmlns:a16="http://schemas.microsoft.com/office/drawing/2014/main" id="{74D8E8A5-FA53-E84B-93F6-7868D5945FDF}"/>
              </a:ext>
            </a:extLst>
          </p:cNvPr>
          <p:cNvSpPr txBox="1"/>
          <p:nvPr/>
        </p:nvSpPr>
        <p:spPr>
          <a:xfrm>
            <a:off x="5166456" y="2888822"/>
            <a:ext cx="370614" cy="253916"/>
          </a:xfrm>
          <a:prstGeom prst="rect">
            <a:avLst/>
          </a:prstGeom>
          <a:noFill/>
        </p:spPr>
        <p:txBody>
          <a:bodyPr wrap="none" rtlCol="0">
            <a:spAutoFit/>
          </a:bodyPr>
          <a:lstStyle/>
          <a:p>
            <a:r>
              <a:rPr lang="en-US" sz="1050" dirty="0">
                <a:latin typeface="Helvetica Neue" panose="02000503000000020004" pitchFamily="2" charset="0"/>
              </a:rPr>
              <a:t>0.2</a:t>
            </a:r>
          </a:p>
        </p:txBody>
      </p:sp>
      <p:sp>
        <p:nvSpPr>
          <p:cNvPr id="22" name="TextBox 21">
            <a:extLst>
              <a:ext uri="{FF2B5EF4-FFF2-40B4-BE49-F238E27FC236}">
                <a16:creationId xmlns:a16="http://schemas.microsoft.com/office/drawing/2014/main" id="{EFCE1C37-BD22-6E43-92A0-5543B0458A92}"/>
              </a:ext>
            </a:extLst>
          </p:cNvPr>
          <p:cNvSpPr txBox="1"/>
          <p:nvPr/>
        </p:nvSpPr>
        <p:spPr>
          <a:xfrm>
            <a:off x="5045976" y="4084339"/>
            <a:ext cx="370614" cy="253916"/>
          </a:xfrm>
          <a:prstGeom prst="rect">
            <a:avLst/>
          </a:prstGeom>
          <a:noFill/>
        </p:spPr>
        <p:txBody>
          <a:bodyPr wrap="none" rtlCol="0">
            <a:spAutoFit/>
          </a:bodyPr>
          <a:lstStyle/>
          <a:p>
            <a:r>
              <a:rPr lang="en-US" sz="1050" dirty="0">
                <a:latin typeface="Helvetica Neue" panose="02000503000000020004" pitchFamily="2" charset="0"/>
              </a:rPr>
              <a:t>0.1</a:t>
            </a:r>
          </a:p>
        </p:txBody>
      </p:sp>
      <p:sp>
        <p:nvSpPr>
          <p:cNvPr id="23" name="TextBox 22">
            <a:extLst>
              <a:ext uri="{FF2B5EF4-FFF2-40B4-BE49-F238E27FC236}">
                <a16:creationId xmlns:a16="http://schemas.microsoft.com/office/drawing/2014/main" id="{28F61113-7A3A-E849-A14E-86E031CCF08E}"/>
              </a:ext>
            </a:extLst>
          </p:cNvPr>
          <p:cNvSpPr txBox="1"/>
          <p:nvPr/>
        </p:nvSpPr>
        <p:spPr>
          <a:xfrm>
            <a:off x="3549781" y="3810846"/>
            <a:ext cx="1450553" cy="1011580"/>
          </a:xfrm>
          <a:prstGeom prst="rect">
            <a:avLst/>
          </a:prstGeom>
          <a:solidFill>
            <a:schemeClr val="tx2">
              <a:lumMod val="75000"/>
            </a:schemeClr>
          </a:solidFill>
        </p:spPr>
        <p:txBody>
          <a:bodyPr wrap="square" lIns="135000" tIns="135000" rIns="135000" bIns="135000" rtlCol="0">
            <a:noAutofit/>
          </a:bodyPr>
          <a:lstStyle/>
          <a:p>
            <a:r>
              <a:rPr lang="en-US" sz="1200" dirty="0">
                <a:solidFill>
                  <a:schemeClr val="bg1"/>
                </a:solidFill>
                <a:latin typeface="Helvetica Neue" panose="02000503000000020004" pitchFamily="2" charset="0"/>
              </a:rPr>
              <a:t>Overcomes problems due to poor matching with the query </a:t>
            </a:r>
          </a:p>
        </p:txBody>
      </p:sp>
      <p:sp>
        <p:nvSpPr>
          <p:cNvPr id="25" name="TextBox 24">
            <a:extLst>
              <a:ext uri="{FF2B5EF4-FFF2-40B4-BE49-F238E27FC236}">
                <a16:creationId xmlns:a16="http://schemas.microsoft.com/office/drawing/2014/main" id="{55D901EB-CCE6-0B40-8F08-4A0E2A54EA4B}"/>
              </a:ext>
            </a:extLst>
          </p:cNvPr>
          <p:cNvSpPr txBox="1"/>
          <p:nvPr/>
        </p:nvSpPr>
        <p:spPr>
          <a:xfrm>
            <a:off x="2286977" y="4865782"/>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56858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xEl>
                                              <p:pRg st="13" end="13"/>
                                            </p:txEl>
                                          </p:spTgt>
                                        </p:tgtEl>
                                        <p:attrNameLst>
                                          <p:attrName>style.visibility</p:attrName>
                                        </p:attrNameLst>
                                      </p:cBhvr>
                                      <p:to>
                                        <p:strVal val="visible"/>
                                      </p:to>
                                    </p:set>
                                    <p:animEffect transition="in" filter="fade">
                                      <p:cBhvr>
                                        <p:cTn id="30" dur="500"/>
                                        <p:tgtEl>
                                          <p:spTgt spid="12">
                                            <p:txEl>
                                              <p:pRg st="13" end="1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xEl>
                                              <p:pRg st="15" end="15"/>
                                            </p:txEl>
                                          </p:spTgt>
                                        </p:tgtEl>
                                        <p:attrNameLst>
                                          <p:attrName>style.visibility</p:attrName>
                                        </p:attrNameLst>
                                      </p:cBhvr>
                                      <p:to>
                                        <p:strVal val="visible"/>
                                      </p:to>
                                    </p:set>
                                    <p:animEffect transition="in" filter="fade">
                                      <p:cBhvr>
                                        <p:cTn id="33" dur="500"/>
                                        <p:tgtEl>
                                          <p:spTgt spid="12">
                                            <p:txEl>
                                              <p:pRg st="15" end="15"/>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0" grpId="0"/>
      <p:bldP spid="11" grpId="0"/>
      <p:bldP spid="18" grpId="0"/>
      <p:bldP spid="19" grpId="0"/>
      <p:bldP spid="2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B8FADD-88C2-6C43-A405-F2F57CCE4E80}"/>
              </a:ext>
            </a:extLst>
          </p:cNvPr>
          <p:cNvSpPr/>
          <p:nvPr/>
        </p:nvSpPr>
        <p:spPr>
          <a:xfrm>
            <a:off x="-38154" y="483577"/>
            <a:ext cx="557699" cy="1023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Rounded Rectangle 3"/>
          <p:cNvSpPr/>
          <p:nvPr/>
        </p:nvSpPr>
        <p:spPr>
          <a:xfrm>
            <a:off x="2328456" y="1710234"/>
            <a:ext cx="1492009" cy="1895744"/>
          </a:xfrm>
          <a:prstGeom prst="roundRect">
            <a:avLst>
              <a:gd name="adj" fmla="val 5198"/>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lumMod val="50000"/>
                </a:schemeClr>
              </a:solidFill>
              <a:latin typeface="Helvetica Neue" charset="0"/>
              <a:ea typeface="Helvetica Neue" charset="0"/>
              <a:cs typeface="Helvetica Neue" charset="0"/>
            </a:endParaRPr>
          </a:p>
        </p:txBody>
      </p:sp>
      <p:sp>
        <p:nvSpPr>
          <p:cNvPr id="5" name="Rounded Rectangle 4"/>
          <p:cNvSpPr/>
          <p:nvPr/>
        </p:nvSpPr>
        <p:spPr>
          <a:xfrm>
            <a:off x="3952796" y="1708987"/>
            <a:ext cx="1485855" cy="1895744"/>
          </a:xfrm>
          <a:prstGeom prst="roundRect">
            <a:avLst>
              <a:gd name="adj" fmla="val 7078"/>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lumMod val="50000"/>
                </a:schemeClr>
              </a:solidFill>
              <a:latin typeface="Helvetica Neue" charset="0"/>
              <a:ea typeface="Helvetica Neue" charset="0"/>
              <a:cs typeface="Helvetica Neue" charset="0"/>
            </a:endParaRPr>
          </a:p>
        </p:txBody>
      </p:sp>
      <p:sp>
        <p:nvSpPr>
          <p:cNvPr id="6" name="Rounded Rectangle 5"/>
          <p:cNvSpPr/>
          <p:nvPr/>
        </p:nvSpPr>
        <p:spPr>
          <a:xfrm>
            <a:off x="5588518" y="1704399"/>
            <a:ext cx="1589525" cy="1895744"/>
          </a:xfrm>
          <a:prstGeom prst="roundRect">
            <a:avLst>
              <a:gd name="adj" fmla="val 6778"/>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lumMod val="50000"/>
                </a:schemeClr>
              </a:solidFill>
              <a:latin typeface="Helvetica Neue" charset="0"/>
              <a:ea typeface="Helvetica Neue" charset="0"/>
              <a:cs typeface="Helvetica Neue" charset="0"/>
            </a:endParaRPr>
          </a:p>
        </p:txBody>
      </p:sp>
      <p:sp>
        <p:nvSpPr>
          <p:cNvPr id="7" name="Rounded Rectangle 6"/>
          <p:cNvSpPr/>
          <p:nvPr/>
        </p:nvSpPr>
        <p:spPr>
          <a:xfrm>
            <a:off x="7397682" y="1704399"/>
            <a:ext cx="1563975" cy="1895744"/>
          </a:xfrm>
          <a:prstGeom prst="roundRect">
            <a:avLst>
              <a:gd name="adj" fmla="val 6778"/>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lumMod val="50000"/>
                </a:schemeClr>
              </a:solidFill>
              <a:latin typeface="Helvetica Neue" charset="0"/>
              <a:ea typeface="Helvetica Neue" charset="0"/>
              <a:cs typeface="Helvetica Neue" charset="0"/>
            </a:endParaRPr>
          </a:p>
        </p:txBody>
      </p:sp>
      <p:sp>
        <p:nvSpPr>
          <p:cNvPr id="9" name="Rounded Rectangle 8"/>
          <p:cNvSpPr/>
          <p:nvPr/>
        </p:nvSpPr>
        <p:spPr>
          <a:xfrm>
            <a:off x="3174829" y="575895"/>
            <a:ext cx="1454803" cy="557456"/>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lumMod val="50000"/>
                  </a:schemeClr>
                </a:solidFill>
                <a:latin typeface="Helvetica Neue Condensed Black" charset="0"/>
                <a:ea typeface="Helvetica Neue Condensed Black" charset="0"/>
                <a:cs typeface="Helvetica Neue Condensed Black" charset="0"/>
              </a:rPr>
              <a:t>Documents</a:t>
            </a:r>
            <a:endParaRPr lang="en-US" b="1" dirty="0">
              <a:solidFill>
                <a:schemeClr val="tx1">
                  <a:lumMod val="50000"/>
                </a:schemeClr>
              </a:solidFill>
              <a:latin typeface="Helvetica Neue Condensed Black" charset="0"/>
              <a:ea typeface="Helvetica Neue Condensed Black" charset="0"/>
              <a:cs typeface="Helvetica Neue Condensed Black" charset="0"/>
            </a:endParaRPr>
          </a:p>
        </p:txBody>
      </p:sp>
      <p:sp>
        <p:nvSpPr>
          <p:cNvPr id="10" name="Rounded Rectangle 9"/>
          <p:cNvSpPr/>
          <p:nvPr/>
        </p:nvSpPr>
        <p:spPr>
          <a:xfrm>
            <a:off x="2328456" y="1697613"/>
            <a:ext cx="1492009"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Words</a:t>
            </a:r>
          </a:p>
        </p:txBody>
      </p:sp>
      <p:sp>
        <p:nvSpPr>
          <p:cNvPr id="11" name="Rounded Rectangle 10"/>
          <p:cNvSpPr/>
          <p:nvPr/>
        </p:nvSpPr>
        <p:spPr>
          <a:xfrm>
            <a:off x="3952795" y="1697613"/>
            <a:ext cx="1483758"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solidFill>
                  <a:schemeClr val="tx1">
                    <a:lumMod val="50000"/>
                  </a:schemeClr>
                </a:solidFill>
                <a:latin typeface="Helvetica Neue" charset="0"/>
                <a:ea typeface="Helvetica Neue" charset="0"/>
                <a:cs typeface="Helvetica Neue" charset="0"/>
              </a:rPr>
              <a:t>Meta-Data</a:t>
            </a:r>
          </a:p>
        </p:txBody>
      </p:sp>
      <p:sp>
        <p:nvSpPr>
          <p:cNvPr id="12" name="Rounded Rectangle 11"/>
          <p:cNvSpPr/>
          <p:nvPr/>
        </p:nvSpPr>
        <p:spPr>
          <a:xfrm>
            <a:off x="7397682" y="1697613"/>
            <a:ext cx="1563976" cy="473378"/>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solidFill>
                  <a:schemeClr val="tx1">
                    <a:lumMod val="50000"/>
                  </a:schemeClr>
                </a:solidFill>
                <a:latin typeface="Helvetica Neue" charset="0"/>
                <a:ea typeface="Helvetica Neue" charset="0"/>
                <a:cs typeface="Helvetica Neue" charset="0"/>
              </a:rPr>
              <a:t>Web-Tables</a:t>
            </a:r>
          </a:p>
        </p:txBody>
      </p:sp>
      <p:sp>
        <p:nvSpPr>
          <p:cNvPr id="13" name="TextBox 12"/>
          <p:cNvSpPr txBox="1"/>
          <p:nvPr/>
        </p:nvSpPr>
        <p:spPr>
          <a:xfrm>
            <a:off x="3981013" y="2246545"/>
            <a:ext cx="1234633" cy="671722"/>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Citation Graph </a:t>
            </a:r>
          </a:p>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Navigation</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[El-</a:t>
            </a:r>
            <a:r>
              <a:rPr lang="en-US" sz="1050" dirty="0" err="1">
                <a:solidFill>
                  <a:schemeClr val="tx1">
                    <a:lumMod val="50000"/>
                  </a:schemeClr>
                </a:solidFill>
                <a:latin typeface="Georgia Regular" charset="0"/>
                <a:ea typeface="Georgia Regular" charset="0"/>
                <a:cs typeface="Georgia Regular" charset="0"/>
              </a:rPr>
              <a:t>Arini</a:t>
            </a:r>
            <a:r>
              <a:rPr lang="en-US" sz="1050" dirty="0">
                <a:solidFill>
                  <a:schemeClr val="tx1">
                    <a:lumMod val="50000"/>
                  </a:schemeClr>
                </a:solidFill>
                <a:latin typeface="Georgia Regular" charset="0"/>
                <a:ea typeface="Georgia Regular" charset="0"/>
                <a:cs typeface="Georgia Regular" charset="0"/>
              </a:rPr>
              <a:t>  et al.’11</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 </a:t>
            </a:r>
            <a:r>
              <a:rPr lang="en-US" sz="1050" dirty="0" err="1">
                <a:solidFill>
                  <a:schemeClr val="tx1">
                    <a:lumMod val="50000"/>
                  </a:schemeClr>
                </a:solidFill>
                <a:latin typeface="Georgia Regular" charset="0"/>
                <a:ea typeface="Georgia Regular" charset="0"/>
                <a:cs typeface="Georgia Regular" charset="0"/>
              </a:rPr>
              <a:t>Jia</a:t>
            </a:r>
            <a:r>
              <a:rPr lang="en-US" sz="1050" dirty="0">
                <a:solidFill>
                  <a:schemeClr val="tx1">
                    <a:lumMod val="50000"/>
                  </a:schemeClr>
                </a:solidFill>
                <a:latin typeface="Georgia Regular" charset="0"/>
                <a:ea typeface="Georgia Regular" charset="0"/>
                <a:cs typeface="Georgia Regular" charset="0"/>
              </a:rPr>
              <a:t> and </a:t>
            </a:r>
            <a:r>
              <a:rPr lang="en-US" sz="1050" dirty="0" err="1">
                <a:solidFill>
                  <a:schemeClr val="tx1">
                    <a:lumMod val="50000"/>
                  </a:schemeClr>
                </a:solidFill>
                <a:latin typeface="Georgia Regular" charset="0"/>
                <a:ea typeface="Georgia Regular" charset="0"/>
                <a:cs typeface="Georgia Regular" charset="0"/>
              </a:rPr>
              <a:t>Saule</a:t>
            </a:r>
            <a:r>
              <a:rPr lang="pt-BR" sz="1050" dirty="0">
                <a:solidFill>
                  <a:schemeClr val="tx1">
                    <a:lumMod val="50000"/>
                  </a:schemeClr>
                </a:solidFill>
                <a:latin typeface="Georgia Regular" charset="0"/>
                <a:ea typeface="Georgia Regular" charset="0"/>
                <a:cs typeface="Georgia Regular" charset="0"/>
              </a:rPr>
              <a:t>’17</a:t>
            </a:r>
            <a:r>
              <a:rPr lang="en-US" sz="1050" dirty="0">
                <a:solidFill>
                  <a:schemeClr val="tx1">
                    <a:lumMod val="50000"/>
                  </a:schemeClr>
                </a:solidFill>
                <a:latin typeface="Georgia Regular" charset="0"/>
                <a:ea typeface="Georgia Regular" charset="0"/>
                <a:cs typeface="Georgia Regular" charset="0"/>
              </a:rPr>
              <a:t>]</a:t>
            </a:r>
          </a:p>
        </p:txBody>
      </p:sp>
      <p:sp>
        <p:nvSpPr>
          <p:cNvPr id="14" name="TextBox 13"/>
          <p:cNvSpPr txBox="1"/>
          <p:nvPr/>
        </p:nvSpPr>
        <p:spPr>
          <a:xfrm>
            <a:off x="2494270" y="2898071"/>
            <a:ext cx="1361120" cy="363946"/>
          </a:xfrm>
          <a:prstGeom prst="rect">
            <a:avLst/>
          </a:prstGeom>
          <a:noFill/>
          <a:ln>
            <a:noFill/>
          </a:ln>
          <a:effectLst/>
        </p:spPr>
        <p:txBody>
          <a:bodyPr wrap="square" rtlCol="0">
            <a:spAutoFit/>
          </a:bodyPr>
          <a:lstStyle/>
          <a:p>
            <a:pPr algn="r" defTabSz="322660">
              <a:lnSpc>
                <a:spcPts val="870"/>
              </a:lnSpc>
              <a:spcAft>
                <a:spcPts val="300"/>
              </a:spcAft>
              <a:buSzPct val="100000"/>
            </a:pPr>
            <a:r>
              <a:rPr lang="en-US" sz="1000" dirty="0">
                <a:solidFill>
                  <a:schemeClr val="tx1">
                    <a:lumMod val="50000"/>
                  </a:schemeClr>
                </a:solidFill>
                <a:latin typeface="Georgia Regular" charset="0"/>
                <a:ea typeface="Georgia Regular" charset="0"/>
                <a:cs typeface="Georgia Regular" charset="0"/>
              </a:rPr>
              <a:t>Topic </a:t>
            </a:r>
            <a:r>
              <a:rPr lang="en-US" sz="900" dirty="0">
                <a:solidFill>
                  <a:schemeClr val="tx1">
                    <a:lumMod val="50000"/>
                  </a:schemeClr>
                </a:solidFill>
                <a:latin typeface="Georgia Regular" charset="0"/>
                <a:ea typeface="Georgia Regular" charset="0"/>
                <a:cs typeface="Georgia Regular" charset="0"/>
              </a:rPr>
              <a:t>Models</a:t>
            </a:r>
            <a:endParaRPr lang="en-US" sz="1000" dirty="0">
              <a:solidFill>
                <a:schemeClr val="tx1">
                  <a:lumMod val="50000"/>
                </a:schemeClr>
              </a:solidFill>
              <a:latin typeface="Georgia Regular" charset="0"/>
              <a:ea typeface="Georgia Regular" charset="0"/>
              <a:cs typeface="Georgia Regular" charset="0"/>
            </a:endParaRPr>
          </a:p>
          <a:p>
            <a:pPr algn="r" defTabSz="322660">
              <a:lnSpc>
                <a:spcPts val="870"/>
              </a:lnSpc>
              <a:spcAft>
                <a:spcPts val="300"/>
              </a:spcAft>
              <a:buSzPct val="100000"/>
            </a:pPr>
            <a:r>
              <a:rPr lang="en-US" sz="800" dirty="0">
                <a:solidFill>
                  <a:schemeClr val="tx1">
                    <a:lumMod val="50000"/>
                  </a:schemeClr>
                </a:solidFill>
                <a:latin typeface="Georgia Regular" charset="0"/>
                <a:ea typeface="Georgia Regular" charset="0"/>
                <a:cs typeface="Georgia Regular" charset="0"/>
              </a:rPr>
              <a:t> [Zhu and Wu. ’14]</a:t>
            </a:r>
          </a:p>
        </p:txBody>
      </p:sp>
      <p:sp>
        <p:nvSpPr>
          <p:cNvPr id="15" name="TextBox 14"/>
          <p:cNvSpPr txBox="1"/>
          <p:nvPr/>
        </p:nvSpPr>
        <p:spPr>
          <a:xfrm>
            <a:off x="2320578" y="2224446"/>
            <a:ext cx="1660433" cy="570092"/>
          </a:xfrm>
          <a:prstGeom prst="rect">
            <a:avLst/>
          </a:prstGeom>
          <a:noFill/>
          <a:ln>
            <a:noFill/>
          </a:ln>
          <a:effectLst/>
        </p:spPr>
        <p:txBody>
          <a:bodyPr wrap="square" rtlCol="0">
            <a:spAutoFit/>
          </a:bodyPr>
          <a:lstStyle>
            <a:defPPr>
              <a:defRPr lang="en-US"/>
            </a:defPPr>
            <a:lvl1pPr defTabSz="430213">
              <a:lnSpc>
                <a:spcPts val="1160"/>
              </a:lnSpc>
              <a:spcAft>
                <a:spcPts val="400"/>
              </a:spcAft>
              <a:buSzPct val="100000"/>
              <a:defRPr b="1">
                <a:solidFill>
                  <a:schemeClr val="bg1"/>
                </a:solidFill>
              </a:defRPr>
            </a:lvl1pPr>
          </a:lstStyle>
          <a:p>
            <a:pPr>
              <a:lnSpc>
                <a:spcPct val="60000"/>
              </a:lnSpc>
            </a:pPr>
            <a:r>
              <a:rPr lang="en-US" sz="1050" b="0" dirty="0">
                <a:solidFill>
                  <a:schemeClr val="tx1">
                    <a:lumMod val="50000"/>
                  </a:schemeClr>
                </a:solidFill>
                <a:latin typeface="Georgia Regular" charset="0"/>
                <a:ea typeface="Georgia Regular" charset="0"/>
                <a:cs typeface="Georgia Regular" charset="0"/>
              </a:rPr>
              <a:t>Text Classifier</a:t>
            </a:r>
          </a:p>
          <a:p>
            <a:pPr>
              <a:lnSpc>
                <a:spcPct val="60000"/>
              </a:lnSpc>
            </a:pPr>
            <a:r>
              <a:rPr lang="en-US" sz="800" b="0" dirty="0">
                <a:solidFill>
                  <a:schemeClr val="tx1">
                    <a:lumMod val="50000"/>
                  </a:schemeClr>
                </a:solidFill>
                <a:latin typeface="Georgia Regular" charset="0"/>
                <a:ea typeface="Georgia Regular" charset="0"/>
                <a:cs typeface="Georgia Regular" charset="0"/>
              </a:rPr>
              <a:t>[Liu et al. </a:t>
            </a:r>
            <a:r>
              <a:rPr lang="uk-UA" sz="800" b="0" dirty="0">
                <a:solidFill>
                  <a:schemeClr val="tx1">
                    <a:lumMod val="50000"/>
                  </a:schemeClr>
                </a:solidFill>
                <a:latin typeface="Georgia Regular" charset="0"/>
                <a:ea typeface="Georgia Regular" charset="0"/>
                <a:cs typeface="Georgia Regular" charset="0"/>
              </a:rPr>
              <a:t>’</a:t>
            </a:r>
            <a:r>
              <a:rPr lang="en-US" sz="800" b="0" dirty="0">
                <a:solidFill>
                  <a:schemeClr val="tx1">
                    <a:lumMod val="50000"/>
                  </a:schemeClr>
                </a:solidFill>
                <a:latin typeface="Georgia Regular" charset="0"/>
                <a:ea typeface="Georgia Regular" charset="0"/>
                <a:cs typeface="Georgia Regular" charset="0"/>
              </a:rPr>
              <a:t>03</a:t>
            </a:r>
          </a:p>
          <a:p>
            <a:pPr>
              <a:lnSpc>
                <a:spcPct val="60000"/>
              </a:lnSpc>
            </a:pPr>
            <a:r>
              <a:rPr lang="en-US" sz="800" b="0" dirty="0">
                <a:solidFill>
                  <a:schemeClr val="tx1">
                    <a:lumMod val="50000"/>
                  </a:schemeClr>
                </a:solidFill>
                <a:latin typeface="Georgia Regular" charset="0"/>
                <a:ea typeface="Georgia Regular" charset="0"/>
                <a:cs typeface="Georgia Regular" charset="0"/>
              </a:rPr>
              <a:t>Zhang and Lee’09,</a:t>
            </a:r>
          </a:p>
          <a:p>
            <a:pPr>
              <a:lnSpc>
                <a:spcPct val="60000"/>
              </a:lnSpc>
            </a:pPr>
            <a:r>
              <a:rPr lang="en-US" sz="800" b="0" dirty="0">
                <a:solidFill>
                  <a:schemeClr val="tx1">
                    <a:lumMod val="50000"/>
                  </a:schemeClr>
                </a:solidFill>
                <a:latin typeface="Georgia Regular" charset="0"/>
                <a:ea typeface="Georgia Regular" charset="0"/>
                <a:cs typeface="Georgia Regular" charset="0"/>
              </a:rPr>
              <a:t>Zhu et al.’13]</a:t>
            </a:r>
          </a:p>
        </p:txBody>
      </p:sp>
      <p:sp>
        <p:nvSpPr>
          <p:cNvPr id="16" name="Rounded Rectangle 15"/>
          <p:cNvSpPr/>
          <p:nvPr/>
        </p:nvSpPr>
        <p:spPr>
          <a:xfrm>
            <a:off x="5590188" y="1697613"/>
            <a:ext cx="1587786"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solidFill>
                  <a:schemeClr val="tx1">
                    <a:lumMod val="50000"/>
                  </a:schemeClr>
                </a:solidFill>
                <a:latin typeface="Helvetica Neue" charset="0"/>
                <a:ea typeface="Helvetica Neue" charset="0"/>
                <a:cs typeface="Helvetica Neue" charset="0"/>
              </a:rPr>
              <a:t>Words</a:t>
            </a:r>
          </a:p>
        </p:txBody>
      </p:sp>
      <p:sp>
        <p:nvSpPr>
          <p:cNvPr id="18" name="TextBox 17"/>
          <p:cNvSpPr txBox="1"/>
          <p:nvPr/>
        </p:nvSpPr>
        <p:spPr>
          <a:xfrm>
            <a:off x="5962806" y="2824906"/>
            <a:ext cx="1168911" cy="363946"/>
          </a:xfrm>
          <a:prstGeom prst="rect">
            <a:avLst/>
          </a:prstGeom>
          <a:noFill/>
          <a:ln>
            <a:noFill/>
          </a:ln>
          <a:effectLst/>
        </p:spPr>
        <p:txBody>
          <a:bodyPr wrap="none" rtlCol="0">
            <a:spAutoFit/>
          </a:bodyPr>
          <a:lstStyle/>
          <a:p>
            <a:pPr algn="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Annotations</a:t>
            </a:r>
          </a:p>
          <a:p>
            <a:pPr algn="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[Hanafi </a:t>
            </a:r>
            <a:r>
              <a:rPr lang="pt-BR" sz="1050" dirty="0">
                <a:solidFill>
                  <a:schemeClr val="tx1">
                    <a:lumMod val="50000"/>
                  </a:schemeClr>
                </a:solidFill>
                <a:latin typeface="Georgia Regular" charset="0"/>
                <a:ea typeface="Georgia Regular" charset="0"/>
                <a:cs typeface="Georgia Regular" charset="0"/>
              </a:rPr>
              <a:t>et al.’17]</a:t>
            </a:r>
            <a:endParaRPr lang="en-US" sz="1050" dirty="0">
              <a:solidFill>
                <a:schemeClr val="tx1">
                  <a:lumMod val="50000"/>
                </a:schemeClr>
              </a:solidFill>
              <a:latin typeface="Georgia Regular" charset="0"/>
              <a:ea typeface="Georgia Regular" charset="0"/>
              <a:cs typeface="Georgia Regular" charset="0"/>
            </a:endParaRPr>
          </a:p>
        </p:txBody>
      </p:sp>
      <p:sp>
        <p:nvSpPr>
          <p:cNvPr id="19" name="TextBox 18"/>
          <p:cNvSpPr txBox="1"/>
          <p:nvPr/>
        </p:nvSpPr>
        <p:spPr>
          <a:xfrm>
            <a:off x="5590189" y="2255069"/>
            <a:ext cx="1571264"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Regular Expressions</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a:t>
            </a:r>
            <a:r>
              <a:rPr lang="en-US" sz="1050" dirty="0" err="1">
                <a:solidFill>
                  <a:schemeClr val="tx1">
                    <a:lumMod val="50000"/>
                  </a:schemeClr>
                </a:solidFill>
                <a:latin typeface="Georgia Regular" charset="0"/>
                <a:ea typeface="Georgia Regular" charset="0"/>
                <a:cs typeface="Georgia Regular" charset="0"/>
              </a:rPr>
              <a:t>Agichtein</a:t>
            </a:r>
            <a:r>
              <a:rPr lang="en-US" sz="1050" dirty="0">
                <a:solidFill>
                  <a:schemeClr val="tx1">
                    <a:lumMod val="50000"/>
                  </a:schemeClr>
                </a:solidFill>
                <a:latin typeface="Georgia Regular" charset="0"/>
                <a:ea typeface="Georgia Regular" charset="0"/>
                <a:cs typeface="Georgia Regular" charset="0"/>
              </a:rPr>
              <a:t> et al.’00]</a:t>
            </a:r>
          </a:p>
        </p:txBody>
      </p:sp>
      <p:sp>
        <p:nvSpPr>
          <p:cNvPr id="20" name="TextBox 19"/>
          <p:cNvSpPr txBox="1"/>
          <p:nvPr/>
        </p:nvSpPr>
        <p:spPr>
          <a:xfrm>
            <a:off x="7465677" y="2289554"/>
            <a:ext cx="1285929"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Entity Mentions</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[Wang et al.’15]</a:t>
            </a:r>
          </a:p>
        </p:txBody>
      </p:sp>
      <p:sp>
        <p:nvSpPr>
          <p:cNvPr id="21" name="TextBox 20"/>
          <p:cNvSpPr txBox="1"/>
          <p:nvPr/>
        </p:nvSpPr>
        <p:spPr>
          <a:xfrm>
            <a:off x="7558708" y="3194530"/>
            <a:ext cx="1402949" cy="387286"/>
          </a:xfrm>
          <a:prstGeom prst="rect">
            <a:avLst/>
          </a:prstGeom>
          <a:noFill/>
          <a:ln>
            <a:noFill/>
          </a:ln>
          <a:effectLst/>
        </p:spPr>
        <p:txBody>
          <a:bodyPr wrap="none" rtlCol="0">
            <a:spAutoFit/>
          </a:bodyPr>
          <a:lstStyle/>
          <a:p>
            <a:pPr algn="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Schema Matching</a:t>
            </a:r>
          </a:p>
          <a:p>
            <a:pPr algn="r" defTabSz="322660">
              <a:lnSpc>
                <a:spcPts val="1095"/>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a:t>
            </a:r>
            <a:r>
              <a:rPr lang="en-US" sz="1050" dirty="0" err="1">
                <a:solidFill>
                  <a:schemeClr val="tx1">
                    <a:lumMod val="50000"/>
                  </a:schemeClr>
                </a:solidFill>
                <a:latin typeface="Georgia Regular" charset="0"/>
                <a:ea typeface="Georgia Regular" charset="0"/>
                <a:cs typeface="Georgia Regular" charset="0"/>
              </a:rPr>
              <a:t>Yakout</a:t>
            </a:r>
            <a:r>
              <a:rPr lang="en-US" sz="1050" dirty="0">
                <a:solidFill>
                  <a:schemeClr val="tx1">
                    <a:lumMod val="50000"/>
                  </a:schemeClr>
                </a:solidFill>
                <a:latin typeface="Georgia Regular" charset="0"/>
                <a:ea typeface="Georgia Regular" charset="0"/>
                <a:cs typeface="Georgia Regular" charset="0"/>
              </a:rPr>
              <a:t> et </a:t>
            </a:r>
            <a:r>
              <a:rPr lang="is-IS" sz="1050" dirty="0">
                <a:solidFill>
                  <a:schemeClr val="tx1">
                    <a:lumMod val="50000"/>
                  </a:schemeClr>
                </a:solidFill>
                <a:latin typeface="Georgia Regular" charset="0"/>
                <a:ea typeface="Georgia Regular" charset="0"/>
                <a:cs typeface="Georgia Regular" charset="0"/>
              </a:rPr>
              <a:t>al.’18]</a:t>
            </a:r>
            <a:endParaRPr lang="en-US" sz="1050" dirty="0">
              <a:solidFill>
                <a:schemeClr val="tx1">
                  <a:lumMod val="50000"/>
                </a:schemeClr>
              </a:solidFill>
              <a:latin typeface="Georgia Regular" charset="0"/>
              <a:ea typeface="Georgia Regular" charset="0"/>
              <a:cs typeface="Georgia Regular" charset="0"/>
            </a:endParaRPr>
          </a:p>
        </p:txBody>
      </p:sp>
      <p:cxnSp>
        <p:nvCxnSpPr>
          <p:cNvPr id="22" name="Elbow Connector 21"/>
          <p:cNvCxnSpPr>
            <a:stCxn id="9" idx="2"/>
            <a:endCxn id="11" idx="0"/>
          </p:cNvCxnSpPr>
          <p:nvPr/>
        </p:nvCxnSpPr>
        <p:spPr>
          <a:xfrm rot="16200000" flipH="1">
            <a:off x="4016320" y="1019260"/>
            <a:ext cx="564263" cy="792443"/>
          </a:xfrm>
          <a:prstGeom prst="bentConnector3">
            <a:avLst>
              <a:gd name="adj1" fmla="val 50000"/>
            </a:avLst>
          </a:prstGeom>
          <a:ln w="28575"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28" idx="2"/>
            <a:endCxn id="16" idx="0"/>
          </p:cNvCxnSpPr>
          <p:nvPr/>
        </p:nvCxnSpPr>
        <p:spPr>
          <a:xfrm rot="5400000">
            <a:off x="6621640" y="1012896"/>
            <a:ext cx="447159" cy="922276"/>
          </a:xfrm>
          <a:prstGeom prst="bentConnector3">
            <a:avLst>
              <a:gd name="adj1" fmla="val 50000"/>
            </a:avLst>
          </a:prstGeom>
          <a:ln w="28575"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4" name="Elbow Connector 23"/>
          <p:cNvCxnSpPr>
            <a:stCxn id="28" idx="2"/>
            <a:endCxn id="12" idx="0"/>
          </p:cNvCxnSpPr>
          <p:nvPr/>
        </p:nvCxnSpPr>
        <p:spPr>
          <a:xfrm rot="16200000" flipH="1">
            <a:off x="7519434" y="1037377"/>
            <a:ext cx="447159" cy="873314"/>
          </a:xfrm>
          <a:prstGeom prst="bentConnector3">
            <a:avLst>
              <a:gd name="adj1" fmla="val 50000"/>
            </a:avLst>
          </a:prstGeom>
          <a:ln w="28575"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8" name="Rounded Rectangle 27"/>
          <p:cNvSpPr/>
          <p:nvPr/>
        </p:nvSpPr>
        <p:spPr>
          <a:xfrm>
            <a:off x="6233695" y="483577"/>
            <a:ext cx="2145323" cy="766877"/>
          </a:xfrm>
          <a:prstGeom prst="roundRect">
            <a:avLst/>
          </a:prstGeom>
          <a:solidFill>
            <a:schemeClr val="bg1"/>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lumMod val="50000"/>
                  </a:schemeClr>
                </a:solidFill>
                <a:latin typeface="Helvetica Neue Condensed Black" charset="0"/>
                <a:ea typeface="Helvetica Neue Condensed Black" charset="0"/>
                <a:cs typeface="Helvetica Neue Condensed Black" charset="0"/>
              </a:rPr>
              <a:t>Semi-Structured</a:t>
            </a:r>
            <a:endParaRPr lang="en-US" sz="2100" b="1" dirty="0">
              <a:solidFill>
                <a:schemeClr val="tx1">
                  <a:lumMod val="50000"/>
                </a:schemeClr>
              </a:solidFill>
              <a:latin typeface="Helvetica Neue Condensed Black" charset="0"/>
              <a:ea typeface="Helvetica Neue Condensed Black" charset="0"/>
              <a:cs typeface="Helvetica Neue Condensed Black" charset="0"/>
            </a:endParaRPr>
          </a:p>
          <a:p>
            <a:pPr algn="ctr"/>
            <a:r>
              <a:rPr lang="en-US" sz="2100" b="1" dirty="0">
                <a:solidFill>
                  <a:schemeClr val="tx1">
                    <a:lumMod val="50000"/>
                  </a:schemeClr>
                </a:solidFill>
                <a:latin typeface="Helvetica Neue Condensed Black" charset="0"/>
                <a:ea typeface="Helvetica Neue Condensed Black" charset="0"/>
                <a:cs typeface="Helvetica Neue Condensed Black" charset="0"/>
              </a:rPr>
              <a:t>information</a:t>
            </a:r>
          </a:p>
        </p:txBody>
      </p:sp>
      <p:sp>
        <p:nvSpPr>
          <p:cNvPr id="29" name="TextBox 28"/>
          <p:cNvSpPr txBox="1"/>
          <p:nvPr/>
        </p:nvSpPr>
        <p:spPr>
          <a:xfrm>
            <a:off x="161194" y="798602"/>
            <a:ext cx="2064989" cy="369332"/>
          </a:xfrm>
          <a:prstGeom prst="rect">
            <a:avLst/>
          </a:prstGeom>
          <a:noFill/>
          <a:ln>
            <a:noFill/>
          </a:ln>
          <a:effectLst/>
        </p:spPr>
        <p:txBody>
          <a:bodyPr wrap="none" rtlCol="0">
            <a:spAutoFit/>
          </a:bodyPr>
          <a:lstStyle/>
          <a:p>
            <a:pPr defTabSz="322660">
              <a:spcAft>
                <a:spcPts val="300"/>
              </a:spcAft>
              <a:buSzPct val="100000"/>
            </a:pPr>
            <a:r>
              <a:rPr lang="en-US" b="1" dirty="0">
                <a:solidFill>
                  <a:schemeClr val="tx1">
                    <a:lumMod val="50000"/>
                  </a:schemeClr>
                </a:solidFill>
                <a:latin typeface="Helvetica Neue" charset="0"/>
                <a:ea typeface="Helvetica Neue" charset="0"/>
                <a:cs typeface="Helvetica Neue" charset="0"/>
              </a:rPr>
              <a:t>SEARCHING </a:t>
            </a:r>
            <a:r>
              <a:rPr lang="en-US" dirty="0">
                <a:solidFill>
                  <a:schemeClr val="tx1">
                    <a:lumMod val="50000"/>
                  </a:schemeClr>
                </a:solidFill>
                <a:latin typeface="Helvetica Neue Thin" charset="0"/>
                <a:ea typeface="Helvetica Neue Thin" charset="0"/>
                <a:cs typeface="Helvetica Neue Thin" charset="0"/>
              </a:rPr>
              <a:t>FOR</a:t>
            </a:r>
          </a:p>
        </p:txBody>
      </p:sp>
      <p:sp>
        <p:nvSpPr>
          <p:cNvPr id="30" name="TextBox 29"/>
          <p:cNvSpPr txBox="1"/>
          <p:nvPr/>
        </p:nvSpPr>
        <p:spPr>
          <a:xfrm>
            <a:off x="201879" y="1761177"/>
            <a:ext cx="1899174" cy="369332"/>
          </a:xfrm>
          <a:prstGeom prst="rect">
            <a:avLst/>
          </a:prstGeom>
          <a:noFill/>
          <a:ln>
            <a:noFill/>
          </a:ln>
          <a:effectLst/>
        </p:spPr>
        <p:txBody>
          <a:bodyPr wrap="none" rtlCol="0">
            <a:spAutoFit/>
          </a:bodyPr>
          <a:lstStyle/>
          <a:p>
            <a:pPr defTabSz="322660">
              <a:spcAft>
                <a:spcPts val="300"/>
              </a:spcAft>
              <a:buSzPct val="100000"/>
            </a:pPr>
            <a:r>
              <a:rPr lang="en-US" dirty="0">
                <a:solidFill>
                  <a:schemeClr val="tx1">
                    <a:lumMod val="50000"/>
                  </a:schemeClr>
                </a:solidFill>
                <a:latin typeface="Helvetica Neue Thin" charset="0"/>
                <a:ea typeface="Helvetica Neue Thin" charset="0"/>
                <a:cs typeface="Helvetica Neue Thin" charset="0"/>
              </a:rPr>
              <a:t>BY </a:t>
            </a:r>
            <a:r>
              <a:rPr lang="en-US" b="1" dirty="0">
                <a:solidFill>
                  <a:schemeClr val="tx1">
                    <a:lumMod val="50000"/>
                  </a:schemeClr>
                </a:solidFill>
                <a:latin typeface="Helvetica Neue" charset="0"/>
                <a:ea typeface="Helvetica Neue" charset="0"/>
                <a:cs typeface="Helvetica Neue" charset="0"/>
              </a:rPr>
              <a:t>LOOKING</a:t>
            </a:r>
            <a:r>
              <a:rPr lang="en-US" dirty="0">
                <a:solidFill>
                  <a:schemeClr val="tx1">
                    <a:lumMod val="50000"/>
                  </a:schemeClr>
                </a:solidFill>
                <a:latin typeface="Helvetica Neue Thin" charset="0"/>
                <a:ea typeface="Helvetica Neue Thin" charset="0"/>
                <a:cs typeface="Helvetica Neue Thin" charset="0"/>
              </a:rPr>
              <a:t> </a:t>
            </a:r>
            <a:r>
              <a:rPr lang="en-US" b="1" dirty="0">
                <a:solidFill>
                  <a:schemeClr val="tx1">
                    <a:lumMod val="50000"/>
                  </a:schemeClr>
                </a:solidFill>
                <a:latin typeface="Helvetica Neue Thin" charset="0"/>
                <a:ea typeface="Helvetica Neue Thin" charset="0"/>
                <a:cs typeface="Helvetica Neue Thin" charset="0"/>
              </a:rPr>
              <a:t>AT</a:t>
            </a:r>
          </a:p>
        </p:txBody>
      </p:sp>
      <p:cxnSp>
        <p:nvCxnSpPr>
          <p:cNvPr id="258" name="Elbow Connector 257"/>
          <p:cNvCxnSpPr>
            <a:stCxn id="9" idx="2"/>
            <a:endCxn id="10" idx="0"/>
          </p:cNvCxnSpPr>
          <p:nvPr/>
        </p:nvCxnSpPr>
        <p:spPr>
          <a:xfrm rot="5400000">
            <a:off x="3206215" y="1001598"/>
            <a:ext cx="564263" cy="827770"/>
          </a:xfrm>
          <a:prstGeom prst="bentConnector3">
            <a:avLst>
              <a:gd name="adj1" fmla="val 50000"/>
            </a:avLst>
          </a:prstGeom>
          <a:ln w="28575" cmpd="sng">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61" name="TextBox 260"/>
          <p:cNvSpPr txBox="1"/>
          <p:nvPr/>
        </p:nvSpPr>
        <p:spPr>
          <a:xfrm>
            <a:off x="445525" y="2478658"/>
            <a:ext cx="1329210" cy="369332"/>
          </a:xfrm>
          <a:prstGeom prst="rect">
            <a:avLst/>
          </a:prstGeom>
          <a:noFill/>
          <a:ln>
            <a:noFill/>
          </a:ln>
          <a:effectLst/>
        </p:spPr>
        <p:txBody>
          <a:bodyPr wrap="none" rtlCol="0">
            <a:spAutoFit/>
          </a:bodyPr>
          <a:lstStyle/>
          <a:p>
            <a:pPr defTabSz="322660">
              <a:spcAft>
                <a:spcPts val="300"/>
              </a:spcAft>
              <a:buSzPct val="100000"/>
            </a:pPr>
            <a:r>
              <a:rPr lang="en-US" b="1" dirty="0">
                <a:solidFill>
                  <a:schemeClr val="tx1">
                    <a:lumMod val="50000"/>
                  </a:schemeClr>
                </a:solidFill>
                <a:latin typeface="Helvetica Neue" charset="0"/>
                <a:ea typeface="Helvetica Neue" charset="0"/>
                <a:cs typeface="Helvetica Neue" charset="0"/>
              </a:rPr>
              <a:t>APPLYING</a:t>
            </a:r>
            <a:endParaRPr lang="en-US" dirty="0">
              <a:solidFill>
                <a:schemeClr val="tx1">
                  <a:lumMod val="50000"/>
                </a:schemeClr>
              </a:solidFill>
              <a:latin typeface="Helvetica Neue Thin" charset="0"/>
              <a:ea typeface="Helvetica Neue Thin" charset="0"/>
              <a:cs typeface="Helvetica Neue Thin" charset="0"/>
            </a:endParaRPr>
          </a:p>
        </p:txBody>
      </p:sp>
      <p:sp>
        <p:nvSpPr>
          <p:cNvPr id="27" name="TextBox 26"/>
          <p:cNvSpPr txBox="1"/>
          <p:nvPr/>
        </p:nvSpPr>
        <p:spPr>
          <a:xfrm>
            <a:off x="3959805" y="3253993"/>
            <a:ext cx="1468345" cy="363946"/>
          </a:xfrm>
          <a:prstGeom prst="rect">
            <a:avLst/>
          </a:prstGeom>
          <a:noFill/>
          <a:ln>
            <a:noFill/>
          </a:ln>
          <a:effectLst/>
        </p:spPr>
        <p:txBody>
          <a:bodyPr wrap="square" rtlCol="0">
            <a:spAutoFit/>
          </a:bodyPr>
          <a:lstStyle/>
          <a:p>
            <a:pPr algn="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Entity Linking</a:t>
            </a:r>
          </a:p>
          <a:p>
            <a:pPr algn="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a:t>
            </a:r>
            <a:r>
              <a:rPr lang="en-US" sz="1050" dirty="0" err="1">
                <a:solidFill>
                  <a:schemeClr val="tx1">
                    <a:lumMod val="50000"/>
                  </a:schemeClr>
                </a:solidFill>
                <a:latin typeface="Georgia Regular" charset="0"/>
                <a:ea typeface="Georgia Regular" charset="0"/>
                <a:cs typeface="Georgia Regular" charset="0"/>
              </a:rPr>
              <a:t>Bordino</a:t>
            </a:r>
            <a:r>
              <a:rPr lang="en-US" sz="1050" dirty="0">
                <a:solidFill>
                  <a:schemeClr val="tx1">
                    <a:lumMod val="50000"/>
                  </a:schemeClr>
                </a:solidFill>
                <a:latin typeface="Georgia Regular" charset="0"/>
                <a:ea typeface="Georgia Regular" charset="0"/>
                <a:cs typeface="Georgia Regular" charset="0"/>
              </a:rPr>
              <a:t> et al. ’13</a:t>
            </a:r>
            <a:r>
              <a:rPr lang="pt-BR" sz="1050" dirty="0">
                <a:solidFill>
                  <a:schemeClr val="tx1">
                    <a:lumMod val="50000"/>
                  </a:schemeClr>
                </a:solidFill>
                <a:latin typeface="Georgia Regular" charset="0"/>
                <a:ea typeface="Georgia Regular" charset="0"/>
                <a:cs typeface="Georgia Regular" charset="0"/>
              </a:rPr>
              <a:t>]</a:t>
            </a:r>
            <a:endParaRPr lang="en-US" sz="1050" dirty="0">
              <a:solidFill>
                <a:schemeClr val="tx1">
                  <a:lumMod val="50000"/>
                </a:schemeClr>
              </a:solidFill>
              <a:latin typeface="Georgia Regular" charset="0"/>
              <a:ea typeface="Georgia Regular" charset="0"/>
              <a:cs typeface="Georgia Regular" charset="0"/>
            </a:endParaRPr>
          </a:p>
        </p:txBody>
      </p:sp>
      <p:sp>
        <p:nvSpPr>
          <p:cNvPr id="31" name="TextBox 30"/>
          <p:cNvSpPr txBox="1"/>
          <p:nvPr/>
        </p:nvSpPr>
        <p:spPr>
          <a:xfrm>
            <a:off x="2311094" y="3256704"/>
            <a:ext cx="1620848" cy="319768"/>
          </a:xfrm>
          <a:prstGeom prst="rect">
            <a:avLst/>
          </a:prstGeom>
          <a:noFill/>
          <a:ln>
            <a:noFill/>
          </a:ln>
          <a:effectLst/>
        </p:spPr>
        <p:txBody>
          <a:bodyPr wrap="square" rtlCol="0">
            <a:spAutoFit/>
          </a:bodyPr>
          <a:lstStyle/>
          <a:p>
            <a:pPr defTabSz="430213">
              <a:lnSpc>
                <a:spcPct val="60000"/>
              </a:lnSpc>
              <a:spcAft>
                <a:spcPts val="400"/>
              </a:spcAft>
              <a:buSzPct val="100000"/>
            </a:pPr>
            <a:r>
              <a:rPr lang="en-US" sz="1050" dirty="0">
                <a:solidFill>
                  <a:schemeClr val="tx1">
                    <a:lumMod val="50000"/>
                  </a:schemeClr>
                </a:solidFill>
                <a:latin typeface="Georgia Regular" charset="0"/>
              </a:rPr>
              <a:t>Segmentation</a:t>
            </a:r>
          </a:p>
          <a:p>
            <a:pPr defTabSz="430213">
              <a:lnSpc>
                <a:spcPct val="60000"/>
              </a:lnSpc>
              <a:spcAft>
                <a:spcPts val="400"/>
              </a:spcAft>
              <a:buSzPct val="100000"/>
            </a:pPr>
            <a:r>
              <a:rPr lang="en-US" sz="800" dirty="0">
                <a:solidFill>
                  <a:schemeClr val="tx1">
                    <a:lumMod val="50000"/>
                  </a:schemeClr>
                </a:solidFill>
                <a:latin typeface="Georgia Regular" charset="0"/>
              </a:rPr>
              <a:t>[Papadimitriou et al. ’17]</a:t>
            </a:r>
          </a:p>
        </p:txBody>
      </p:sp>
      <p:sp>
        <p:nvSpPr>
          <p:cNvPr id="32" name="Rounded Rectangle 31"/>
          <p:cNvSpPr/>
          <p:nvPr/>
        </p:nvSpPr>
        <p:spPr>
          <a:xfrm>
            <a:off x="2311094" y="3684830"/>
            <a:ext cx="3125459"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Documents/Citations/Queries recommendations</a:t>
            </a:r>
          </a:p>
        </p:txBody>
      </p:sp>
      <p:sp>
        <p:nvSpPr>
          <p:cNvPr id="33" name="TextBox 32"/>
          <p:cNvSpPr txBox="1"/>
          <p:nvPr/>
        </p:nvSpPr>
        <p:spPr>
          <a:xfrm>
            <a:off x="445525" y="3750224"/>
            <a:ext cx="1497526" cy="369332"/>
          </a:xfrm>
          <a:prstGeom prst="rect">
            <a:avLst/>
          </a:prstGeom>
          <a:noFill/>
          <a:ln>
            <a:noFill/>
          </a:ln>
          <a:effectLst/>
        </p:spPr>
        <p:txBody>
          <a:bodyPr wrap="none" rtlCol="0">
            <a:spAutoFit/>
          </a:bodyPr>
          <a:lstStyle/>
          <a:p>
            <a:pPr defTabSz="322660">
              <a:spcAft>
                <a:spcPts val="300"/>
              </a:spcAft>
              <a:buSzPct val="100000"/>
            </a:pPr>
            <a:r>
              <a:rPr lang="en-US" b="1" dirty="0">
                <a:solidFill>
                  <a:schemeClr val="tx1">
                    <a:lumMod val="50000"/>
                  </a:schemeClr>
                </a:solidFill>
                <a:latin typeface="Helvetica Neue" charset="0"/>
                <a:ea typeface="Helvetica Neue" charset="0"/>
                <a:cs typeface="Helvetica Neue" charset="0"/>
              </a:rPr>
              <a:t>PRODUCES</a:t>
            </a:r>
            <a:endParaRPr lang="en-US" dirty="0">
              <a:solidFill>
                <a:schemeClr val="tx1">
                  <a:lumMod val="50000"/>
                </a:schemeClr>
              </a:solidFill>
              <a:latin typeface="Helvetica Neue Thin" charset="0"/>
              <a:ea typeface="Helvetica Neue Thin" charset="0"/>
              <a:cs typeface="Helvetica Neue Thin" charset="0"/>
            </a:endParaRPr>
          </a:p>
        </p:txBody>
      </p:sp>
      <p:sp>
        <p:nvSpPr>
          <p:cNvPr id="38" name="TextBox 37"/>
          <p:cNvSpPr txBox="1"/>
          <p:nvPr/>
        </p:nvSpPr>
        <p:spPr>
          <a:xfrm>
            <a:off x="5583542" y="3230626"/>
            <a:ext cx="1353256" cy="363946"/>
          </a:xfrm>
          <a:prstGeom prst="rect">
            <a:avLst/>
          </a:prstGeom>
          <a:noFill/>
          <a:ln>
            <a:noFill/>
          </a:ln>
          <a:effectLst/>
        </p:spPr>
        <p:txBody>
          <a:bodyPr wrap="none" rtlCol="0">
            <a:spAutoFit/>
          </a:bodyPr>
          <a:lstStyle/>
          <a:p>
            <a:pPr defTabSz="322660">
              <a:lnSpc>
                <a:spcPts val="870"/>
              </a:lnSpc>
              <a:spcAft>
                <a:spcPts val="300"/>
              </a:spcAft>
              <a:buSzPct val="100000"/>
            </a:pPr>
            <a:r>
              <a:rPr lang="en-US" sz="1200" dirty="0">
                <a:solidFill>
                  <a:schemeClr val="tx1">
                    <a:lumMod val="50000"/>
                  </a:schemeClr>
                </a:solidFill>
                <a:latin typeface="Georgia Regular" charset="0"/>
                <a:ea typeface="Georgia Regular" charset="0"/>
                <a:cs typeface="Georgia Regular" charset="0"/>
              </a:rPr>
              <a:t>Entity Extraction</a:t>
            </a:r>
          </a:p>
          <a:p>
            <a:pPr defTabSz="322660">
              <a:lnSpc>
                <a:spcPts val="870"/>
              </a:lnSpc>
              <a:spcAft>
                <a:spcPts val="300"/>
              </a:spcAft>
              <a:buSzPct val="100000"/>
            </a:pPr>
            <a:r>
              <a:rPr lang="en-US" sz="1050" dirty="0">
                <a:solidFill>
                  <a:schemeClr val="tx1">
                    <a:lumMod val="50000"/>
                  </a:schemeClr>
                </a:solidFill>
                <a:latin typeface="Georgia Regular" charset="0"/>
                <a:ea typeface="Georgia Regular" charset="0"/>
                <a:cs typeface="Georgia Regular" charset="0"/>
              </a:rPr>
              <a:t>[Ritter et al.’15]</a:t>
            </a:r>
          </a:p>
        </p:txBody>
      </p:sp>
      <p:sp>
        <p:nvSpPr>
          <p:cNvPr id="39" name="Rounded Rectangle 38"/>
          <p:cNvSpPr/>
          <p:nvPr/>
        </p:nvSpPr>
        <p:spPr>
          <a:xfrm>
            <a:off x="5568988" y="3684835"/>
            <a:ext cx="1608987"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Relation Extraction</a:t>
            </a:r>
          </a:p>
          <a:p>
            <a:pPr algn="ctr"/>
            <a:r>
              <a:rPr lang="en-US" sz="1100" b="1"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Document Matching</a:t>
            </a:r>
          </a:p>
        </p:txBody>
      </p:sp>
      <p:sp>
        <p:nvSpPr>
          <p:cNvPr id="40" name="Rounded Rectangle 39"/>
          <p:cNvSpPr/>
          <p:nvPr/>
        </p:nvSpPr>
        <p:spPr>
          <a:xfrm>
            <a:off x="7397682" y="3680348"/>
            <a:ext cx="1563975" cy="486000"/>
          </a:xfrm>
          <a:prstGeom prst="roundRect">
            <a:avLst/>
          </a:prstGeom>
          <a:pattFill prst="dkUpDiag">
            <a:fgClr>
              <a:schemeClr val="tx2">
                <a:lumMod val="20000"/>
                <a:lumOff val="80000"/>
              </a:schemeClr>
            </a:fgClr>
            <a:bgClr>
              <a:schemeClr val="bg1"/>
            </a:bgClr>
          </a:patt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algn="ctr"/>
            <a:r>
              <a:rPr lang="en-US" sz="1100" b="1"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Entity Augmentation</a:t>
            </a:r>
          </a:p>
          <a:p>
            <a:pPr algn="ctr"/>
            <a:r>
              <a:rPr lang="en-US" sz="1100" b="1" dirty="0">
                <a:solidFill>
                  <a:schemeClr val="tx1">
                    <a:lumMod val="50000"/>
                  </a:schemeClr>
                </a:solidFill>
                <a:effectLst>
                  <a:outerShdw blurRad="203200" dist="584200" algn="ctr" rotWithShape="0">
                    <a:schemeClr val="bg1"/>
                  </a:outerShdw>
                </a:effectLst>
                <a:latin typeface="Helvetica Neue" charset="0"/>
                <a:ea typeface="Helvetica Neue" charset="0"/>
                <a:cs typeface="Helvetica Neue" charset="0"/>
              </a:rPr>
              <a:t>Concept Expansion</a:t>
            </a:r>
          </a:p>
        </p:txBody>
      </p:sp>
      <p:sp>
        <p:nvSpPr>
          <p:cNvPr id="36" name="TextBox 35">
            <a:extLst>
              <a:ext uri="{FF2B5EF4-FFF2-40B4-BE49-F238E27FC236}">
                <a16:creationId xmlns:a16="http://schemas.microsoft.com/office/drawing/2014/main" id="{0456B192-5CC9-514F-A8F5-4BCA8A826686}"/>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5191261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we are</a:t>
            </a:r>
          </a:p>
        </p:txBody>
      </p:sp>
      <p:sp>
        <p:nvSpPr>
          <p:cNvPr id="8" name="Rounded Rectangle 7"/>
          <p:cNvSpPr/>
          <p:nvPr/>
        </p:nvSpPr>
        <p:spPr>
          <a:xfrm>
            <a:off x="1023450" y="3716217"/>
            <a:ext cx="6811871" cy="660713"/>
          </a:xfrm>
          <a:prstGeom prst="round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Challenges and Remarks</a:t>
            </a:r>
          </a:p>
        </p:txBody>
      </p:sp>
      <p:sp>
        <p:nvSpPr>
          <p:cNvPr id="5" name="Rounded Rectangle 4"/>
          <p:cNvSpPr/>
          <p:nvPr/>
        </p:nvSpPr>
        <p:spPr>
          <a:xfrm>
            <a:off x="1023450" y="1866529"/>
            <a:ext cx="5664639" cy="753848"/>
          </a:xfrm>
          <a:prstGeom prst="round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Textual data</a:t>
            </a:r>
          </a:p>
        </p:txBody>
      </p:sp>
      <p:sp>
        <p:nvSpPr>
          <p:cNvPr id="4" name="Rounded Rectangle 3"/>
          <p:cNvSpPr/>
          <p:nvPr/>
        </p:nvSpPr>
        <p:spPr>
          <a:xfrm>
            <a:off x="1023450" y="986194"/>
            <a:ext cx="5664639" cy="753848"/>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Relational databases </a:t>
            </a:r>
          </a:p>
        </p:txBody>
      </p:sp>
      <p:sp>
        <p:nvSpPr>
          <p:cNvPr id="6" name="Rounded Rectangle 5"/>
          <p:cNvSpPr/>
          <p:nvPr/>
        </p:nvSpPr>
        <p:spPr>
          <a:xfrm>
            <a:off x="1023450" y="2758497"/>
            <a:ext cx="5664639" cy="710795"/>
          </a:xfrm>
          <a:prstGeom prst="round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Neue" charset="0"/>
                <a:ea typeface="Helvetica Neue" charset="0"/>
                <a:cs typeface="Helvetica Neue" charset="0"/>
              </a:rPr>
              <a:t>Graphs and networks </a:t>
            </a:r>
          </a:p>
        </p:txBody>
      </p:sp>
      <p:sp>
        <p:nvSpPr>
          <p:cNvPr id="7" name="Rounded Rectangle 6"/>
          <p:cNvSpPr/>
          <p:nvPr/>
        </p:nvSpPr>
        <p:spPr>
          <a:xfrm>
            <a:off x="7014055" y="986194"/>
            <a:ext cx="821267" cy="2483098"/>
          </a:xfrm>
          <a:prstGeom prst="round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dirty="0">
                <a:latin typeface="Helvetica Neue" charset="0"/>
                <a:ea typeface="Helvetica Neue" charset="0"/>
                <a:cs typeface="Helvetica Neue" charset="0"/>
              </a:rPr>
              <a:t> Machine learning </a:t>
            </a:r>
          </a:p>
        </p:txBody>
      </p:sp>
      <p:grpSp>
        <p:nvGrpSpPr>
          <p:cNvPr id="14" name="Group 13">
            <a:extLst>
              <a:ext uri="{FF2B5EF4-FFF2-40B4-BE49-F238E27FC236}">
                <a16:creationId xmlns:a16="http://schemas.microsoft.com/office/drawing/2014/main" id="{68A2603A-10C7-A640-A900-7A42E48F6B9E}"/>
              </a:ext>
            </a:extLst>
          </p:cNvPr>
          <p:cNvGrpSpPr/>
          <p:nvPr/>
        </p:nvGrpSpPr>
        <p:grpSpPr>
          <a:xfrm>
            <a:off x="1143618" y="2855284"/>
            <a:ext cx="522817" cy="518708"/>
            <a:chOff x="2221864" y="-1094450"/>
            <a:chExt cx="983187" cy="983187"/>
          </a:xfrm>
          <a:effectLst>
            <a:outerShdw blurRad="50800" dist="38100" dir="2700000" algn="tl" rotWithShape="0">
              <a:prstClr val="black">
                <a:alpha val="40000"/>
              </a:prstClr>
            </a:outerShdw>
          </a:effectLst>
        </p:grpSpPr>
        <p:sp>
          <p:nvSpPr>
            <p:cNvPr id="15" name="Rounded Rectangle 14">
              <a:extLst>
                <a:ext uri="{FF2B5EF4-FFF2-40B4-BE49-F238E27FC236}">
                  <a16:creationId xmlns:a16="http://schemas.microsoft.com/office/drawing/2014/main" id="{F9346E0D-CC65-EF46-B0A1-B272422B2AAD}"/>
                </a:ext>
              </a:extLst>
            </p:cNvPr>
            <p:cNvSpPr/>
            <p:nvPr/>
          </p:nvSpPr>
          <p:spPr>
            <a:xfrm>
              <a:off x="2221864" y="-1094450"/>
              <a:ext cx="983187" cy="98318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6" name="Oval 15">
              <a:extLst>
                <a:ext uri="{FF2B5EF4-FFF2-40B4-BE49-F238E27FC236}">
                  <a16:creationId xmlns:a16="http://schemas.microsoft.com/office/drawing/2014/main" id="{7FA00053-CCAF-BE44-9026-71ECF90802F3}"/>
                </a:ext>
              </a:extLst>
            </p:cNvPr>
            <p:cNvSpPr/>
            <p:nvPr/>
          </p:nvSpPr>
          <p:spPr>
            <a:xfrm>
              <a:off x="2633133" y="-660400"/>
              <a:ext cx="160867" cy="16086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7" name="Oval 16">
              <a:extLst>
                <a:ext uri="{FF2B5EF4-FFF2-40B4-BE49-F238E27FC236}">
                  <a16:creationId xmlns:a16="http://schemas.microsoft.com/office/drawing/2014/main" id="{0F0E42DC-AC46-B449-9250-08B214C73CFB}"/>
                </a:ext>
              </a:extLst>
            </p:cNvPr>
            <p:cNvSpPr/>
            <p:nvPr/>
          </p:nvSpPr>
          <p:spPr>
            <a:xfrm>
              <a:off x="2953408" y="-1007269"/>
              <a:ext cx="160867" cy="160867"/>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sp>
          <p:nvSpPr>
            <p:cNvPr id="18" name="Oval 17">
              <a:extLst>
                <a:ext uri="{FF2B5EF4-FFF2-40B4-BE49-F238E27FC236}">
                  <a16:creationId xmlns:a16="http://schemas.microsoft.com/office/drawing/2014/main" id="{7DBC1DE6-6BF4-5E44-B07B-815BDB1157D6}"/>
                </a:ext>
              </a:extLst>
            </p:cNvPr>
            <p:cNvSpPr/>
            <p:nvPr/>
          </p:nvSpPr>
          <p:spPr>
            <a:xfrm>
              <a:off x="2988157" y="-499532"/>
              <a:ext cx="160867" cy="160867"/>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19" name="Straight Arrow Connector 18">
              <a:extLst>
                <a:ext uri="{FF2B5EF4-FFF2-40B4-BE49-F238E27FC236}">
                  <a16:creationId xmlns:a16="http://schemas.microsoft.com/office/drawing/2014/main" id="{7514EEB1-09B4-CF40-924E-DCEF7247BAAC}"/>
                </a:ext>
              </a:extLst>
            </p:cNvPr>
            <p:cNvCxnSpPr>
              <a:stCxn id="16" idx="7"/>
              <a:endCxn id="17" idx="3"/>
            </p:cNvCxnSpPr>
            <p:nvPr/>
          </p:nvCxnSpPr>
          <p:spPr>
            <a:xfrm flipV="1">
              <a:off x="2770441" y="-869961"/>
              <a:ext cx="206525" cy="233120"/>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1F448A4C-9505-644D-B092-612850612C86}"/>
                </a:ext>
              </a:extLst>
            </p:cNvPr>
            <p:cNvCxnSpPr>
              <a:stCxn id="16" idx="6"/>
              <a:endCxn id="18" idx="2"/>
            </p:cNvCxnSpPr>
            <p:nvPr/>
          </p:nvCxnSpPr>
          <p:spPr>
            <a:xfrm>
              <a:off x="2793999" y="-579966"/>
              <a:ext cx="194158" cy="160867"/>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38D6D7B6-5B68-7049-BADC-D5293E2D8B6A}"/>
                </a:ext>
              </a:extLst>
            </p:cNvPr>
            <p:cNvCxnSpPr>
              <a:stCxn id="17" idx="4"/>
              <a:endCxn id="18" idx="0"/>
            </p:cNvCxnSpPr>
            <p:nvPr/>
          </p:nvCxnSpPr>
          <p:spPr>
            <a:xfrm>
              <a:off x="3033841" y="-846402"/>
              <a:ext cx="34749" cy="346870"/>
            </a:xfrm>
            <a:prstGeom prst="straightConnector1">
              <a:avLst/>
            </a:prstGeom>
            <a:ln w="6350" cmpd="sng">
              <a:solidFill>
                <a:schemeClr val="tx1"/>
              </a:solidFill>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2BC30AA4-159D-3046-9C9C-A997CB617A3B}"/>
                </a:ext>
              </a:extLst>
            </p:cNvPr>
            <p:cNvSpPr/>
            <p:nvPr/>
          </p:nvSpPr>
          <p:spPr>
            <a:xfrm>
              <a:off x="2334984" y="-369507"/>
              <a:ext cx="160867" cy="160867"/>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23" name="Straight Arrow Connector 22">
              <a:extLst>
                <a:ext uri="{FF2B5EF4-FFF2-40B4-BE49-F238E27FC236}">
                  <a16:creationId xmlns:a16="http://schemas.microsoft.com/office/drawing/2014/main" id="{3AEB13ED-FD19-5C43-97D6-F70DB3D187D4}"/>
                </a:ext>
              </a:extLst>
            </p:cNvPr>
            <p:cNvCxnSpPr>
              <a:stCxn id="16" idx="3"/>
              <a:endCxn id="22" idx="0"/>
            </p:cNvCxnSpPr>
            <p:nvPr/>
          </p:nvCxnSpPr>
          <p:spPr>
            <a:xfrm flipH="1">
              <a:off x="2415418" y="-523091"/>
              <a:ext cx="241273" cy="153584"/>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24" name="Oval 23">
              <a:extLst>
                <a:ext uri="{FF2B5EF4-FFF2-40B4-BE49-F238E27FC236}">
                  <a16:creationId xmlns:a16="http://schemas.microsoft.com/office/drawing/2014/main" id="{3EF2CBB1-7F14-CB42-BCB4-D26014AE9F95}"/>
                </a:ext>
              </a:extLst>
            </p:cNvPr>
            <p:cNvSpPr/>
            <p:nvPr/>
          </p:nvSpPr>
          <p:spPr>
            <a:xfrm>
              <a:off x="2358542" y="-998410"/>
              <a:ext cx="160867" cy="16086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Regular" charset="0"/>
              </a:endParaRPr>
            </a:p>
          </p:txBody>
        </p:sp>
        <p:cxnSp>
          <p:nvCxnSpPr>
            <p:cNvPr id="25" name="Straight Arrow Connector 24">
              <a:extLst>
                <a:ext uri="{FF2B5EF4-FFF2-40B4-BE49-F238E27FC236}">
                  <a16:creationId xmlns:a16="http://schemas.microsoft.com/office/drawing/2014/main" id="{B3E31553-520F-614F-928C-5B12E49AA972}"/>
                </a:ext>
              </a:extLst>
            </p:cNvPr>
            <p:cNvCxnSpPr>
              <a:stCxn id="16" idx="1"/>
              <a:endCxn id="24" idx="5"/>
            </p:cNvCxnSpPr>
            <p:nvPr/>
          </p:nvCxnSpPr>
          <p:spPr>
            <a:xfrm flipH="1" flipV="1">
              <a:off x="2495851" y="-861101"/>
              <a:ext cx="160840" cy="224259"/>
            </a:xfrm>
            <a:prstGeom prst="straightConnector1">
              <a:avLst/>
            </a:prstGeom>
            <a:ln w="12700" cmpd="sng">
              <a:solidFill>
                <a:schemeClr val="tx1"/>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grpSp>
      <p:sp>
        <p:nvSpPr>
          <p:cNvPr id="26" name="TextBox 25">
            <a:extLst>
              <a:ext uri="{FF2B5EF4-FFF2-40B4-BE49-F238E27FC236}">
                <a16:creationId xmlns:a16="http://schemas.microsoft.com/office/drawing/2014/main" id="{BC787565-5181-3E4F-B1C2-7E27D9011F87}"/>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728596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r>
              <a:rPr lang="en-US" sz="3200" dirty="0">
                <a:latin typeface="Helvetica Neue Condensed Black" panose="02000503000000020004" pitchFamily="2" charset="0"/>
              </a:rPr>
              <a:t>Graphs</a:t>
            </a:r>
            <a:r>
              <a:rPr lang="en-US" sz="3200" b="0" dirty="0">
                <a:latin typeface="Helvetica Neue" panose="02000503000000020004" pitchFamily="2" charset="0"/>
              </a:rPr>
              <a:t> </a:t>
            </a:r>
            <a:r>
              <a:rPr lang="en-US" sz="3200" b="0" i="1" dirty="0">
                <a:latin typeface="Helvetica Neue Light" panose="02000403000000020004" pitchFamily="2" charset="0"/>
                <a:ea typeface="Helvetica Neue Light" panose="02000403000000020004" pitchFamily="2" charset="0"/>
                <a:cs typeface="Helvetica Neue Thin" charset="0"/>
              </a:rPr>
              <a:t>are</a:t>
            </a:r>
            <a:r>
              <a:rPr lang="en-US" sz="3200" b="0" dirty="0">
                <a:latin typeface="Helvetica Neue" panose="02000503000000020004" pitchFamily="2" charset="0"/>
              </a:rPr>
              <a:t> </a:t>
            </a:r>
            <a:r>
              <a:rPr lang="en-US" sz="3200" dirty="0">
                <a:latin typeface="Helvetica Neue Condensed Black" panose="02000503000000020004" pitchFamily="2" charset="0"/>
              </a:rPr>
              <a:t>Everywhere</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1986"/>
            <a:ext cx="3724001" cy="2652713"/>
          </a:xfrm>
          <a:prstGeom prst="rect">
            <a:avLst/>
          </a:prstGeom>
        </p:spPr>
      </p:pic>
      <p:sp>
        <p:nvSpPr>
          <p:cNvPr id="8" name="TextBox 7"/>
          <p:cNvSpPr txBox="1"/>
          <p:nvPr/>
        </p:nvSpPr>
        <p:spPr>
          <a:xfrm>
            <a:off x="679036" y="2013098"/>
            <a:ext cx="1296537" cy="784830"/>
          </a:xfrm>
          <a:prstGeom prst="rect">
            <a:avLst/>
          </a:prstGeom>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430202">
              <a:spcAft>
                <a:spcPts val="400"/>
              </a:spcAft>
              <a:buSzPct val="100000"/>
            </a:pPr>
            <a:r>
              <a:rPr lang="en-US" sz="1500" b="1" dirty="0">
                <a:solidFill>
                  <a:schemeClr val="tx2">
                    <a:lumMod val="50000"/>
                  </a:schemeClr>
                </a:solidFill>
                <a:latin typeface="Helvetica Neue Condensed Black" panose="02000503000000020004" pitchFamily="2" charset="0"/>
                <a:ea typeface="Helvetica Neue Condensed" charset="0"/>
                <a:cs typeface="Helvetica Neue Condensed" charset="0"/>
              </a:rPr>
              <a:t>Protein Interaction Network</a:t>
            </a: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54607" y="11986"/>
            <a:ext cx="4246373" cy="2946165"/>
          </a:xfrm>
          <a:prstGeom prst="rect">
            <a:avLst/>
          </a:prstGeom>
        </p:spPr>
      </p:pic>
      <p:sp>
        <p:nvSpPr>
          <p:cNvPr id="14" name="TextBox 13"/>
          <p:cNvSpPr txBox="1"/>
          <p:nvPr/>
        </p:nvSpPr>
        <p:spPr>
          <a:xfrm>
            <a:off x="3847451" y="2419013"/>
            <a:ext cx="1296537" cy="605294"/>
          </a:xfrm>
          <a:prstGeom prst="rect">
            <a:avLst/>
          </a:prstGeom>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r" defTabSz="430202">
              <a:spcAft>
                <a:spcPts val="400"/>
              </a:spcAft>
              <a:buSzPct val="100000"/>
            </a:pPr>
            <a:r>
              <a:rPr lang="en-US" sz="1500" b="1" dirty="0">
                <a:solidFill>
                  <a:schemeClr val="tx2">
                    <a:lumMod val="50000"/>
                  </a:schemeClr>
                </a:solidFill>
                <a:latin typeface="Helvetica Neue Condensed Black" panose="02000503000000020004" pitchFamily="2" charset="0"/>
                <a:ea typeface="Helvetica Neue Condensed" charset="0"/>
                <a:cs typeface="Helvetica Neue Condensed" charset="0"/>
              </a:rPr>
              <a:t>Road</a:t>
            </a:r>
          </a:p>
          <a:p>
            <a:pPr algn="r" defTabSz="430202">
              <a:spcAft>
                <a:spcPts val="400"/>
              </a:spcAft>
              <a:buSzPct val="100000"/>
            </a:pPr>
            <a:r>
              <a:rPr lang="en-US" sz="1500" b="1" dirty="0">
                <a:solidFill>
                  <a:schemeClr val="tx2">
                    <a:lumMod val="50000"/>
                  </a:schemeClr>
                </a:solidFill>
                <a:latin typeface="Helvetica Neue Condensed Black" panose="02000503000000020004" pitchFamily="2" charset="0"/>
                <a:ea typeface="Helvetica Neue Condensed" charset="0"/>
                <a:cs typeface="Helvetica Neue Condensed" charset="0"/>
              </a:rPr>
              <a:t>Network</a:t>
            </a:r>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1385" y="3082132"/>
            <a:ext cx="2652713" cy="2652713"/>
          </a:xfrm>
          <a:prstGeom prst="rect">
            <a:avLst/>
          </a:prstGeom>
        </p:spPr>
      </p:pic>
      <p:sp>
        <p:nvSpPr>
          <p:cNvPr id="11" name="TextBox 10"/>
          <p:cNvSpPr txBox="1"/>
          <p:nvPr/>
        </p:nvSpPr>
        <p:spPr>
          <a:xfrm>
            <a:off x="5493722" y="4203159"/>
            <a:ext cx="1296537" cy="605294"/>
          </a:xfrm>
          <a:prstGeom prst="rect">
            <a:avLst/>
          </a:prstGeom>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r" defTabSz="430202">
              <a:spcAft>
                <a:spcPts val="400"/>
              </a:spcAft>
              <a:buSzPct val="100000"/>
            </a:pPr>
            <a:r>
              <a:rPr lang="en-US" sz="1500" b="1" dirty="0">
                <a:solidFill>
                  <a:schemeClr val="tx2">
                    <a:lumMod val="50000"/>
                  </a:schemeClr>
                </a:solidFill>
                <a:latin typeface="Helvetica Neue Condensed Black" panose="02000503000000020004" pitchFamily="2" charset="0"/>
                <a:ea typeface="Helvetica Neue Condensed" charset="0"/>
                <a:cs typeface="Helvetica Neue Condensed" charset="0"/>
              </a:rPr>
              <a:t>Social</a:t>
            </a:r>
          </a:p>
          <a:p>
            <a:pPr algn="r" defTabSz="430202">
              <a:spcAft>
                <a:spcPts val="400"/>
              </a:spcAft>
              <a:buSzPct val="100000"/>
            </a:pPr>
            <a:r>
              <a:rPr lang="en-US" sz="1500" b="1" dirty="0">
                <a:solidFill>
                  <a:schemeClr val="tx2">
                    <a:lumMod val="50000"/>
                  </a:schemeClr>
                </a:solidFill>
                <a:latin typeface="Helvetica Neue Condensed Black" panose="02000503000000020004" pitchFamily="2" charset="0"/>
                <a:ea typeface="Helvetica Neue Condensed" charset="0"/>
                <a:cs typeface="Helvetica Neue Condensed" charset="0"/>
              </a:rPr>
              <a:t>Network</a:t>
            </a:r>
          </a:p>
        </p:txBody>
      </p:sp>
      <p:pic>
        <p:nvPicPr>
          <p:cNvPr id="9" name="Picture 8">
            <a:extLst>
              <a:ext uri="{FF2B5EF4-FFF2-40B4-BE49-F238E27FC236}">
                <a16:creationId xmlns:a16="http://schemas.microsoft.com/office/drawing/2014/main" id="{02580DF4-B59D-7743-8592-0A7D135754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47205" y="-87688"/>
            <a:ext cx="3693237" cy="3063964"/>
          </a:xfrm>
          <a:prstGeom prst="rect">
            <a:avLst/>
          </a:prstGeom>
        </p:spPr>
      </p:pic>
      <p:sp>
        <p:nvSpPr>
          <p:cNvPr id="10" name="TextBox 9">
            <a:extLst>
              <a:ext uri="{FF2B5EF4-FFF2-40B4-BE49-F238E27FC236}">
                <a16:creationId xmlns:a16="http://schemas.microsoft.com/office/drawing/2014/main" id="{374E0A42-C287-A847-BA8B-11FD431521F4}"/>
              </a:ext>
            </a:extLst>
          </p:cNvPr>
          <p:cNvSpPr txBox="1"/>
          <p:nvPr/>
        </p:nvSpPr>
        <p:spPr>
          <a:xfrm>
            <a:off x="6668333" y="1430529"/>
            <a:ext cx="1296537" cy="605294"/>
          </a:xfrm>
          <a:prstGeom prst="rect">
            <a:avLst/>
          </a:prstGeom>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r" defTabSz="430202">
              <a:spcAft>
                <a:spcPts val="400"/>
              </a:spcAft>
              <a:buSzPct val="100000"/>
            </a:pPr>
            <a:r>
              <a:rPr lang="en-US" sz="1500" b="1" dirty="0">
                <a:solidFill>
                  <a:schemeClr val="tx2">
                    <a:lumMod val="50000"/>
                  </a:schemeClr>
                </a:solidFill>
                <a:latin typeface="Helvetica Neue Condensed Black" panose="02000503000000020004" pitchFamily="2" charset="0"/>
                <a:ea typeface="Helvetica Neue Condensed" charset="0"/>
                <a:cs typeface="Helvetica Neue Condensed" charset="0"/>
              </a:rPr>
              <a:t>Knowledge</a:t>
            </a:r>
          </a:p>
          <a:p>
            <a:pPr algn="r" defTabSz="430202">
              <a:spcAft>
                <a:spcPts val="400"/>
              </a:spcAft>
              <a:buSzPct val="100000"/>
            </a:pPr>
            <a:r>
              <a:rPr lang="en-US" sz="1500" b="1" dirty="0">
                <a:solidFill>
                  <a:schemeClr val="tx2">
                    <a:lumMod val="50000"/>
                  </a:schemeClr>
                </a:solidFill>
                <a:latin typeface="Helvetica Neue Condensed Black" panose="02000503000000020004" pitchFamily="2" charset="0"/>
                <a:ea typeface="Helvetica Neue Condensed" charset="0"/>
                <a:cs typeface="Helvetica Neue Condensed" charset="0"/>
              </a:rPr>
              <a:t>Graph</a:t>
            </a:r>
          </a:p>
        </p:txBody>
      </p:sp>
      <p:sp>
        <p:nvSpPr>
          <p:cNvPr id="16" name="TextBox 15">
            <a:extLst>
              <a:ext uri="{FF2B5EF4-FFF2-40B4-BE49-F238E27FC236}">
                <a16:creationId xmlns:a16="http://schemas.microsoft.com/office/drawing/2014/main" id="{0E4A66DB-108C-EF48-821E-28F6184C5B83}"/>
              </a:ext>
            </a:extLst>
          </p:cNvPr>
          <p:cNvSpPr txBox="1"/>
          <p:nvPr/>
        </p:nvSpPr>
        <p:spPr>
          <a:xfrm>
            <a:off x="2155303" y="4781433"/>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0906625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1" y="277718"/>
            <a:ext cx="4427525" cy="1105789"/>
          </a:xfrm>
        </p:spPr>
        <p:txBody>
          <a:bodyPr/>
          <a:lstStyle/>
          <a:p>
            <a:r>
              <a:rPr lang="en-US" sz="2800" b="1" dirty="0">
                <a:latin typeface="Helvetica Neue Condensed Black" panose="02000503000000020004" pitchFamily="2" charset="0"/>
              </a:rPr>
              <a:t>Graphs</a:t>
            </a:r>
            <a:br>
              <a:rPr lang="en-US" sz="2800" b="1" dirty="0">
                <a:latin typeface="Helvetica Neue Condensed Black" panose="02000503000000020004" pitchFamily="2" charset="0"/>
              </a:rPr>
            </a:br>
            <a:r>
              <a:rPr lang="en-US" sz="1800" dirty="0">
                <a:latin typeface="Helvetica Neue Thin" panose="020B0403020202020204" pitchFamily="34" charset="0"/>
              </a:rPr>
              <a:t>Connected Data</a:t>
            </a:r>
            <a:br>
              <a:rPr lang="en-US" sz="1800" dirty="0">
                <a:latin typeface="Helvetica Neue Thin" panose="020B0403020202020204" pitchFamily="34" charset="0"/>
              </a:rPr>
            </a:br>
            <a:r>
              <a:rPr lang="en-US" sz="1100" i="1" dirty="0">
                <a:solidFill>
                  <a:schemeClr val="tx1">
                    <a:lumMod val="50000"/>
                    <a:lumOff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 graph is a graph is a graph</a:t>
            </a:r>
            <a:br>
              <a:rPr lang="en-US" sz="1800" dirty="0">
                <a:latin typeface="Helvetica Neue Thin" panose="020B0403020202020204" pitchFamily="34" charset="0"/>
              </a:rPr>
            </a:br>
            <a:endParaRPr lang="en-US" sz="1800" dirty="0">
              <a:latin typeface="Helvetica Neue Thin" panose="020B0403020202020204" pitchFamily="34" charset="0"/>
            </a:endParaRPr>
          </a:p>
        </p:txBody>
      </p:sp>
      <p:sp>
        <p:nvSpPr>
          <p:cNvPr id="15" name="Rounded Rectangle 14">
            <a:extLst>
              <a:ext uri="{FF2B5EF4-FFF2-40B4-BE49-F238E27FC236}">
                <a16:creationId xmlns:a16="http://schemas.microsoft.com/office/drawing/2014/main" id="{23023A18-3BEC-3046-A8A9-41DA2B295BB3}"/>
              </a:ext>
            </a:extLst>
          </p:cNvPr>
          <p:cNvSpPr/>
          <p:nvPr/>
        </p:nvSpPr>
        <p:spPr>
          <a:xfrm>
            <a:off x="2580508" y="1463638"/>
            <a:ext cx="1933574" cy="623888"/>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panose="02000503000000020004" pitchFamily="2" charset="0"/>
                <a:ea typeface="Helvetica Neue" charset="0"/>
                <a:cs typeface="Helvetica Neue" charset="0"/>
              </a:rPr>
              <a:t>Arnold Schwarzenegger</a:t>
            </a:r>
          </a:p>
        </p:txBody>
      </p:sp>
      <p:sp>
        <p:nvSpPr>
          <p:cNvPr id="16" name="Rounded Rectangle 15">
            <a:extLst>
              <a:ext uri="{FF2B5EF4-FFF2-40B4-BE49-F238E27FC236}">
                <a16:creationId xmlns:a16="http://schemas.microsoft.com/office/drawing/2014/main" id="{36A0731D-E4C9-7642-8626-84061E7BD795}"/>
              </a:ext>
            </a:extLst>
          </p:cNvPr>
          <p:cNvSpPr/>
          <p:nvPr/>
        </p:nvSpPr>
        <p:spPr>
          <a:xfrm>
            <a:off x="2580508" y="2936838"/>
            <a:ext cx="1933574" cy="623888"/>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Helvetica Neue" panose="02000503000000020004" pitchFamily="2" charset="0"/>
                <a:ea typeface="Helvetica Neue" charset="0"/>
                <a:cs typeface="Helvetica Neue" charset="0"/>
              </a:rPr>
              <a:t>Terminator</a:t>
            </a:r>
          </a:p>
        </p:txBody>
      </p:sp>
      <p:sp>
        <p:nvSpPr>
          <p:cNvPr id="17" name="Rounded Rectangle 16">
            <a:extLst>
              <a:ext uri="{FF2B5EF4-FFF2-40B4-BE49-F238E27FC236}">
                <a16:creationId xmlns:a16="http://schemas.microsoft.com/office/drawing/2014/main" id="{66094C2E-28B6-D641-82AB-41A1C4E2ADFC}"/>
              </a:ext>
            </a:extLst>
          </p:cNvPr>
          <p:cNvSpPr/>
          <p:nvPr/>
        </p:nvSpPr>
        <p:spPr>
          <a:xfrm>
            <a:off x="5376095" y="1463638"/>
            <a:ext cx="1933574" cy="623888"/>
          </a:xfrm>
          <a:prstGeom prst="roundRect">
            <a:avLst/>
          </a:prstGeom>
          <a:solidFill>
            <a:schemeClr val="bg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Helvetica Neue" panose="02000503000000020004" pitchFamily="2" charset="0"/>
                <a:ea typeface="Helvetica Neue" charset="0"/>
                <a:cs typeface="Helvetica Neue" charset="0"/>
              </a:rPr>
              <a:t>Person</a:t>
            </a:r>
          </a:p>
        </p:txBody>
      </p:sp>
      <p:sp>
        <p:nvSpPr>
          <p:cNvPr id="18" name="Rounded Rectangle 17">
            <a:extLst>
              <a:ext uri="{FF2B5EF4-FFF2-40B4-BE49-F238E27FC236}">
                <a16:creationId xmlns:a16="http://schemas.microsoft.com/office/drawing/2014/main" id="{27B66051-48BC-EB41-BD17-4B60FCEA361D}"/>
              </a:ext>
            </a:extLst>
          </p:cNvPr>
          <p:cNvSpPr/>
          <p:nvPr/>
        </p:nvSpPr>
        <p:spPr>
          <a:xfrm>
            <a:off x="5376095" y="2936838"/>
            <a:ext cx="1933574" cy="623888"/>
          </a:xfrm>
          <a:prstGeom prst="roundRect">
            <a:avLst/>
          </a:prstGeom>
          <a:solidFill>
            <a:schemeClr val="bg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Helvetica Neue" panose="02000503000000020004" pitchFamily="2" charset="0"/>
                <a:ea typeface="Helvetica Neue" charset="0"/>
                <a:cs typeface="Helvetica Neue" charset="0"/>
              </a:rPr>
              <a:t>Actor</a:t>
            </a:r>
          </a:p>
        </p:txBody>
      </p:sp>
      <p:cxnSp>
        <p:nvCxnSpPr>
          <p:cNvPr id="19" name="Straight Arrow Connector 18">
            <a:extLst>
              <a:ext uri="{FF2B5EF4-FFF2-40B4-BE49-F238E27FC236}">
                <a16:creationId xmlns:a16="http://schemas.microsoft.com/office/drawing/2014/main" id="{B5496D19-DBE7-5F47-B374-68C5A3EB95F3}"/>
              </a:ext>
            </a:extLst>
          </p:cNvPr>
          <p:cNvCxnSpPr>
            <a:stCxn id="15" idx="2"/>
            <a:endCxn id="16" idx="0"/>
          </p:cNvCxnSpPr>
          <p:nvPr/>
        </p:nvCxnSpPr>
        <p:spPr>
          <a:xfrm>
            <a:off x="3547294" y="2087526"/>
            <a:ext cx="0" cy="849312"/>
          </a:xfrm>
          <a:prstGeom prst="straightConnector1">
            <a:avLst/>
          </a:prstGeom>
          <a:ln w="25400" cmpd="sng">
            <a:solidFill>
              <a:schemeClr val="accent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8DC8402B-F6EB-F149-8B91-61605965CBD5}"/>
              </a:ext>
            </a:extLst>
          </p:cNvPr>
          <p:cNvCxnSpPr/>
          <p:nvPr/>
        </p:nvCxnSpPr>
        <p:spPr>
          <a:xfrm>
            <a:off x="4025371" y="2074826"/>
            <a:ext cx="1868596" cy="862012"/>
          </a:xfrm>
          <a:prstGeom prst="straightConnector1">
            <a:avLst/>
          </a:prstGeom>
          <a:ln w="25400" cmpd="sng">
            <a:solidFill>
              <a:schemeClr val="accent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DFDBBBB8-04F5-294B-8D44-13F049BEA41E}"/>
              </a:ext>
            </a:extLst>
          </p:cNvPr>
          <p:cNvCxnSpPr>
            <a:stCxn id="15" idx="3"/>
            <a:endCxn id="17" idx="1"/>
          </p:cNvCxnSpPr>
          <p:nvPr/>
        </p:nvCxnSpPr>
        <p:spPr>
          <a:xfrm>
            <a:off x="4514081" y="1775582"/>
            <a:ext cx="862014" cy="0"/>
          </a:xfrm>
          <a:prstGeom prst="straightConnector1">
            <a:avLst/>
          </a:prstGeom>
          <a:ln w="25400" cmpd="sng">
            <a:solidFill>
              <a:schemeClr val="accent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F5B183BD-0447-7A44-B1FE-E1AAE03CC2EA}"/>
              </a:ext>
            </a:extLst>
          </p:cNvPr>
          <p:cNvCxnSpPr>
            <a:stCxn id="18" idx="0"/>
            <a:endCxn id="17" idx="2"/>
          </p:cNvCxnSpPr>
          <p:nvPr/>
        </p:nvCxnSpPr>
        <p:spPr>
          <a:xfrm flipV="1">
            <a:off x="6342882" y="2087526"/>
            <a:ext cx="0" cy="849312"/>
          </a:xfrm>
          <a:prstGeom prst="straightConnector1">
            <a:avLst/>
          </a:prstGeom>
          <a:ln w="25400" cmpd="sng">
            <a:solidFill>
              <a:schemeClr val="accent1">
                <a:lumMod val="50000"/>
              </a:schemeClr>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DA274D30-9EE6-3B4A-B688-9DC496B434FD}"/>
              </a:ext>
            </a:extLst>
          </p:cNvPr>
          <p:cNvSpPr txBox="1"/>
          <p:nvPr/>
        </p:nvSpPr>
        <p:spPr>
          <a:xfrm>
            <a:off x="2507022" y="2282246"/>
            <a:ext cx="1156830" cy="338554"/>
          </a:xfrm>
          <a:prstGeom prst="rect">
            <a:avLst/>
          </a:prstGeom>
          <a:noFill/>
        </p:spPr>
        <p:txBody>
          <a:bodyPr wrap="square" rtlCol="0">
            <a:spAutoFit/>
          </a:bodyPr>
          <a:lstStyle/>
          <a:p>
            <a:pPr defTabSz="430202">
              <a:spcAft>
                <a:spcPts val="400"/>
              </a:spcAft>
              <a:buSzPct val="100000"/>
            </a:pPr>
            <a:r>
              <a:rPr lang="en-US" sz="1600" dirty="0" err="1">
                <a:solidFill>
                  <a:srgbClr val="000000"/>
                </a:solidFill>
                <a:latin typeface="Helvetica Neue" panose="02000503000000020004" pitchFamily="2" charset="0"/>
                <a:ea typeface="Georgia" charset="0"/>
                <a:cs typeface="Georgia" charset="0"/>
              </a:rPr>
              <a:t>actedIN</a:t>
            </a:r>
            <a:endParaRPr lang="en-US" sz="1600" dirty="0">
              <a:solidFill>
                <a:srgbClr val="000000"/>
              </a:solidFill>
              <a:latin typeface="Helvetica Neue" panose="02000503000000020004" pitchFamily="2" charset="0"/>
              <a:ea typeface="Georgia" charset="0"/>
              <a:cs typeface="Georgia" charset="0"/>
            </a:endParaRPr>
          </a:p>
        </p:txBody>
      </p:sp>
      <p:sp>
        <p:nvSpPr>
          <p:cNvPr id="24" name="TextBox 23">
            <a:extLst>
              <a:ext uri="{FF2B5EF4-FFF2-40B4-BE49-F238E27FC236}">
                <a16:creationId xmlns:a16="http://schemas.microsoft.com/office/drawing/2014/main" id="{8081BFD2-4483-304B-A588-CD8EC7F5B1C2}"/>
              </a:ext>
            </a:extLst>
          </p:cNvPr>
          <p:cNvSpPr txBox="1"/>
          <p:nvPr/>
        </p:nvSpPr>
        <p:spPr>
          <a:xfrm>
            <a:off x="4196438" y="2318551"/>
            <a:ext cx="584996" cy="338554"/>
          </a:xfrm>
          <a:prstGeom prst="rect">
            <a:avLst/>
          </a:prstGeom>
          <a:noFill/>
        </p:spPr>
        <p:txBody>
          <a:bodyPr wrap="square" rtlCol="0">
            <a:spAutoFit/>
          </a:bodyPr>
          <a:lstStyle/>
          <a:p>
            <a:pPr defTabSz="430202">
              <a:spcAft>
                <a:spcPts val="400"/>
              </a:spcAft>
              <a:buSzPct val="100000"/>
            </a:pPr>
            <a:r>
              <a:rPr lang="en-US" sz="1600" dirty="0">
                <a:solidFill>
                  <a:srgbClr val="000000"/>
                </a:solidFill>
                <a:latin typeface="Helvetica Neue" panose="02000503000000020004" pitchFamily="2" charset="0"/>
                <a:ea typeface="Georgia Regular" charset="0"/>
                <a:cs typeface="Georgia Regular" charset="0"/>
              </a:rPr>
              <a:t>is A</a:t>
            </a:r>
          </a:p>
        </p:txBody>
      </p:sp>
      <p:sp>
        <p:nvSpPr>
          <p:cNvPr id="25" name="TextBox 24">
            <a:extLst>
              <a:ext uri="{FF2B5EF4-FFF2-40B4-BE49-F238E27FC236}">
                <a16:creationId xmlns:a16="http://schemas.microsoft.com/office/drawing/2014/main" id="{5A5C4BCE-CD6B-0145-A4D9-9C46B644CD26}"/>
              </a:ext>
            </a:extLst>
          </p:cNvPr>
          <p:cNvSpPr txBox="1"/>
          <p:nvPr/>
        </p:nvSpPr>
        <p:spPr>
          <a:xfrm>
            <a:off x="4780847" y="1406715"/>
            <a:ext cx="726288" cy="338554"/>
          </a:xfrm>
          <a:prstGeom prst="rect">
            <a:avLst/>
          </a:prstGeom>
          <a:noFill/>
        </p:spPr>
        <p:txBody>
          <a:bodyPr wrap="square" rtlCol="0">
            <a:spAutoFit/>
          </a:bodyPr>
          <a:lstStyle/>
          <a:p>
            <a:pPr defTabSz="430202">
              <a:spcAft>
                <a:spcPts val="400"/>
              </a:spcAft>
              <a:buSzPct val="100000"/>
            </a:pPr>
            <a:r>
              <a:rPr lang="en-US" sz="1600" dirty="0">
                <a:solidFill>
                  <a:srgbClr val="000000"/>
                </a:solidFill>
                <a:latin typeface="Helvetica Neue" panose="02000503000000020004" pitchFamily="2" charset="0"/>
                <a:ea typeface="Georgia Regular" charset="0"/>
                <a:cs typeface="Georgia Regular" charset="0"/>
              </a:rPr>
              <a:t>is A</a:t>
            </a:r>
          </a:p>
        </p:txBody>
      </p:sp>
      <p:sp>
        <p:nvSpPr>
          <p:cNvPr id="26" name="TextBox 25">
            <a:extLst>
              <a:ext uri="{FF2B5EF4-FFF2-40B4-BE49-F238E27FC236}">
                <a16:creationId xmlns:a16="http://schemas.microsoft.com/office/drawing/2014/main" id="{149893D3-7719-8947-869E-6F11382676E4}"/>
              </a:ext>
            </a:extLst>
          </p:cNvPr>
          <p:cNvSpPr txBox="1"/>
          <p:nvPr/>
        </p:nvSpPr>
        <p:spPr>
          <a:xfrm>
            <a:off x="6308533" y="2318551"/>
            <a:ext cx="1331041" cy="338554"/>
          </a:xfrm>
          <a:prstGeom prst="rect">
            <a:avLst/>
          </a:prstGeom>
          <a:noFill/>
        </p:spPr>
        <p:txBody>
          <a:bodyPr wrap="square" rtlCol="0">
            <a:spAutoFit/>
          </a:bodyPr>
          <a:lstStyle/>
          <a:p>
            <a:pPr defTabSz="430202">
              <a:spcAft>
                <a:spcPts val="400"/>
              </a:spcAft>
              <a:buSzPct val="100000"/>
            </a:pPr>
            <a:r>
              <a:rPr lang="en-US" sz="1600" dirty="0" err="1">
                <a:solidFill>
                  <a:srgbClr val="000000"/>
                </a:solidFill>
                <a:latin typeface="Helvetica Neue" panose="02000503000000020004" pitchFamily="2" charset="0"/>
                <a:ea typeface="Georgia Regular" charset="0"/>
                <a:cs typeface="Georgia Regular" charset="0"/>
              </a:rPr>
              <a:t>subClassOf</a:t>
            </a:r>
            <a:endParaRPr lang="en-US" sz="1600" dirty="0">
              <a:solidFill>
                <a:srgbClr val="000000"/>
              </a:solidFill>
              <a:latin typeface="Helvetica Neue" panose="02000503000000020004" pitchFamily="2" charset="0"/>
              <a:ea typeface="Georgia Regular" charset="0"/>
              <a:cs typeface="Georgia Regular" charset="0"/>
            </a:endParaRPr>
          </a:p>
        </p:txBody>
      </p:sp>
      <p:sp>
        <p:nvSpPr>
          <p:cNvPr id="27" name="Rectangle 26">
            <a:extLst>
              <a:ext uri="{FF2B5EF4-FFF2-40B4-BE49-F238E27FC236}">
                <a16:creationId xmlns:a16="http://schemas.microsoft.com/office/drawing/2014/main" id="{DDD73576-C370-644A-B709-3AA2B3CB5D63}"/>
              </a:ext>
            </a:extLst>
          </p:cNvPr>
          <p:cNvSpPr/>
          <p:nvPr/>
        </p:nvSpPr>
        <p:spPr>
          <a:xfrm>
            <a:off x="2411732" y="1139789"/>
            <a:ext cx="2369702" cy="2824576"/>
          </a:xfrm>
          <a:prstGeom prst="rect">
            <a:avLst/>
          </a:prstGeom>
          <a:noFill/>
          <a:ln w="47625">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sp>
        <p:nvSpPr>
          <p:cNvPr id="28" name="Rectangle 27">
            <a:extLst>
              <a:ext uri="{FF2B5EF4-FFF2-40B4-BE49-F238E27FC236}">
                <a16:creationId xmlns:a16="http://schemas.microsoft.com/office/drawing/2014/main" id="{81BA718C-C2B1-F044-823D-F7E769AB654A}"/>
              </a:ext>
            </a:extLst>
          </p:cNvPr>
          <p:cNvSpPr/>
          <p:nvPr/>
        </p:nvSpPr>
        <p:spPr>
          <a:xfrm>
            <a:off x="5241592" y="1139789"/>
            <a:ext cx="2369702" cy="2824576"/>
          </a:xfrm>
          <a:prstGeom prst="rect">
            <a:avLst/>
          </a:prstGeom>
          <a:noFill/>
          <a:ln w="47625">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sp>
        <p:nvSpPr>
          <p:cNvPr id="29" name="TextBox 28">
            <a:extLst>
              <a:ext uri="{FF2B5EF4-FFF2-40B4-BE49-F238E27FC236}">
                <a16:creationId xmlns:a16="http://schemas.microsoft.com/office/drawing/2014/main" id="{A9653EA0-AF1D-6442-ABC8-8AFBF34FA661}"/>
              </a:ext>
            </a:extLst>
          </p:cNvPr>
          <p:cNvSpPr txBox="1"/>
          <p:nvPr/>
        </p:nvSpPr>
        <p:spPr>
          <a:xfrm>
            <a:off x="2580507" y="664917"/>
            <a:ext cx="1856265"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430202">
              <a:spcAft>
                <a:spcPts val="400"/>
              </a:spcAft>
              <a:buSzPct val="100000"/>
            </a:pPr>
            <a:r>
              <a:rPr lang="en-US" sz="1600" dirty="0">
                <a:solidFill>
                  <a:srgbClr val="000000"/>
                </a:solidFill>
                <a:latin typeface="Helvetica Neue" panose="02000503000000020004" pitchFamily="2" charset="0"/>
                <a:ea typeface="Helvetica Neue" charset="0"/>
                <a:cs typeface="Helvetica Neue" charset="0"/>
              </a:rPr>
              <a:t>Fact Graph</a:t>
            </a:r>
          </a:p>
        </p:txBody>
      </p:sp>
      <p:sp>
        <p:nvSpPr>
          <p:cNvPr id="30" name="TextBox 29">
            <a:extLst>
              <a:ext uri="{FF2B5EF4-FFF2-40B4-BE49-F238E27FC236}">
                <a16:creationId xmlns:a16="http://schemas.microsoft.com/office/drawing/2014/main" id="{D2BE22C9-BEB9-C74E-9A6E-031A67FFB3CE}"/>
              </a:ext>
            </a:extLst>
          </p:cNvPr>
          <p:cNvSpPr txBox="1"/>
          <p:nvPr/>
        </p:nvSpPr>
        <p:spPr>
          <a:xfrm>
            <a:off x="5453405" y="664917"/>
            <a:ext cx="1856265"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430202">
              <a:spcAft>
                <a:spcPts val="400"/>
              </a:spcAft>
              <a:buSzPct val="100000"/>
            </a:pPr>
            <a:r>
              <a:rPr lang="en-US" sz="1600" dirty="0">
                <a:solidFill>
                  <a:srgbClr val="000000"/>
                </a:solidFill>
                <a:latin typeface="Helvetica Neue" panose="02000503000000020004" pitchFamily="2" charset="0"/>
                <a:ea typeface="Helvetica Neue" charset="0"/>
                <a:cs typeface="Helvetica Neue" charset="0"/>
              </a:rPr>
              <a:t>Ontology Tree</a:t>
            </a:r>
          </a:p>
        </p:txBody>
      </p:sp>
      <p:graphicFrame>
        <p:nvGraphicFramePr>
          <p:cNvPr id="31" name="Table 30">
            <a:extLst>
              <a:ext uri="{FF2B5EF4-FFF2-40B4-BE49-F238E27FC236}">
                <a16:creationId xmlns:a16="http://schemas.microsoft.com/office/drawing/2014/main" id="{90981A80-24CE-AE40-AA3C-30A385510082}"/>
              </a:ext>
            </a:extLst>
          </p:cNvPr>
          <p:cNvGraphicFramePr>
            <a:graphicFrameLocks noGrp="1"/>
          </p:cNvGraphicFramePr>
          <p:nvPr/>
        </p:nvGraphicFramePr>
        <p:xfrm>
          <a:off x="2803464" y="3405043"/>
          <a:ext cx="1497186" cy="920610"/>
        </p:xfrm>
        <a:graphic>
          <a:graphicData uri="http://schemas.openxmlformats.org/drawingml/2006/table">
            <a:tbl>
              <a:tblPr firstRow="1" bandRow="1">
                <a:tableStyleId>{5940675A-B579-460E-94D1-54222C63F5DA}</a:tableStyleId>
              </a:tblPr>
              <a:tblGrid>
                <a:gridCol w="748593">
                  <a:extLst>
                    <a:ext uri="{9D8B030D-6E8A-4147-A177-3AD203B41FA5}">
                      <a16:colId xmlns:a16="http://schemas.microsoft.com/office/drawing/2014/main" val="20000"/>
                    </a:ext>
                  </a:extLst>
                </a:gridCol>
                <a:gridCol w="748593">
                  <a:extLst>
                    <a:ext uri="{9D8B030D-6E8A-4147-A177-3AD203B41FA5}">
                      <a16:colId xmlns:a16="http://schemas.microsoft.com/office/drawing/2014/main" val="20001"/>
                    </a:ext>
                  </a:extLst>
                </a:gridCol>
              </a:tblGrid>
              <a:tr h="306870">
                <a:tc>
                  <a:txBody>
                    <a:bodyPr/>
                    <a:lstStyle/>
                    <a:p>
                      <a:r>
                        <a:rPr lang="en-US" sz="1400" b="0" i="0" dirty="0">
                          <a:latin typeface="Helvetica Neue Regular" charset="0"/>
                        </a:rPr>
                        <a:t>Release</a:t>
                      </a:r>
                    </a:p>
                  </a:txBody>
                  <a:tcPr marL="36000" marR="36000" marT="36000" marB="36000">
                    <a:solidFill>
                      <a:schemeClr val="bg1"/>
                    </a:solidFill>
                  </a:tcPr>
                </a:tc>
                <a:tc>
                  <a:txBody>
                    <a:bodyPr/>
                    <a:lstStyle/>
                    <a:p>
                      <a:r>
                        <a:rPr lang="en-US" sz="1400" b="0" i="0" dirty="0">
                          <a:latin typeface="Helvetica Neue Regular" charset="0"/>
                        </a:rPr>
                        <a:t>1984</a:t>
                      </a:r>
                    </a:p>
                  </a:txBody>
                  <a:tcPr marL="36000" marR="36000" marT="36000" marB="36000">
                    <a:solidFill>
                      <a:schemeClr val="bg1"/>
                    </a:solidFill>
                  </a:tcPr>
                </a:tc>
                <a:extLst>
                  <a:ext uri="{0D108BD9-81ED-4DB2-BD59-A6C34878D82A}">
                    <a16:rowId xmlns:a16="http://schemas.microsoft.com/office/drawing/2014/main" val="10000"/>
                  </a:ext>
                </a:extLst>
              </a:tr>
              <a:tr h="306870">
                <a:tc>
                  <a:txBody>
                    <a:bodyPr/>
                    <a:lstStyle/>
                    <a:p>
                      <a:r>
                        <a:rPr lang="en-US" sz="1400" b="0" i="0" dirty="0">
                          <a:latin typeface="Helvetica Neue Regular" charset="0"/>
                        </a:rPr>
                        <a:t>Budget</a:t>
                      </a:r>
                    </a:p>
                  </a:txBody>
                  <a:tcPr marL="36000" marR="36000" marT="36000" marB="36000">
                    <a:solidFill>
                      <a:schemeClr val="bg1"/>
                    </a:solidFill>
                  </a:tcPr>
                </a:tc>
                <a:tc>
                  <a:txBody>
                    <a:bodyPr/>
                    <a:lstStyle/>
                    <a:p>
                      <a:r>
                        <a:rPr lang="en-US" sz="1400" b="0" i="0" dirty="0">
                          <a:latin typeface="Helvetica Neue Regular" charset="0"/>
                        </a:rPr>
                        <a:t>$6.4M</a:t>
                      </a:r>
                    </a:p>
                  </a:txBody>
                  <a:tcPr marL="36000" marR="36000" marT="36000" marB="36000">
                    <a:solidFill>
                      <a:schemeClr val="bg1"/>
                    </a:solidFill>
                  </a:tcPr>
                </a:tc>
                <a:extLst>
                  <a:ext uri="{0D108BD9-81ED-4DB2-BD59-A6C34878D82A}">
                    <a16:rowId xmlns:a16="http://schemas.microsoft.com/office/drawing/2014/main" val="10001"/>
                  </a:ext>
                </a:extLst>
              </a:tr>
              <a:tr h="306870">
                <a:tc>
                  <a:txBody>
                    <a:bodyPr/>
                    <a:lstStyle/>
                    <a:p>
                      <a:r>
                        <a:rPr lang="en-US" sz="1400" b="0" i="0" dirty="0">
                          <a:latin typeface="Helvetica Neue Regular" charset="0"/>
                        </a:rPr>
                        <a:t>Length</a:t>
                      </a:r>
                    </a:p>
                  </a:txBody>
                  <a:tcPr marL="36000" marR="36000" marT="36000" marB="36000">
                    <a:solidFill>
                      <a:schemeClr val="bg1"/>
                    </a:solidFill>
                  </a:tcPr>
                </a:tc>
                <a:tc>
                  <a:txBody>
                    <a:bodyPr/>
                    <a:lstStyle/>
                    <a:p>
                      <a:r>
                        <a:rPr lang="en-US" sz="1400" b="0" i="0" dirty="0">
                          <a:latin typeface="Helvetica Neue Regular" charset="0"/>
                        </a:rPr>
                        <a:t>1h 48m</a:t>
                      </a:r>
                    </a:p>
                  </a:txBody>
                  <a:tcPr marL="36000" marR="36000" marT="36000" marB="36000">
                    <a:solidFill>
                      <a:schemeClr val="bg1"/>
                    </a:solidFill>
                  </a:tcPr>
                </a:tc>
                <a:extLst>
                  <a:ext uri="{0D108BD9-81ED-4DB2-BD59-A6C34878D82A}">
                    <a16:rowId xmlns:a16="http://schemas.microsoft.com/office/drawing/2014/main" val="10002"/>
                  </a:ext>
                </a:extLst>
              </a:tr>
            </a:tbl>
          </a:graphicData>
        </a:graphic>
      </p:graphicFrame>
      <p:sp>
        <p:nvSpPr>
          <p:cNvPr id="32" name="TextBox 31">
            <a:extLst>
              <a:ext uri="{FF2B5EF4-FFF2-40B4-BE49-F238E27FC236}">
                <a16:creationId xmlns:a16="http://schemas.microsoft.com/office/drawing/2014/main" id="{797564F6-B85E-4E41-AC22-10FCB5B7F0DC}"/>
              </a:ext>
            </a:extLst>
          </p:cNvPr>
          <p:cNvSpPr txBox="1"/>
          <p:nvPr/>
        </p:nvSpPr>
        <p:spPr>
          <a:xfrm>
            <a:off x="6050331" y="4125253"/>
            <a:ext cx="2829427" cy="703524"/>
          </a:xfrm>
          <a:prstGeom prst="rect">
            <a:avLst/>
          </a:prstGeom>
          <a:solidFill>
            <a:schemeClr val="accent2"/>
          </a:solidFill>
        </p:spPr>
        <p:txBody>
          <a:bodyPr wrap="none" lIns="135000" tIns="135000" rIns="135000" bIns="135000" rtlCol="0">
            <a:spAutoFit/>
          </a:bodyPr>
          <a:lstStyle/>
          <a:p>
            <a:pPr algn="ctr"/>
            <a:r>
              <a:rPr lang="en-US" sz="14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The Structure of the Graph</a:t>
            </a:r>
          </a:p>
          <a:p>
            <a:pPr algn="ctr"/>
            <a:r>
              <a:rPr lang="en-US" sz="1400" b="1" dirty="0">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Is as important as the Data-values</a:t>
            </a:r>
          </a:p>
        </p:txBody>
      </p:sp>
      <p:sp>
        <p:nvSpPr>
          <p:cNvPr id="34" name="Rectangle 33">
            <a:extLst>
              <a:ext uri="{FF2B5EF4-FFF2-40B4-BE49-F238E27FC236}">
                <a16:creationId xmlns:a16="http://schemas.microsoft.com/office/drawing/2014/main" id="{0EEC1352-9FDD-CB40-AF5D-C45C78E0131B}"/>
              </a:ext>
            </a:extLst>
          </p:cNvPr>
          <p:cNvSpPr/>
          <p:nvPr/>
        </p:nvSpPr>
        <p:spPr>
          <a:xfrm>
            <a:off x="-301752" y="1768438"/>
            <a:ext cx="2098363" cy="1811438"/>
          </a:xfrm>
          <a:prstGeom prst="rect">
            <a:avLst/>
          </a:prstGeom>
          <a:solidFill>
            <a:schemeClr val="accent1"/>
          </a:solidFill>
          <a:ln>
            <a:noFill/>
          </a:ln>
          <a:effectLst>
            <a:outerShdw blurRad="50800" dist="38100" dir="2700000" algn="tl" rotWithShape="0">
              <a:prstClr val="black">
                <a:alpha val="7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latin typeface="Helvetica Neue" panose="02000503000000020004" pitchFamily="2" charset="0"/>
            </a:endParaRPr>
          </a:p>
        </p:txBody>
      </p:sp>
      <p:sp>
        <p:nvSpPr>
          <p:cNvPr id="35" name="Title 1">
            <a:extLst>
              <a:ext uri="{FF2B5EF4-FFF2-40B4-BE49-F238E27FC236}">
                <a16:creationId xmlns:a16="http://schemas.microsoft.com/office/drawing/2014/main" id="{04C461EC-B3E4-5D4E-8907-E7F110D6BAC6}"/>
              </a:ext>
            </a:extLst>
          </p:cNvPr>
          <p:cNvSpPr txBox="1">
            <a:spLocks/>
          </p:cNvSpPr>
          <p:nvPr/>
        </p:nvSpPr>
        <p:spPr bwMode="black">
          <a:xfrm>
            <a:off x="-2267785" y="1920762"/>
            <a:ext cx="3957240" cy="1453374"/>
          </a:xfrm>
          <a:prstGeom prst="rect">
            <a:avLst/>
          </a:prstGeom>
          <a:ln>
            <a:noFill/>
          </a:ln>
        </p:spPr>
        <p:txBody>
          <a:bodyPr vert="horz" wrap="square" lIns="0" tIns="0" rIns="0" bIns="0" rtlCol="0" anchor="t" anchorCtr="0">
            <a:noAutofit/>
          </a:bodyPr>
          <a:lstStyle>
            <a:lvl1pPr algn="l" defTabSz="457200" rtl="0" eaLnBrk="1" latinLnBrk="0" hangingPunct="1">
              <a:lnSpc>
                <a:spcPct val="100000"/>
              </a:lnSpc>
              <a:spcBef>
                <a:spcPct val="0"/>
              </a:spcBef>
              <a:spcAft>
                <a:spcPts val="0"/>
              </a:spcAft>
              <a:buNone/>
              <a:defRPr lang="en-GB" sz="2800" b="0" i="0" kern="1200">
                <a:solidFill>
                  <a:srgbClr val="000000"/>
                </a:solidFill>
                <a:latin typeface="Helvetica Neue Bold Condensed"/>
                <a:ea typeface="+mj-ea"/>
                <a:cs typeface="Helvetica Neue Bold Condensed"/>
              </a:defRPr>
            </a:lvl1pPr>
          </a:lstStyle>
          <a:p>
            <a:pPr algn="r"/>
            <a:r>
              <a:rPr lang="en-US" sz="1500" dirty="0">
                <a:solidFill>
                  <a:schemeClr val="bg1"/>
                </a:solidFill>
                <a:effectLst>
                  <a:outerShdw blurRad="50800" dist="38100" dir="5400000" algn="t" rotWithShape="0">
                    <a:prstClr val="black">
                      <a:alpha val="40000"/>
                    </a:prstClr>
                  </a:outerShdw>
                </a:effectLst>
                <a:latin typeface="Helvetica Neue" panose="02000503000000020004" pitchFamily="2" charset="0"/>
              </a:rPr>
              <a:t>Edge-labelled</a:t>
            </a:r>
          </a:p>
          <a:p>
            <a:pPr algn="r"/>
            <a:r>
              <a:rPr lang="en-US" sz="1500" dirty="0">
                <a:solidFill>
                  <a:schemeClr val="bg1"/>
                </a:solidFill>
                <a:effectLst>
                  <a:outerShdw blurRad="50800" dist="38100" dir="5400000" algn="t" rotWithShape="0">
                    <a:prstClr val="black">
                      <a:alpha val="40000"/>
                    </a:prstClr>
                  </a:outerShdw>
                </a:effectLst>
                <a:latin typeface="Helvetica Neue" panose="02000503000000020004" pitchFamily="2" charset="0"/>
                <a:ea typeface="Helvetica Neue Thin" charset="0"/>
                <a:cs typeface="Helvetica Neue Thin" charset="0"/>
              </a:rPr>
              <a:t>Multigraphs</a:t>
            </a:r>
          </a:p>
          <a:p>
            <a:pPr algn="r">
              <a:lnSpc>
                <a:spcPct val="150000"/>
              </a:lnSpc>
            </a:pPr>
            <a:r>
              <a:rPr lang="en-US" sz="1500" b="1" dirty="0">
                <a:solidFill>
                  <a:schemeClr val="bg1"/>
                </a:solidFill>
                <a:effectLst>
                  <a:outerShdw blurRad="50800" dist="38100" dir="5400000" algn="t" rotWithShape="0">
                    <a:prstClr val="black">
                      <a:alpha val="40000"/>
                    </a:prstClr>
                  </a:outerShdw>
                </a:effectLst>
                <a:latin typeface="Georgia" panose="02040502050405020303" pitchFamily="18" charset="0"/>
                <a:ea typeface="Georgia" charset="0"/>
                <a:cs typeface="Georgia" charset="0"/>
              </a:rPr>
              <a:t>G</a:t>
            </a:r>
            <a:r>
              <a:rPr lang="en-US" sz="1500" dirty="0">
                <a:solidFill>
                  <a:schemeClr val="bg1"/>
                </a:solidFill>
                <a:effectLst>
                  <a:outerShdw blurRad="50800" dist="38100" dir="5400000" algn="t" rotWithShape="0">
                    <a:prstClr val="black">
                      <a:alpha val="40000"/>
                    </a:prstClr>
                  </a:outerShdw>
                </a:effectLst>
                <a:latin typeface="Georgia" panose="02040502050405020303" pitchFamily="18" charset="0"/>
                <a:ea typeface="Georgia" charset="0"/>
                <a:cs typeface="Georgia" charset="0"/>
              </a:rPr>
              <a:t>: ⟨V, E, L, 𝓁⟩</a:t>
            </a:r>
          </a:p>
          <a:p>
            <a:pPr algn="r">
              <a:lnSpc>
                <a:spcPct val="200000"/>
              </a:lnSpc>
            </a:pPr>
            <a:r>
              <a:rPr lang="en-US" sz="1500" dirty="0">
                <a:solidFill>
                  <a:schemeClr val="bg1"/>
                </a:solidFill>
                <a:effectLst>
                  <a:outerShdw blurRad="50800" dist="38100" dir="5400000" algn="t" rotWithShape="0">
                    <a:prstClr val="black">
                      <a:alpha val="40000"/>
                    </a:prstClr>
                  </a:outerShdw>
                </a:effectLst>
                <a:latin typeface="Helvetica Neue" panose="02000503000000020004" pitchFamily="2" charset="0"/>
                <a:ea typeface="Georgia" charset="0"/>
                <a:cs typeface="Georgia" charset="0"/>
              </a:rPr>
              <a:t>Attributes: </a:t>
            </a:r>
          </a:p>
          <a:p>
            <a:pPr algn="r"/>
            <a:r>
              <a:rPr lang="en-US" sz="1500" dirty="0">
                <a:solidFill>
                  <a:schemeClr val="bg1"/>
                </a:solidFill>
                <a:effectLst>
                  <a:outerShdw blurRad="50800" dist="38100" dir="5400000" algn="t" rotWithShape="0">
                    <a:prstClr val="black">
                      <a:alpha val="40000"/>
                    </a:prstClr>
                  </a:outerShdw>
                </a:effectLst>
                <a:latin typeface="Georgia" panose="02040502050405020303" pitchFamily="18" charset="0"/>
                <a:ea typeface="Georgia" charset="0"/>
                <a:cs typeface="Georgia" charset="0"/>
              </a:rPr>
              <a:t>V/E:&lt;</a:t>
            </a:r>
            <a:r>
              <a:rPr lang="en-US" sz="1500" dirty="0" err="1">
                <a:solidFill>
                  <a:schemeClr val="bg1"/>
                </a:solidFill>
                <a:effectLst>
                  <a:outerShdw blurRad="50800" dist="38100" dir="5400000" algn="t" rotWithShape="0">
                    <a:prstClr val="black">
                      <a:alpha val="40000"/>
                    </a:prstClr>
                  </a:outerShdw>
                </a:effectLst>
                <a:latin typeface="Georgia" panose="02040502050405020303" pitchFamily="18" charset="0"/>
                <a:ea typeface="Georgia" charset="0"/>
                <a:cs typeface="Georgia" charset="0"/>
              </a:rPr>
              <a:t>key,value</a:t>
            </a:r>
            <a:r>
              <a:rPr lang="en-US" sz="1500" dirty="0">
                <a:solidFill>
                  <a:schemeClr val="bg1"/>
                </a:solidFill>
                <a:effectLst>
                  <a:outerShdw blurRad="50800" dist="38100" dir="5400000" algn="t" rotWithShape="0">
                    <a:prstClr val="black">
                      <a:alpha val="40000"/>
                    </a:prstClr>
                  </a:outerShdw>
                </a:effectLst>
                <a:latin typeface="Georgia" panose="02040502050405020303" pitchFamily="18" charset="0"/>
                <a:ea typeface="Georgia" charset="0"/>
                <a:cs typeface="Georgia" charset="0"/>
              </a:rPr>
              <a:t>&gt;</a:t>
            </a:r>
          </a:p>
        </p:txBody>
      </p:sp>
      <p:grpSp>
        <p:nvGrpSpPr>
          <p:cNvPr id="33" name="Group 32">
            <a:extLst>
              <a:ext uri="{FF2B5EF4-FFF2-40B4-BE49-F238E27FC236}">
                <a16:creationId xmlns:a16="http://schemas.microsoft.com/office/drawing/2014/main" id="{D208A9A9-275F-6A47-8FDB-3E29F9B8E6B9}"/>
              </a:ext>
            </a:extLst>
          </p:cNvPr>
          <p:cNvGrpSpPr/>
          <p:nvPr/>
        </p:nvGrpSpPr>
        <p:grpSpPr>
          <a:xfrm>
            <a:off x="72072" y="3732200"/>
            <a:ext cx="4219162" cy="1061659"/>
            <a:chOff x="583516" y="2661051"/>
            <a:chExt cx="4219162" cy="1061659"/>
          </a:xfrm>
        </p:grpSpPr>
        <p:sp>
          <p:nvSpPr>
            <p:cNvPr id="36" name="Folded Corner 35">
              <a:extLst>
                <a:ext uri="{FF2B5EF4-FFF2-40B4-BE49-F238E27FC236}">
                  <a16:creationId xmlns:a16="http://schemas.microsoft.com/office/drawing/2014/main" id="{2C40AD8C-3407-2543-9999-D110528F7D48}"/>
                </a:ext>
              </a:extLst>
            </p:cNvPr>
            <p:cNvSpPr/>
            <p:nvPr/>
          </p:nvSpPr>
          <p:spPr>
            <a:xfrm>
              <a:off x="583516" y="2675132"/>
              <a:ext cx="4219162" cy="1047578"/>
            </a:xfrm>
            <a:prstGeom prst="foldedCorner">
              <a:avLst/>
            </a:prstGeom>
            <a:solidFill>
              <a:schemeClr val="accent5">
                <a:lumMod val="40000"/>
                <a:lumOff val="60000"/>
              </a:schemeClr>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lang="en-US" sz="1400" dirty="0">
                <a:solidFill>
                  <a:schemeClr val="tx1"/>
                </a:solidFill>
                <a:latin typeface="Courier New" charset="0"/>
                <a:ea typeface="Courier New" charset="0"/>
                <a:cs typeface="Courier New" charset="0"/>
              </a:endParaRPr>
            </a:p>
            <a:p>
              <a:pPr algn="ctr">
                <a:lnSpc>
                  <a:spcPct val="150000"/>
                </a:lnSpc>
              </a:pPr>
              <a:r>
                <a:rPr lang="en-US" sz="1400" b="1" dirty="0">
                  <a:solidFill>
                    <a:schemeClr val="tx1"/>
                  </a:solidFill>
                  <a:latin typeface="Courier New" charset="0"/>
                  <a:ea typeface="Courier New" charset="0"/>
                  <a:cs typeface="Courier New" charset="0"/>
                </a:rPr>
                <a:t>(</a:t>
              </a:r>
              <a:r>
                <a:rPr lang="en-US" sz="1400" b="1" dirty="0" err="1">
                  <a:solidFill>
                    <a:schemeClr val="tx1"/>
                  </a:solidFill>
                  <a:latin typeface="Courier New" charset="0"/>
                  <a:ea typeface="Courier New" charset="0"/>
                  <a:cs typeface="Courier New" charset="0"/>
                </a:rPr>
                <a:t>subject,predicate,object</a:t>
              </a:r>
              <a:r>
                <a:rPr lang="en-US" sz="1400" b="1" dirty="0">
                  <a:solidFill>
                    <a:schemeClr val="tx1"/>
                  </a:solidFill>
                  <a:latin typeface="Courier New" charset="0"/>
                  <a:ea typeface="Courier New" charset="0"/>
                  <a:cs typeface="Courier New" charset="0"/>
                </a:rPr>
                <a:t>)</a:t>
              </a:r>
            </a:p>
            <a:p>
              <a:pPr algn="ctr">
                <a:lnSpc>
                  <a:spcPct val="150000"/>
                </a:lnSpc>
              </a:pPr>
              <a:endParaRPr lang="en-US" sz="600" b="1" dirty="0">
                <a:solidFill>
                  <a:schemeClr val="tx1"/>
                </a:solidFill>
                <a:latin typeface="Courier New" charset="0"/>
                <a:ea typeface="Courier New" charset="0"/>
                <a:cs typeface="Courier New" charset="0"/>
              </a:endParaRPr>
            </a:p>
            <a:p>
              <a:pPr algn="ctr"/>
              <a:r>
                <a:rPr lang="en-US" sz="1100" dirty="0">
                  <a:solidFill>
                    <a:schemeClr val="tx1"/>
                  </a:solidFill>
                  <a:latin typeface="Courier New" charset="0"/>
                  <a:ea typeface="Courier New" charset="0"/>
                  <a:cs typeface="Courier New" charset="0"/>
                </a:rPr>
                <a:t>(</a:t>
              </a:r>
              <a:r>
                <a:rPr lang="en-US" sz="1100" dirty="0" err="1">
                  <a:solidFill>
                    <a:schemeClr val="tx1"/>
                  </a:solidFill>
                  <a:latin typeface="Courier New" charset="0"/>
                  <a:ea typeface="Courier New" charset="0"/>
                  <a:cs typeface="Courier New" charset="0"/>
                </a:rPr>
                <a:t>Arnold_Schwarzenegger,isA,Person</a:t>
              </a:r>
              <a:r>
                <a:rPr lang="en-US" sz="1100" dirty="0">
                  <a:solidFill>
                    <a:schemeClr val="tx1"/>
                  </a:solidFill>
                  <a:latin typeface="Courier New" charset="0"/>
                  <a:ea typeface="Courier New" charset="0"/>
                  <a:cs typeface="Courier New" charset="0"/>
                </a:rPr>
                <a:t>)</a:t>
              </a:r>
            </a:p>
            <a:p>
              <a:pPr algn="ctr"/>
              <a:r>
                <a:rPr lang="en-US" sz="1100" dirty="0">
                  <a:solidFill>
                    <a:schemeClr val="tx1"/>
                  </a:solidFill>
                  <a:latin typeface="Courier New" charset="0"/>
                  <a:ea typeface="Courier New" charset="0"/>
                  <a:cs typeface="Courier New" charset="0"/>
                </a:rPr>
                <a:t>(Actor, </a:t>
              </a:r>
              <a:r>
                <a:rPr lang="en-US" sz="1100" dirty="0" err="1">
                  <a:solidFill>
                    <a:schemeClr val="tx1"/>
                  </a:solidFill>
                  <a:latin typeface="Courier New" charset="0"/>
                  <a:ea typeface="Courier New" charset="0"/>
                  <a:cs typeface="Courier New" charset="0"/>
                </a:rPr>
                <a:t>subClassOf</a:t>
              </a:r>
              <a:r>
                <a:rPr lang="en-US" sz="1100" dirty="0">
                  <a:solidFill>
                    <a:schemeClr val="tx1"/>
                  </a:solidFill>
                  <a:latin typeface="Courier New" charset="0"/>
                  <a:ea typeface="Courier New" charset="0"/>
                  <a:cs typeface="Courier New" charset="0"/>
                </a:rPr>
                <a:t>, Person)</a:t>
              </a:r>
            </a:p>
            <a:p>
              <a:pPr algn="ctr"/>
              <a:r>
                <a:rPr lang="en-US" sz="1100" dirty="0">
                  <a:solidFill>
                    <a:schemeClr val="tx1"/>
                  </a:solidFill>
                  <a:latin typeface="Courier New" charset="0"/>
                  <a:ea typeface="Courier New" charset="0"/>
                  <a:cs typeface="Courier New" charset="0"/>
                </a:rPr>
                <a:t>(</a:t>
              </a:r>
              <a:r>
                <a:rPr lang="en-US" sz="1100" dirty="0" err="1">
                  <a:solidFill>
                    <a:schemeClr val="tx1"/>
                  </a:solidFill>
                  <a:latin typeface="Courier New" charset="0"/>
                  <a:ea typeface="Courier New" charset="0"/>
                  <a:cs typeface="Courier New" charset="0"/>
                </a:rPr>
                <a:t>Arnold_Schwarzenegger</a:t>
              </a:r>
              <a:r>
                <a:rPr lang="en-US" sz="1100" dirty="0">
                  <a:solidFill>
                    <a:schemeClr val="tx1"/>
                  </a:solidFill>
                  <a:latin typeface="Courier New" charset="0"/>
                  <a:ea typeface="Courier New" charset="0"/>
                  <a:cs typeface="Courier New" charset="0"/>
                </a:rPr>
                <a:t>, </a:t>
              </a:r>
              <a:r>
                <a:rPr lang="en-US" sz="1100" dirty="0" err="1">
                  <a:solidFill>
                    <a:schemeClr val="tx1"/>
                  </a:solidFill>
                  <a:latin typeface="Courier New" charset="0"/>
                  <a:ea typeface="Courier New" charset="0"/>
                  <a:cs typeface="Courier New" charset="0"/>
                </a:rPr>
                <a:t>actedIn</a:t>
              </a:r>
              <a:r>
                <a:rPr lang="en-US" sz="1100" dirty="0">
                  <a:solidFill>
                    <a:schemeClr val="tx1"/>
                  </a:solidFill>
                  <a:latin typeface="Courier New" charset="0"/>
                  <a:ea typeface="Courier New" charset="0"/>
                  <a:cs typeface="Courier New" charset="0"/>
                </a:rPr>
                <a:t>, Terminator)</a:t>
              </a:r>
            </a:p>
            <a:p>
              <a:pPr algn="ctr">
                <a:lnSpc>
                  <a:spcPct val="150000"/>
                </a:lnSpc>
              </a:pPr>
              <a:endParaRPr lang="en-US" sz="1400" dirty="0">
                <a:solidFill>
                  <a:schemeClr val="tx1"/>
                </a:solidFill>
                <a:latin typeface="Courier New" charset="0"/>
                <a:ea typeface="Courier New" charset="0"/>
                <a:cs typeface="Courier New" charset="0"/>
              </a:endParaRPr>
            </a:p>
          </p:txBody>
        </p:sp>
        <p:sp>
          <p:nvSpPr>
            <p:cNvPr id="37" name="TextBox 36">
              <a:extLst>
                <a:ext uri="{FF2B5EF4-FFF2-40B4-BE49-F238E27FC236}">
                  <a16:creationId xmlns:a16="http://schemas.microsoft.com/office/drawing/2014/main" id="{4EE2AE4E-9E78-454F-B22F-59C9D0350880}"/>
                </a:ext>
              </a:extLst>
            </p:cNvPr>
            <p:cNvSpPr txBox="1"/>
            <p:nvPr/>
          </p:nvSpPr>
          <p:spPr>
            <a:xfrm>
              <a:off x="613229" y="2661051"/>
              <a:ext cx="561372" cy="369332"/>
            </a:xfrm>
            <a:prstGeom prst="rect">
              <a:avLst/>
            </a:prstGeom>
            <a:noFill/>
          </p:spPr>
          <p:txBody>
            <a:bodyPr wrap="none" rtlCol="0">
              <a:spAutoFit/>
            </a:bodyPr>
            <a:lstStyle/>
            <a:p>
              <a:pPr defTabSz="430202">
                <a:spcAft>
                  <a:spcPts val="400"/>
                </a:spcAft>
                <a:buSzPct val="100000"/>
              </a:pPr>
              <a:r>
                <a:rPr lang="en-US" b="1" dirty="0">
                  <a:solidFill>
                    <a:schemeClr val="tx1">
                      <a:lumMod val="50000"/>
                    </a:schemeClr>
                  </a:solidFill>
                  <a:latin typeface="Helvetica Neue Condensed Black" charset="0"/>
                  <a:ea typeface="Helvetica Neue Condensed Black" charset="0"/>
                  <a:cs typeface="Helvetica Neue Condensed Black" charset="0"/>
                </a:rPr>
                <a:t>RDF</a:t>
              </a:r>
            </a:p>
          </p:txBody>
        </p:sp>
      </p:grpSp>
      <p:sp>
        <p:nvSpPr>
          <p:cNvPr id="39" name="TextBox 38">
            <a:extLst>
              <a:ext uri="{FF2B5EF4-FFF2-40B4-BE49-F238E27FC236}">
                <a16:creationId xmlns:a16="http://schemas.microsoft.com/office/drawing/2014/main" id="{65C678C0-C359-6145-8DB7-B5DA31C632AE}"/>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99229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2" grpId="0" animBg="1"/>
      <p:bldP spid="34" grpId="0" animBg="1"/>
      <p:bldP spid="3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43DAA7-211F-0F4E-85D4-F878CC7665C8}"/>
              </a:ext>
            </a:extLst>
          </p:cNvPr>
          <p:cNvSpPr>
            <a:spLocks noGrp="1"/>
          </p:cNvSpPr>
          <p:nvPr>
            <p:ph type="title"/>
          </p:nvPr>
        </p:nvSpPr>
        <p:spPr>
          <a:xfrm>
            <a:off x="440531" y="277718"/>
            <a:ext cx="4427525" cy="1105789"/>
          </a:xfrm>
        </p:spPr>
        <p:txBody>
          <a:bodyPr/>
          <a:lstStyle/>
          <a:p>
            <a:r>
              <a:rPr lang="en-US" sz="2800" b="1" dirty="0">
                <a:latin typeface="Helvetica Neue Condensed Black" panose="02000503000000020004" pitchFamily="2" charset="0"/>
              </a:rPr>
              <a:t>Exemplar Queries</a:t>
            </a:r>
            <a:br>
              <a:rPr lang="en-US" sz="2800" b="1" dirty="0">
                <a:latin typeface="Helvetica Neue Condensed Black" panose="02000503000000020004" pitchFamily="2" charset="0"/>
              </a:rPr>
            </a:br>
            <a:r>
              <a:rPr lang="en-US" sz="1800" dirty="0">
                <a:latin typeface="Helvetica Neue Thin" panose="020B0403020202020204" pitchFamily="34" charset="0"/>
              </a:rPr>
              <a:t>Example-driven graph search</a:t>
            </a:r>
          </a:p>
        </p:txBody>
      </p:sp>
      <p:sp>
        <p:nvSpPr>
          <p:cNvPr id="4" name="Rectangle 3">
            <a:extLst>
              <a:ext uri="{FF2B5EF4-FFF2-40B4-BE49-F238E27FC236}">
                <a16:creationId xmlns:a16="http://schemas.microsoft.com/office/drawing/2014/main" id="{4F52B6DC-3861-DA4D-A5E7-949A320AE960}"/>
              </a:ext>
            </a:extLst>
          </p:cNvPr>
          <p:cNvSpPr/>
          <p:nvPr/>
        </p:nvSpPr>
        <p:spPr>
          <a:xfrm>
            <a:off x="6877671" y="391604"/>
            <a:ext cx="1986249" cy="300082"/>
          </a:xfrm>
          <a:prstGeom prst="rect">
            <a:avLst/>
          </a:prstGeom>
        </p:spPr>
        <p:txBody>
          <a:bodyPr wrap="none">
            <a:spAutoFit/>
          </a:bodyPr>
          <a:lstStyle/>
          <a:p>
            <a:r>
              <a:rPr lang="en-GB" sz="1350" dirty="0" err="1">
                <a:solidFill>
                  <a:srgbClr val="0072E5"/>
                </a:solidFill>
                <a:latin typeface="LibreCaslonText"/>
              </a:rPr>
              <a:t>Mottin</a:t>
            </a:r>
            <a:r>
              <a:rPr lang="en-GB" sz="1350" dirty="0">
                <a:solidFill>
                  <a:srgbClr val="0072E5"/>
                </a:solidFill>
                <a:latin typeface="LibreCaslonText"/>
              </a:rPr>
              <a:t> et al. </a:t>
            </a:r>
            <a:r>
              <a:rPr lang="en-GB" sz="1350" dirty="0">
                <a:latin typeface="LibreCaslonText"/>
              </a:rPr>
              <a:t>[</a:t>
            </a:r>
            <a:r>
              <a:rPr lang="en-GB" sz="1350" dirty="0">
                <a:solidFill>
                  <a:srgbClr val="0072E5"/>
                </a:solidFill>
                <a:latin typeface="LibreCaslonText"/>
              </a:rPr>
              <a:t>2014,2016</a:t>
            </a:r>
            <a:r>
              <a:rPr lang="en-GB" sz="1350" dirty="0">
                <a:latin typeface="LibreCaslonText"/>
              </a:rPr>
              <a:t>] </a:t>
            </a:r>
            <a:endParaRPr lang="en-GB" sz="1350" dirty="0">
              <a:latin typeface="Helvetica Neue" panose="02000503000000020004" pitchFamily="2" charset="0"/>
            </a:endParaRPr>
          </a:p>
        </p:txBody>
      </p:sp>
      <mc:AlternateContent xmlns:mc="http://schemas.openxmlformats.org/markup-compatibility/2006" xmlns:a14="http://schemas.microsoft.com/office/drawing/2010/main">
        <mc:Choice Requires="a14">
          <p:sp>
            <p:nvSpPr>
              <p:cNvPr id="35" name="Content Placeholder 3">
                <a:extLst>
                  <a:ext uri="{FF2B5EF4-FFF2-40B4-BE49-F238E27FC236}">
                    <a16:creationId xmlns:a16="http://schemas.microsoft.com/office/drawing/2014/main" id="{54C84D5F-2039-D040-A081-490AAAEFA8C6}"/>
                  </a:ext>
                </a:extLst>
              </p:cNvPr>
              <p:cNvSpPr txBox="1">
                <a:spLocks/>
              </p:cNvSpPr>
              <p:nvPr/>
            </p:nvSpPr>
            <p:spPr>
              <a:xfrm>
                <a:off x="440531" y="1107454"/>
                <a:ext cx="6343650" cy="3071468"/>
              </a:xfrm>
              <a:prstGeom prst="rect">
                <a:avLst/>
              </a:prstGeom>
            </p:spPr>
            <p:txBody>
              <a:bodyPr/>
              <a:lstStyle>
                <a:lvl1pPr marL="285750" indent="-285750" algn="l" defTabSz="914318" rtl="0" eaLnBrk="1" latinLnBrk="0" hangingPunct="1">
                  <a:lnSpc>
                    <a:spcPct val="120000"/>
                  </a:lnSpc>
                  <a:spcBef>
                    <a:spcPts val="1000"/>
                  </a:spcBef>
                  <a:buFontTx/>
                  <a:buBlip>
                    <a:blip r:embed="rId2"/>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2"/>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3"/>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3"/>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3"/>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500" b="1" dirty="0">
                    <a:latin typeface="Helvetica Neue" panose="02000503000000020004" pitchFamily="2" charset="0"/>
                  </a:rPr>
                  <a:t>Input:</a:t>
                </a:r>
                <a:r>
                  <a:rPr lang="it-IT" sz="1500" dirty="0">
                    <a:latin typeface="Helvetica Neue" panose="02000503000000020004" pitchFamily="2" charset="0"/>
                  </a:rPr>
                  <a:t> </a:t>
                </a:r>
                <a14:m>
                  <m:oMath xmlns:m="http://schemas.openxmlformats.org/officeDocument/2006/math">
                    <m:r>
                      <a:rPr lang="it-IT" sz="1500" i="1" dirty="0">
                        <a:solidFill>
                          <a:srgbClr val="262626"/>
                        </a:solidFill>
                        <a:latin typeface="Cambria Math" charset="0"/>
                      </a:rPr>
                      <m:t>𝑄</m:t>
                    </m:r>
                    <m:r>
                      <a:rPr lang="it-IT" sz="1500" i="1" baseline="-25000" dirty="0" err="1">
                        <a:solidFill>
                          <a:srgbClr val="262626"/>
                        </a:solidFill>
                        <a:latin typeface="Cambria Math" charset="0"/>
                      </a:rPr>
                      <m:t>𝑒</m:t>
                    </m:r>
                  </m:oMath>
                </a14:m>
                <a:r>
                  <a:rPr lang="it-IT" sz="1500" dirty="0">
                    <a:solidFill>
                      <a:srgbClr val="262626"/>
                    </a:solidFill>
                    <a:latin typeface="Helvetica Neue" panose="02000503000000020004" pitchFamily="2" charset="0"/>
                  </a:rPr>
                  <a:t>, an </a:t>
                </a:r>
                <a:r>
                  <a:rPr lang="it-IT" sz="1500" dirty="0" err="1">
                    <a:solidFill>
                      <a:srgbClr val="262626"/>
                    </a:solidFill>
                    <a:latin typeface="Helvetica Neue" panose="02000503000000020004" pitchFamily="2" charset="0"/>
                  </a:rPr>
                  <a:t>example</a:t>
                </a:r>
                <a:r>
                  <a:rPr lang="it-IT" sz="1500" dirty="0">
                    <a:solidFill>
                      <a:srgbClr val="262626"/>
                    </a:solidFill>
                    <a:latin typeface="Helvetica Neue" panose="02000503000000020004" pitchFamily="2" charset="0"/>
                  </a:rPr>
                  <a:t> </a:t>
                </a:r>
                <a:r>
                  <a:rPr lang="it-IT" sz="1500" u="sng" dirty="0" err="1">
                    <a:solidFill>
                      <a:srgbClr val="262626"/>
                    </a:solidFill>
                    <a:latin typeface="Helvetica Neue" panose="02000503000000020004" pitchFamily="2" charset="0"/>
                  </a:rPr>
                  <a:t>element</a:t>
                </a:r>
                <a:r>
                  <a:rPr lang="it-IT" sz="1500" dirty="0">
                    <a:solidFill>
                      <a:srgbClr val="262626"/>
                    </a:solidFill>
                    <a:latin typeface="Helvetica Neue" panose="02000503000000020004" pitchFamily="2" charset="0"/>
                  </a:rPr>
                  <a:t> of </a:t>
                </a:r>
                <a:r>
                  <a:rPr lang="it-IT" sz="1500" dirty="0" err="1">
                    <a:solidFill>
                      <a:srgbClr val="262626"/>
                    </a:solidFill>
                    <a:latin typeface="Helvetica Neue" panose="02000503000000020004" pitchFamily="2" charset="0"/>
                  </a:rPr>
                  <a:t>interest</a:t>
                </a:r>
                <a:endParaRPr lang="it-IT" sz="1500" dirty="0">
                  <a:solidFill>
                    <a:srgbClr val="262626"/>
                  </a:solidFill>
                  <a:latin typeface="Helvetica Neue" panose="02000503000000020004" pitchFamily="2" charset="0"/>
                </a:endParaRPr>
              </a:p>
              <a:p>
                <a:pPr marL="0" indent="0">
                  <a:buNone/>
                </a:pPr>
                <a:r>
                  <a:rPr lang="it-IT" sz="1500" b="1" dirty="0">
                    <a:latin typeface="Helvetica Neue" panose="02000503000000020004" pitchFamily="2" charset="0"/>
                  </a:rPr>
                  <a:t>Output:</a:t>
                </a:r>
                <a:r>
                  <a:rPr lang="it-IT" sz="1500" dirty="0">
                    <a:latin typeface="Helvetica Neue" panose="02000503000000020004" pitchFamily="2" charset="0"/>
                  </a:rPr>
                  <a:t> </a:t>
                </a:r>
                <a:r>
                  <a:rPr lang="it-IT" sz="1500" dirty="0">
                    <a:solidFill>
                      <a:srgbClr val="262626"/>
                    </a:solidFill>
                    <a:latin typeface="Helvetica Neue" panose="02000503000000020004" pitchFamily="2" charset="0"/>
                  </a:rPr>
                  <a:t>set of </a:t>
                </a:r>
                <a:r>
                  <a:rPr lang="it-IT" sz="1500" u="sng" dirty="0" err="1">
                    <a:solidFill>
                      <a:srgbClr val="262626"/>
                    </a:solidFill>
                    <a:latin typeface="Helvetica Neue" panose="02000503000000020004" pitchFamily="2" charset="0"/>
                  </a:rPr>
                  <a:t>elements</a:t>
                </a:r>
                <a:r>
                  <a:rPr lang="it-IT" sz="1500" dirty="0">
                    <a:solidFill>
                      <a:srgbClr val="262626"/>
                    </a:solidFill>
                    <a:latin typeface="Helvetica Neue" panose="02000503000000020004" pitchFamily="2" charset="0"/>
                  </a:rPr>
                  <a:t> in the </a:t>
                </a:r>
                <a:r>
                  <a:rPr lang="it-IT" sz="1500" dirty="0" err="1">
                    <a:solidFill>
                      <a:srgbClr val="262626"/>
                    </a:solidFill>
                    <a:latin typeface="Helvetica Neue" panose="02000503000000020004" pitchFamily="2" charset="0"/>
                  </a:rPr>
                  <a:t>desired</a:t>
                </a:r>
                <a:r>
                  <a:rPr lang="it-IT" sz="1500" dirty="0">
                    <a:solidFill>
                      <a:srgbClr val="262626"/>
                    </a:solidFill>
                    <a:latin typeface="Helvetica Neue" panose="02000503000000020004" pitchFamily="2" charset="0"/>
                  </a:rPr>
                  <a:t> </a:t>
                </a:r>
                <a:r>
                  <a:rPr lang="it-IT" sz="1500" dirty="0" err="1">
                    <a:solidFill>
                      <a:srgbClr val="262626"/>
                    </a:solidFill>
                    <a:latin typeface="Helvetica Neue" panose="02000503000000020004" pitchFamily="2" charset="0"/>
                  </a:rPr>
                  <a:t>result</a:t>
                </a:r>
                <a:r>
                  <a:rPr lang="it-IT" sz="1500" dirty="0">
                    <a:solidFill>
                      <a:srgbClr val="262626"/>
                    </a:solidFill>
                    <a:latin typeface="Helvetica Neue" panose="02000503000000020004" pitchFamily="2" charset="0"/>
                  </a:rPr>
                  <a:t> set</a:t>
                </a:r>
              </a:p>
              <a:p>
                <a:pPr marL="0" indent="0">
                  <a:buNone/>
                </a:pPr>
                <a:endParaRPr lang="it-IT" sz="1500" dirty="0">
                  <a:latin typeface="Helvetica Neue" panose="02000503000000020004" pitchFamily="2" charset="0"/>
                </a:endParaRPr>
              </a:p>
              <a:p>
                <a:pPr marL="0" indent="0">
                  <a:buNone/>
                </a:pPr>
                <a:r>
                  <a:rPr lang="it-IT" sz="1500" b="1" dirty="0" err="1">
                    <a:solidFill>
                      <a:srgbClr val="C00000"/>
                    </a:solidFill>
                    <a:latin typeface="Helvetica Neue" panose="02000503000000020004" pitchFamily="2" charset="0"/>
                  </a:rPr>
                  <a:t>Exemplar</a:t>
                </a:r>
                <a:r>
                  <a:rPr lang="it-IT" sz="1500" b="1" dirty="0">
                    <a:solidFill>
                      <a:srgbClr val="C00000"/>
                    </a:solidFill>
                    <a:latin typeface="Helvetica Neue" panose="02000503000000020004" pitchFamily="2" charset="0"/>
                  </a:rPr>
                  <a:t> Query Evaluation</a:t>
                </a:r>
              </a:p>
              <a:p>
                <a:pPr marL="214308" indent="-214308">
                  <a:buFont typeface="Arial"/>
                  <a:buChar char="•"/>
                </a:pPr>
                <a:r>
                  <a:rPr lang="en-US" sz="1500" b="1" dirty="0">
                    <a:solidFill>
                      <a:srgbClr val="262626"/>
                    </a:solidFill>
                    <a:latin typeface="Helvetica Neue" panose="02000503000000020004" pitchFamily="2" charset="0"/>
                  </a:rPr>
                  <a:t>e</a:t>
                </a:r>
                <a:r>
                  <a:rPr lang="it-IT" sz="1500" b="1" dirty="0" err="1">
                    <a:solidFill>
                      <a:srgbClr val="262626"/>
                    </a:solidFill>
                    <a:latin typeface="Helvetica Neue" panose="02000503000000020004" pitchFamily="2" charset="0"/>
                  </a:rPr>
                  <a:t>valuate</a:t>
                </a:r>
                <a:r>
                  <a:rPr lang="it-IT" sz="1500" dirty="0">
                    <a:solidFill>
                      <a:srgbClr val="262626"/>
                    </a:solidFill>
                    <a:latin typeface="Helvetica Neue" panose="02000503000000020004" pitchFamily="2" charset="0"/>
                  </a:rPr>
                  <a:t> </a:t>
                </a:r>
                <a14:m>
                  <m:oMath xmlns:m="http://schemas.openxmlformats.org/officeDocument/2006/math">
                    <m:r>
                      <a:rPr lang="it-IT" sz="1500" i="1" dirty="0">
                        <a:solidFill>
                          <a:srgbClr val="262626"/>
                        </a:solidFill>
                        <a:latin typeface="Cambria Math" charset="0"/>
                      </a:rPr>
                      <m:t>𝑄</m:t>
                    </m:r>
                    <m:r>
                      <a:rPr lang="it-IT" sz="1500" i="1" baseline="-25000" dirty="0" err="1">
                        <a:solidFill>
                          <a:srgbClr val="262626"/>
                        </a:solidFill>
                        <a:latin typeface="Cambria Math" charset="0"/>
                      </a:rPr>
                      <m:t>𝑒</m:t>
                    </m:r>
                  </m:oMath>
                </a14:m>
                <a:r>
                  <a:rPr lang="it-IT" sz="1500" dirty="0">
                    <a:solidFill>
                      <a:srgbClr val="262626"/>
                    </a:solidFill>
                    <a:latin typeface="Helvetica Neue" panose="02000503000000020004" pitchFamily="2" charset="0"/>
                  </a:rPr>
                  <a:t> in a database D, </a:t>
                </a:r>
                <a:r>
                  <a:rPr lang="it-IT" sz="1500" dirty="0" err="1">
                    <a:solidFill>
                      <a:srgbClr val="262626"/>
                    </a:solidFill>
                    <a:latin typeface="Helvetica Neue" panose="02000503000000020004" pitchFamily="2" charset="0"/>
                  </a:rPr>
                  <a:t>finding</a:t>
                </a:r>
                <a:r>
                  <a:rPr lang="it-IT" sz="1500" dirty="0">
                    <a:solidFill>
                      <a:srgbClr val="262626"/>
                    </a:solidFill>
                    <a:latin typeface="Helvetica Neue" panose="02000503000000020004" pitchFamily="2" charset="0"/>
                  </a:rPr>
                  <a:t> a sample </a:t>
                </a:r>
                <a:r>
                  <a:rPr lang="it-IT" sz="1500" dirty="0" err="1">
                    <a:solidFill>
                      <a:srgbClr val="262626"/>
                    </a:solidFill>
                    <a:latin typeface="Helvetica Neue" panose="02000503000000020004" pitchFamily="2" charset="0"/>
                  </a:rPr>
                  <a:t>S</a:t>
                </a:r>
                <a:endParaRPr lang="it-IT" sz="1500" dirty="0">
                  <a:solidFill>
                    <a:srgbClr val="262626"/>
                  </a:solidFill>
                  <a:latin typeface="Helvetica Neue" panose="02000503000000020004" pitchFamily="2" charset="0"/>
                </a:endParaRPr>
              </a:p>
              <a:p>
                <a:pPr marL="214308" indent="-214308">
                  <a:buFont typeface="Arial"/>
                  <a:buChar char="•"/>
                </a:pPr>
                <a:r>
                  <a:rPr lang="it-IT" sz="1500" dirty="0" err="1">
                    <a:solidFill>
                      <a:srgbClr val="262626"/>
                    </a:solidFill>
                    <a:latin typeface="Helvetica Neue" panose="02000503000000020004" pitchFamily="2" charset="0"/>
                  </a:rPr>
                  <a:t>find</a:t>
                </a:r>
                <a:r>
                  <a:rPr lang="it-IT" sz="1500" dirty="0">
                    <a:solidFill>
                      <a:srgbClr val="262626"/>
                    </a:solidFill>
                    <a:latin typeface="Helvetica Neue" panose="02000503000000020004" pitchFamily="2" charset="0"/>
                  </a:rPr>
                  <a:t> the set of </a:t>
                </a:r>
                <a:r>
                  <a:rPr lang="it-IT" sz="1500" dirty="0" err="1">
                    <a:solidFill>
                      <a:srgbClr val="262626"/>
                    </a:solidFill>
                    <a:latin typeface="Helvetica Neue" panose="02000503000000020004" pitchFamily="2" charset="0"/>
                  </a:rPr>
                  <a:t>elements</a:t>
                </a:r>
                <a:r>
                  <a:rPr lang="it-IT" sz="1500" dirty="0">
                    <a:solidFill>
                      <a:srgbClr val="262626"/>
                    </a:solidFill>
                    <a:latin typeface="Helvetica Neue" panose="02000503000000020004" pitchFamily="2" charset="0"/>
                  </a:rPr>
                  <a:t> A </a:t>
                </a:r>
                <a:r>
                  <a:rPr lang="it-IT" sz="1500" b="1" dirty="0" err="1">
                    <a:solidFill>
                      <a:srgbClr val="262626"/>
                    </a:solidFill>
                    <a:latin typeface="Helvetica Neue" panose="02000503000000020004" pitchFamily="2" charset="0"/>
                  </a:rPr>
                  <a:t>similar</a:t>
                </a:r>
                <a:r>
                  <a:rPr lang="it-IT" sz="1500" dirty="0">
                    <a:solidFill>
                      <a:srgbClr val="262626"/>
                    </a:solidFill>
                    <a:latin typeface="Helvetica Neue" panose="02000503000000020004" pitchFamily="2" charset="0"/>
                  </a:rPr>
                  <a:t> to </a:t>
                </a:r>
                <a:r>
                  <a:rPr lang="it-IT" sz="1500" dirty="0" err="1">
                    <a:solidFill>
                      <a:srgbClr val="262626"/>
                    </a:solidFill>
                    <a:latin typeface="Helvetica Neue" panose="02000503000000020004" pitchFamily="2" charset="0"/>
                  </a:rPr>
                  <a:t>S</a:t>
                </a:r>
                <a:r>
                  <a:rPr lang="it-IT" sz="1500" dirty="0">
                    <a:solidFill>
                      <a:srgbClr val="262626"/>
                    </a:solidFill>
                    <a:latin typeface="Helvetica Neue" panose="02000503000000020004" pitchFamily="2" charset="0"/>
                  </a:rPr>
                  <a:t> </a:t>
                </a:r>
                <a:r>
                  <a:rPr lang="it-IT" sz="1500" dirty="0" err="1">
                    <a:solidFill>
                      <a:srgbClr val="262626"/>
                    </a:solidFill>
                    <a:latin typeface="Helvetica Neue" panose="02000503000000020004" pitchFamily="2" charset="0"/>
                  </a:rPr>
                  <a:t>given</a:t>
                </a:r>
                <a:r>
                  <a:rPr lang="it-IT" sz="1500" dirty="0">
                    <a:solidFill>
                      <a:srgbClr val="262626"/>
                    </a:solidFill>
                    <a:latin typeface="Helvetica Neue" panose="02000503000000020004" pitchFamily="2" charset="0"/>
                  </a:rPr>
                  <a:t> a </a:t>
                </a:r>
                <a:r>
                  <a:rPr lang="it-IT" sz="1500" b="1" dirty="0" err="1">
                    <a:solidFill>
                      <a:srgbClr val="262626"/>
                    </a:solidFill>
                    <a:latin typeface="Helvetica Neue" panose="02000503000000020004" pitchFamily="2" charset="0"/>
                  </a:rPr>
                  <a:t>similarity</a:t>
                </a:r>
                <a:r>
                  <a:rPr lang="it-IT" sz="1500" b="1" dirty="0">
                    <a:solidFill>
                      <a:srgbClr val="262626"/>
                    </a:solidFill>
                    <a:latin typeface="Helvetica Neue" panose="02000503000000020004" pitchFamily="2" charset="0"/>
                  </a:rPr>
                  <a:t> relation</a:t>
                </a:r>
              </a:p>
              <a:p>
                <a:pPr marL="214308" indent="-214308">
                  <a:buFont typeface="Arial"/>
                  <a:buChar char="•"/>
                </a:pPr>
                <a:r>
                  <a:rPr lang="it-IT" sz="1500" dirty="0">
                    <a:latin typeface="Helvetica Neue" panose="02000503000000020004" pitchFamily="2" charset="0"/>
                  </a:rPr>
                  <a:t>[</a:t>
                </a:r>
                <a:r>
                  <a:rPr lang="it-IT" sz="1500" i="1" dirty="0">
                    <a:latin typeface="Helvetica Neue" panose="02000503000000020004" pitchFamily="2" charset="0"/>
                  </a:rPr>
                  <a:t>OPTIONAL</a:t>
                </a:r>
                <a:r>
                  <a:rPr lang="it-IT" sz="1500" dirty="0">
                    <a:latin typeface="Helvetica Neue" panose="02000503000000020004" pitchFamily="2" charset="0"/>
                  </a:rPr>
                  <a:t>]</a:t>
                </a:r>
                <a:r>
                  <a:rPr lang="it-IT" sz="1500" dirty="0">
                    <a:solidFill>
                      <a:srgbClr val="262626"/>
                    </a:solidFill>
                    <a:latin typeface="Helvetica Neue" panose="02000503000000020004" pitchFamily="2" charset="0"/>
                  </a:rPr>
                  <a:t> </a:t>
                </a:r>
                <a:r>
                  <a:rPr lang="it-IT" sz="1500" dirty="0" err="1">
                    <a:solidFill>
                      <a:srgbClr val="262626"/>
                    </a:solidFill>
                    <a:latin typeface="Helvetica Neue" panose="02000503000000020004" pitchFamily="2" charset="0"/>
                  </a:rPr>
                  <a:t>return</a:t>
                </a:r>
                <a:r>
                  <a:rPr lang="it-IT" sz="1500" dirty="0">
                    <a:solidFill>
                      <a:srgbClr val="262626"/>
                    </a:solidFill>
                    <a:latin typeface="Helvetica Neue" panose="02000503000000020004" pitchFamily="2" charset="0"/>
                  </a:rPr>
                  <a:t> </a:t>
                </a:r>
                <a:r>
                  <a:rPr lang="it-IT" sz="1500" dirty="0" err="1">
                    <a:solidFill>
                      <a:srgbClr val="262626"/>
                    </a:solidFill>
                    <a:latin typeface="Helvetica Neue" panose="02000503000000020004" pitchFamily="2" charset="0"/>
                  </a:rPr>
                  <a:t>only</a:t>
                </a:r>
                <a:r>
                  <a:rPr lang="it-IT" sz="1500" dirty="0">
                    <a:solidFill>
                      <a:srgbClr val="262626"/>
                    </a:solidFill>
                    <a:latin typeface="Helvetica Neue" panose="02000503000000020004" pitchFamily="2" charset="0"/>
                  </a:rPr>
                  <a:t> the subset A</a:t>
                </a:r>
                <a:r>
                  <a:rPr lang="it-IT" sz="1500" baseline="30000" dirty="0">
                    <a:solidFill>
                      <a:srgbClr val="262626"/>
                    </a:solidFill>
                    <a:latin typeface="Helvetica Neue" panose="02000503000000020004" pitchFamily="2" charset="0"/>
                  </a:rPr>
                  <a:t>R</a:t>
                </a:r>
                <a:r>
                  <a:rPr lang="it-IT" sz="1500" dirty="0">
                    <a:solidFill>
                      <a:srgbClr val="262626"/>
                    </a:solidFill>
                    <a:latin typeface="Helvetica Neue" panose="02000503000000020004" pitchFamily="2" charset="0"/>
                  </a:rPr>
                  <a:t> </a:t>
                </a:r>
                <a:r>
                  <a:rPr lang="it-IT" sz="1500" dirty="0" err="1">
                    <a:solidFill>
                      <a:srgbClr val="262626"/>
                    </a:solidFill>
                    <a:latin typeface="Helvetica Neue" panose="02000503000000020004" pitchFamily="2" charset="0"/>
                  </a:rPr>
                  <a:t>that</a:t>
                </a:r>
                <a:r>
                  <a:rPr lang="it-IT" sz="1500" dirty="0">
                    <a:solidFill>
                      <a:srgbClr val="262626"/>
                    </a:solidFill>
                    <a:latin typeface="Helvetica Neue" panose="02000503000000020004" pitchFamily="2" charset="0"/>
                  </a:rPr>
                  <a:t> are </a:t>
                </a:r>
                <a:r>
                  <a:rPr lang="it-IT" sz="1500" u="sng" dirty="0" err="1">
                    <a:solidFill>
                      <a:schemeClr val="tx2">
                        <a:lumMod val="75000"/>
                      </a:schemeClr>
                    </a:solidFill>
                    <a:latin typeface="Helvetica Neue" panose="02000503000000020004" pitchFamily="2" charset="0"/>
                  </a:rPr>
                  <a:t>relevant</a:t>
                </a:r>
                <a:endParaRPr lang="it-IT" sz="1500" u="sng" baseline="30000" dirty="0">
                  <a:solidFill>
                    <a:schemeClr val="tx2">
                      <a:lumMod val="75000"/>
                    </a:schemeClr>
                  </a:solidFill>
                  <a:latin typeface="Helvetica Neue" panose="02000503000000020004" pitchFamily="2" charset="0"/>
                </a:endParaRPr>
              </a:p>
              <a:p>
                <a:pPr marL="0" indent="0">
                  <a:buNone/>
                </a:pPr>
                <a:endParaRPr lang="it-IT" sz="1500" dirty="0">
                  <a:solidFill>
                    <a:srgbClr val="262626"/>
                  </a:solidFill>
                  <a:latin typeface="Helvetica Neue" panose="02000503000000020004" pitchFamily="2" charset="0"/>
                </a:endParaRPr>
              </a:p>
            </p:txBody>
          </p:sp>
        </mc:Choice>
        <mc:Fallback xmlns="">
          <p:sp>
            <p:nvSpPr>
              <p:cNvPr id="35" name="Content Placeholder 3">
                <a:extLst>
                  <a:ext uri="{FF2B5EF4-FFF2-40B4-BE49-F238E27FC236}">
                    <a16:creationId xmlns:a16="http://schemas.microsoft.com/office/drawing/2014/main" id="{54C84D5F-2039-D040-A081-490AAAEFA8C6}"/>
                  </a:ext>
                </a:extLst>
              </p:cNvPr>
              <p:cNvSpPr txBox="1">
                <a:spLocks noRot="1" noChangeAspect="1" noMove="1" noResize="1" noEditPoints="1" noAdjustHandles="1" noChangeArrowheads="1" noChangeShapeType="1" noTextEdit="1"/>
              </p:cNvSpPr>
              <p:nvPr/>
            </p:nvSpPr>
            <p:spPr>
              <a:xfrm>
                <a:off x="440531" y="1107454"/>
                <a:ext cx="6343650" cy="3071468"/>
              </a:xfrm>
              <a:prstGeom prst="rect">
                <a:avLst/>
              </a:prstGeom>
              <a:blipFill>
                <a:blip r:embed="rId4"/>
                <a:stretch>
                  <a:fillRect l="-400"/>
                </a:stretch>
              </a:blipFill>
            </p:spPr>
            <p:txBody>
              <a:bodyPr/>
              <a:lstStyle/>
              <a:p>
                <a:r>
                  <a:rPr lang="en-US">
                    <a:noFill/>
                  </a:rPr>
                  <a:t> </a:t>
                </a:r>
              </a:p>
            </p:txBody>
          </p:sp>
        </mc:Fallback>
      </mc:AlternateContent>
      <p:sp>
        <p:nvSpPr>
          <p:cNvPr id="36" name="TextBox 35">
            <a:extLst>
              <a:ext uri="{FF2B5EF4-FFF2-40B4-BE49-F238E27FC236}">
                <a16:creationId xmlns:a16="http://schemas.microsoft.com/office/drawing/2014/main" id="{3DFF99E1-EBB1-1047-B27A-7AFBC3BCC034}"/>
              </a:ext>
            </a:extLst>
          </p:cNvPr>
          <p:cNvSpPr txBox="1"/>
          <p:nvPr/>
        </p:nvSpPr>
        <p:spPr>
          <a:xfrm>
            <a:off x="6651322" y="983664"/>
            <a:ext cx="2247581" cy="1025922"/>
          </a:xfrm>
          <a:prstGeom prst="rect">
            <a:avLst/>
          </a:prstGeom>
          <a:noFill/>
          <a:ln w="25400">
            <a:solidFill>
              <a:srgbClr val="5373CA"/>
            </a:solidFill>
            <a:prstDash val="sysDash"/>
          </a:ln>
        </p:spPr>
        <p:txBody>
          <a:bodyPr wrap="square" rtlCol="0">
            <a:spAutoFit/>
          </a:bodyPr>
          <a:lstStyle/>
          <a:p>
            <a:pPr algn="ctr" defTabSz="430202">
              <a:spcAft>
                <a:spcPts val="400"/>
              </a:spcAft>
              <a:buSzPct val="100000"/>
            </a:pPr>
            <a:r>
              <a:rPr lang="en-US" dirty="0">
                <a:solidFill>
                  <a:srgbClr val="000000"/>
                </a:solidFill>
                <a:latin typeface="Helvetica Neue" panose="02000503000000020004" pitchFamily="2" charset="0"/>
                <a:ea typeface="Georgia Regular" charset="0"/>
                <a:cs typeface="Georgia Regular" charset="0"/>
              </a:rPr>
              <a:t>Nodes/Entities</a:t>
            </a:r>
          </a:p>
          <a:p>
            <a:pPr algn="ctr" defTabSz="430202">
              <a:spcAft>
                <a:spcPts val="400"/>
              </a:spcAft>
              <a:buSzPct val="100000"/>
            </a:pPr>
            <a:r>
              <a:rPr lang="en-US" dirty="0">
                <a:solidFill>
                  <a:srgbClr val="000000"/>
                </a:solidFill>
                <a:latin typeface="Helvetica Neue" panose="02000503000000020004" pitchFamily="2" charset="0"/>
                <a:ea typeface="Georgia Regular" charset="0"/>
                <a:cs typeface="Georgia Regular" charset="0"/>
              </a:rPr>
              <a:t>Edges/Facts</a:t>
            </a:r>
          </a:p>
          <a:p>
            <a:pPr algn="ctr" defTabSz="430202">
              <a:spcAft>
                <a:spcPts val="400"/>
              </a:spcAft>
              <a:buSzPct val="100000"/>
            </a:pPr>
            <a:r>
              <a:rPr lang="en-US" dirty="0">
                <a:solidFill>
                  <a:srgbClr val="000000"/>
                </a:solidFill>
                <a:latin typeface="Helvetica Neue" panose="02000503000000020004" pitchFamily="2" charset="0"/>
                <a:ea typeface="Georgia Regular" charset="0"/>
                <a:cs typeface="Georgia Regular" charset="0"/>
              </a:rPr>
              <a:t>Structures</a:t>
            </a:r>
          </a:p>
        </p:txBody>
      </p:sp>
      <p:sp>
        <p:nvSpPr>
          <p:cNvPr id="37" name="TextBox 36">
            <a:extLst>
              <a:ext uri="{FF2B5EF4-FFF2-40B4-BE49-F238E27FC236}">
                <a16:creationId xmlns:a16="http://schemas.microsoft.com/office/drawing/2014/main" id="{C37390BD-E25A-EA4F-AC03-95553B7E43C0}"/>
              </a:ext>
            </a:extLst>
          </p:cNvPr>
          <p:cNvSpPr txBox="1"/>
          <p:nvPr/>
        </p:nvSpPr>
        <p:spPr>
          <a:xfrm>
            <a:off x="5092909" y="4005831"/>
            <a:ext cx="4004015" cy="688135"/>
          </a:xfrm>
          <a:prstGeom prst="rect">
            <a:avLst/>
          </a:prstGeom>
          <a:solidFill>
            <a:srgbClr val="C00000"/>
          </a:solidFill>
        </p:spPr>
        <p:txBody>
          <a:bodyPr wrap="square" lIns="135000" tIns="135000" rIns="135000" bIns="135000" rtlCol="0">
            <a:spAutoFit/>
          </a:bodyPr>
          <a:lstStyle/>
          <a:p>
            <a:pPr algn="ctr"/>
            <a:r>
              <a:rPr lang="en-GB" sz="1350" dirty="0">
                <a:solidFill>
                  <a:schemeClr val="bg1"/>
                </a:solidFill>
                <a:latin typeface="Helvetica Neue" panose="02000503000000020004" pitchFamily="2" charset="0"/>
              </a:rPr>
              <a:t>Usually requires an intermediate step: </a:t>
            </a:r>
          </a:p>
          <a:p>
            <a:pPr algn="ctr"/>
            <a:r>
              <a:rPr lang="en-GB" sz="1350" dirty="0">
                <a:solidFill>
                  <a:schemeClr val="bg1"/>
                </a:solidFill>
                <a:latin typeface="Helvetica Neue" panose="02000503000000020004" pitchFamily="2" charset="0"/>
              </a:rPr>
              <a:t>User input (keywords) → Element in the graph</a:t>
            </a:r>
          </a:p>
        </p:txBody>
      </p:sp>
      <p:sp>
        <p:nvSpPr>
          <p:cNvPr id="9" name="TextBox 8">
            <a:extLst>
              <a:ext uri="{FF2B5EF4-FFF2-40B4-BE49-F238E27FC236}">
                <a16:creationId xmlns:a16="http://schemas.microsoft.com/office/drawing/2014/main" id="{77FAEEE6-C441-6848-B7FA-1CBE7AE9B9CF}"/>
              </a:ext>
            </a:extLst>
          </p:cNvPr>
          <p:cNvSpPr txBox="1"/>
          <p:nvPr/>
        </p:nvSpPr>
        <p:spPr>
          <a:xfrm>
            <a:off x="2954866" y="4777631"/>
            <a:ext cx="3137397" cy="246221"/>
          </a:xfrm>
          <a:prstGeom prst="rect">
            <a:avLst/>
          </a:prstGeom>
          <a:noFill/>
        </p:spPr>
        <p:txBody>
          <a:bodyPr wrap="none" rtlCol="0">
            <a:spAutoFit/>
          </a:bodyPr>
          <a:lstStyle/>
          <a:p>
            <a:pPr defTabSz="430213">
              <a:spcAft>
                <a:spcPts val="400"/>
              </a:spcAft>
              <a:buSzPct val="100000"/>
            </a:pP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 Lissandrini, D.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Mottin</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Palpanas</a:t>
            </a:r>
            <a:r>
              <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Y. </a:t>
            </a:r>
            <a:r>
              <a:rPr lang="en-GB" sz="1000" dirty="0" err="1">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Velegrakis</a:t>
            </a:r>
            <a:endParaRPr lang="en-GB" sz="1000" dirty="0">
              <a:solidFill>
                <a:schemeClr val="tx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9975461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4.9|11.3"/>
</p:tagLst>
</file>

<file path=ppt/tags/tag2.xml><?xml version="1.0" encoding="utf-8"?>
<p:tagLst xmlns:a="http://schemas.openxmlformats.org/drawingml/2006/main" xmlns:r="http://schemas.openxmlformats.org/officeDocument/2006/relationships" xmlns:p="http://schemas.openxmlformats.org/presentationml/2006/main">
  <p:tag name="TIMING" val="|17.1|5.9|2.6|3.4|3.5"/>
</p:tagLst>
</file>

<file path=ppt/tags/tag3.xml><?xml version="1.0" encoding="utf-8"?>
<p:tagLst xmlns:a="http://schemas.openxmlformats.org/drawingml/2006/main" xmlns:r="http://schemas.openxmlformats.org/officeDocument/2006/relationships" xmlns:p="http://schemas.openxmlformats.org/presentationml/2006/main">
  <p:tag name="TIMING" val="|15.6|4.4|3.5|5.8|3"/>
</p:tagLst>
</file>

<file path=ppt/tags/tag4.xml><?xml version="1.0" encoding="utf-8"?>
<p:tagLst xmlns:a="http://schemas.openxmlformats.org/drawingml/2006/main" xmlns:r="http://schemas.openxmlformats.org/officeDocument/2006/relationships" xmlns:p="http://schemas.openxmlformats.org/presentationml/2006/main">
  <p:tag name="TIMING" val="|7.8|7.6"/>
</p:tagLst>
</file>

<file path=ppt/theme/theme1.xml><?xml version="1.0" encoding="utf-8"?>
<a:theme xmlns:a="http://schemas.openxmlformats.org/drawingml/2006/main" name="DbTrento-Template 16-9">
  <a:themeElements>
    <a:clrScheme name="Custom 3">
      <a:dk1>
        <a:sysClr val="windowText" lastClr="000000"/>
      </a:dk1>
      <a:lt1>
        <a:sysClr val="window" lastClr="FFFFFF"/>
      </a:lt1>
      <a:dk2>
        <a:srgbClr val="5373CA"/>
      </a:dk2>
      <a:lt2>
        <a:srgbClr val="E5E8E8"/>
      </a:lt2>
      <a:accent1>
        <a:srgbClr val="325AB4"/>
      </a:accent1>
      <a:accent2>
        <a:srgbClr val="F05332"/>
      </a:accent2>
      <a:accent3>
        <a:srgbClr val="822980"/>
      </a:accent3>
      <a:accent4>
        <a:srgbClr val="87898B"/>
      </a:accent4>
      <a:accent5>
        <a:srgbClr val="B9B8BB"/>
      </a:accent5>
      <a:accent6>
        <a:srgbClr val="008B2B"/>
      </a:accent6>
      <a:hlink>
        <a:srgbClr val="2850CA"/>
      </a:hlink>
      <a:folHlink>
        <a:srgbClr val="0096D6"/>
      </a:folHlink>
    </a:clrScheme>
    <a:fontScheme name="HP Simplified">
      <a:majorFont>
        <a:latin typeface="HP Simplified"/>
        <a:ea typeface=""/>
        <a:cs typeface=""/>
      </a:majorFont>
      <a:minorFont>
        <a:latin typeface="HP Simplifi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0" defTabSz="430213">
          <a:spcAft>
            <a:spcPts val="400"/>
          </a:spcAft>
          <a:buSzPct val="100000"/>
          <a:defRPr sz="1600" dirty="0" smtClean="0">
            <a:solidFill>
              <a:srgbClr val="000000"/>
            </a:solidFill>
            <a:latin typeface="HP Simplified" pitchFamily="34" charset="0"/>
            <a:cs typeface="HP Simplified" pitchFamily="34" charset="0"/>
          </a:defRPr>
        </a:defPPr>
      </a:lstStyle>
    </a:txDef>
  </a:objectDefaults>
  <a:extraClrSchemeLst/>
</a:theme>
</file>

<file path=ppt/theme/theme2.xml><?xml version="1.0" encoding="utf-8"?>
<a:theme xmlns:a="http://schemas.openxmlformats.org/drawingml/2006/main" name="Office Theme">
  <a:themeElements>
    <a:clrScheme name="HP Theme colors">
      <a:dk1>
        <a:sysClr val="windowText" lastClr="000000"/>
      </a:dk1>
      <a:lt1>
        <a:sysClr val="window" lastClr="FFFFFF"/>
      </a:lt1>
      <a:dk2>
        <a:srgbClr val="000000"/>
      </a:dk2>
      <a:lt2>
        <a:srgbClr val="EEECE1"/>
      </a:lt2>
      <a:accent1>
        <a:srgbClr val="0096D6"/>
      </a:accent1>
      <a:accent2>
        <a:srgbClr val="F05332"/>
      </a:accent2>
      <a:accent3>
        <a:srgbClr val="B7CA34"/>
      </a:accent3>
      <a:accent4>
        <a:srgbClr val="87898B"/>
      </a:accent4>
      <a:accent5>
        <a:srgbClr val="B9B8BB"/>
      </a:accent5>
      <a:accent6>
        <a:srgbClr val="E5E8E8"/>
      </a:accent6>
      <a:hlink>
        <a:srgbClr val="0096D6"/>
      </a:hlink>
      <a:folHlink>
        <a:srgbClr val="0096D6"/>
      </a:folHlink>
    </a:clrScheme>
    <a:fontScheme name="HP Simplified">
      <a:majorFont>
        <a:latin typeface="HP Simplified"/>
        <a:ea typeface=""/>
        <a:cs typeface=""/>
      </a:majorFont>
      <a:minorFont>
        <a:latin typeface="HP Simplifi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DbTrento-Template 16-9</Template>
  <TotalTime>14788</TotalTime>
  <Words>17999</Words>
  <Application>Microsoft Macintosh PowerPoint</Application>
  <PresentationFormat>On-screen Show (16:9)</PresentationFormat>
  <Paragraphs>3824</Paragraphs>
  <Slides>194</Slides>
  <Notes>74</Notes>
  <HiddenSlides>11</HiddenSlides>
  <MMClips>0</MMClips>
  <ScaleCrop>false</ScaleCrop>
  <HeadingPairs>
    <vt:vector size="6" baseType="variant">
      <vt:variant>
        <vt:lpstr>Fonts Used</vt:lpstr>
      </vt:variant>
      <vt:variant>
        <vt:i4>37</vt:i4>
      </vt:variant>
      <vt:variant>
        <vt:lpstr>Theme</vt:lpstr>
      </vt:variant>
      <vt:variant>
        <vt:i4>1</vt:i4>
      </vt:variant>
      <vt:variant>
        <vt:lpstr>Slide Titles</vt:lpstr>
      </vt:variant>
      <vt:variant>
        <vt:i4>194</vt:i4>
      </vt:variant>
    </vt:vector>
  </HeadingPairs>
  <TitlesOfParts>
    <vt:vector size="232" baseType="lpstr">
      <vt:lpstr>ACaslonPro-Regular-Identity-H</vt:lpstr>
      <vt:lpstr>Arial</vt:lpstr>
      <vt:lpstr>Calibri</vt:lpstr>
      <vt:lpstr>Cambria Math</vt:lpstr>
      <vt:lpstr>Century Gothic</vt:lpstr>
      <vt:lpstr>Courier</vt:lpstr>
      <vt:lpstr>Courier New</vt:lpstr>
      <vt:lpstr>CourierPrime</vt:lpstr>
      <vt:lpstr>Garamond</vt:lpstr>
      <vt:lpstr>Georgia</vt:lpstr>
      <vt:lpstr>Georgia Regular</vt:lpstr>
      <vt:lpstr>Helvetica</vt:lpstr>
      <vt:lpstr>Helvetica Neue</vt:lpstr>
      <vt:lpstr>Helvetica Neue Bold Condensed</vt:lpstr>
      <vt:lpstr>Helvetica Neue Condensed</vt:lpstr>
      <vt:lpstr>Helvetica Neue Condensed Black</vt:lpstr>
      <vt:lpstr>Helvetica Neue Light</vt:lpstr>
      <vt:lpstr>Helvetica Neue LT Com 37 Thin Condensed</vt:lpstr>
      <vt:lpstr>Helvetica Neue LT Com 47 Light Condensed</vt:lpstr>
      <vt:lpstr>Helvetica Neue LT Com 57 Condensed</vt:lpstr>
      <vt:lpstr>Helvetica Neue LT Com 67 Medium Condensed</vt:lpstr>
      <vt:lpstr>Helvetica Neue LT Com 77 Bold Condensed</vt:lpstr>
      <vt:lpstr>Helvetica Neue Medium</vt:lpstr>
      <vt:lpstr>Helvetica Neue Regular</vt:lpstr>
      <vt:lpstr>Helvetica Neue Thin</vt:lpstr>
      <vt:lpstr>Helvetica Neue UltraLight</vt:lpstr>
      <vt:lpstr>HP Simplified</vt:lpstr>
      <vt:lpstr>Lato</vt:lpstr>
      <vt:lpstr>LibreCaslonText</vt:lpstr>
      <vt:lpstr>Lucida Grande</vt:lpstr>
      <vt:lpstr>LucidaGrande</vt:lpstr>
      <vt:lpstr>Monaco</vt:lpstr>
      <vt:lpstr>Monotype Sorts</vt:lpstr>
      <vt:lpstr>Perpetua</vt:lpstr>
      <vt:lpstr>Perpetua Regular</vt:lpstr>
      <vt:lpstr>Times New Roman</vt:lpstr>
      <vt:lpstr>Wingdings</vt:lpstr>
      <vt:lpstr>DbTrento-Template 16-9</vt:lpstr>
      <vt:lpstr>Example-based exploration: exploring knowledge through examples</vt:lpstr>
      <vt:lpstr> </vt:lpstr>
      <vt:lpstr> </vt:lpstr>
      <vt:lpstr>Traditional Data Management Systems</vt:lpstr>
      <vt:lpstr>Modern Data Management Systems     Not clear what we are looking for</vt:lpstr>
      <vt:lpstr>Exploration We know where we start  we don’t know what we’ll find</vt:lpstr>
      <vt:lpstr>Exploration</vt:lpstr>
      <vt:lpstr>Data exploration</vt:lpstr>
      <vt:lpstr>Data exploration software</vt:lpstr>
      <vt:lpstr>Traditional data exploration methods</vt:lpstr>
      <vt:lpstr>Modern Data Management Systems</vt:lpstr>
      <vt:lpstr>Declarative Exploratory methods</vt:lpstr>
      <vt:lpstr>Examples as Exploratory Methods</vt:lpstr>
      <vt:lpstr>Tutorial’s goals </vt:lpstr>
      <vt:lpstr>Our book on Example-based methods   </vt:lpstr>
      <vt:lpstr>Historical perspective: Query-by-example</vt:lpstr>
      <vt:lpstr>Similarities are the key … </vt:lpstr>
      <vt:lpstr>Similarities are the key … </vt:lpstr>
      <vt:lpstr>The example-based problem</vt:lpstr>
      <vt:lpstr>Example-based methods</vt:lpstr>
      <vt:lpstr>Example-based methods</vt:lpstr>
      <vt:lpstr>Tutorial structure</vt:lpstr>
      <vt:lpstr>Where we are</vt:lpstr>
      <vt:lpstr>Searching for … </vt:lpstr>
      <vt:lpstr>Reverse engineering queries (REQ)</vt:lpstr>
      <vt:lpstr>Query by Output – TALOS (classification-based)</vt:lpstr>
      <vt:lpstr>How many reverse engineered queries? </vt:lpstr>
      <vt:lpstr>TALOS</vt:lpstr>
      <vt:lpstr>How complex is exact REQ? </vt:lpstr>
      <vt:lpstr>Complexity  - No parameters</vt:lpstr>
      <vt:lpstr>Unbounded Select</vt:lpstr>
      <vt:lpstr>Bounded select</vt:lpstr>
      <vt:lpstr>Minimal Project Join REQ</vt:lpstr>
      <vt:lpstr>Candidate Query Generation</vt:lpstr>
      <vt:lpstr>Validity verification</vt:lpstr>
      <vt:lpstr>Minimal Project Join REQ</vt:lpstr>
      <vt:lpstr>Ranking score</vt:lpstr>
      <vt:lpstr>Interactive REQ – Query from Examples (cost model)</vt:lpstr>
      <vt:lpstr>Database Refinement</vt:lpstr>
      <vt:lpstr>Cost model</vt:lpstr>
      <vt:lpstr>Examples for query suggestion: Blaeu (Clustering)</vt:lpstr>
      <vt:lpstr>Examples for query suggestion: Blaeu</vt:lpstr>
      <vt:lpstr>Examples for query suggestion: Blaeu</vt:lpstr>
      <vt:lpstr>Searching for … </vt:lpstr>
      <vt:lpstr>Data Cleaning</vt:lpstr>
      <vt:lpstr>Data repairing: rules</vt:lpstr>
      <vt:lpstr>Discovering rules</vt:lpstr>
      <vt:lpstr>Interactive data cleaning: problem</vt:lpstr>
      <vt:lpstr>Rule lattice</vt:lpstr>
      <vt:lpstr>Lattice pruning</vt:lpstr>
      <vt:lpstr>Lattice pruning</vt:lpstr>
      <vt:lpstr>Dive search</vt:lpstr>
      <vt:lpstr>Searching for … </vt:lpstr>
      <vt:lpstr>Schema mapping</vt:lpstr>
      <vt:lpstr>A Data Exchange Example</vt:lpstr>
      <vt:lpstr>Mapping generation</vt:lpstr>
      <vt:lpstr>Interactive Mapping </vt:lpstr>
      <vt:lpstr>Atom Refinement</vt:lpstr>
      <vt:lpstr>Atom Refinement</vt:lpstr>
      <vt:lpstr>Where we are</vt:lpstr>
      <vt:lpstr>PowerPoint Presentation</vt:lpstr>
      <vt:lpstr>PowerPoint Presentation</vt:lpstr>
      <vt:lpstr>Document Search Keyword Queries  &amp; Relevance</vt:lpstr>
      <vt:lpstr>Document Search Relevant Keywords</vt:lpstr>
      <vt:lpstr>PowerPoint Presentation</vt:lpstr>
      <vt:lpstr>PowerPoint Presentation</vt:lpstr>
      <vt:lpstr>Documents as Examples Exemplar documents</vt:lpstr>
      <vt:lpstr>Text Classifiers Using Positive and Unlabeled Examples </vt:lpstr>
      <vt:lpstr>Inferring Negative Examples (I) Assign a label to Unlabeled data:  how to determine a negative sample set without asking the user  </vt:lpstr>
      <vt:lpstr>Inferring Negative Examples (II) Assign a label to Unlabeled data:  how to determine a negative sample set without asking the user  </vt:lpstr>
      <vt:lpstr>Training the Expert Classifier Exploit the partial-supervision   </vt:lpstr>
      <vt:lpstr>Document Segmentation Intention-based relatedness </vt:lpstr>
      <vt:lpstr>Segmentation Boundaries</vt:lpstr>
      <vt:lpstr>Intention Clustering &amp; Matching Matching among segments with the same intention</vt:lpstr>
      <vt:lpstr>PowerPoint Presentation</vt:lpstr>
      <vt:lpstr>Influence in Citation Networks Document relevance based on influence</vt:lpstr>
      <vt:lpstr>Traverse (Document) Networks How to navigate links and connections</vt:lpstr>
      <vt:lpstr>Serendipitous Search Enhance document links with Entities and Query-logs</vt:lpstr>
      <vt:lpstr>Entity Query Graph Entity-Query graph from queries to entities and back</vt:lpstr>
      <vt:lpstr>PowerPoint Presentation</vt:lpstr>
      <vt:lpstr>PowerPoint Presentation</vt:lpstr>
      <vt:lpstr>Entity Mentions  &amp;Web-Tables Documents &amp;  semi-structured information</vt:lpstr>
      <vt:lpstr>Entity-relation tuples Example-based extraction of Entity mentions and Relations</vt:lpstr>
      <vt:lpstr>Entity-relation tuples Example-based extraction of Entity mentions and Relations</vt:lpstr>
      <vt:lpstr>PowerPoint Presentation</vt:lpstr>
      <vt:lpstr>Entity-extraction by Example Learn extraction rules from example</vt:lpstr>
      <vt:lpstr>Matching Rules From string tokens to “semantics”</vt:lpstr>
      <vt:lpstr>Merging Rules Reconcile multiple interpretations</vt:lpstr>
      <vt:lpstr>PowerPoint Presentation</vt:lpstr>
      <vt:lpstr>Web Tables Semi-structured data on the web</vt:lpstr>
      <vt:lpstr>Entity List Expansion Augmentation: identify entities to complete the list</vt:lpstr>
      <vt:lpstr>Web-Table Completion Identify relevant content, retrieve missing information</vt:lpstr>
      <vt:lpstr>Table Correlation Graph Schema matching for web-page and web-tables Binary-relations only</vt:lpstr>
      <vt:lpstr>Table Correlation Graph Schema matching for web-page and web-tables Binary-relations only</vt:lpstr>
      <vt:lpstr>PowerPoint Presentation</vt:lpstr>
      <vt:lpstr>Where we are</vt:lpstr>
      <vt:lpstr>PowerPoint Presentation</vt:lpstr>
      <vt:lpstr>Graphs Connected Data A graph is a graph is a graph </vt:lpstr>
      <vt:lpstr>Exemplar Queries Example-driven graph search</vt:lpstr>
      <vt:lpstr>PowerPoint Presentation</vt:lpstr>
      <vt:lpstr>PowerPoint Presentation</vt:lpstr>
      <vt:lpstr>Seed Set Expansion Nodes connected  by a community </vt:lpstr>
      <vt:lpstr>The Minimum Wiener Connector Problem</vt:lpstr>
      <vt:lpstr>The Minimum Wiener Connector Problem</vt:lpstr>
      <vt:lpstr>Approximate minimum Wiener Index Connector</vt:lpstr>
      <vt:lpstr>Focused Clustering and Outlier Detection Similarity based on attributes</vt:lpstr>
      <vt:lpstr>Focused Clustering Infer User Focus</vt:lpstr>
      <vt:lpstr>Focused Clustering Prune the Graph and keep dense communities</vt:lpstr>
      <vt:lpstr>iQBEES: Entity Search by Example Knowledge Graph Search</vt:lpstr>
      <vt:lpstr>Maximal Aspects Selecting Features of Entity Similarity</vt:lpstr>
      <vt:lpstr>PowerPoint Presentation</vt:lpstr>
      <vt:lpstr>PowerPoint Presentation</vt:lpstr>
      <vt:lpstr>Learning Path Queries on Graphs  Queries from Examples</vt:lpstr>
      <vt:lpstr>Learnability of Path Queries  When is possible and How</vt:lpstr>
      <vt:lpstr>Reverse engineering SPARQL queries Knowledge Graph Search</vt:lpstr>
      <vt:lpstr>Complex SPARQL queries A quick-peek to the complex pattern queries</vt:lpstr>
      <vt:lpstr>Reverse engineering SPARQL queries Challenges and Complexity</vt:lpstr>
      <vt:lpstr>Reverse engineering SPARQL queries Challenges and Complexity</vt:lpstr>
      <vt:lpstr>PowerPoint Presentation</vt:lpstr>
      <vt:lpstr>Graph Exemplar Queries Search for Structures</vt:lpstr>
      <vt:lpstr>Graph Query by Example(GQBE) Search for example Tuples</vt:lpstr>
      <vt:lpstr>GQBE: Maximum Query Graph Understand the connections implied by the tuples</vt:lpstr>
      <vt:lpstr>GQBE: Multiple Query Tuples Understand the connections implied by the tuples</vt:lpstr>
      <vt:lpstr>Graph Isomorphism vs. Simulation Variants Structural Congruence/Similarity</vt:lpstr>
      <vt:lpstr>Computing Exemplar Queries (i) Fast Structure Matching</vt:lpstr>
      <vt:lpstr>Computing Exemplar Queries (ii) Prune Irrelevant Answers</vt:lpstr>
      <vt:lpstr>Ranking Results Score Relevance of Answers</vt:lpstr>
      <vt:lpstr>PowerPoint Presentation</vt:lpstr>
      <vt:lpstr>PowerPoint Presentation</vt:lpstr>
      <vt:lpstr>PowerPoint Presentation</vt:lpstr>
      <vt:lpstr>Solution: Interactive Suggestion System</vt:lpstr>
      <vt:lpstr>PowerPoint Presentation</vt:lpstr>
      <vt:lpstr>PowerPoint Presentation</vt:lpstr>
      <vt:lpstr>PowerPoint Presentation</vt:lpstr>
      <vt:lpstr>Bag Model for Graphs</vt:lpstr>
      <vt:lpstr>PowerPoint Presentation</vt:lpstr>
      <vt:lpstr>PowerPoint Presentation</vt:lpstr>
      <vt:lpstr>Where we are</vt:lpstr>
      <vt:lpstr>How ML fits the Big Picture</vt:lpstr>
      <vt:lpstr>Interactive exploration of datasets</vt:lpstr>
      <vt:lpstr>MindReader</vt:lpstr>
      <vt:lpstr>Learning an ellipsoid distance</vt:lpstr>
      <vt:lpstr>Learning the distance</vt:lpstr>
      <vt:lpstr>Explore-by-Example: AIDE</vt:lpstr>
      <vt:lpstr>The AIDE algorithm</vt:lpstr>
      <vt:lpstr>Classification &amp; Query Formulation</vt:lpstr>
      <vt:lpstr>Misclassified Sample Exploitation</vt:lpstr>
      <vt:lpstr>Clustering-based Sampling</vt:lpstr>
      <vt:lpstr>Active learning for online query systems</vt:lpstr>
      <vt:lpstr>Learning unknown preferences</vt:lpstr>
      <vt:lpstr>A step back … </vt:lpstr>
      <vt:lpstr>Multi-armed bandits</vt:lpstr>
      <vt:lpstr>Multi-armed bandits</vt:lpstr>
      <vt:lpstr>Exploration vs Exploitation</vt:lpstr>
      <vt:lpstr>Greedy: A pure exploitation algorithm</vt:lpstr>
      <vt:lpstr>Quality measure - Regret</vt:lpstr>
      <vt:lpstr>An optimistic view</vt:lpstr>
      <vt:lpstr>Upper confidence bound (UCB) algorithm</vt:lpstr>
      <vt:lpstr>Back to our problem</vt:lpstr>
      <vt:lpstr>Modeling the same problem as a Multi-Armed Bandit</vt:lpstr>
      <vt:lpstr>Background: Gaussian processes</vt:lpstr>
      <vt:lpstr>GP-Select</vt:lpstr>
      <vt:lpstr>Active learning on graphs – which prior? </vt:lpstr>
      <vt:lpstr>Where could Active learning help? </vt:lpstr>
      <vt:lpstr>Example-based methods</vt:lpstr>
      <vt:lpstr>MAB: good resources</vt:lpstr>
      <vt:lpstr>Where we are</vt:lpstr>
      <vt:lpstr>Big data – Easy value? </vt:lpstr>
      <vt:lpstr>Exploration We know where we start  we don’t know what we’ll find</vt:lpstr>
      <vt:lpstr>PowerPoint Presentation</vt:lpstr>
      <vt:lpstr>Similarities are the key … </vt:lpstr>
      <vt:lpstr>Example-based methods: All You Need is …</vt:lpstr>
      <vt:lpstr>Example-based methods</vt:lpstr>
      <vt:lpstr>Example-based methods: takeaways</vt:lpstr>
      <vt:lpstr>The use of examples</vt:lpstr>
      <vt:lpstr>PowerPoint Presentation</vt:lpstr>
      <vt:lpstr>Acknowledgments </vt:lpstr>
      <vt:lpstr>Where should we invest time?</vt:lpstr>
      <vt:lpstr>Where should we invest time?</vt:lpstr>
      <vt:lpstr>Where should we invest time?</vt:lpstr>
      <vt:lpstr>Where should we invest time?</vt:lpstr>
      <vt:lpstr>Where should we invest time?</vt:lpstr>
      <vt:lpstr>Features of Exploratory Search Systems  </vt:lpstr>
      <vt:lpstr>Interactive Example Based Exploration System?</vt:lpstr>
      <vt:lpstr>ADOPT HETEROGENEITY  Need for solutions that  operate across different models  operate on heterogeneous datastores  dataset search   Data Lakes??   better Semantic Data Lakes??</vt:lpstr>
      <vt:lpstr>DEMOCRATIZATION easy access to data   Tools that work on commodity hardware, mobile devices  Data-exploration for everyday use-cases  Users want back  the control on their data</vt:lpstr>
      <vt:lpstr>PowerPoint Presentation</vt:lpstr>
      <vt:lpstr>Example is always more efficacious than precept</vt:lpstr>
      <vt:lpstr>PowerPoint Presentation</vt:lpstr>
      <vt:lpstr>References </vt:lpstr>
      <vt:lpstr>References</vt:lpstr>
      <vt:lpstr>References</vt:lpstr>
      <vt:lpstr>References</vt:lpstr>
      <vt:lpstr>References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Beautiful Presentation for the Trento Group </dc:title>
  <dc:subject/>
  <dc:creator>Davide Mottin</dc:creator>
  <cp:keywords/>
  <dc:description/>
  <cp:lastModifiedBy>Matteo Lissandrini</cp:lastModifiedBy>
  <cp:revision>352</cp:revision>
  <cp:lastPrinted>2017-09-07T14:12:04Z</cp:lastPrinted>
  <dcterms:created xsi:type="dcterms:W3CDTF">2017-08-02T09:00:05Z</dcterms:created>
  <dcterms:modified xsi:type="dcterms:W3CDTF">2020-06-03T11:55:43Z</dcterms:modified>
  <cp:category/>
</cp:coreProperties>
</file>